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9" r:id="rId3"/>
    <p:sldId id="338" r:id="rId5"/>
    <p:sldId id="303" r:id="rId6"/>
    <p:sldId id="304" r:id="rId7"/>
    <p:sldId id="335" r:id="rId8"/>
    <p:sldId id="336" r:id="rId9"/>
    <p:sldId id="337" r:id="rId10"/>
    <p:sldId id="392" r:id="rId11"/>
    <p:sldId id="428" r:id="rId12"/>
    <p:sldId id="367" r:id="rId13"/>
    <p:sldId id="277" r:id="rId14"/>
    <p:sldId id="369" r:id="rId15"/>
    <p:sldId id="418" r:id="rId16"/>
    <p:sldId id="419" r:id="rId17"/>
    <p:sldId id="420" r:id="rId18"/>
    <p:sldId id="394" r:id="rId19"/>
    <p:sldId id="427" r:id="rId20"/>
    <p:sldId id="429" r:id="rId21"/>
    <p:sldId id="290" r:id="rId22"/>
    <p:sldId id="29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25"/>
    <a:srgbClr val="2A9995"/>
    <a:srgbClr val="8EE0DC"/>
    <a:srgbClr val="01E2BC"/>
    <a:srgbClr val="54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8" y="408"/>
      </p:cViewPr>
      <p:guideLst>
        <p:guide orient="horz" pos="2109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4387850" y="3394710"/>
            <a:ext cx="494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16200000" scaled="1"/>
                </a:gradFill>
              </a:rPr>
              <a:t>迟荣起</a:t>
            </a:r>
            <a:endParaRPr lang="zh-CN" altLang="en-US" sz="2800" dirty="0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6200000" scaled="1"/>
              </a:gra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82340" y="2287096"/>
            <a:ext cx="8803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ctr">
              <a:buNone/>
            </a:pPr>
            <a:r>
              <a:rPr lang="en-US" altLang="zh-CN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  MyBatis</a:t>
            </a:r>
            <a:r>
              <a:rPr lang="zh-CN" altLang="en-US" sz="6000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技术分享  </a:t>
            </a:r>
            <a:endParaRPr lang="zh-CN" altLang="en-US" sz="60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24624" y="1780773"/>
            <a:ext cx="509896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>
                    <a:alpha val="63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WEIMOB.COM</a:t>
            </a:r>
            <a:endParaRPr lang="zh-CN" altLang="en-US" sz="2000" dirty="0">
              <a:solidFill>
                <a:schemeClr val="bg1">
                  <a:alpha val="63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248804" y="4821383"/>
            <a:ext cx="681476" cy="681476"/>
            <a:chOff x="7866490" y="3995965"/>
            <a:chExt cx="894896" cy="894896"/>
          </a:xfrm>
        </p:grpSpPr>
        <p:sp>
          <p:nvSpPr>
            <p:cNvPr id="17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3137" y="4821383"/>
            <a:ext cx="681476" cy="681476"/>
            <a:chOff x="3456014" y="2618015"/>
            <a:chExt cx="894896" cy="894896"/>
          </a:xfrm>
        </p:grpSpPr>
        <p:sp>
          <p:nvSpPr>
            <p:cNvPr id="22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24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745971" y="4821383"/>
            <a:ext cx="681476" cy="681476"/>
            <a:chOff x="3456014" y="3995965"/>
            <a:chExt cx="894896" cy="894896"/>
          </a:xfrm>
        </p:grpSpPr>
        <p:sp>
          <p:nvSpPr>
            <p:cNvPr id="32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3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34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8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9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0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1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2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4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5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6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7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99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99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mybatis-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什么是 My</a:t>
            </a:r>
            <a:r>
              <a:rPr lang="en-US" sz="2000">
                <a:solidFill>
                  <a:schemeClr val="bg1"/>
                </a:solidFill>
                <a:latin typeface="+mn-ea"/>
                <a:cs typeface="+mn-ea"/>
              </a:rPr>
              <a:t>b</a:t>
            </a: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atis ？</a:t>
            </a:r>
            <a:endParaRPr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sz="2000">
                <a:solidFill>
                  <a:schemeClr val="bg1"/>
                </a:solidFill>
                <a:latin typeface="+mn-ea"/>
                <a:cs typeface="+mn-ea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Old Java Objects,普通的 Java对象)映射成数据库中的记录。</a:t>
            </a:r>
            <a:endParaRPr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mybatis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并不是完整的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ORM</a:t>
            </a: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框架</a:t>
            </a:r>
            <a:endParaRPr lang="zh-CN" altLang="en-US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ORM是Object和Relation之间的映射，包括Object-&gt;Relation和Relation-&gt;Object两方面。Hibernate是个完整的ORM框架，而MyBatis完成的是Relation-&gt;Object，也就是其所说的data mapper framework。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bg1"/>
                </a:solidFill>
                <a:latin typeface="+mn-ea"/>
                <a:cs typeface="+mn-ea"/>
              </a:rPr>
              <a:t>文档地址：</a:t>
            </a:r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http://www.mybatis.org/mybatis-3/zh/index.html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主要特点：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可以自定义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SQL/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存储过程和高级映射。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简化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SQL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到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POJO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映射。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使用接口绑定，使用便利</a:t>
            </a:r>
            <a:endParaRPr lang="zh-CN" altLang="en-US" sz="2000" dirty="0">
              <a:solidFill>
                <a:schemeClr val="bg1"/>
              </a:solidFill>
              <a:latin typeface="+mn-ea"/>
              <a:cs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简单易学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+mn-ea"/>
              </a:rPr>
              <a:t>灵活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lvl="1"/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3116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整体架构图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2323135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097280"/>
            <a:ext cx="10661650" cy="5469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30480" y="212915"/>
            <a:ext cx="4335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主要组件请求流程图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4" name="任意多边形 3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20141028140852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1409065"/>
            <a:ext cx="10944225" cy="475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393954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全局映射器启用缓存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		&lt;setting name="cacheEnabled" value="false"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name="cacheEnabled" value="true"/&gt;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查询时，关闭关联对象即时加载以提高性能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name="lazyLoadingEnabled"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设置关联对象加载的形态，此处为按需加载字段(加载字段由SQL指 定)，不会加载关联表的所有字段，以提高性能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name="aggressiveLazyLoading" value="false"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对于未知的SQL查询，允许返回不同的结果集以达到通用的效果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name="multipleResultSetsEnabled"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允许使用列标签代替列名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name="useColumnLabel"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允许使用自定义的主键值(比如由程序生成的UUID 32位编码作为键值)，数据表的PK生成策略将被覆盖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name="useGeneratedKeys"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给予被嵌套的resultMap以字段-属性的映射支持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name="autoMappingBehavior" value="FULL"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对于批量更新操作缓存SQL以提高性能 &lt;setting name="defaultExecutorType" value="BATCH" /&gt;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数据库超过25000秒仍未响应则超时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name="defaultStatementTimeout" value="25000"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&lt;!-- 是否开启自动驼峰命名规则（camel case）映射，即从经典数据库列名 A_COLUMN 到经典 Java 属性名 aColumn 的类似映射。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	&lt;setting name="mapUnderscoreToCamelCase" value="true"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&lt;/settings&gt;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09791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配置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84404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2067560"/>
            <a:ext cx="11410950" cy="40938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&lt;typeAliases&gt;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type="java.util.HashMap" alias="hashmap"/&gt;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type="java.util.Map" alias="map"/&gt;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type="java.util.List" alias="list"/&gt;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type="java.lang.String" alias="string"/&gt;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        &lt;typeAlias type="java.lang.Integer" alias="Integer"/&gt;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&lt;/typeAliases&gt;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&lt;environments default="development"&gt;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&lt;environment id="development"&gt;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&lt;transactionManager type="JDBC"/&gt;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&lt;dataSource type="POOLED"&gt;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name="driver" value="com.mysql.jdbc.Driver"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name="url" value="jdbc:mysql://127.0.0.1:3306/study?useUnicode=true&amp;amp;characterEncoding=utf8"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name="username" value="root"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&lt;property name="password" value="123456"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&lt;/dataSource&gt;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&lt;/environment&gt;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&lt;/environments&gt;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&lt;!--  注册Mapper --&gt;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&lt;mapper resource="sqlMapper/userMapper.xml" /&gt;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&lt;/mappers&gt;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1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&lt;/configuration&gt;</a:t>
            </a:r>
            <a:endParaRPr lang="en-US" altLang="ko-KR" sz="1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456882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39738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7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799715" y="2564130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基于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xml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文件配置和注解两种形式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723515" y="3224530"/>
            <a:ext cx="7193915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文档地址：http://www.mybatis.org/mybatis-3/zh/index.html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50171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生成SqlSessionFactory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--&gt;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id="mybatisSqlSessionFactory" class="org.mybatis.spring.SqlSessionFactoryBean"&gt;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name="dataSource" ref="dataSource"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	&lt;property name="mapperLocations"&gt;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    		&lt;value&gt;classpath*:sqlMapper/*Mapper.xml&lt;/value&gt;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      		&lt;/array&gt;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      	  &lt;/property&gt;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name="typeAliasesPackage" value="com.chirq.study.mybatis.xml.entity"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name="configLocation" value="classpath:/mybatis/mybatis-config.xml"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&lt;/bean&gt;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&lt;!-- 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自动装配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sqlSession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sym typeface="+mn-ea"/>
              </a:rPr>
              <a:t>--&gt;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&lt;bean class="org.mybatis.spring.mapper.MapperScannerConfigurer"&gt;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name="basePackage" value="com.chirq.study.mybatis.xml.dao"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	&lt;property name="sqlSessionFactoryBeanName" value="mybatisSqlSessionFactory" /&gt;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&lt;/bean&gt; 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10172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mybatis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与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spring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集成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1791335" y="168402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30200" y="1800860"/>
            <a:ext cx="11410950" cy="224663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org.mybatis.spring.mapper.MapperScannerConfigurer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类解释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为了简化配置，在MyBatis-Spring中提供了一个转换器MapperScannerConfig它可以将接口转换为Spring容器中的Bean，在Service中@Autowired的方法直接注入接口实例。在Spring的配置文件中可以采用以下所示的配置将接口转化为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MapperScannerConfigurer将扫描basePackage所指定的包下的所有接口类（包括子类），如果它们在SQL映射文件中定义过，则将它们动态定义为一个Spring Bean，这样，我们在Service中就可以直接注入映射接口的bean。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611886" y="1899715"/>
            <a:ext cx="3097954" cy="805334"/>
            <a:chOff x="7192650" y="1872615"/>
            <a:chExt cx="3097954" cy="80533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198"/>
            <p:cNvSpPr txBox="1"/>
            <p:nvPr/>
          </p:nvSpPr>
          <p:spPr>
            <a:xfrm>
              <a:off x="8142669" y="2080408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mybatis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562458" y="3990984"/>
            <a:ext cx="3048275" cy="805334"/>
            <a:chOff x="7771695" y="3249224"/>
            <a:chExt cx="3048275" cy="805334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198"/>
            <p:cNvSpPr txBox="1"/>
            <p:nvPr/>
          </p:nvSpPr>
          <p:spPr>
            <a:xfrm>
              <a:off x="8669202" y="3483298"/>
              <a:ext cx="2150768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err="1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Mybatis+spring</a:t>
              </a:r>
              <a:endPara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87621" y="1825523"/>
            <a:ext cx="3765142" cy="805334"/>
            <a:chOff x="441629" y="1825523"/>
            <a:chExt cx="3765142" cy="805334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41629" y="1825523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534474" y="195155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29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l"/>
              <a:endParaRPr lang="zh-CN" altLang="en-US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1281893" y="2040447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JDBC</a:t>
              </a: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阶段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1367" y="3293908"/>
            <a:ext cx="3163569" cy="805334"/>
            <a:chOff x="368301" y="3293908"/>
            <a:chExt cx="3163569" cy="805334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68301" y="329390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461146" y="3370375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383935" y="3483298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事务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71264" y="4655295"/>
            <a:ext cx="3157170" cy="805334"/>
            <a:chOff x="375335" y="4608940"/>
            <a:chExt cx="3157170" cy="805334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375335" y="4608940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86847" y="462604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1384570" y="4843014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ORM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98509" y="1108697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全程回顾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</p:grpSpPr>
        <p:sp>
          <p:nvSpPr>
            <p:cNvPr id="3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solidFill>
              <a:srgbClr val="54D0CA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</p:grpSpPr>
          <p:sp>
            <p:nvSpPr>
              <p:cNvPr id="12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</p:grpSpPr>
            <p:sp>
              <p:nvSpPr>
                <p:cNvPr id="14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solidFill>
                  <a:srgbClr val="54D0CA">
                    <a:alpha val="37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54D0CA">
                    <a:alpha val="7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92650" y="1794095"/>
            <a:ext cx="3237543" cy="883854"/>
            <a:chOff x="7192650" y="1794095"/>
            <a:chExt cx="3237543" cy="883854"/>
          </a:xfrm>
        </p:grpSpPr>
        <p:sp>
          <p:nvSpPr>
            <p:cNvPr id="23" name="Oval 38"/>
            <p:cNvSpPr>
              <a:spLocks noChangeAspect="1"/>
            </p:cNvSpPr>
            <p:nvPr/>
          </p:nvSpPr>
          <p:spPr>
            <a:xfrm>
              <a:off x="7192650" y="1872615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39"/>
            <p:cNvSpPr>
              <a:spLocks noChangeAspect="1"/>
            </p:cNvSpPr>
            <p:nvPr/>
          </p:nvSpPr>
          <p:spPr>
            <a:xfrm>
              <a:off x="7285496" y="1940139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016941" y="1794095"/>
              <a:ext cx="2413252" cy="855038"/>
              <a:chOff x="7991541" y="1794095"/>
              <a:chExt cx="2413252" cy="855038"/>
            </a:xfrm>
          </p:grpSpPr>
          <p:sp>
            <p:nvSpPr>
              <p:cNvPr id="5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上手简单，易于学习；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框架在牛叉也是基于底层来构建</a:t>
                </a:r>
                <a:endParaRPr lang="zh-CN" altLang="en-US" dirty="0"/>
              </a:p>
            </p:txBody>
          </p:sp>
          <p:sp>
            <p:nvSpPr>
              <p:cNvPr id="53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使用方面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71695" y="3237509"/>
            <a:ext cx="3230613" cy="1316683"/>
            <a:chOff x="7771695" y="3237509"/>
            <a:chExt cx="3230613" cy="1316683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541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589056" y="3237509"/>
              <a:ext cx="2413252" cy="1316683"/>
              <a:chOff x="7991541" y="1794095"/>
              <a:chExt cx="2413252" cy="1316683"/>
            </a:xfrm>
          </p:grpSpPr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1.</a:t>
                </a:r>
                <a:r>
                  <a:rPr lang="zh-CN" altLang="en-US" dirty="0"/>
                  <a:t>让你来开发个持久层框架，能否胜任；</a:t>
                </a:r>
                <a:endParaRPr lang="zh-CN" altLang="en-US" dirty="0"/>
              </a:p>
              <a:p>
                <a:pPr algn="l"/>
                <a:r>
                  <a:rPr lang="en-US" altLang="zh-CN" dirty="0"/>
                  <a:t>2.</a:t>
                </a:r>
                <a:r>
                  <a:rPr lang="zh-CN" altLang="en-US" dirty="0"/>
                  <a:t>通过阅读</a:t>
                </a:r>
                <a:r>
                  <a:rPr lang="en-US" altLang="zh-CN" dirty="0"/>
                  <a:t>mybatis</a:t>
                </a:r>
                <a:r>
                  <a:rPr lang="zh-CN" altLang="en-US" dirty="0"/>
                  <a:t>源码对自己开发上有何启发，自己在设计接口</a:t>
                </a:r>
                <a:r>
                  <a:rPr lang="zh-CN" altLang="en-US" dirty="0" smtClean="0"/>
                  <a:t>功能能否</a:t>
                </a:r>
                <a:r>
                  <a:rPr lang="zh-CN" altLang="en-US" dirty="0"/>
                  <a:t>借鉴</a:t>
                </a:r>
                <a:endParaRPr lang="zh-CN" altLang="en-US" dirty="0"/>
              </a:p>
            </p:txBody>
          </p:sp>
          <p:sp>
            <p:nvSpPr>
              <p:cNvPr id="57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发散思维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(</a:t>
                </a: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会后思考</a:t>
                </a:r>
                <a:r>
                  <a:rPr lang="en-US" altLang="zh-CN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)</a:t>
                </a:r>
                <a:endPara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7192595" y="4722605"/>
            <a:ext cx="3243313" cy="813310"/>
            <a:chOff x="7186880" y="4608940"/>
            <a:chExt cx="3243313" cy="813310"/>
          </a:xfrm>
        </p:grpSpPr>
        <p:sp>
          <p:nvSpPr>
            <p:cNvPr id="29" name="Oval 44"/>
            <p:cNvSpPr>
              <a:spLocks noChangeAspect="1"/>
            </p:cNvSpPr>
            <p:nvPr/>
          </p:nvSpPr>
          <p:spPr>
            <a:xfrm>
              <a:off x="7186880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30" name="Oval 45"/>
            <p:cNvSpPr>
              <a:spLocks noChangeAspect="1"/>
            </p:cNvSpPr>
            <p:nvPr/>
          </p:nvSpPr>
          <p:spPr>
            <a:xfrm>
              <a:off x="7279726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8016941" y="4608940"/>
              <a:ext cx="2413252" cy="623898"/>
              <a:chOff x="7991541" y="1794095"/>
              <a:chExt cx="2413252" cy="623898"/>
            </a:xfrm>
          </p:grpSpPr>
          <p:sp>
            <p:nvSpPr>
              <p:cNvPr id="60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7991541" y="2096048"/>
                <a:ext cx="2413252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61" name="TextBox 198"/>
              <p:cNvSpPr txBox="1"/>
              <p:nvPr/>
            </p:nvSpPr>
            <p:spPr>
              <a:xfrm>
                <a:off x="7991541" y="1794095"/>
                <a:ext cx="2147935" cy="33718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16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欢迎补充</a:t>
                </a:r>
                <a:endPara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793519" y="1794095"/>
            <a:ext cx="3231556" cy="898037"/>
            <a:chOff x="1793519" y="1794095"/>
            <a:chExt cx="3231556" cy="898037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220414" y="188679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4313258" y="195432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动态代理，动态生成</a:t>
              </a:r>
              <a:r>
                <a:rPr lang="en-US" altLang="zh-CN" dirty="0"/>
                <a:t>mapper</a:t>
              </a:r>
              <a:r>
                <a:rPr lang="zh-CN" altLang="en-US" dirty="0"/>
                <a:t>，</a:t>
              </a:r>
              <a:endParaRPr lang="zh-CN" altLang="en-US" dirty="0"/>
            </a:p>
            <a:p>
              <a:pPr algn="r"/>
              <a:r>
                <a:rPr lang="en-US" altLang="zh-CN" dirty="0"/>
                <a:t>Java</a:t>
              </a:r>
              <a:r>
                <a:rPr lang="zh-CN" altLang="en-US" dirty="0"/>
                <a:t>反射，参数绑定以及查询结果绑定</a:t>
              </a:r>
              <a:endParaRPr lang="zh-CN" altLang="en-US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2058836" y="1794095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JAVA</a:t>
              </a: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基础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55700" y="3237509"/>
            <a:ext cx="3239129" cy="1085543"/>
            <a:chOff x="1155700" y="3237509"/>
            <a:chExt cx="3239129" cy="1085543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590168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3683014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3"/>
            <p:cNvSpPr txBox="1">
              <a:spLocks noChangeArrowheads="1"/>
            </p:cNvSpPr>
            <p:nvPr/>
          </p:nvSpPr>
          <p:spPr bwMode="auto">
            <a:xfrm flipH="1">
              <a:off x="1155700" y="3539462"/>
              <a:ext cx="2413252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>
                  <a:sym typeface="+mn-ea"/>
                </a:rPr>
                <a:t>建造者模式，适配器模式</a:t>
              </a:r>
              <a:r>
                <a:rPr lang="en-US" altLang="zh-CN" dirty="0">
                  <a:sym typeface="+mn-ea"/>
                </a:rPr>
                <a:t>/</a:t>
              </a:r>
              <a:r>
                <a:rPr lang="zh-CN" altLang="en-US" dirty="0">
                  <a:sym typeface="+mn-ea"/>
                </a:rPr>
                <a:t>工厂方法模式，装饰者模式，代理模式，模板方法模式</a:t>
              </a:r>
              <a:endParaRPr lang="zh-CN" altLang="en-US" dirty="0"/>
            </a:p>
            <a:p>
              <a:pPr algn="r"/>
              <a:endParaRPr lang="zh-CN" altLang="en-US" dirty="0"/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421017" y="3237509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  <a:sym typeface="+mn-ea"/>
                </a:rPr>
                <a:t>设计模式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92884" y="4655295"/>
            <a:ext cx="3231556" cy="813310"/>
            <a:chOff x="1793519" y="4608940"/>
            <a:chExt cx="3231556" cy="813310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4220414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313260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 flipH="1">
              <a:off x="1793519" y="4910893"/>
              <a:ext cx="2413252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dirty="0"/>
                <a:t>一级缓存，二级缓存</a:t>
              </a:r>
              <a:endParaRPr lang="zh-CN" altLang="en-US" dirty="0"/>
            </a:p>
          </p:txBody>
        </p:sp>
        <p:sp>
          <p:nvSpPr>
            <p:cNvPr id="70" name="TextBox 198"/>
            <p:cNvSpPr txBox="1"/>
            <p:nvPr/>
          </p:nvSpPr>
          <p:spPr>
            <a:xfrm>
              <a:off x="2058836" y="4608940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1600" b="1" dirty="0">
                  <a:solidFill>
                    <a:srgbClr val="54D0CA"/>
                  </a:solidFill>
                  <a:latin typeface="Calibri" panose="020F0502020204030204" pitchFamily="34" charset="0"/>
                </a:rPr>
                <a:t>性能方面</a:t>
              </a:r>
              <a:endPara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1592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2675" y="1097915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mybati</a:t>
            </a:r>
            <a:r>
              <a:rPr lang="en-US" altLang="zh-CN" b="1">
                <a:solidFill>
                  <a:schemeClr val="bg1"/>
                </a:solidFill>
              </a:rPr>
              <a:t>s</a:t>
            </a:r>
            <a:r>
              <a:rPr lang="zh-CN" altLang="en-US" b="1">
                <a:solidFill>
                  <a:schemeClr val="bg1"/>
                </a:solidFill>
              </a:rPr>
              <a:t>技术总结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781550" y="2385932"/>
            <a:ext cx="2628900" cy="2660812"/>
            <a:chOff x="4781550" y="2385932"/>
            <a:chExt cx="2628900" cy="2660812"/>
          </a:xfrm>
        </p:grpSpPr>
        <p:sp>
          <p:nvSpPr>
            <p:cNvPr id="2" name="Oval 92"/>
            <p:cNvSpPr/>
            <p:nvPr/>
          </p:nvSpPr>
          <p:spPr>
            <a:xfrm>
              <a:off x="4975089" y="2595429"/>
              <a:ext cx="2241822" cy="2241817"/>
            </a:xfrm>
            <a:prstGeom prst="ellipse">
              <a:avLst/>
            </a:prstGeom>
            <a:solidFill>
              <a:srgbClr val="2A999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Group 93"/>
            <p:cNvGrpSpPr/>
            <p:nvPr/>
          </p:nvGrpSpPr>
          <p:grpSpPr>
            <a:xfrm>
              <a:off x="4781550" y="2385932"/>
              <a:ext cx="2628900" cy="2660812"/>
              <a:chOff x="4943475" y="2471838"/>
              <a:chExt cx="2305050" cy="2333030"/>
            </a:xfrm>
          </p:grpSpPr>
          <p:sp>
            <p:nvSpPr>
              <p:cNvPr id="4" name="Line 699"/>
              <p:cNvSpPr>
                <a:spLocks noChangeShapeType="1"/>
              </p:cNvSpPr>
              <p:nvPr userDrawn="1"/>
            </p:nvSpPr>
            <p:spPr bwMode="auto">
              <a:xfrm flipH="1" flipV="1">
                <a:off x="6040910" y="2471838"/>
                <a:ext cx="622608" cy="14690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" name="Freeform 700"/>
              <p:cNvSpPr/>
              <p:nvPr userDrawn="1"/>
            </p:nvSpPr>
            <p:spPr bwMode="auto">
              <a:xfrm>
                <a:off x="6663518" y="2618745"/>
                <a:ext cx="585007" cy="991625"/>
              </a:xfrm>
              <a:custGeom>
                <a:avLst/>
                <a:gdLst>
                  <a:gd name="T0" fmla="*/ 669 w 669"/>
                  <a:gd name="T1" fmla="*/ 1134 h 1134"/>
                  <a:gd name="T2" fmla="*/ 591 w 669"/>
                  <a:gd name="T3" fmla="*/ 550 h 1134"/>
                  <a:gd name="T4" fmla="*/ 0 w 669"/>
                  <a:gd name="T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" name="Freeform 701"/>
              <p:cNvSpPr/>
              <p:nvPr userDrawn="1"/>
            </p:nvSpPr>
            <p:spPr bwMode="auto">
              <a:xfrm>
                <a:off x="5547720" y="3610371"/>
                <a:ext cx="1700805" cy="1194497"/>
              </a:xfrm>
              <a:custGeom>
                <a:avLst/>
                <a:gdLst>
                  <a:gd name="T0" fmla="*/ 0 w 1945"/>
                  <a:gd name="T1" fmla="*/ 1276 h 1366"/>
                  <a:gd name="T2" fmla="*/ 830 w 1945"/>
                  <a:gd name="T3" fmla="*/ 1366 h 1366"/>
                  <a:gd name="T4" fmla="*/ 1305 w 1945"/>
                  <a:gd name="T5" fmla="*/ 1162 h 1366"/>
                  <a:gd name="T6" fmla="*/ 1804 w 1945"/>
                  <a:gd name="T7" fmla="*/ 737 h 1366"/>
                  <a:gd name="T8" fmla="*/ 1945 w 1945"/>
                  <a:gd name="T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" name="Line 702"/>
              <p:cNvSpPr>
                <a:spLocks noChangeShapeType="1"/>
              </p:cNvSpPr>
              <p:nvPr userDrawn="1"/>
            </p:nvSpPr>
            <p:spPr bwMode="auto">
              <a:xfrm>
                <a:off x="5035293" y="4072080"/>
                <a:ext cx="512427" cy="65408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" name="Freeform 703"/>
              <p:cNvSpPr/>
              <p:nvPr userDrawn="1"/>
            </p:nvSpPr>
            <p:spPr bwMode="auto">
              <a:xfrm>
                <a:off x="4943475" y="3120626"/>
                <a:ext cx="91819" cy="951455"/>
              </a:xfrm>
              <a:custGeom>
                <a:avLst/>
                <a:gdLst>
                  <a:gd name="T0" fmla="*/ 609 w 609"/>
                  <a:gd name="T1" fmla="*/ 0 h 1611"/>
                  <a:gd name="T2" fmla="*/ 592 w 609"/>
                  <a:gd name="T3" fmla="*/ 5 h 1611"/>
                  <a:gd name="T4" fmla="*/ 313 w 609"/>
                  <a:gd name="T5" fmla="*/ 392 h 1611"/>
                  <a:gd name="T6" fmla="*/ 52 w 609"/>
                  <a:gd name="T7" fmla="*/ 523 h 1611"/>
                  <a:gd name="T8" fmla="*/ 0 w 609"/>
                  <a:gd name="T9" fmla="*/ 1132 h 1611"/>
                  <a:gd name="T10" fmla="*/ 105 w 609"/>
                  <a:gd name="T11" fmla="*/ 1611 h 1611"/>
                  <a:gd name="connsiteX0" fmla="*/ 10000 w 10018"/>
                  <a:gd name="connsiteY0" fmla="*/ 0 h 10000"/>
                  <a:gd name="connsiteX1" fmla="*/ 10018 w 10018"/>
                  <a:gd name="connsiteY1" fmla="*/ 1358 h 10000"/>
                  <a:gd name="connsiteX2" fmla="*/ 5140 w 10018"/>
                  <a:gd name="connsiteY2" fmla="*/ 2433 h 10000"/>
                  <a:gd name="connsiteX3" fmla="*/ 854 w 10018"/>
                  <a:gd name="connsiteY3" fmla="*/ 3246 h 10000"/>
                  <a:gd name="connsiteX4" fmla="*/ 0 w 10018"/>
                  <a:gd name="connsiteY4" fmla="*/ 7027 h 10000"/>
                  <a:gd name="connsiteX5" fmla="*/ 1724 w 10018"/>
                  <a:gd name="connsiteY5" fmla="*/ 10000 h 10000"/>
                  <a:gd name="connsiteX0-1" fmla="*/ 12868 w 12868"/>
                  <a:gd name="connsiteY0-2" fmla="*/ 0 h 9028"/>
                  <a:gd name="connsiteX1-3" fmla="*/ 10018 w 12868"/>
                  <a:gd name="connsiteY1-4" fmla="*/ 386 h 9028"/>
                  <a:gd name="connsiteX2-5" fmla="*/ 5140 w 12868"/>
                  <a:gd name="connsiteY2-6" fmla="*/ 1461 h 9028"/>
                  <a:gd name="connsiteX3-7" fmla="*/ 854 w 12868"/>
                  <a:gd name="connsiteY3-8" fmla="*/ 2274 h 9028"/>
                  <a:gd name="connsiteX4-9" fmla="*/ 0 w 12868"/>
                  <a:gd name="connsiteY4-10" fmla="*/ 6055 h 9028"/>
                  <a:gd name="connsiteX5-11" fmla="*/ 1724 w 12868"/>
                  <a:gd name="connsiteY5-12" fmla="*/ 9028 h 9028"/>
                  <a:gd name="connsiteX0-13" fmla="*/ 7785 w 7785"/>
                  <a:gd name="connsiteY0-14" fmla="*/ 0 h 9572"/>
                  <a:gd name="connsiteX1-15" fmla="*/ 3994 w 7785"/>
                  <a:gd name="connsiteY1-16" fmla="*/ 1190 h 9572"/>
                  <a:gd name="connsiteX2-17" fmla="*/ 664 w 7785"/>
                  <a:gd name="connsiteY2-18" fmla="*/ 2091 h 9572"/>
                  <a:gd name="connsiteX3-19" fmla="*/ 0 w 7785"/>
                  <a:gd name="connsiteY3-20" fmla="*/ 6279 h 9572"/>
                  <a:gd name="connsiteX4-21" fmla="*/ 1340 w 7785"/>
                  <a:gd name="connsiteY4-22" fmla="*/ 9572 h 9572"/>
                  <a:gd name="connsiteX0-23" fmla="*/ 5130 w 5130"/>
                  <a:gd name="connsiteY0-24" fmla="*/ 0 h 8757"/>
                  <a:gd name="connsiteX1-25" fmla="*/ 853 w 5130"/>
                  <a:gd name="connsiteY1-26" fmla="*/ 941 h 8757"/>
                  <a:gd name="connsiteX2-27" fmla="*/ 0 w 5130"/>
                  <a:gd name="connsiteY2-28" fmla="*/ 5317 h 8757"/>
                  <a:gd name="connsiteX3-29" fmla="*/ 1721 w 5130"/>
                  <a:gd name="connsiteY3-30" fmla="*/ 8757 h 8757"/>
                  <a:gd name="connsiteX0-31" fmla="*/ 1663 w 3355"/>
                  <a:gd name="connsiteY0-32" fmla="*/ 0 h 8925"/>
                  <a:gd name="connsiteX1-33" fmla="*/ 0 w 3355"/>
                  <a:gd name="connsiteY1-34" fmla="*/ 4997 h 8925"/>
                  <a:gd name="connsiteX2-35" fmla="*/ 3355 w 3355"/>
                  <a:gd name="connsiteY2-36" fmla="*/ 8925 h 89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9" name="Line 704"/>
              <p:cNvSpPr>
                <a:spLocks noChangeShapeType="1"/>
              </p:cNvSpPr>
              <p:nvPr userDrawn="1"/>
            </p:nvSpPr>
            <p:spPr bwMode="auto">
              <a:xfrm flipH="1">
                <a:off x="5476016" y="2471838"/>
                <a:ext cx="564894" cy="19150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0" name="Freeform 705"/>
              <p:cNvSpPr/>
              <p:nvPr userDrawn="1"/>
            </p:nvSpPr>
            <p:spPr bwMode="auto">
              <a:xfrm>
                <a:off x="5476839" y="2602150"/>
                <a:ext cx="1189611" cy="66406"/>
              </a:xfrm>
              <a:custGeom>
                <a:avLst/>
                <a:gdLst>
                  <a:gd name="T0" fmla="*/ 0 w 1375"/>
                  <a:gd name="T1" fmla="*/ 69 h 119"/>
                  <a:gd name="T2" fmla="*/ 0 w 1375"/>
                  <a:gd name="T3" fmla="*/ 69 h 119"/>
                  <a:gd name="T4" fmla="*/ 681 w 1375"/>
                  <a:gd name="T5" fmla="*/ 0 h 119"/>
                  <a:gd name="T6" fmla="*/ 681 w 1375"/>
                  <a:gd name="T7" fmla="*/ 0 h 119"/>
                  <a:gd name="T8" fmla="*/ 1375 w 1375"/>
                  <a:gd name="T9" fmla="*/ 13 h 119"/>
                  <a:gd name="T10" fmla="*/ 1279 w 1375"/>
                  <a:gd name="T11" fmla="*/ 119 h 119"/>
                  <a:gd name="connsiteX0" fmla="*/ 0 w 10000"/>
                  <a:gd name="connsiteY0" fmla="*/ 5798 h 12759"/>
                  <a:gd name="connsiteX1" fmla="*/ 0 w 10000"/>
                  <a:gd name="connsiteY1" fmla="*/ 5798 h 12759"/>
                  <a:gd name="connsiteX2" fmla="*/ 4953 w 10000"/>
                  <a:gd name="connsiteY2" fmla="*/ 0 h 12759"/>
                  <a:gd name="connsiteX3" fmla="*/ 4953 w 10000"/>
                  <a:gd name="connsiteY3" fmla="*/ 0 h 12759"/>
                  <a:gd name="connsiteX4" fmla="*/ 10000 w 10000"/>
                  <a:gd name="connsiteY4" fmla="*/ 1092 h 12759"/>
                  <a:gd name="connsiteX5" fmla="*/ 9413 w 10000"/>
                  <a:gd name="connsiteY5" fmla="*/ 12759 h 12759"/>
                  <a:gd name="connsiteX0-1" fmla="*/ 0 w 10000"/>
                  <a:gd name="connsiteY0-2" fmla="*/ 5798 h 5798"/>
                  <a:gd name="connsiteX1-3" fmla="*/ 0 w 10000"/>
                  <a:gd name="connsiteY1-4" fmla="*/ 5798 h 5798"/>
                  <a:gd name="connsiteX2-5" fmla="*/ 4953 w 10000"/>
                  <a:gd name="connsiteY2-6" fmla="*/ 0 h 5798"/>
                  <a:gd name="connsiteX3-7" fmla="*/ 4953 w 10000"/>
                  <a:gd name="connsiteY3-8" fmla="*/ 0 h 5798"/>
                  <a:gd name="connsiteX4-9" fmla="*/ 10000 w 10000"/>
                  <a:gd name="connsiteY4-10" fmla="*/ 1092 h 5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1" name="Freeform 706"/>
              <p:cNvSpPr/>
              <p:nvPr userDrawn="1"/>
            </p:nvSpPr>
            <p:spPr bwMode="auto">
              <a:xfrm>
                <a:off x="5392068" y="3704811"/>
                <a:ext cx="155652" cy="1021357"/>
              </a:xfrm>
              <a:custGeom>
                <a:avLst/>
                <a:gdLst>
                  <a:gd name="T0" fmla="*/ 0 w 178"/>
                  <a:gd name="T1" fmla="*/ 0 h 1168"/>
                  <a:gd name="T2" fmla="*/ 144 w 178"/>
                  <a:gd name="T3" fmla="*/ 792 h 1168"/>
                  <a:gd name="T4" fmla="*/ 178 w 178"/>
                  <a:gd name="T5" fmla="*/ 1168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2" name="Freeform 707"/>
              <p:cNvSpPr/>
              <p:nvPr userDrawn="1"/>
            </p:nvSpPr>
            <p:spPr bwMode="auto">
              <a:xfrm>
                <a:off x="5392068" y="2667715"/>
                <a:ext cx="115427" cy="1037097"/>
              </a:xfrm>
              <a:custGeom>
                <a:avLst/>
                <a:gdLst>
                  <a:gd name="T0" fmla="*/ 79 w 132"/>
                  <a:gd name="T1" fmla="*/ 0 h 1186"/>
                  <a:gd name="T2" fmla="*/ 132 w 132"/>
                  <a:gd name="T3" fmla="*/ 368 h 1186"/>
                  <a:gd name="T4" fmla="*/ 0 w 132"/>
                  <a:gd name="T5" fmla="*/ 1186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Freeform 708"/>
              <p:cNvSpPr/>
              <p:nvPr userDrawn="1"/>
            </p:nvSpPr>
            <p:spPr bwMode="auto">
              <a:xfrm>
                <a:off x="6011178" y="4143784"/>
                <a:ext cx="262346" cy="661084"/>
              </a:xfrm>
              <a:custGeom>
                <a:avLst/>
                <a:gdLst>
                  <a:gd name="T0" fmla="*/ 0 w 398"/>
                  <a:gd name="T1" fmla="*/ 0 h 756"/>
                  <a:gd name="T2" fmla="*/ 219 w 398"/>
                  <a:gd name="T3" fmla="*/ 591 h 756"/>
                  <a:gd name="T4" fmla="*/ 300 w 398"/>
                  <a:gd name="T5" fmla="*/ 756 h 756"/>
                  <a:gd name="T6" fmla="*/ 398 w 398"/>
                  <a:gd name="T7" fmla="*/ 595 h 756"/>
                  <a:gd name="connsiteX0" fmla="*/ 0 w 13102"/>
                  <a:gd name="connsiteY0" fmla="*/ 0 h 10000"/>
                  <a:gd name="connsiteX1" fmla="*/ 5503 w 13102"/>
                  <a:gd name="connsiteY1" fmla="*/ 7817 h 10000"/>
                  <a:gd name="connsiteX2" fmla="*/ 7538 w 13102"/>
                  <a:gd name="connsiteY2" fmla="*/ 10000 h 10000"/>
                  <a:gd name="connsiteX3" fmla="*/ 13102 w 13102"/>
                  <a:gd name="connsiteY3" fmla="*/ 9384 h 10000"/>
                  <a:gd name="connsiteX0-1" fmla="*/ 0 w 7538"/>
                  <a:gd name="connsiteY0-2" fmla="*/ 0 h 10000"/>
                  <a:gd name="connsiteX1-3" fmla="*/ 5503 w 7538"/>
                  <a:gd name="connsiteY1-4" fmla="*/ 7817 h 10000"/>
                  <a:gd name="connsiteX2-5" fmla="*/ 7538 w 7538"/>
                  <a:gd name="connsiteY2-6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709"/>
              <p:cNvSpPr/>
              <p:nvPr userDrawn="1"/>
            </p:nvSpPr>
            <p:spPr bwMode="auto">
              <a:xfrm>
                <a:off x="6011179" y="2607378"/>
                <a:ext cx="288568" cy="1536408"/>
              </a:xfrm>
              <a:custGeom>
                <a:avLst/>
                <a:gdLst>
                  <a:gd name="T0" fmla="*/ 52 w 330"/>
                  <a:gd name="T1" fmla="*/ 0 h 1757"/>
                  <a:gd name="T2" fmla="*/ 330 w 330"/>
                  <a:gd name="T3" fmla="*/ 664 h 1757"/>
                  <a:gd name="T4" fmla="*/ 0 w 330"/>
                  <a:gd name="T5" fmla="*/ 175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Line 710"/>
              <p:cNvSpPr>
                <a:spLocks noChangeShapeType="1"/>
              </p:cNvSpPr>
              <p:nvPr userDrawn="1"/>
            </p:nvSpPr>
            <p:spPr bwMode="auto">
              <a:xfrm>
                <a:off x="6040910" y="2471838"/>
                <a:ext cx="15740" cy="13554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Line 711"/>
              <p:cNvSpPr>
                <a:spLocks noChangeShapeType="1"/>
              </p:cNvSpPr>
              <p:nvPr userDrawn="1"/>
            </p:nvSpPr>
            <p:spPr bwMode="auto">
              <a:xfrm flipH="1">
                <a:off x="4988947" y="2662397"/>
                <a:ext cx="481831" cy="45828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Line 712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6414" cy="6208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Line 713"/>
              <p:cNvSpPr>
                <a:spLocks noChangeShapeType="1"/>
              </p:cNvSpPr>
              <p:nvPr userDrawn="1"/>
            </p:nvSpPr>
            <p:spPr bwMode="auto">
              <a:xfrm flipH="1" flipV="1">
                <a:off x="6657687" y="2619538"/>
                <a:ext cx="155361" cy="40407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Line 714"/>
              <p:cNvSpPr>
                <a:spLocks noChangeShapeType="1"/>
              </p:cNvSpPr>
              <p:nvPr userDrawn="1"/>
            </p:nvSpPr>
            <p:spPr bwMode="auto">
              <a:xfrm flipH="1" flipV="1">
                <a:off x="6813049" y="3023616"/>
                <a:ext cx="299062" cy="52467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Line 715"/>
              <p:cNvSpPr>
                <a:spLocks noChangeShapeType="1"/>
              </p:cNvSpPr>
              <p:nvPr userDrawn="1"/>
            </p:nvSpPr>
            <p:spPr bwMode="auto">
              <a:xfrm flipH="1" flipV="1">
                <a:off x="7112111" y="3548285"/>
                <a:ext cx="13116" cy="70655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716"/>
              <p:cNvSpPr/>
              <p:nvPr userDrawn="1"/>
            </p:nvSpPr>
            <p:spPr bwMode="auto">
              <a:xfrm>
                <a:off x="6011179" y="4143785"/>
                <a:ext cx="1114049" cy="210743"/>
              </a:xfrm>
              <a:custGeom>
                <a:avLst/>
                <a:gdLst>
                  <a:gd name="T0" fmla="*/ 0 w 1274"/>
                  <a:gd name="T1" fmla="*/ 0 h 241"/>
                  <a:gd name="T2" fmla="*/ 909 w 1274"/>
                  <a:gd name="T3" fmla="*/ 241 h 241"/>
                  <a:gd name="T4" fmla="*/ 1274 w 1274"/>
                  <a:gd name="T5" fmla="*/ 12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Line 717"/>
              <p:cNvSpPr>
                <a:spLocks noChangeShapeType="1"/>
              </p:cNvSpPr>
              <p:nvPr userDrawn="1"/>
            </p:nvSpPr>
            <p:spPr bwMode="auto">
              <a:xfrm>
                <a:off x="5392068" y="3704811"/>
                <a:ext cx="619110" cy="438974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Line 718"/>
              <p:cNvSpPr>
                <a:spLocks noChangeShapeType="1"/>
              </p:cNvSpPr>
              <p:nvPr userDrawn="1"/>
            </p:nvSpPr>
            <p:spPr bwMode="auto">
              <a:xfrm>
                <a:off x="4988947" y="3120679"/>
                <a:ext cx="403121" cy="584132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Line 719"/>
              <p:cNvSpPr>
                <a:spLocks noChangeShapeType="1"/>
              </p:cNvSpPr>
              <p:nvPr userDrawn="1"/>
            </p:nvSpPr>
            <p:spPr bwMode="auto">
              <a:xfrm flipH="1">
                <a:off x="4988947" y="2989512"/>
                <a:ext cx="518549" cy="131167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5" name="Line 720"/>
              <p:cNvSpPr>
                <a:spLocks noChangeShapeType="1"/>
              </p:cNvSpPr>
              <p:nvPr userDrawn="1"/>
            </p:nvSpPr>
            <p:spPr bwMode="auto">
              <a:xfrm flipH="1">
                <a:off x="5507496" y="2607378"/>
                <a:ext cx="549154" cy="38213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6" name="Line 721"/>
              <p:cNvSpPr>
                <a:spLocks noChangeShapeType="1"/>
              </p:cNvSpPr>
              <p:nvPr userDrawn="1"/>
            </p:nvSpPr>
            <p:spPr bwMode="auto">
              <a:xfrm flipH="1" flipV="1">
                <a:off x="6056650" y="2607378"/>
                <a:ext cx="756399" cy="416238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7" name="Freeform 722"/>
              <p:cNvSpPr/>
              <p:nvPr userDrawn="1"/>
            </p:nvSpPr>
            <p:spPr bwMode="auto">
              <a:xfrm>
                <a:off x="6813049" y="3023616"/>
                <a:ext cx="367269" cy="511553"/>
              </a:xfrm>
              <a:custGeom>
                <a:avLst/>
                <a:gdLst>
                  <a:gd name="T0" fmla="*/ 344 w 420"/>
                  <a:gd name="T1" fmla="*/ 585 h 585"/>
                  <a:gd name="T2" fmla="*/ 420 w 420"/>
                  <a:gd name="T3" fmla="*/ 87 h 585"/>
                  <a:gd name="T4" fmla="*/ 0 w 420"/>
                  <a:gd name="T5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8" name="Freeform 723"/>
              <p:cNvSpPr/>
              <p:nvPr userDrawn="1"/>
            </p:nvSpPr>
            <p:spPr bwMode="auto">
              <a:xfrm>
                <a:off x="6799058" y="3023616"/>
                <a:ext cx="314802" cy="1330912"/>
              </a:xfrm>
              <a:custGeom>
                <a:avLst/>
                <a:gdLst>
                  <a:gd name="T0" fmla="*/ 16 w 360"/>
                  <a:gd name="T1" fmla="*/ 0 h 1522"/>
                  <a:gd name="T2" fmla="*/ 0 w 360"/>
                  <a:gd name="T3" fmla="*/ 729 h 1522"/>
                  <a:gd name="T4" fmla="*/ 8 w 360"/>
                  <a:gd name="T5" fmla="*/ 1522 h 1522"/>
                  <a:gd name="T6" fmla="*/ 358 w 360"/>
                  <a:gd name="T7" fmla="*/ 600 h 1522"/>
                  <a:gd name="T8" fmla="*/ 360 w 360"/>
                  <a:gd name="T9" fmla="*/ 585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Line 724"/>
              <p:cNvSpPr>
                <a:spLocks noChangeShapeType="1"/>
              </p:cNvSpPr>
              <p:nvPr userDrawn="1"/>
            </p:nvSpPr>
            <p:spPr bwMode="auto">
              <a:xfrm flipV="1">
                <a:off x="6299747" y="3023616"/>
                <a:ext cx="513302" cy="1643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0" name="Line 725"/>
              <p:cNvSpPr>
                <a:spLocks noChangeShapeType="1"/>
              </p:cNvSpPr>
              <p:nvPr userDrawn="1"/>
            </p:nvSpPr>
            <p:spPr bwMode="auto">
              <a:xfrm flipV="1">
                <a:off x="5392068" y="3188012"/>
                <a:ext cx="907679" cy="523795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1" name="Freeform 726"/>
              <p:cNvSpPr/>
              <p:nvPr userDrawn="1"/>
            </p:nvSpPr>
            <p:spPr bwMode="auto">
              <a:xfrm>
                <a:off x="5035293" y="3711807"/>
                <a:ext cx="482696" cy="685568"/>
              </a:xfrm>
              <a:custGeom>
                <a:avLst/>
                <a:gdLst>
                  <a:gd name="T0" fmla="*/ 552 w 552"/>
                  <a:gd name="T1" fmla="*/ 784 h 784"/>
                  <a:gd name="T2" fmla="*/ 0 w 552"/>
                  <a:gd name="T3" fmla="*/ 412 h 784"/>
                  <a:gd name="T4" fmla="*/ 408 w 552"/>
                  <a:gd name="T5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2" name="Line 728"/>
              <p:cNvSpPr>
                <a:spLocks noChangeShapeType="1"/>
              </p:cNvSpPr>
              <p:nvPr userDrawn="1"/>
            </p:nvSpPr>
            <p:spPr bwMode="auto">
              <a:xfrm flipH="1">
                <a:off x="5517989" y="4143785"/>
                <a:ext cx="493190" cy="25359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3" name="Freeform 729"/>
              <p:cNvSpPr/>
              <p:nvPr userDrawn="1"/>
            </p:nvSpPr>
            <p:spPr bwMode="auto">
              <a:xfrm>
                <a:off x="6011179" y="3548285"/>
                <a:ext cx="1100932" cy="595500"/>
              </a:xfrm>
              <a:custGeom>
                <a:avLst/>
                <a:gdLst>
                  <a:gd name="T0" fmla="*/ 1259 w 1259"/>
                  <a:gd name="T1" fmla="*/ 0 h 681"/>
                  <a:gd name="T2" fmla="*/ 902 w 1259"/>
                  <a:gd name="T3" fmla="*/ 140 h 681"/>
                  <a:gd name="T4" fmla="*/ 0 w 1259"/>
                  <a:gd name="T5" fmla="*/ 681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4" name="Freeform 730"/>
              <p:cNvSpPr/>
              <p:nvPr userDrawn="1"/>
            </p:nvSpPr>
            <p:spPr bwMode="auto">
              <a:xfrm>
                <a:off x="5556465" y="4627355"/>
                <a:ext cx="1125417" cy="101436"/>
              </a:xfrm>
              <a:custGeom>
                <a:avLst/>
                <a:gdLst>
                  <a:gd name="T0" fmla="*/ 1287 w 1287"/>
                  <a:gd name="T1" fmla="*/ 0 h 116"/>
                  <a:gd name="T2" fmla="*/ 739 w 1287"/>
                  <a:gd name="T3" fmla="*/ 38 h 116"/>
                  <a:gd name="T4" fmla="*/ 0 w 128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5" name="Freeform 731"/>
              <p:cNvSpPr/>
              <p:nvPr userDrawn="1"/>
            </p:nvSpPr>
            <p:spPr bwMode="auto">
              <a:xfrm>
                <a:off x="5517989" y="4354526"/>
                <a:ext cx="1288064" cy="306057"/>
              </a:xfrm>
              <a:custGeom>
                <a:avLst/>
                <a:gdLst>
                  <a:gd name="T0" fmla="*/ 0 w 1473"/>
                  <a:gd name="T1" fmla="*/ 49 h 350"/>
                  <a:gd name="T2" fmla="*/ 783 w 1473"/>
                  <a:gd name="T3" fmla="*/ 350 h 350"/>
                  <a:gd name="T4" fmla="*/ 1473 w 1473"/>
                  <a:gd name="T5" fmla="*/ 0 h 350"/>
                  <a:gd name="T6" fmla="*/ 1348 w 1473"/>
                  <a:gd name="T7" fmla="*/ 30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6" name="Line 732"/>
              <p:cNvSpPr>
                <a:spLocks noChangeShapeType="1"/>
              </p:cNvSpPr>
              <p:nvPr userDrawn="1"/>
            </p:nvSpPr>
            <p:spPr bwMode="auto">
              <a:xfrm>
                <a:off x="6299747" y="3188012"/>
                <a:ext cx="500185" cy="482696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Line 733"/>
              <p:cNvSpPr>
                <a:spLocks noChangeShapeType="1"/>
              </p:cNvSpPr>
              <p:nvPr userDrawn="1"/>
            </p:nvSpPr>
            <p:spPr bwMode="auto">
              <a:xfrm>
                <a:off x="5507496" y="2989512"/>
                <a:ext cx="792251" cy="198500"/>
              </a:xfrm>
              <a:prstGeom prst="line">
                <a:avLst/>
              </a:prstGeom>
              <a:noFill/>
              <a:ln w="0">
                <a:solidFill>
                  <a:schemeClr val="bg1">
                    <a:lumMod val="75000"/>
                    <a:alpha val="50000"/>
                  </a:schemeClr>
                </a:solidFill>
                <a:prstDash val="solid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  <p:sp>
          <p:nvSpPr>
            <p:cNvPr id="38" name="TextBox 128"/>
            <p:cNvSpPr txBox="1"/>
            <p:nvPr/>
          </p:nvSpPr>
          <p:spPr>
            <a:xfrm>
              <a:off x="5120640" y="3199151"/>
              <a:ext cx="1950720" cy="5530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mybatis</a:t>
              </a:r>
              <a:r>
                <a:rPr lang="zh-CN" altLang="en-US" sz="2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是啥？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866490" y="3995965"/>
            <a:ext cx="894896" cy="894896"/>
            <a:chOff x="7866490" y="3995965"/>
            <a:chExt cx="894896" cy="894896"/>
          </a:xfrm>
        </p:grpSpPr>
        <p:sp>
          <p:nvSpPr>
            <p:cNvPr id="40" name="Oval 135"/>
            <p:cNvSpPr/>
            <p:nvPr/>
          </p:nvSpPr>
          <p:spPr>
            <a:xfrm>
              <a:off x="7866490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165"/>
            <p:cNvGrpSpPr/>
            <p:nvPr/>
          </p:nvGrpSpPr>
          <p:grpSpPr>
            <a:xfrm>
              <a:off x="8101366" y="4188435"/>
              <a:ext cx="425144" cy="509956"/>
              <a:chOff x="4051300" y="3109913"/>
              <a:chExt cx="628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42" name="Freeform 166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167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456014" y="2606140"/>
            <a:ext cx="894896" cy="894896"/>
            <a:chOff x="3456014" y="2618015"/>
            <a:chExt cx="894896" cy="894896"/>
          </a:xfrm>
        </p:grpSpPr>
        <p:sp>
          <p:nvSpPr>
            <p:cNvPr id="45" name="Oval 156"/>
            <p:cNvSpPr/>
            <p:nvPr/>
          </p:nvSpPr>
          <p:spPr>
            <a:xfrm flipH="1">
              <a:off x="3456014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6" name="Group 168"/>
            <p:cNvGrpSpPr/>
            <p:nvPr/>
          </p:nvGrpSpPr>
          <p:grpSpPr>
            <a:xfrm>
              <a:off x="3654390" y="2863629"/>
              <a:ext cx="498144" cy="403668"/>
              <a:chOff x="5145088" y="3205163"/>
              <a:chExt cx="736600" cy="596900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Freeform 169"/>
              <p:cNvSpPr>
                <a:spLocks noEditPoints="1"/>
              </p:cNvSpPr>
              <p:nvPr/>
            </p:nvSpPr>
            <p:spPr bwMode="auto">
              <a:xfrm>
                <a:off x="5145088" y="3205163"/>
                <a:ext cx="736600" cy="596900"/>
              </a:xfrm>
              <a:custGeom>
                <a:avLst/>
                <a:gdLst>
                  <a:gd name="T0" fmla="*/ 464 w 464"/>
                  <a:gd name="T1" fmla="*/ 52 h 376"/>
                  <a:gd name="T2" fmla="*/ 464 w 464"/>
                  <a:gd name="T3" fmla="*/ 0 h 376"/>
                  <a:gd name="T4" fmla="*/ 0 w 464"/>
                  <a:gd name="T5" fmla="*/ 0 h 376"/>
                  <a:gd name="T6" fmla="*/ 0 w 464"/>
                  <a:gd name="T7" fmla="*/ 52 h 376"/>
                  <a:gd name="T8" fmla="*/ 10 w 464"/>
                  <a:gd name="T9" fmla="*/ 52 h 376"/>
                  <a:gd name="T10" fmla="*/ 10 w 464"/>
                  <a:gd name="T11" fmla="*/ 281 h 376"/>
                  <a:gd name="T12" fmla="*/ 0 w 464"/>
                  <a:gd name="T13" fmla="*/ 281 h 376"/>
                  <a:gd name="T14" fmla="*/ 0 w 464"/>
                  <a:gd name="T15" fmla="*/ 320 h 376"/>
                  <a:gd name="T16" fmla="*/ 153 w 464"/>
                  <a:gd name="T17" fmla="*/ 320 h 376"/>
                  <a:gd name="T18" fmla="*/ 115 w 464"/>
                  <a:gd name="T19" fmla="*/ 368 h 376"/>
                  <a:gd name="T20" fmla="*/ 126 w 464"/>
                  <a:gd name="T21" fmla="*/ 376 h 376"/>
                  <a:gd name="T22" fmla="*/ 171 w 464"/>
                  <a:gd name="T23" fmla="*/ 320 h 376"/>
                  <a:gd name="T24" fmla="*/ 224 w 464"/>
                  <a:gd name="T25" fmla="*/ 320 h 376"/>
                  <a:gd name="T26" fmla="*/ 224 w 464"/>
                  <a:gd name="T27" fmla="*/ 372 h 376"/>
                  <a:gd name="T28" fmla="*/ 238 w 464"/>
                  <a:gd name="T29" fmla="*/ 372 h 376"/>
                  <a:gd name="T30" fmla="*/ 238 w 464"/>
                  <a:gd name="T31" fmla="*/ 320 h 376"/>
                  <a:gd name="T32" fmla="*/ 292 w 464"/>
                  <a:gd name="T33" fmla="*/ 320 h 376"/>
                  <a:gd name="T34" fmla="*/ 337 w 464"/>
                  <a:gd name="T35" fmla="*/ 376 h 376"/>
                  <a:gd name="T36" fmla="*/ 348 w 464"/>
                  <a:gd name="T37" fmla="*/ 368 h 376"/>
                  <a:gd name="T38" fmla="*/ 310 w 464"/>
                  <a:gd name="T39" fmla="*/ 320 h 376"/>
                  <a:gd name="T40" fmla="*/ 464 w 464"/>
                  <a:gd name="T41" fmla="*/ 320 h 376"/>
                  <a:gd name="T42" fmla="*/ 464 w 464"/>
                  <a:gd name="T43" fmla="*/ 281 h 376"/>
                  <a:gd name="T44" fmla="*/ 452 w 464"/>
                  <a:gd name="T45" fmla="*/ 281 h 376"/>
                  <a:gd name="T46" fmla="*/ 452 w 464"/>
                  <a:gd name="T47" fmla="*/ 52 h 376"/>
                  <a:gd name="T48" fmla="*/ 464 w 464"/>
                  <a:gd name="T49" fmla="*/ 52 h 376"/>
                  <a:gd name="T50" fmla="*/ 449 w 464"/>
                  <a:gd name="T51" fmla="*/ 306 h 376"/>
                  <a:gd name="T52" fmla="*/ 14 w 464"/>
                  <a:gd name="T53" fmla="*/ 306 h 376"/>
                  <a:gd name="T54" fmla="*/ 14 w 464"/>
                  <a:gd name="T55" fmla="*/ 295 h 376"/>
                  <a:gd name="T56" fmla="*/ 449 w 464"/>
                  <a:gd name="T57" fmla="*/ 295 h 376"/>
                  <a:gd name="T58" fmla="*/ 449 w 464"/>
                  <a:gd name="T59" fmla="*/ 306 h 376"/>
                  <a:gd name="T60" fmla="*/ 14 w 464"/>
                  <a:gd name="T61" fmla="*/ 14 h 376"/>
                  <a:gd name="T62" fmla="*/ 449 w 464"/>
                  <a:gd name="T63" fmla="*/ 14 h 376"/>
                  <a:gd name="T64" fmla="*/ 449 w 464"/>
                  <a:gd name="T65" fmla="*/ 38 h 376"/>
                  <a:gd name="T66" fmla="*/ 14 w 464"/>
                  <a:gd name="T67" fmla="*/ 38 h 376"/>
                  <a:gd name="T68" fmla="*/ 14 w 464"/>
                  <a:gd name="T69" fmla="*/ 14 h 376"/>
                  <a:gd name="T70" fmla="*/ 438 w 464"/>
                  <a:gd name="T71" fmla="*/ 280 h 376"/>
                  <a:gd name="T72" fmla="*/ 26 w 464"/>
                  <a:gd name="T73" fmla="*/ 280 h 376"/>
                  <a:gd name="T74" fmla="*/ 26 w 464"/>
                  <a:gd name="T75" fmla="*/ 52 h 376"/>
                  <a:gd name="T76" fmla="*/ 438 w 464"/>
                  <a:gd name="T77" fmla="*/ 52 h 376"/>
                  <a:gd name="T78" fmla="*/ 438 w 464"/>
                  <a:gd name="T79" fmla="*/ 28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64" h="376">
                    <a:moveTo>
                      <a:pt x="464" y="52"/>
                    </a:moveTo>
                    <a:lnTo>
                      <a:pt x="464" y="0"/>
                    </a:lnTo>
                    <a:lnTo>
                      <a:pt x="0" y="0"/>
                    </a:lnTo>
                    <a:lnTo>
                      <a:pt x="0" y="52"/>
                    </a:lnTo>
                    <a:lnTo>
                      <a:pt x="10" y="52"/>
                    </a:lnTo>
                    <a:lnTo>
                      <a:pt x="10" y="281"/>
                    </a:lnTo>
                    <a:lnTo>
                      <a:pt x="0" y="281"/>
                    </a:lnTo>
                    <a:lnTo>
                      <a:pt x="0" y="320"/>
                    </a:lnTo>
                    <a:lnTo>
                      <a:pt x="153" y="320"/>
                    </a:lnTo>
                    <a:lnTo>
                      <a:pt x="115" y="368"/>
                    </a:lnTo>
                    <a:lnTo>
                      <a:pt x="126" y="376"/>
                    </a:lnTo>
                    <a:lnTo>
                      <a:pt x="171" y="320"/>
                    </a:lnTo>
                    <a:lnTo>
                      <a:pt x="224" y="320"/>
                    </a:lnTo>
                    <a:lnTo>
                      <a:pt x="224" y="372"/>
                    </a:lnTo>
                    <a:lnTo>
                      <a:pt x="238" y="372"/>
                    </a:lnTo>
                    <a:lnTo>
                      <a:pt x="238" y="320"/>
                    </a:lnTo>
                    <a:lnTo>
                      <a:pt x="292" y="320"/>
                    </a:lnTo>
                    <a:lnTo>
                      <a:pt x="337" y="376"/>
                    </a:lnTo>
                    <a:lnTo>
                      <a:pt x="348" y="368"/>
                    </a:lnTo>
                    <a:lnTo>
                      <a:pt x="310" y="320"/>
                    </a:lnTo>
                    <a:lnTo>
                      <a:pt x="464" y="320"/>
                    </a:lnTo>
                    <a:lnTo>
                      <a:pt x="464" y="281"/>
                    </a:lnTo>
                    <a:lnTo>
                      <a:pt x="452" y="281"/>
                    </a:lnTo>
                    <a:lnTo>
                      <a:pt x="452" y="52"/>
                    </a:lnTo>
                    <a:lnTo>
                      <a:pt x="464" y="52"/>
                    </a:lnTo>
                    <a:close/>
                    <a:moveTo>
                      <a:pt x="449" y="306"/>
                    </a:moveTo>
                    <a:lnTo>
                      <a:pt x="14" y="306"/>
                    </a:lnTo>
                    <a:lnTo>
                      <a:pt x="14" y="295"/>
                    </a:lnTo>
                    <a:lnTo>
                      <a:pt x="449" y="295"/>
                    </a:lnTo>
                    <a:lnTo>
                      <a:pt x="449" y="306"/>
                    </a:lnTo>
                    <a:close/>
                    <a:moveTo>
                      <a:pt x="14" y="14"/>
                    </a:moveTo>
                    <a:lnTo>
                      <a:pt x="449" y="14"/>
                    </a:lnTo>
                    <a:lnTo>
                      <a:pt x="449" y="38"/>
                    </a:lnTo>
                    <a:lnTo>
                      <a:pt x="14" y="38"/>
                    </a:lnTo>
                    <a:lnTo>
                      <a:pt x="14" y="14"/>
                    </a:lnTo>
                    <a:close/>
                    <a:moveTo>
                      <a:pt x="438" y="280"/>
                    </a:moveTo>
                    <a:lnTo>
                      <a:pt x="26" y="280"/>
                    </a:lnTo>
                    <a:lnTo>
                      <a:pt x="26" y="52"/>
                    </a:lnTo>
                    <a:lnTo>
                      <a:pt x="438" y="52"/>
                    </a:lnTo>
                    <a:lnTo>
                      <a:pt x="438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8" name="Freeform 170"/>
              <p:cNvSpPr>
                <a:spLocks noEditPoints="1"/>
              </p:cNvSpPr>
              <p:nvPr/>
            </p:nvSpPr>
            <p:spPr bwMode="auto">
              <a:xfrm>
                <a:off x="5221288" y="3425825"/>
                <a:ext cx="174625" cy="188913"/>
              </a:xfrm>
              <a:custGeom>
                <a:avLst/>
                <a:gdLst>
                  <a:gd name="T0" fmla="*/ 46 w 110"/>
                  <a:gd name="T1" fmla="*/ 119 h 119"/>
                  <a:gd name="T2" fmla="*/ 65 w 110"/>
                  <a:gd name="T3" fmla="*/ 119 h 119"/>
                  <a:gd name="T4" fmla="*/ 78 w 110"/>
                  <a:gd name="T5" fmla="*/ 119 h 119"/>
                  <a:gd name="T6" fmla="*/ 110 w 110"/>
                  <a:gd name="T7" fmla="*/ 119 h 119"/>
                  <a:gd name="T8" fmla="*/ 110 w 110"/>
                  <a:gd name="T9" fmla="*/ 29 h 119"/>
                  <a:gd name="T10" fmla="*/ 78 w 110"/>
                  <a:gd name="T11" fmla="*/ 29 h 119"/>
                  <a:gd name="T12" fmla="*/ 78 w 110"/>
                  <a:gd name="T13" fmla="*/ 0 h 119"/>
                  <a:gd name="T14" fmla="*/ 33 w 110"/>
                  <a:gd name="T15" fmla="*/ 0 h 119"/>
                  <a:gd name="T16" fmla="*/ 33 w 110"/>
                  <a:gd name="T17" fmla="*/ 53 h 119"/>
                  <a:gd name="T18" fmla="*/ 0 w 110"/>
                  <a:gd name="T19" fmla="*/ 53 h 119"/>
                  <a:gd name="T20" fmla="*/ 0 w 110"/>
                  <a:gd name="T21" fmla="*/ 119 h 119"/>
                  <a:gd name="T22" fmla="*/ 33 w 110"/>
                  <a:gd name="T23" fmla="*/ 119 h 119"/>
                  <a:gd name="T24" fmla="*/ 46 w 110"/>
                  <a:gd name="T25" fmla="*/ 119 h 119"/>
                  <a:gd name="T26" fmla="*/ 80 w 110"/>
                  <a:gd name="T27" fmla="*/ 43 h 119"/>
                  <a:gd name="T28" fmla="*/ 96 w 110"/>
                  <a:gd name="T29" fmla="*/ 43 h 119"/>
                  <a:gd name="T30" fmla="*/ 96 w 110"/>
                  <a:gd name="T31" fmla="*/ 105 h 119"/>
                  <a:gd name="T32" fmla="*/ 80 w 110"/>
                  <a:gd name="T33" fmla="*/ 105 h 119"/>
                  <a:gd name="T34" fmla="*/ 80 w 110"/>
                  <a:gd name="T35" fmla="*/ 43 h 119"/>
                  <a:gd name="T36" fmla="*/ 47 w 110"/>
                  <a:gd name="T37" fmla="*/ 14 h 119"/>
                  <a:gd name="T38" fmla="*/ 64 w 110"/>
                  <a:gd name="T39" fmla="*/ 14 h 119"/>
                  <a:gd name="T40" fmla="*/ 64 w 110"/>
                  <a:gd name="T41" fmla="*/ 105 h 119"/>
                  <a:gd name="T42" fmla="*/ 47 w 110"/>
                  <a:gd name="T43" fmla="*/ 105 h 119"/>
                  <a:gd name="T44" fmla="*/ 47 w 110"/>
                  <a:gd name="T45" fmla="*/ 14 h 119"/>
                  <a:gd name="T46" fmla="*/ 32 w 110"/>
                  <a:gd name="T47" fmla="*/ 105 h 119"/>
                  <a:gd name="T48" fmla="*/ 14 w 110"/>
                  <a:gd name="T49" fmla="*/ 105 h 119"/>
                  <a:gd name="T50" fmla="*/ 14 w 110"/>
                  <a:gd name="T51" fmla="*/ 67 h 119"/>
                  <a:gd name="T52" fmla="*/ 32 w 110"/>
                  <a:gd name="T53" fmla="*/ 67 h 119"/>
                  <a:gd name="T54" fmla="*/ 32 w 110"/>
                  <a:gd name="T55" fmla="*/ 10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9">
                    <a:moveTo>
                      <a:pt x="46" y="119"/>
                    </a:moveTo>
                    <a:lnTo>
                      <a:pt x="65" y="119"/>
                    </a:lnTo>
                    <a:lnTo>
                      <a:pt x="78" y="119"/>
                    </a:lnTo>
                    <a:lnTo>
                      <a:pt x="110" y="119"/>
                    </a:lnTo>
                    <a:lnTo>
                      <a:pt x="110" y="29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33" y="0"/>
                    </a:lnTo>
                    <a:lnTo>
                      <a:pt x="33" y="53"/>
                    </a:lnTo>
                    <a:lnTo>
                      <a:pt x="0" y="53"/>
                    </a:lnTo>
                    <a:lnTo>
                      <a:pt x="0" y="119"/>
                    </a:lnTo>
                    <a:lnTo>
                      <a:pt x="33" y="119"/>
                    </a:lnTo>
                    <a:lnTo>
                      <a:pt x="46" y="119"/>
                    </a:lnTo>
                    <a:close/>
                    <a:moveTo>
                      <a:pt x="80" y="43"/>
                    </a:moveTo>
                    <a:lnTo>
                      <a:pt x="96" y="43"/>
                    </a:lnTo>
                    <a:lnTo>
                      <a:pt x="96" y="105"/>
                    </a:lnTo>
                    <a:lnTo>
                      <a:pt x="80" y="105"/>
                    </a:lnTo>
                    <a:lnTo>
                      <a:pt x="80" y="43"/>
                    </a:lnTo>
                    <a:close/>
                    <a:moveTo>
                      <a:pt x="47" y="14"/>
                    </a:moveTo>
                    <a:lnTo>
                      <a:pt x="64" y="14"/>
                    </a:lnTo>
                    <a:lnTo>
                      <a:pt x="64" y="105"/>
                    </a:lnTo>
                    <a:lnTo>
                      <a:pt x="47" y="105"/>
                    </a:lnTo>
                    <a:lnTo>
                      <a:pt x="47" y="14"/>
                    </a:lnTo>
                    <a:close/>
                    <a:moveTo>
                      <a:pt x="32" y="105"/>
                    </a:moveTo>
                    <a:lnTo>
                      <a:pt x="14" y="105"/>
                    </a:lnTo>
                    <a:lnTo>
                      <a:pt x="14" y="67"/>
                    </a:lnTo>
                    <a:lnTo>
                      <a:pt x="32" y="67"/>
                    </a:lnTo>
                    <a:lnTo>
                      <a:pt x="32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9" name="Freeform 171"/>
              <p:cNvSpPr>
                <a:spLocks noEditPoints="1"/>
              </p:cNvSpPr>
              <p:nvPr/>
            </p:nvSpPr>
            <p:spPr bwMode="auto">
              <a:xfrm>
                <a:off x="5424488" y="3427413"/>
                <a:ext cx="174625" cy="187325"/>
              </a:xfrm>
              <a:custGeom>
                <a:avLst/>
                <a:gdLst>
                  <a:gd name="T0" fmla="*/ 45 w 110"/>
                  <a:gd name="T1" fmla="*/ 118 h 118"/>
                  <a:gd name="T2" fmla="*/ 77 w 110"/>
                  <a:gd name="T3" fmla="*/ 118 h 118"/>
                  <a:gd name="T4" fmla="*/ 77 w 110"/>
                  <a:gd name="T5" fmla="*/ 118 h 118"/>
                  <a:gd name="T6" fmla="*/ 110 w 110"/>
                  <a:gd name="T7" fmla="*/ 118 h 118"/>
                  <a:gd name="T8" fmla="*/ 110 w 110"/>
                  <a:gd name="T9" fmla="*/ 0 h 118"/>
                  <a:gd name="T10" fmla="*/ 64 w 110"/>
                  <a:gd name="T11" fmla="*/ 0 h 118"/>
                  <a:gd name="T12" fmla="*/ 64 w 110"/>
                  <a:gd name="T13" fmla="*/ 39 h 118"/>
                  <a:gd name="T14" fmla="*/ 32 w 110"/>
                  <a:gd name="T15" fmla="*/ 39 h 118"/>
                  <a:gd name="T16" fmla="*/ 32 w 110"/>
                  <a:gd name="T17" fmla="*/ 73 h 118"/>
                  <a:gd name="T18" fmla="*/ 0 w 110"/>
                  <a:gd name="T19" fmla="*/ 73 h 118"/>
                  <a:gd name="T20" fmla="*/ 0 w 110"/>
                  <a:gd name="T21" fmla="*/ 118 h 118"/>
                  <a:gd name="T22" fmla="*/ 32 w 110"/>
                  <a:gd name="T23" fmla="*/ 118 h 118"/>
                  <a:gd name="T24" fmla="*/ 45 w 110"/>
                  <a:gd name="T25" fmla="*/ 118 h 118"/>
                  <a:gd name="T26" fmla="*/ 80 w 110"/>
                  <a:gd name="T27" fmla="*/ 14 h 118"/>
                  <a:gd name="T28" fmla="*/ 96 w 110"/>
                  <a:gd name="T29" fmla="*/ 14 h 118"/>
                  <a:gd name="T30" fmla="*/ 96 w 110"/>
                  <a:gd name="T31" fmla="*/ 104 h 118"/>
                  <a:gd name="T32" fmla="*/ 80 w 110"/>
                  <a:gd name="T33" fmla="*/ 104 h 118"/>
                  <a:gd name="T34" fmla="*/ 80 w 110"/>
                  <a:gd name="T35" fmla="*/ 14 h 118"/>
                  <a:gd name="T36" fmla="*/ 46 w 110"/>
                  <a:gd name="T37" fmla="*/ 53 h 118"/>
                  <a:gd name="T38" fmla="*/ 63 w 110"/>
                  <a:gd name="T39" fmla="*/ 53 h 118"/>
                  <a:gd name="T40" fmla="*/ 63 w 110"/>
                  <a:gd name="T41" fmla="*/ 104 h 118"/>
                  <a:gd name="T42" fmla="*/ 46 w 110"/>
                  <a:gd name="T43" fmla="*/ 104 h 118"/>
                  <a:gd name="T44" fmla="*/ 46 w 110"/>
                  <a:gd name="T45" fmla="*/ 53 h 118"/>
                  <a:gd name="T46" fmla="*/ 31 w 110"/>
                  <a:gd name="T47" fmla="*/ 104 h 118"/>
                  <a:gd name="T48" fmla="*/ 14 w 110"/>
                  <a:gd name="T49" fmla="*/ 104 h 118"/>
                  <a:gd name="T50" fmla="*/ 14 w 110"/>
                  <a:gd name="T51" fmla="*/ 87 h 118"/>
                  <a:gd name="T52" fmla="*/ 31 w 110"/>
                  <a:gd name="T53" fmla="*/ 87 h 118"/>
                  <a:gd name="T54" fmla="*/ 31 w 110"/>
                  <a:gd name="T55" fmla="*/ 10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18">
                    <a:moveTo>
                      <a:pt x="45" y="118"/>
                    </a:moveTo>
                    <a:lnTo>
                      <a:pt x="77" y="118"/>
                    </a:lnTo>
                    <a:lnTo>
                      <a:pt x="77" y="118"/>
                    </a:lnTo>
                    <a:lnTo>
                      <a:pt x="110" y="118"/>
                    </a:lnTo>
                    <a:lnTo>
                      <a:pt x="110" y="0"/>
                    </a:lnTo>
                    <a:lnTo>
                      <a:pt x="64" y="0"/>
                    </a:lnTo>
                    <a:lnTo>
                      <a:pt x="64" y="39"/>
                    </a:lnTo>
                    <a:lnTo>
                      <a:pt x="32" y="39"/>
                    </a:lnTo>
                    <a:lnTo>
                      <a:pt x="32" y="73"/>
                    </a:lnTo>
                    <a:lnTo>
                      <a:pt x="0" y="73"/>
                    </a:lnTo>
                    <a:lnTo>
                      <a:pt x="0" y="118"/>
                    </a:lnTo>
                    <a:lnTo>
                      <a:pt x="32" y="118"/>
                    </a:lnTo>
                    <a:lnTo>
                      <a:pt x="45" y="118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04"/>
                    </a:lnTo>
                    <a:lnTo>
                      <a:pt x="80" y="104"/>
                    </a:lnTo>
                    <a:lnTo>
                      <a:pt x="80" y="14"/>
                    </a:lnTo>
                    <a:close/>
                    <a:moveTo>
                      <a:pt x="46" y="53"/>
                    </a:moveTo>
                    <a:lnTo>
                      <a:pt x="63" y="53"/>
                    </a:lnTo>
                    <a:lnTo>
                      <a:pt x="63" y="104"/>
                    </a:lnTo>
                    <a:lnTo>
                      <a:pt x="46" y="104"/>
                    </a:lnTo>
                    <a:lnTo>
                      <a:pt x="46" y="53"/>
                    </a:lnTo>
                    <a:close/>
                    <a:moveTo>
                      <a:pt x="31" y="104"/>
                    </a:moveTo>
                    <a:lnTo>
                      <a:pt x="14" y="104"/>
                    </a:lnTo>
                    <a:lnTo>
                      <a:pt x="14" y="87"/>
                    </a:lnTo>
                    <a:lnTo>
                      <a:pt x="31" y="87"/>
                    </a:lnTo>
                    <a:lnTo>
                      <a:pt x="31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0" name="Freeform 172"/>
              <p:cNvSpPr>
                <a:spLocks noEditPoints="1"/>
              </p:cNvSpPr>
              <p:nvPr/>
            </p:nvSpPr>
            <p:spPr bwMode="auto">
              <a:xfrm>
                <a:off x="5626100" y="3409950"/>
                <a:ext cx="174625" cy="204788"/>
              </a:xfrm>
              <a:custGeom>
                <a:avLst/>
                <a:gdLst>
                  <a:gd name="T0" fmla="*/ 45 w 110"/>
                  <a:gd name="T1" fmla="*/ 129 h 129"/>
                  <a:gd name="T2" fmla="*/ 65 w 110"/>
                  <a:gd name="T3" fmla="*/ 129 h 129"/>
                  <a:gd name="T4" fmla="*/ 78 w 110"/>
                  <a:gd name="T5" fmla="*/ 129 h 129"/>
                  <a:gd name="T6" fmla="*/ 110 w 110"/>
                  <a:gd name="T7" fmla="*/ 129 h 129"/>
                  <a:gd name="T8" fmla="*/ 110 w 110"/>
                  <a:gd name="T9" fmla="*/ 0 h 129"/>
                  <a:gd name="T10" fmla="*/ 65 w 110"/>
                  <a:gd name="T11" fmla="*/ 0 h 129"/>
                  <a:gd name="T12" fmla="*/ 65 w 110"/>
                  <a:gd name="T13" fmla="*/ 80 h 129"/>
                  <a:gd name="T14" fmla="*/ 45 w 110"/>
                  <a:gd name="T15" fmla="*/ 80 h 129"/>
                  <a:gd name="T16" fmla="*/ 45 w 110"/>
                  <a:gd name="T17" fmla="*/ 47 h 129"/>
                  <a:gd name="T18" fmla="*/ 0 w 110"/>
                  <a:gd name="T19" fmla="*/ 47 h 129"/>
                  <a:gd name="T20" fmla="*/ 0 w 110"/>
                  <a:gd name="T21" fmla="*/ 129 h 129"/>
                  <a:gd name="T22" fmla="*/ 32 w 110"/>
                  <a:gd name="T23" fmla="*/ 129 h 129"/>
                  <a:gd name="T24" fmla="*/ 45 w 110"/>
                  <a:gd name="T25" fmla="*/ 129 h 129"/>
                  <a:gd name="T26" fmla="*/ 80 w 110"/>
                  <a:gd name="T27" fmla="*/ 14 h 129"/>
                  <a:gd name="T28" fmla="*/ 96 w 110"/>
                  <a:gd name="T29" fmla="*/ 14 h 129"/>
                  <a:gd name="T30" fmla="*/ 96 w 110"/>
                  <a:gd name="T31" fmla="*/ 115 h 129"/>
                  <a:gd name="T32" fmla="*/ 80 w 110"/>
                  <a:gd name="T33" fmla="*/ 115 h 129"/>
                  <a:gd name="T34" fmla="*/ 80 w 110"/>
                  <a:gd name="T35" fmla="*/ 14 h 129"/>
                  <a:gd name="T36" fmla="*/ 47 w 110"/>
                  <a:gd name="T37" fmla="*/ 94 h 129"/>
                  <a:gd name="T38" fmla="*/ 64 w 110"/>
                  <a:gd name="T39" fmla="*/ 94 h 129"/>
                  <a:gd name="T40" fmla="*/ 64 w 110"/>
                  <a:gd name="T41" fmla="*/ 115 h 129"/>
                  <a:gd name="T42" fmla="*/ 47 w 110"/>
                  <a:gd name="T43" fmla="*/ 115 h 129"/>
                  <a:gd name="T44" fmla="*/ 47 w 110"/>
                  <a:gd name="T45" fmla="*/ 94 h 129"/>
                  <a:gd name="T46" fmla="*/ 31 w 110"/>
                  <a:gd name="T47" fmla="*/ 115 h 129"/>
                  <a:gd name="T48" fmla="*/ 14 w 110"/>
                  <a:gd name="T49" fmla="*/ 115 h 129"/>
                  <a:gd name="T50" fmla="*/ 14 w 110"/>
                  <a:gd name="T51" fmla="*/ 61 h 129"/>
                  <a:gd name="T52" fmla="*/ 31 w 110"/>
                  <a:gd name="T53" fmla="*/ 61 h 129"/>
                  <a:gd name="T54" fmla="*/ 31 w 110"/>
                  <a:gd name="T55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0" h="129">
                    <a:moveTo>
                      <a:pt x="45" y="129"/>
                    </a:moveTo>
                    <a:lnTo>
                      <a:pt x="65" y="129"/>
                    </a:lnTo>
                    <a:lnTo>
                      <a:pt x="78" y="129"/>
                    </a:lnTo>
                    <a:lnTo>
                      <a:pt x="110" y="129"/>
                    </a:lnTo>
                    <a:lnTo>
                      <a:pt x="110" y="0"/>
                    </a:lnTo>
                    <a:lnTo>
                      <a:pt x="65" y="0"/>
                    </a:lnTo>
                    <a:lnTo>
                      <a:pt x="65" y="80"/>
                    </a:lnTo>
                    <a:lnTo>
                      <a:pt x="45" y="80"/>
                    </a:lnTo>
                    <a:lnTo>
                      <a:pt x="45" y="47"/>
                    </a:lnTo>
                    <a:lnTo>
                      <a:pt x="0" y="47"/>
                    </a:lnTo>
                    <a:lnTo>
                      <a:pt x="0" y="129"/>
                    </a:lnTo>
                    <a:lnTo>
                      <a:pt x="32" y="129"/>
                    </a:lnTo>
                    <a:lnTo>
                      <a:pt x="45" y="129"/>
                    </a:lnTo>
                    <a:close/>
                    <a:moveTo>
                      <a:pt x="80" y="14"/>
                    </a:moveTo>
                    <a:lnTo>
                      <a:pt x="96" y="14"/>
                    </a:lnTo>
                    <a:lnTo>
                      <a:pt x="96" y="115"/>
                    </a:lnTo>
                    <a:lnTo>
                      <a:pt x="80" y="115"/>
                    </a:lnTo>
                    <a:lnTo>
                      <a:pt x="80" y="14"/>
                    </a:lnTo>
                    <a:close/>
                    <a:moveTo>
                      <a:pt x="47" y="94"/>
                    </a:moveTo>
                    <a:lnTo>
                      <a:pt x="64" y="94"/>
                    </a:lnTo>
                    <a:lnTo>
                      <a:pt x="64" y="115"/>
                    </a:lnTo>
                    <a:lnTo>
                      <a:pt x="47" y="115"/>
                    </a:lnTo>
                    <a:lnTo>
                      <a:pt x="47" y="94"/>
                    </a:lnTo>
                    <a:close/>
                    <a:moveTo>
                      <a:pt x="31" y="115"/>
                    </a:moveTo>
                    <a:lnTo>
                      <a:pt x="14" y="115"/>
                    </a:lnTo>
                    <a:lnTo>
                      <a:pt x="14" y="61"/>
                    </a:lnTo>
                    <a:lnTo>
                      <a:pt x="31" y="61"/>
                    </a:lnTo>
                    <a:lnTo>
                      <a:pt x="31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1" name="Rectangle 173"/>
              <p:cNvSpPr>
                <a:spLocks noChangeArrowheads="1"/>
              </p:cNvSpPr>
              <p:nvPr/>
            </p:nvSpPr>
            <p:spPr bwMode="auto">
              <a:xfrm>
                <a:off x="5226050" y="3333750"/>
                <a:ext cx="17621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2" name="Rectangle 174"/>
              <p:cNvSpPr>
                <a:spLocks noChangeArrowheads="1"/>
              </p:cNvSpPr>
              <p:nvPr/>
            </p:nvSpPr>
            <p:spPr bwMode="auto">
              <a:xfrm>
                <a:off x="5226050" y="3373438"/>
                <a:ext cx="71438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866490" y="2618015"/>
            <a:ext cx="894896" cy="894896"/>
            <a:chOff x="7866490" y="2618015"/>
            <a:chExt cx="894896" cy="894896"/>
          </a:xfrm>
        </p:grpSpPr>
        <p:sp>
          <p:nvSpPr>
            <p:cNvPr id="54" name="Oval 132"/>
            <p:cNvSpPr/>
            <p:nvPr/>
          </p:nvSpPr>
          <p:spPr>
            <a:xfrm>
              <a:off x="7866490" y="261801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Freeform 175"/>
            <p:cNvSpPr>
              <a:spLocks noEditPoints="1"/>
            </p:cNvSpPr>
            <p:nvPr/>
          </p:nvSpPr>
          <p:spPr bwMode="auto">
            <a:xfrm>
              <a:off x="8028901" y="2814781"/>
              <a:ext cx="570074" cy="501364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56014" y="3995965"/>
            <a:ext cx="894896" cy="894896"/>
            <a:chOff x="3456014" y="3995965"/>
            <a:chExt cx="894896" cy="894896"/>
          </a:xfrm>
        </p:grpSpPr>
        <p:sp>
          <p:nvSpPr>
            <p:cNvPr id="57" name="Oval 142"/>
            <p:cNvSpPr/>
            <p:nvPr/>
          </p:nvSpPr>
          <p:spPr>
            <a:xfrm flipH="1">
              <a:off x="3456014" y="3995965"/>
              <a:ext cx="894896" cy="894896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8" name="Group 176"/>
            <p:cNvGrpSpPr/>
            <p:nvPr/>
          </p:nvGrpSpPr>
          <p:grpSpPr>
            <a:xfrm>
              <a:off x="3647948" y="4188435"/>
              <a:ext cx="511028" cy="509956"/>
              <a:chOff x="5138738" y="4373563"/>
              <a:chExt cx="755650" cy="754063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Freeform 177"/>
              <p:cNvSpPr>
                <a:spLocks noEditPoints="1"/>
              </p:cNvSpPr>
              <p:nvPr/>
            </p:nvSpPr>
            <p:spPr bwMode="auto">
              <a:xfrm>
                <a:off x="5138738" y="4373563"/>
                <a:ext cx="755650" cy="754063"/>
              </a:xfrm>
              <a:custGeom>
                <a:avLst/>
                <a:gdLst>
                  <a:gd name="T0" fmla="*/ 214 w 476"/>
                  <a:gd name="T1" fmla="*/ 1 h 475"/>
                  <a:gd name="T2" fmla="*/ 146 w 476"/>
                  <a:gd name="T3" fmla="*/ 20 h 475"/>
                  <a:gd name="T4" fmla="*/ 87 w 476"/>
                  <a:gd name="T5" fmla="*/ 55 h 475"/>
                  <a:gd name="T6" fmla="*/ 41 w 476"/>
                  <a:gd name="T7" fmla="*/ 105 h 475"/>
                  <a:gd name="T8" fmla="*/ 11 w 476"/>
                  <a:gd name="T9" fmla="*/ 167 h 475"/>
                  <a:gd name="T10" fmla="*/ 0 w 476"/>
                  <a:gd name="T11" fmla="*/ 238 h 475"/>
                  <a:gd name="T12" fmla="*/ 6 w 476"/>
                  <a:gd name="T13" fmla="*/ 286 h 475"/>
                  <a:gd name="T14" fmla="*/ 30 w 476"/>
                  <a:gd name="T15" fmla="*/ 351 h 475"/>
                  <a:gd name="T16" fmla="*/ 71 w 476"/>
                  <a:gd name="T17" fmla="*/ 406 h 475"/>
                  <a:gd name="T18" fmla="*/ 125 w 476"/>
                  <a:gd name="T19" fmla="*/ 447 h 475"/>
                  <a:gd name="T20" fmla="*/ 190 w 476"/>
                  <a:gd name="T21" fmla="*/ 471 h 475"/>
                  <a:gd name="T22" fmla="*/ 238 w 476"/>
                  <a:gd name="T23" fmla="*/ 475 h 475"/>
                  <a:gd name="T24" fmla="*/ 309 w 476"/>
                  <a:gd name="T25" fmla="*/ 464 h 475"/>
                  <a:gd name="T26" fmla="*/ 371 w 476"/>
                  <a:gd name="T27" fmla="*/ 435 h 475"/>
                  <a:gd name="T28" fmla="*/ 422 w 476"/>
                  <a:gd name="T29" fmla="*/ 389 h 475"/>
                  <a:gd name="T30" fmla="*/ 457 w 476"/>
                  <a:gd name="T31" fmla="*/ 331 h 475"/>
                  <a:gd name="T32" fmla="*/ 474 w 476"/>
                  <a:gd name="T33" fmla="*/ 263 h 475"/>
                  <a:gd name="T34" fmla="*/ 474 w 476"/>
                  <a:gd name="T35" fmla="*/ 214 h 475"/>
                  <a:gd name="T36" fmla="*/ 457 w 476"/>
                  <a:gd name="T37" fmla="*/ 146 h 475"/>
                  <a:gd name="T38" fmla="*/ 422 w 476"/>
                  <a:gd name="T39" fmla="*/ 86 h 475"/>
                  <a:gd name="T40" fmla="*/ 371 w 476"/>
                  <a:gd name="T41" fmla="*/ 41 h 475"/>
                  <a:gd name="T42" fmla="*/ 309 w 476"/>
                  <a:gd name="T43" fmla="*/ 11 h 475"/>
                  <a:gd name="T44" fmla="*/ 238 w 476"/>
                  <a:gd name="T45" fmla="*/ 0 h 475"/>
                  <a:gd name="T46" fmla="*/ 238 w 476"/>
                  <a:gd name="T47" fmla="*/ 461 h 475"/>
                  <a:gd name="T48" fmla="*/ 172 w 476"/>
                  <a:gd name="T49" fmla="*/ 452 h 475"/>
                  <a:gd name="T50" fmla="*/ 114 w 476"/>
                  <a:gd name="T51" fmla="*/ 423 h 475"/>
                  <a:gd name="T52" fmla="*/ 66 w 476"/>
                  <a:gd name="T53" fmla="*/ 380 h 475"/>
                  <a:gd name="T54" fmla="*/ 33 w 476"/>
                  <a:gd name="T55" fmla="*/ 325 h 475"/>
                  <a:gd name="T56" fmla="*/ 15 w 476"/>
                  <a:gd name="T57" fmla="*/ 260 h 475"/>
                  <a:gd name="T58" fmla="*/ 15 w 476"/>
                  <a:gd name="T59" fmla="*/ 215 h 475"/>
                  <a:gd name="T60" fmla="*/ 33 w 476"/>
                  <a:gd name="T61" fmla="*/ 151 h 475"/>
                  <a:gd name="T62" fmla="*/ 66 w 476"/>
                  <a:gd name="T63" fmla="*/ 96 h 475"/>
                  <a:gd name="T64" fmla="*/ 114 w 476"/>
                  <a:gd name="T65" fmla="*/ 53 h 475"/>
                  <a:gd name="T66" fmla="*/ 172 w 476"/>
                  <a:gd name="T67" fmla="*/ 25 h 475"/>
                  <a:gd name="T68" fmla="*/ 238 w 476"/>
                  <a:gd name="T69" fmla="*/ 14 h 475"/>
                  <a:gd name="T70" fmla="*/ 283 w 476"/>
                  <a:gd name="T71" fmla="*/ 20 h 475"/>
                  <a:gd name="T72" fmla="*/ 345 w 476"/>
                  <a:gd name="T73" fmla="*/ 41 h 475"/>
                  <a:gd name="T74" fmla="*/ 396 w 476"/>
                  <a:gd name="T75" fmla="*/ 80 h 475"/>
                  <a:gd name="T76" fmla="*/ 435 w 476"/>
                  <a:gd name="T77" fmla="*/ 132 h 475"/>
                  <a:gd name="T78" fmla="*/ 457 w 476"/>
                  <a:gd name="T79" fmla="*/ 193 h 475"/>
                  <a:gd name="T80" fmla="*/ 462 w 476"/>
                  <a:gd name="T81" fmla="*/ 238 h 475"/>
                  <a:gd name="T82" fmla="*/ 452 w 476"/>
                  <a:gd name="T83" fmla="*/ 305 h 475"/>
                  <a:gd name="T84" fmla="*/ 424 w 476"/>
                  <a:gd name="T85" fmla="*/ 363 h 475"/>
                  <a:gd name="T86" fmla="*/ 381 w 476"/>
                  <a:gd name="T87" fmla="*/ 410 h 475"/>
                  <a:gd name="T88" fmla="*/ 325 w 476"/>
                  <a:gd name="T89" fmla="*/ 444 h 475"/>
                  <a:gd name="T90" fmla="*/ 261 w 476"/>
                  <a:gd name="T91" fmla="*/ 46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6" h="475">
                    <a:moveTo>
                      <a:pt x="238" y="0"/>
                    </a:moveTo>
                    <a:lnTo>
                      <a:pt x="238" y="0"/>
                    </a:lnTo>
                    <a:lnTo>
                      <a:pt x="214" y="1"/>
                    </a:lnTo>
                    <a:lnTo>
                      <a:pt x="190" y="5"/>
                    </a:lnTo>
                    <a:lnTo>
                      <a:pt x="168" y="11"/>
                    </a:lnTo>
                    <a:lnTo>
                      <a:pt x="146" y="20"/>
                    </a:lnTo>
                    <a:lnTo>
                      <a:pt x="125" y="29"/>
                    </a:lnTo>
                    <a:lnTo>
                      <a:pt x="105" y="41"/>
                    </a:lnTo>
                    <a:lnTo>
                      <a:pt x="87" y="55"/>
                    </a:lnTo>
                    <a:lnTo>
                      <a:pt x="71" y="70"/>
                    </a:lnTo>
                    <a:lnTo>
                      <a:pt x="54" y="86"/>
                    </a:lnTo>
                    <a:lnTo>
                      <a:pt x="41" y="105"/>
                    </a:lnTo>
                    <a:lnTo>
                      <a:pt x="30" y="125"/>
                    </a:lnTo>
                    <a:lnTo>
                      <a:pt x="19" y="146"/>
                    </a:lnTo>
                    <a:lnTo>
                      <a:pt x="11" y="167"/>
                    </a:lnTo>
                    <a:lnTo>
                      <a:pt x="6" y="190"/>
                    </a:lnTo>
                    <a:lnTo>
                      <a:pt x="1" y="214"/>
                    </a:lnTo>
                    <a:lnTo>
                      <a:pt x="0" y="238"/>
                    </a:lnTo>
                    <a:lnTo>
                      <a:pt x="0" y="238"/>
                    </a:lnTo>
                    <a:lnTo>
                      <a:pt x="1" y="263"/>
                    </a:lnTo>
                    <a:lnTo>
                      <a:pt x="6" y="286"/>
                    </a:lnTo>
                    <a:lnTo>
                      <a:pt x="11" y="309"/>
                    </a:lnTo>
                    <a:lnTo>
                      <a:pt x="19" y="331"/>
                    </a:lnTo>
                    <a:lnTo>
                      <a:pt x="30" y="351"/>
                    </a:lnTo>
                    <a:lnTo>
                      <a:pt x="41" y="371"/>
                    </a:lnTo>
                    <a:lnTo>
                      <a:pt x="54" y="389"/>
                    </a:lnTo>
                    <a:lnTo>
                      <a:pt x="71" y="406"/>
                    </a:lnTo>
                    <a:lnTo>
                      <a:pt x="87" y="421"/>
                    </a:lnTo>
                    <a:lnTo>
                      <a:pt x="105" y="435"/>
                    </a:lnTo>
                    <a:lnTo>
                      <a:pt x="125" y="447"/>
                    </a:lnTo>
                    <a:lnTo>
                      <a:pt x="146" y="457"/>
                    </a:lnTo>
                    <a:lnTo>
                      <a:pt x="168" y="464"/>
                    </a:lnTo>
                    <a:lnTo>
                      <a:pt x="190" y="471"/>
                    </a:lnTo>
                    <a:lnTo>
                      <a:pt x="214" y="474"/>
                    </a:lnTo>
                    <a:lnTo>
                      <a:pt x="238" y="475"/>
                    </a:lnTo>
                    <a:lnTo>
                      <a:pt x="238" y="475"/>
                    </a:lnTo>
                    <a:lnTo>
                      <a:pt x="263" y="474"/>
                    </a:lnTo>
                    <a:lnTo>
                      <a:pt x="285" y="471"/>
                    </a:lnTo>
                    <a:lnTo>
                      <a:pt x="309" y="464"/>
                    </a:lnTo>
                    <a:lnTo>
                      <a:pt x="331" y="457"/>
                    </a:lnTo>
                    <a:lnTo>
                      <a:pt x="351" y="447"/>
                    </a:lnTo>
                    <a:lnTo>
                      <a:pt x="371" y="435"/>
                    </a:lnTo>
                    <a:lnTo>
                      <a:pt x="389" y="421"/>
                    </a:lnTo>
                    <a:lnTo>
                      <a:pt x="406" y="406"/>
                    </a:lnTo>
                    <a:lnTo>
                      <a:pt x="422" y="389"/>
                    </a:lnTo>
                    <a:lnTo>
                      <a:pt x="436" y="371"/>
                    </a:lnTo>
                    <a:lnTo>
                      <a:pt x="447" y="351"/>
                    </a:lnTo>
                    <a:lnTo>
                      <a:pt x="457" y="331"/>
                    </a:lnTo>
                    <a:lnTo>
                      <a:pt x="465" y="309"/>
                    </a:lnTo>
                    <a:lnTo>
                      <a:pt x="471" y="286"/>
                    </a:lnTo>
                    <a:lnTo>
                      <a:pt x="474" y="263"/>
                    </a:lnTo>
                    <a:lnTo>
                      <a:pt x="476" y="238"/>
                    </a:lnTo>
                    <a:lnTo>
                      <a:pt x="476" y="238"/>
                    </a:lnTo>
                    <a:lnTo>
                      <a:pt x="474" y="214"/>
                    </a:lnTo>
                    <a:lnTo>
                      <a:pt x="471" y="190"/>
                    </a:lnTo>
                    <a:lnTo>
                      <a:pt x="465" y="167"/>
                    </a:lnTo>
                    <a:lnTo>
                      <a:pt x="457" y="146"/>
                    </a:lnTo>
                    <a:lnTo>
                      <a:pt x="447" y="125"/>
                    </a:lnTo>
                    <a:lnTo>
                      <a:pt x="436" y="105"/>
                    </a:lnTo>
                    <a:lnTo>
                      <a:pt x="422" y="86"/>
                    </a:lnTo>
                    <a:lnTo>
                      <a:pt x="406" y="70"/>
                    </a:lnTo>
                    <a:lnTo>
                      <a:pt x="389" y="55"/>
                    </a:lnTo>
                    <a:lnTo>
                      <a:pt x="371" y="41"/>
                    </a:lnTo>
                    <a:lnTo>
                      <a:pt x="351" y="29"/>
                    </a:lnTo>
                    <a:lnTo>
                      <a:pt x="331" y="20"/>
                    </a:lnTo>
                    <a:lnTo>
                      <a:pt x="309" y="11"/>
                    </a:lnTo>
                    <a:lnTo>
                      <a:pt x="285" y="5"/>
                    </a:lnTo>
                    <a:lnTo>
                      <a:pt x="263" y="1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  <a:moveTo>
                      <a:pt x="238" y="461"/>
                    </a:moveTo>
                    <a:lnTo>
                      <a:pt x="238" y="461"/>
                    </a:lnTo>
                    <a:lnTo>
                      <a:pt x="215" y="460"/>
                    </a:lnTo>
                    <a:lnTo>
                      <a:pt x="194" y="457"/>
                    </a:lnTo>
                    <a:lnTo>
                      <a:pt x="172" y="452"/>
                    </a:lnTo>
                    <a:lnTo>
                      <a:pt x="152" y="444"/>
                    </a:lnTo>
                    <a:lnTo>
                      <a:pt x="132" y="434"/>
                    </a:lnTo>
                    <a:lnTo>
                      <a:pt x="114" y="423"/>
                    </a:lnTo>
                    <a:lnTo>
                      <a:pt x="96" y="410"/>
                    </a:lnTo>
                    <a:lnTo>
                      <a:pt x="80" y="396"/>
                    </a:lnTo>
                    <a:lnTo>
                      <a:pt x="66" y="380"/>
                    </a:lnTo>
                    <a:lnTo>
                      <a:pt x="53" y="363"/>
                    </a:lnTo>
                    <a:lnTo>
                      <a:pt x="41" y="345"/>
                    </a:lnTo>
                    <a:lnTo>
                      <a:pt x="33" y="325"/>
                    </a:lnTo>
                    <a:lnTo>
                      <a:pt x="25" y="305"/>
                    </a:lnTo>
                    <a:lnTo>
                      <a:pt x="19" y="283"/>
                    </a:lnTo>
                    <a:lnTo>
                      <a:pt x="15" y="260"/>
                    </a:lnTo>
                    <a:lnTo>
                      <a:pt x="14" y="238"/>
                    </a:lnTo>
                    <a:lnTo>
                      <a:pt x="14" y="238"/>
                    </a:lnTo>
                    <a:lnTo>
                      <a:pt x="15" y="215"/>
                    </a:lnTo>
                    <a:lnTo>
                      <a:pt x="19" y="193"/>
                    </a:lnTo>
                    <a:lnTo>
                      <a:pt x="25" y="172"/>
                    </a:lnTo>
                    <a:lnTo>
                      <a:pt x="33" y="151"/>
                    </a:lnTo>
                    <a:lnTo>
                      <a:pt x="41" y="132"/>
                    </a:lnTo>
                    <a:lnTo>
                      <a:pt x="53" y="113"/>
                    </a:lnTo>
                    <a:lnTo>
                      <a:pt x="66" y="96"/>
                    </a:lnTo>
                    <a:lnTo>
                      <a:pt x="80" y="80"/>
                    </a:lnTo>
                    <a:lnTo>
                      <a:pt x="96" y="66"/>
                    </a:lnTo>
                    <a:lnTo>
                      <a:pt x="114" y="53"/>
                    </a:lnTo>
                    <a:lnTo>
                      <a:pt x="132" y="41"/>
                    </a:lnTo>
                    <a:lnTo>
                      <a:pt x="152" y="32"/>
                    </a:lnTo>
                    <a:lnTo>
                      <a:pt x="172" y="25"/>
                    </a:lnTo>
                    <a:lnTo>
                      <a:pt x="194" y="20"/>
                    </a:lnTo>
                    <a:lnTo>
                      <a:pt x="215" y="15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61" y="15"/>
                    </a:lnTo>
                    <a:lnTo>
                      <a:pt x="283" y="20"/>
                    </a:lnTo>
                    <a:lnTo>
                      <a:pt x="305" y="25"/>
                    </a:lnTo>
                    <a:lnTo>
                      <a:pt x="325" y="32"/>
                    </a:lnTo>
                    <a:lnTo>
                      <a:pt x="345" y="41"/>
                    </a:lnTo>
                    <a:lnTo>
                      <a:pt x="363" y="53"/>
                    </a:lnTo>
                    <a:lnTo>
                      <a:pt x="381" y="66"/>
                    </a:lnTo>
                    <a:lnTo>
                      <a:pt x="396" y="80"/>
                    </a:lnTo>
                    <a:lnTo>
                      <a:pt x="411" y="96"/>
                    </a:lnTo>
                    <a:lnTo>
                      <a:pt x="424" y="113"/>
                    </a:lnTo>
                    <a:lnTo>
                      <a:pt x="435" y="132"/>
                    </a:lnTo>
                    <a:lnTo>
                      <a:pt x="444" y="151"/>
                    </a:lnTo>
                    <a:lnTo>
                      <a:pt x="452" y="172"/>
                    </a:lnTo>
                    <a:lnTo>
                      <a:pt x="457" y="193"/>
                    </a:lnTo>
                    <a:lnTo>
                      <a:pt x="460" y="215"/>
                    </a:lnTo>
                    <a:lnTo>
                      <a:pt x="462" y="238"/>
                    </a:lnTo>
                    <a:lnTo>
                      <a:pt x="462" y="238"/>
                    </a:lnTo>
                    <a:lnTo>
                      <a:pt x="460" y="260"/>
                    </a:lnTo>
                    <a:lnTo>
                      <a:pt x="457" y="283"/>
                    </a:lnTo>
                    <a:lnTo>
                      <a:pt x="452" y="305"/>
                    </a:lnTo>
                    <a:lnTo>
                      <a:pt x="444" y="325"/>
                    </a:lnTo>
                    <a:lnTo>
                      <a:pt x="435" y="345"/>
                    </a:lnTo>
                    <a:lnTo>
                      <a:pt x="424" y="363"/>
                    </a:lnTo>
                    <a:lnTo>
                      <a:pt x="411" y="380"/>
                    </a:lnTo>
                    <a:lnTo>
                      <a:pt x="396" y="396"/>
                    </a:lnTo>
                    <a:lnTo>
                      <a:pt x="381" y="410"/>
                    </a:lnTo>
                    <a:lnTo>
                      <a:pt x="363" y="423"/>
                    </a:lnTo>
                    <a:lnTo>
                      <a:pt x="345" y="434"/>
                    </a:lnTo>
                    <a:lnTo>
                      <a:pt x="325" y="444"/>
                    </a:lnTo>
                    <a:lnTo>
                      <a:pt x="305" y="452"/>
                    </a:lnTo>
                    <a:lnTo>
                      <a:pt x="283" y="457"/>
                    </a:lnTo>
                    <a:lnTo>
                      <a:pt x="261" y="460"/>
                    </a:lnTo>
                    <a:lnTo>
                      <a:pt x="238" y="461"/>
                    </a:lnTo>
                    <a:lnTo>
                      <a:pt x="238" y="4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0" name="Freeform 178"/>
              <p:cNvSpPr>
                <a:spLocks noEditPoints="1"/>
              </p:cNvSpPr>
              <p:nvPr/>
            </p:nvSpPr>
            <p:spPr bwMode="auto">
              <a:xfrm>
                <a:off x="5189538" y="4422775"/>
                <a:ext cx="654050" cy="655638"/>
              </a:xfrm>
              <a:custGeom>
                <a:avLst/>
                <a:gdLst>
                  <a:gd name="T0" fmla="*/ 185 w 412"/>
                  <a:gd name="T1" fmla="*/ 1 h 413"/>
                  <a:gd name="T2" fmla="*/ 126 w 412"/>
                  <a:gd name="T3" fmla="*/ 17 h 413"/>
                  <a:gd name="T4" fmla="*/ 75 w 412"/>
                  <a:gd name="T5" fmla="*/ 48 h 413"/>
                  <a:gd name="T6" fmla="*/ 35 w 412"/>
                  <a:gd name="T7" fmla="*/ 92 h 413"/>
                  <a:gd name="T8" fmla="*/ 9 w 412"/>
                  <a:gd name="T9" fmla="*/ 146 h 413"/>
                  <a:gd name="T10" fmla="*/ 0 w 412"/>
                  <a:gd name="T11" fmla="*/ 207 h 413"/>
                  <a:gd name="T12" fmla="*/ 4 w 412"/>
                  <a:gd name="T13" fmla="*/ 249 h 413"/>
                  <a:gd name="T14" fmla="*/ 25 w 412"/>
                  <a:gd name="T15" fmla="*/ 305 h 413"/>
                  <a:gd name="T16" fmla="*/ 60 w 412"/>
                  <a:gd name="T17" fmla="*/ 352 h 413"/>
                  <a:gd name="T18" fmla="*/ 108 w 412"/>
                  <a:gd name="T19" fmla="*/ 388 h 413"/>
                  <a:gd name="T20" fmla="*/ 165 w 412"/>
                  <a:gd name="T21" fmla="*/ 409 h 413"/>
                  <a:gd name="T22" fmla="*/ 206 w 412"/>
                  <a:gd name="T23" fmla="*/ 413 h 413"/>
                  <a:gd name="T24" fmla="*/ 268 w 412"/>
                  <a:gd name="T25" fmla="*/ 404 h 413"/>
                  <a:gd name="T26" fmla="*/ 322 w 412"/>
                  <a:gd name="T27" fmla="*/ 378 h 413"/>
                  <a:gd name="T28" fmla="*/ 365 w 412"/>
                  <a:gd name="T29" fmla="*/ 338 h 413"/>
                  <a:gd name="T30" fmla="*/ 396 w 412"/>
                  <a:gd name="T31" fmla="*/ 288 h 413"/>
                  <a:gd name="T32" fmla="*/ 411 w 412"/>
                  <a:gd name="T33" fmla="*/ 228 h 413"/>
                  <a:gd name="T34" fmla="*/ 411 w 412"/>
                  <a:gd name="T35" fmla="*/ 186 h 413"/>
                  <a:gd name="T36" fmla="*/ 396 w 412"/>
                  <a:gd name="T37" fmla="*/ 127 h 413"/>
                  <a:gd name="T38" fmla="*/ 365 w 412"/>
                  <a:gd name="T39" fmla="*/ 76 h 413"/>
                  <a:gd name="T40" fmla="*/ 322 w 412"/>
                  <a:gd name="T41" fmla="*/ 36 h 413"/>
                  <a:gd name="T42" fmla="*/ 268 w 412"/>
                  <a:gd name="T43" fmla="*/ 10 h 413"/>
                  <a:gd name="T44" fmla="*/ 206 w 412"/>
                  <a:gd name="T45" fmla="*/ 0 h 413"/>
                  <a:gd name="T46" fmla="*/ 206 w 412"/>
                  <a:gd name="T47" fmla="*/ 399 h 413"/>
                  <a:gd name="T48" fmla="*/ 149 w 412"/>
                  <a:gd name="T49" fmla="*/ 390 h 413"/>
                  <a:gd name="T50" fmla="*/ 99 w 412"/>
                  <a:gd name="T51" fmla="*/ 367 h 413"/>
                  <a:gd name="T52" fmla="*/ 58 w 412"/>
                  <a:gd name="T53" fmla="*/ 329 h 413"/>
                  <a:gd name="T54" fmla="*/ 29 w 412"/>
                  <a:gd name="T55" fmla="*/ 281 h 413"/>
                  <a:gd name="T56" fmla="*/ 15 w 412"/>
                  <a:gd name="T57" fmla="*/ 226 h 413"/>
                  <a:gd name="T58" fmla="*/ 15 w 412"/>
                  <a:gd name="T59" fmla="*/ 187 h 413"/>
                  <a:gd name="T60" fmla="*/ 29 w 412"/>
                  <a:gd name="T61" fmla="*/ 132 h 413"/>
                  <a:gd name="T62" fmla="*/ 58 w 412"/>
                  <a:gd name="T63" fmla="*/ 85 h 413"/>
                  <a:gd name="T64" fmla="*/ 99 w 412"/>
                  <a:gd name="T65" fmla="*/ 48 h 413"/>
                  <a:gd name="T66" fmla="*/ 149 w 412"/>
                  <a:gd name="T67" fmla="*/ 24 h 413"/>
                  <a:gd name="T68" fmla="*/ 206 w 412"/>
                  <a:gd name="T69" fmla="*/ 16 h 413"/>
                  <a:gd name="T70" fmla="*/ 245 w 412"/>
                  <a:gd name="T71" fmla="*/ 19 h 413"/>
                  <a:gd name="T72" fmla="*/ 298 w 412"/>
                  <a:gd name="T73" fmla="*/ 38 h 413"/>
                  <a:gd name="T74" fmla="*/ 342 w 412"/>
                  <a:gd name="T75" fmla="*/ 72 h 413"/>
                  <a:gd name="T76" fmla="*/ 374 w 412"/>
                  <a:gd name="T77" fmla="*/ 116 h 413"/>
                  <a:gd name="T78" fmla="*/ 394 w 412"/>
                  <a:gd name="T79" fmla="*/ 169 h 413"/>
                  <a:gd name="T80" fmla="*/ 398 w 412"/>
                  <a:gd name="T81" fmla="*/ 207 h 413"/>
                  <a:gd name="T82" fmla="*/ 390 w 412"/>
                  <a:gd name="T83" fmla="*/ 264 h 413"/>
                  <a:gd name="T84" fmla="*/ 366 w 412"/>
                  <a:gd name="T85" fmla="*/ 315 h 413"/>
                  <a:gd name="T86" fmla="*/ 328 w 412"/>
                  <a:gd name="T87" fmla="*/ 355 h 413"/>
                  <a:gd name="T88" fmla="*/ 280 w 412"/>
                  <a:gd name="T89" fmla="*/ 384 h 413"/>
                  <a:gd name="T90" fmla="*/ 225 w 412"/>
                  <a:gd name="T91" fmla="*/ 39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2" h="413">
                    <a:moveTo>
                      <a:pt x="206" y="0"/>
                    </a:moveTo>
                    <a:lnTo>
                      <a:pt x="206" y="0"/>
                    </a:lnTo>
                    <a:lnTo>
                      <a:pt x="185" y="1"/>
                    </a:lnTo>
                    <a:lnTo>
                      <a:pt x="165" y="5"/>
                    </a:lnTo>
                    <a:lnTo>
                      <a:pt x="144" y="10"/>
                    </a:lnTo>
                    <a:lnTo>
                      <a:pt x="126" y="17"/>
                    </a:lnTo>
                    <a:lnTo>
                      <a:pt x="108" y="26"/>
                    </a:lnTo>
                    <a:lnTo>
                      <a:pt x="91" y="36"/>
                    </a:lnTo>
                    <a:lnTo>
                      <a:pt x="75" y="48"/>
                    </a:lnTo>
                    <a:lnTo>
                      <a:pt x="60" y="61"/>
                    </a:lnTo>
                    <a:lnTo>
                      <a:pt x="47" y="76"/>
                    </a:lnTo>
                    <a:lnTo>
                      <a:pt x="35" y="92"/>
                    </a:lnTo>
                    <a:lnTo>
                      <a:pt x="25" y="108"/>
                    </a:lnTo>
                    <a:lnTo>
                      <a:pt x="16" y="127"/>
                    </a:lnTo>
                    <a:lnTo>
                      <a:pt x="9" y="146"/>
                    </a:lnTo>
                    <a:lnTo>
                      <a:pt x="4" y="166"/>
                    </a:lnTo>
                    <a:lnTo>
                      <a:pt x="1" y="186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" y="228"/>
                    </a:lnTo>
                    <a:lnTo>
                      <a:pt x="4" y="249"/>
                    </a:lnTo>
                    <a:lnTo>
                      <a:pt x="9" y="268"/>
                    </a:lnTo>
                    <a:lnTo>
                      <a:pt x="16" y="288"/>
                    </a:lnTo>
                    <a:lnTo>
                      <a:pt x="25" y="305"/>
                    </a:lnTo>
                    <a:lnTo>
                      <a:pt x="35" y="322"/>
                    </a:lnTo>
                    <a:lnTo>
                      <a:pt x="47" y="338"/>
                    </a:lnTo>
                    <a:lnTo>
                      <a:pt x="60" y="352"/>
                    </a:lnTo>
                    <a:lnTo>
                      <a:pt x="75" y="367"/>
                    </a:lnTo>
                    <a:lnTo>
                      <a:pt x="91" y="378"/>
                    </a:lnTo>
                    <a:lnTo>
                      <a:pt x="108" y="388"/>
                    </a:lnTo>
                    <a:lnTo>
                      <a:pt x="126" y="397"/>
                    </a:lnTo>
                    <a:lnTo>
                      <a:pt x="144" y="404"/>
                    </a:lnTo>
                    <a:lnTo>
                      <a:pt x="165" y="409"/>
                    </a:lnTo>
                    <a:lnTo>
                      <a:pt x="185" y="412"/>
                    </a:lnTo>
                    <a:lnTo>
                      <a:pt x="206" y="413"/>
                    </a:lnTo>
                    <a:lnTo>
                      <a:pt x="206" y="413"/>
                    </a:lnTo>
                    <a:lnTo>
                      <a:pt x="228" y="412"/>
                    </a:lnTo>
                    <a:lnTo>
                      <a:pt x="248" y="409"/>
                    </a:lnTo>
                    <a:lnTo>
                      <a:pt x="268" y="404"/>
                    </a:lnTo>
                    <a:lnTo>
                      <a:pt x="286" y="397"/>
                    </a:lnTo>
                    <a:lnTo>
                      <a:pt x="304" y="388"/>
                    </a:lnTo>
                    <a:lnTo>
                      <a:pt x="322" y="378"/>
                    </a:lnTo>
                    <a:lnTo>
                      <a:pt x="337" y="367"/>
                    </a:lnTo>
                    <a:lnTo>
                      <a:pt x="352" y="352"/>
                    </a:lnTo>
                    <a:lnTo>
                      <a:pt x="365" y="338"/>
                    </a:lnTo>
                    <a:lnTo>
                      <a:pt x="377" y="322"/>
                    </a:lnTo>
                    <a:lnTo>
                      <a:pt x="387" y="305"/>
                    </a:lnTo>
                    <a:lnTo>
                      <a:pt x="396" y="288"/>
                    </a:lnTo>
                    <a:lnTo>
                      <a:pt x="403" y="268"/>
                    </a:lnTo>
                    <a:lnTo>
                      <a:pt x="408" y="249"/>
                    </a:lnTo>
                    <a:lnTo>
                      <a:pt x="411" y="228"/>
                    </a:lnTo>
                    <a:lnTo>
                      <a:pt x="412" y="207"/>
                    </a:lnTo>
                    <a:lnTo>
                      <a:pt x="412" y="207"/>
                    </a:lnTo>
                    <a:lnTo>
                      <a:pt x="411" y="186"/>
                    </a:lnTo>
                    <a:lnTo>
                      <a:pt x="408" y="166"/>
                    </a:lnTo>
                    <a:lnTo>
                      <a:pt x="403" y="146"/>
                    </a:lnTo>
                    <a:lnTo>
                      <a:pt x="396" y="127"/>
                    </a:lnTo>
                    <a:lnTo>
                      <a:pt x="387" y="108"/>
                    </a:lnTo>
                    <a:lnTo>
                      <a:pt x="377" y="92"/>
                    </a:lnTo>
                    <a:lnTo>
                      <a:pt x="365" y="76"/>
                    </a:lnTo>
                    <a:lnTo>
                      <a:pt x="352" y="61"/>
                    </a:lnTo>
                    <a:lnTo>
                      <a:pt x="337" y="48"/>
                    </a:lnTo>
                    <a:lnTo>
                      <a:pt x="322" y="36"/>
                    </a:lnTo>
                    <a:lnTo>
                      <a:pt x="304" y="26"/>
                    </a:lnTo>
                    <a:lnTo>
                      <a:pt x="286" y="17"/>
                    </a:lnTo>
                    <a:lnTo>
                      <a:pt x="268" y="10"/>
                    </a:lnTo>
                    <a:lnTo>
                      <a:pt x="248" y="5"/>
                    </a:lnTo>
                    <a:lnTo>
                      <a:pt x="228" y="1"/>
                    </a:lnTo>
                    <a:lnTo>
                      <a:pt x="206" y="0"/>
                    </a:lnTo>
                    <a:lnTo>
                      <a:pt x="206" y="0"/>
                    </a:lnTo>
                    <a:close/>
                    <a:moveTo>
                      <a:pt x="206" y="399"/>
                    </a:moveTo>
                    <a:lnTo>
                      <a:pt x="206" y="399"/>
                    </a:lnTo>
                    <a:lnTo>
                      <a:pt x="187" y="398"/>
                    </a:lnTo>
                    <a:lnTo>
                      <a:pt x="167" y="395"/>
                    </a:lnTo>
                    <a:lnTo>
                      <a:pt x="149" y="390"/>
                    </a:lnTo>
                    <a:lnTo>
                      <a:pt x="131" y="384"/>
                    </a:lnTo>
                    <a:lnTo>
                      <a:pt x="114" y="376"/>
                    </a:lnTo>
                    <a:lnTo>
                      <a:pt x="99" y="367"/>
                    </a:lnTo>
                    <a:lnTo>
                      <a:pt x="84" y="355"/>
                    </a:lnTo>
                    <a:lnTo>
                      <a:pt x="71" y="343"/>
                    </a:lnTo>
                    <a:lnTo>
                      <a:pt x="58" y="329"/>
                    </a:lnTo>
                    <a:lnTo>
                      <a:pt x="47" y="315"/>
                    </a:lnTo>
                    <a:lnTo>
                      <a:pt x="37" y="298"/>
                    </a:lnTo>
                    <a:lnTo>
                      <a:pt x="29" y="281"/>
                    </a:lnTo>
                    <a:lnTo>
                      <a:pt x="22" y="264"/>
                    </a:lnTo>
                    <a:lnTo>
                      <a:pt x="18" y="246"/>
                    </a:lnTo>
                    <a:lnTo>
                      <a:pt x="15" y="226"/>
                    </a:lnTo>
                    <a:lnTo>
                      <a:pt x="14" y="207"/>
                    </a:lnTo>
                    <a:lnTo>
                      <a:pt x="14" y="207"/>
                    </a:lnTo>
                    <a:lnTo>
                      <a:pt x="15" y="187"/>
                    </a:lnTo>
                    <a:lnTo>
                      <a:pt x="18" y="169"/>
                    </a:lnTo>
                    <a:lnTo>
                      <a:pt x="22" y="151"/>
                    </a:lnTo>
                    <a:lnTo>
                      <a:pt x="29" y="132"/>
                    </a:lnTo>
                    <a:lnTo>
                      <a:pt x="37" y="116"/>
                    </a:lnTo>
                    <a:lnTo>
                      <a:pt x="47" y="100"/>
                    </a:lnTo>
                    <a:lnTo>
                      <a:pt x="58" y="85"/>
                    </a:lnTo>
                    <a:lnTo>
                      <a:pt x="71" y="72"/>
                    </a:lnTo>
                    <a:lnTo>
                      <a:pt x="84" y="59"/>
                    </a:lnTo>
                    <a:lnTo>
                      <a:pt x="99" y="48"/>
                    </a:lnTo>
                    <a:lnTo>
                      <a:pt x="114" y="38"/>
                    </a:lnTo>
                    <a:lnTo>
                      <a:pt x="131" y="31"/>
                    </a:lnTo>
                    <a:lnTo>
                      <a:pt x="149" y="24"/>
                    </a:lnTo>
                    <a:lnTo>
                      <a:pt x="167" y="19"/>
                    </a:lnTo>
                    <a:lnTo>
                      <a:pt x="187" y="16"/>
                    </a:lnTo>
                    <a:lnTo>
                      <a:pt x="206" y="16"/>
                    </a:lnTo>
                    <a:lnTo>
                      <a:pt x="206" y="16"/>
                    </a:lnTo>
                    <a:lnTo>
                      <a:pt x="225" y="16"/>
                    </a:lnTo>
                    <a:lnTo>
                      <a:pt x="245" y="19"/>
                    </a:lnTo>
                    <a:lnTo>
                      <a:pt x="263" y="24"/>
                    </a:lnTo>
                    <a:lnTo>
                      <a:pt x="280" y="31"/>
                    </a:lnTo>
                    <a:lnTo>
                      <a:pt x="298" y="38"/>
                    </a:lnTo>
                    <a:lnTo>
                      <a:pt x="313" y="48"/>
                    </a:lnTo>
                    <a:lnTo>
                      <a:pt x="328" y="59"/>
                    </a:lnTo>
                    <a:lnTo>
                      <a:pt x="342" y="72"/>
                    </a:lnTo>
                    <a:lnTo>
                      <a:pt x="354" y="85"/>
                    </a:lnTo>
                    <a:lnTo>
                      <a:pt x="366" y="100"/>
                    </a:lnTo>
                    <a:lnTo>
                      <a:pt x="374" y="116"/>
                    </a:lnTo>
                    <a:lnTo>
                      <a:pt x="383" y="132"/>
                    </a:lnTo>
                    <a:lnTo>
                      <a:pt x="390" y="151"/>
                    </a:lnTo>
                    <a:lnTo>
                      <a:pt x="394" y="169"/>
                    </a:lnTo>
                    <a:lnTo>
                      <a:pt x="397" y="187"/>
                    </a:lnTo>
                    <a:lnTo>
                      <a:pt x="398" y="207"/>
                    </a:lnTo>
                    <a:lnTo>
                      <a:pt x="398" y="207"/>
                    </a:lnTo>
                    <a:lnTo>
                      <a:pt x="397" y="226"/>
                    </a:lnTo>
                    <a:lnTo>
                      <a:pt x="394" y="246"/>
                    </a:lnTo>
                    <a:lnTo>
                      <a:pt x="390" y="264"/>
                    </a:lnTo>
                    <a:lnTo>
                      <a:pt x="383" y="281"/>
                    </a:lnTo>
                    <a:lnTo>
                      <a:pt x="374" y="298"/>
                    </a:lnTo>
                    <a:lnTo>
                      <a:pt x="366" y="315"/>
                    </a:lnTo>
                    <a:lnTo>
                      <a:pt x="354" y="329"/>
                    </a:lnTo>
                    <a:lnTo>
                      <a:pt x="342" y="343"/>
                    </a:lnTo>
                    <a:lnTo>
                      <a:pt x="328" y="355"/>
                    </a:lnTo>
                    <a:lnTo>
                      <a:pt x="313" y="367"/>
                    </a:lnTo>
                    <a:lnTo>
                      <a:pt x="298" y="376"/>
                    </a:lnTo>
                    <a:lnTo>
                      <a:pt x="280" y="384"/>
                    </a:lnTo>
                    <a:lnTo>
                      <a:pt x="263" y="390"/>
                    </a:lnTo>
                    <a:lnTo>
                      <a:pt x="245" y="395"/>
                    </a:lnTo>
                    <a:lnTo>
                      <a:pt x="225" y="398"/>
                    </a:lnTo>
                    <a:lnTo>
                      <a:pt x="206" y="399"/>
                    </a:lnTo>
                    <a:lnTo>
                      <a:pt x="206" y="3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1" name="Rectangle 179"/>
              <p:cNvSpPr>
                <a:spLocks noChangeArrowheads="1"/>
              </p:cNvSpPr>
              <p:nvPr/>
            </p:nvSpPr>
            <p:spPr bwMode="auto">
              <a:xfrm>
                <a:off x="5505450" y="4470400"/>
                <a:ext cx="23813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2" name="Freeform 180"/>
              <p:cNvSpPr/>
              <p:nvPr/>
            </p:nvSpPr>
            <p:spPr bwMode="auto">
              <a:xfrm>
                <a:off x="5365750" y="4502150"/>
                <a:ext cx="49213" cy="61913"/>
              </a:xfrm>
              <a:custGeom>
                <a:avLst/>
                <a:gdLst>
                  <a:gd name="T0" fmla="*/ 31 w 31"/>
                  <a:gd name="T1" fmla="*/ 31 h 39"/>
                  <a:gd name="T2" fmla="*/ 13 w 31"/>
                  <a:gd name="T3" fmla="*/ 0 h 39"/>
                  <a:gd name="T4" fmla="*/ 0 w 31"/>
                  <a:gd name="T5" fmla="*/ 7 h 39"/>
                  <a:gd name="T6" fmla="*/ 18 w 31"/>
                  <a:gd name="T7" fmla="*/ 39 h 39"/>
                  <a:gd name="T8" fmla="*/ 31 w 31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31" y="31"/>
                    </a:moveTo>
                    <a:lnTo>
                      <a:pt x="13" y="0"/>
                    </a:lnTo>
                    <a:lnTo>
                      <a:pt x="0" y="7"/>
                    </a:lnTo>
                    <a:lnTo>
                      <a:pt x="18" y="39"/>
                    </a:ln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3" name="Freeform 181"/>
              <p:cNvSpPr/>
              <p:nvPr/>
            </p:nvSpPr>
            <p:spPr bwMode="auto">
              <a:xfrm>
                <a:off x="5265738" y="4600575"/>
                <a:ext cx="63500" cy="49213"/>
              </a:xfrm>
              <a:custGeom>
                <a:avLst/>
                <a:gdLst>
                  <a:gd name="T0" fmla="*/ 0 w 40"/>
                  <a:gd name="T1" fmla="*/ 13 h 31"/>
                  <a:gd name="T2" fmla="*/ 33 w 40"/>
                  <a:gd name="T3" fmla="*/ 31 h 31"/>
                  <a:gd name="T4" fmla="*/ 40 w 40"/>
                  <a:gd name="T5" fmla="*/ 19 h 31"/>
                  <a:gd name="T6" fmla="*/ 8 w 40"/>
                  <a:gd name="T7" fmla="*/ 0 h 31"/>
                  <a:gd name="T8" fmla="*/ 0 w 40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3"/>
                    </a:moveTo>
                    <a:lnTo>
                      <a:pt x="33" y="31"/>
                    </a:lnTo>
                    <a:lnTo>
                      <a:pt x="40" y="19"/>
                    </a:lnTo>
                    <a:lnTo>
                      <a:pt x="8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4" name="Rectangle 182"/>
              <p:cNvSpPr>
                <a:spLocks noChangeArrowheads="1"/>
              </p:cNvSpPr>
              <p:nvPr/>
            </p:nvSpPr>
            <p:spPr bwMode="auto">
              <a:xfrm>
                <a:off x="5235575" y="4740275"/>
                <a:ext cx="5873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5" name="Freeform 183"/>
              <p:cNvSpPr/>
              <p:nvPr/>
            </p:nvSpPr>
            <p:spPr bwMode="auto">
              <a:xfrm>
                <a:off x="5265738" y="4852988"/>
                <a:ext cx="63500" cy="49213"/>
              </a:xfrm>
              <a:custGeom>
                <a:avLst/>
                <a:gdLst>
                  <a:gd name="T0" fmla="*/ 0 w 40"/>
                  <a:gd name="T1" fmla="*/ 19 h 31"/>
                  <a:gd name="T2" fmla="*/ 8 w 40"/>
                  <a:gd name="T3" fmla="*/ 31 h 31"/>
                  <a:gd name="T4" fmla="*/ 40 w 40"/>
                  <a:gd name="T5" fmla="*/ 12 h 31"/>
                  <a:gd name="T6" fmla="*/ 33 w 40"/>
                  <a:gd name="T7" fmla="*/ 0 h 31"/>
                  <a:gd name="T8" fmla="*/ 0 w 40"/>
                  <a:gd name="T9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19"/>
                    </a:moveTo>
                    <a:lnTo>
                      <a:pt x="8" y="31"/>
                    </a:lnTo>
                    <a:lnTo>
                      <a:pt x="40" y="12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6" name="Freeform 184"/>
              <p:cNvSpPr/>
              <p:nvPr/>
            </p:nvSpPr>
            <p:spPr bwMode="auto">
              <a:xfrm>
                <a:off x="5365750" y="4938713"/>
                <a:ext cx="49213" cy="61913"/>
              </a:xfrm>
              <a:custGeom>
                <a:avLst/>
                <a:gdLst>
                  <a:gd name="T0" fmla="*/ 0 w 31"/>
                  <a:gd name="T1" fmla="*/ 32 h 39"/>
                  <a:gd name="T2" fmla="*/ 13 w 31"/>
                  <a:gd name="T3" fmla="*/ 39 h 39"/>
                  <a:gd name="T4" fmla="*/ 31 w 31"/>
                  <a:gd name="T5" fmla="*/ 7 h 39"/>
                  <a:gd name="T6" fmla="*/ 18 w 31"/>
                  <a:gd name="T7" fmla="*/ 0 h 39"/>
                  <a:gd name="T8" fmla="*/ 0 w 31"/>
                  <a:gd name="T9" fmla="*/ 3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2"/>
                    </a:moveTo>
                    <a:lnTo>
                      <a:pt x="13" y="39"/>
                    </a:lnTo>
                    <a:lnTo>
                      <a:pt x="31" y="7"/>
                    </a:lnTo>
                    <a:lnTo>
                      <a:pt x="18" y="0"/>
                    </a:ln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7" name="Rectangle 185"/>
              <p:cNvSpPr>
                <a:spLocks noChangeArrowheads="1"/>
              </p:cNvSpPr>
              <p:nvPr/>
            </p:nvSpPr>
            <p:spPr bwMode="auto">
              <a:xfrm>
                <a:off x="5505450" y="4975225"/>
                <a:ext cx="23813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8" name="Freeform 186"/>
              <p:cNvSpPr/>
              <p:nvPr/>
            </p:nvSpPr>
            <p:spPr bwMode="auto">
              <a:xfrm>
                <a:off x="5619750" y="4938713"/>
                <a:ext cx="47625" cy="61913"/>
              </a:xfrm>
              <a:custGeom>
                <a:avLst/>
                <a:gdLst>
                  <a:gd name="T0" fmla="*/ 0 w 30"/>
                  <a:gd name="T1" fmla="*/ 7 h 39"/>
                  <a:gd name="T2" fmla="*/ 18 w 30"/>
                  <a:gd name="T3" fmla="*/ 39 h 39"/>
                  <a:gd name="T4" fmla="*/ 30 w 30"/>
                  <a:gd name="T5" fmla="*/ 32 h 39"/>
                  <a:gd name="T6" fmla="*/ 12 w 30"/>
                  <a:gd name="T7" fmla="*/ 0 h 39"/>
                  <a:gd name="T8" fmla="*/ 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7"/>
                    </a:moveTo>
                    <a:lnTo>
                      <a:pt x="18" y="39"/>
                    </a:lnTo>
                    <a:lnTo>
                      <a:pt x="30" y="32"/>
                    </a:lnTo>
                    <a:lnTo>
                      <a:pt x="12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69" name="Freeform 187"/>
              <p:cNvSpPr/>
              <p:nvPr/>
            </p:nvSpPr>
            <p:spPr bwMode="auto">
              <a:xfrm>
                <a:off x="5705475" y="4852988"/>
                <a:ext cx="61913" cy="49213"/>
              </a:xfrm>
              <a:custGeom>
                <a:avLst/>
                <a:gdLst>
                  <a:gd name="T0" fmla="*/ 0 w 39"/>
                  <a:gd name="T1" fmla="*/ 12 h 31"/>
                  <a:gd name="T2" fmla="*/ 31 w 39"/>
                  <a:gd name="T3" fmla="*/ 31 h 31"/>
                  <a:gd name="T4" fmla="*/ 39 w 39"/>
                  <a:gd name="T5" fmla="*/ 19 h 31"/>
                  <a:gd name="T6" fmla="*/ 6 w 39"/>
                  <a:gd name="T7" fmla="*/ 0 h 31"/>
                  <a:gd name="T8" fmla="*/ 0 w 39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0" y="12"/>
                    </a:moveTo>
                    <a:lnTo>
                      <a:pt x="31" y="31"/>
                    </a:lnTo>
                    <a:lnTo>
                      <a:pt x="39" y="19"/>
                    </a:ln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0" name="Rectangle 188"/>
              <p:cNvSpPr>
                <a:spLocks noChangeArrowheads="1"/>
              </p:cNvSpPr>
              <p:nvPr/>
            </p:nvSpPr>
            <p:spPr bwMode="auto">
              <a:xfrm>
                <a:off x="5738813" y="4740275"/>
                <a:ext cx="60325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1" name="Freeform 189"/>
              <p:cNvSpPr/>
              <p:nvPr/>
            </p:nvSpPr>
            <p:spPr bwMode="auto">
              <a:xfrm>
                <a:off x="5705475" y="4600575"/>
                <a:ext cx="61913" cy="49213"/>
              </a:xfrm>
              <a:custGeom>
                <a:avLst/>
                <a:gdLst>
                  <a:gd name="T0" fmla="*/ 39 w 39"/>
                  <a:gd name="T1" fmla="*/ 13 h 31"/>
                  <a:gd name="T2" fmla="*/ 31 w 39"/>
                  <a:gd name="T3" fmla="*/ 0 h 31"/>
                  <a:gd name="T4" fmla="*/ 0 w 39"/>
                  <a:gd name="T5" fmla="*/ 19 h 31"/>
                  <a:gd name="T6" fmla="*/ 6 w 39"/>
                  <a:gd name="T7" fmla="*/ 31 h 31"/>
                  <a:gd name="T8" fmla="*/ 39 w 39"/>
                  <a:gd name="T9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3"/>
                    </a:moveTo>
                    <a:lnTo>
                      <a:pt x="31" y="0"/>
                    </a:lnTo>
                    <a:lnTo>
                      <a:pt x="0" y="19"/>
                    </a:lnTo>
                    <a:lnTo>
                      <a:pt x="6" y="31"/>
                    </a:lnTo>
                    <a:lnTo>
                      <a:pt x="3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2" name="Freeform 190"/>
              <p:cNvSpPr/>
              <p:nvPr/>
            </p:nvSpPr>
            <p:spPr bwMode="auto">
              <a:xfrm>
                <a:off x="5619750" y="4502150"/>
                <a:ext cx="47625" cy="61913"/>
              </a:xfrm>
              <a:custGeom>
                <a:avLst/>
                <a:gdLst>
                  <a:gd name="T0" fmla="*/ 30 w 30"/>
                  <a:gd name="T1" fmla="*/ 7 h 39"/>
                  <a:gd name="T2" fmla="*/ 18 w 30"/>
                  <a:gd name="T3" fmla="*/ 0 h 39"/>
                  <a:gd name="T4" fmla="*/ 0 w 30"/>
                  <a:gd name="T5" fmla="*/ 31 h 39"/>
                  <a:gd name="T6" fmla="*/ 12 w 30"/>
                  <a:gd name="T7" fmla="*/ 39 h 39"/>
                  <a:gd name="T8" fmla="*/ 30 w 30"/>
                  <a:gd name="T9" fmla="*/ 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30" y="7"/>
                    </a:moveTo>
                    <a:lnTo>
                      <a:pt x="18" y="0"/>
                    </a:lnTo>
                    <a:lnTo>
                      <a:pt x="0" y="31"/>
                    </a:lnTo>
                    <a:lnTo>
                      <a:pt x="12" y="39"/>
                    </a:lnTo>
                    <a:lnTo>
                      <a:pt x="3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73" name="Freeform 191"/>
              <p:cNvSpPr>
                <a:spLocks noEditPoints="1"/>
              </p:cNvSpPr>
              <p:nvPr/>
            </p:nvSpPr>
            <p:spPr bwMode="auto">
              <a:xfrm>
                <a:off x="5373688" y="4592638"/>
                <a:ext cx="277813" cy="187325"/>
              </a:xfrm>
              <a:custGeom>
                <a:avLst/>
                <a:gdLst>
                  <a:gd name="T0" fmla="*/ 175 w 175"/>
                  <a:gd name="T1" fmla="*/ 33 h 118"/>
                  <a:gd name="T2" fmla="*/ 167 w 175"/>
                  <a:gd name="T3" fmla="*/ 22 h 118"/>
                  <a:gd name="T4" fmla="*/ 98 w 175"/>
                  <a:gd name="T5" fmla="*/ 83 h 118"/>
                  <a:gd name="T6" fmla="*/ 98 w 175"/>
                  <a:gd name="T7" fmla="*/ 83 h 118"/>
                  <a:gd name="T8" fmla="*/ 94 w 175"/>
                  <a:gd name="T9" fmla="*/ 82 h 118"/>
                  <a:gd name="T10" fmla="*/ 90 w 175"/>
                  <a:gd name="T11" fmla="*/ 81 h 118"/>
                  <a:gd name="T12" fmla="*/ 90 w 175"/>
                  <a:gd name="T13" fmla="*/ 81 h 118"/>
                  <a:gd name="T14" fmla="*/ 85 w 175"/>
                  <a:gd name="T15" fmla="*/ 82 h 118"/>
                  <a:gd name="T16" fmla="*/ 11 w 175"/>
                  <a:gd name="T17" fmla="*/ 0 h 118"/>
                  <a:gd name="T18" fmla="*/ 0 w 175"/>
                  <a:gd name="T19" fmla="*/ 10 h 118"/>
                  <a:gd name="T20" fmla="*/ 74 w 175"/>
                  <a:gd name="T21" fmla="*/ 92 h 118"/>
                  <a:gd name="T22" fmla="*/ 74 w 175"/>
                  <a:gd name="T23" fmla="*/ 92 h 118"/>
                  <a:gd name="T24" fmla="*/ 73 w 175"/>
                  <a:gd name="T25" fmla="*/ 95 h 118"/>
                  <a:gd name="T26" fmla="*/ 72 w 175"/>
                  <a:gd name="T27" fmla="*/ 99 h 118"/>
                  <a:gd name="T28" fmla="*/ 72 w 175"/>
                  <a:gd name="T29" fmla="*/ 99 h 118"/>
                  <a:gd name="T30" fmla="*/ 72 w 175"/>
                  <a:gd name="T31" fmla="*/ 103 h 118"/>
                  <a:gd name="T32" fmla="*/ 73 w 175"/>
                  <a:gd name="T33" fmla="*/ 106 h 118"/>
                  <a:gd name="T34" fmla="*/ 75 w 175"/>
                  <a:gd name="T35" fmla="*/ 109 h 118"/>
                  <a:gd name="T36" fmla="*/ 77 w 175"/>
                  <a:gd name="T37" fmla="*/ 113 h 118"/>
                  <a:gd name="T38" fmla="*/ 77 w 175"/>
                  <a:gd name="T39" fmla="*/ 113 h 118"/>
                  <a:gd name="T40" fmla="*/ 79 w 175"/>
                  <a:gd name="T41" fmla="*/ 115 h 118"/>
                  <a:gd name="T42" fmla="*/ 82 w 175"/>
                  <a:gd name="T43" fmla="*/ 117 h 118"/>
                  <a:gd name="T44" fmla="*/ 87 w 175"/>
                  <a:gd name="T45" fmla="*/ 118 h 118"/>
                  <a:gd name="T46" fmla="*/ 90 w 175"/>
                  <a:gd name="T47" fmla="*/ 118 h 118"/>
                  <a:gd name="T48" fmla="*/ 90 w 175"/>
                  <a:gd name="T49" fmla="*/ 118 h 118"/>
                  <a:gd name="T50" fmla="*/ 96 w 175"/>
                  <a:gd name="T51" fmla="*/ 117 h 118"/>
                  <a:gd name="T52" fmla="*/ 102 w 175"/>
                  <a:gd name="T53" fmla="*/ 114 h 118"/>
                  <a:gd name="T54" fmla="*/ 102 w 175"/>
                  <a:gd name="T55" fmla="*/ 114 h 118"/>
                  <a:gd name="T56" fmla="*/ 106 w 175"/>
                  <a:gd name="T57" fmla="*/ 109 h 118"/>
                  <a:gd name="T58" fmla="*/ 107 w 175"/>
                  <a:gd name="T59" fmla="*/ 104 h 118"/>
                  <a:gd name="T60" fmla="*/ 108 w 175"/>
                  <a:gd name="T61" fmla="*/ 100 h 118"/>
                  <a:gd name="T62" fmla="*/ 107 w 175"/>
                  <a:gd name="T63" fmla="*/ 94 h 118"/>
                  <a:gd name="T64" fmla="*/ 175 w 175"/>
                  <a:gd name="T65" fmla="*/ 33 h 118"/>
                  <a:gd name="T66" fmla="*/ 93 w 175"/>
                  <a:gd name="T67" fmla="*/ 103 h 118"/>
                  <a:gd name="T68" fmla="*/ 93 w 175"/>
                  <a:gd name="T69" fmla="*/ 103 h 118"/>
                  <a:gd name="T70" fmla="*/ 91 w 175"/>
                  <a:gd name="T71" fmla="*/ 104 h 118"/>
                  <a:gd name="T72" fmla="*/ 90 w 175"/>
                  <a:gd name="T73" fmla="*/ 104 h 118"/>
                  <a:gd name="T74" fmla="*/ 90 w 175"/>
                  <a:gd name="T75" fmla="*/ 104 h 118"/>
                  <a:gd name="T76" fmla="*/ 89 w 175"/>
                  <a:gd name="T77" fmla="*/ 104 h 118"/>
                  <a:gd name="T78" fmla="*/ 87 w 175"/>
                  <a:gd name="T79" fmla="*/ 103 h 118"/>
                  <a:gd name="T80" fmla="*/ 87 w 175"/>
                  <a:gd name="T81" fmla="*/ 103 h 118"/>
                  <a:gd name="T82" fmla="*/ 86 w 175"/>
                  <a:gd name="T83" fmla="*/ 100 h 118"/>
                  <a:gd name="T84" fmla="*/ 86 w 175"/>
                  <a:gd name="T85" fmla="*/ 100 h 118"/>
                  <a:gd name="T86" fmla="*/ 88 w 175"/>
                  <a:gd name="T87" fmla="*/ 98 h 118"/>
                  <a:gd name="T88" fmla="*/ 88 w 175"/>
                  <a:gd name="T89" fmla="*/ 98 h 118"/>
                  <a:gd name="T90" fmla="*/ 89 w 175"/>
                  <a:gd name="T91" fmla="*/ 96 h 118"/>
                  <a:gd name="T92" fmla="*/ 90 w 175"/>
                  <a:gd name="T93" fmla="*/ 96 h 118"/>
                  <a:gd name="T94" fmla="*/ 90 w 175"/>
                  <a:gd name="T95" fmla="*/ 96 h 118"/>
                  <a:gd name="T96" fmla="*/ 91 w 175"/>
                  <a:gd name="T97" fmla="*/ 96 h 118"/>
                  <a:gd name="T98" fmla="*/ 93 w 175"/>
                  <a:gd name="T99" fmla="*/ 98 h 118"/>
                  <a:gd name="T100" fmla="*/ 93 w 175"/>
                  <a:gd name="T101" fmla="*/ 98 h 118"/>
                  <a:gd name="T102" fmla="*/ 94 w 175"/>
                  <a:gd name="T103" fmla="*/ 101 h 118"/>
                  <a:gd name="T104" fmla="*/ 93 w 175"/>
                  <a:gd name="T105" fmla="*/ 103 h 118"/>
                  <a:gd name="T106" fmla="*/ 93 w 175"/>
                  <a:gd name="T107" fmla="*/ 10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5" h="118">
                    <a:moveTo>
                      <a:pt x="175" y="33"/>
                    </a:moveTo>
                    <a:lnTo>
                      <a:pt x="167" y="22"/>
                    </a:lnTo>
                    <a:lnTo>
                      <a:pt x="98" y="83"/>
                    </a:lnTo>
                    <a:lnTo>
                      <a:pt x="98" y="83"/>
                    </a:lnTo>
                    <a:lnTo>
                      <a:pt x="94" y="82"/>
                    </a:lnTo>
                    <a:lnTo>
                      <a:pt x="90" y="81"/>
                    </a:lnTo>
                    <a:lnTo>
                      <a:pt x="90" y="81"/>
                    </a:lnTo>
                    <a:lnTo>
                      <a:pt x="85" y="82"/>
                    </a:lnTo>
                    <a:lnTo>
                      <a:pt x="11" y="0"/>
                    </a:lnTo>
                    <a:lnTo>
                      <a:pt x="0" y="10"/>
                    </a:lnTo>
                    <a:lnTo>
                      <a:pt x="74" y="92"/>
                    </a:lnTo>
                    <a:lnTo>
                      <a:pt x="74" y="92"/>
                    </a:lnTo>
                    <a:lnTo>
                      <a:pt x="73" y="95"/>
                    </a:lnTo>
                    <a:lnTo>
                      <a:pt x="72" y="99"/>
                    </a:lnTo>
                    <a:lnTo>
                      <a:pt x="72" y="99"/>
                    </a:lnTo>
                    <a:lnTo>
                      <a:pt x="72" y="103"/>
                    </a:lnTo>
                    <a:lnTo>
                      <a:pt x="73" y="106"/>
                    </a:lnTo>
                    <a:lnTo>
                      <a:pt x="75" y="109"/>
                    </a:lnTo>
                    <a:lnTo>
                      <a:pt x="77" y="113"/>
                    </a:lnTo>
                    <a:lnTo>
                      <a:pt x="77" y="113"/>
                    </a:lnTo>
                    <a:lnTo>
                      <a:pt x="79" y="115"/>
                    </a:lnTo>
                    <a:lnTo>
                      <a:pt x="82" y="117"/>
                    </a:lnTo>
                    <a:lnTo>
                      <a:pt x="87" y="118"/>
                    </a:lnTo>
                    <a:lnTo>
                      <a:pt x="90" y="118"/>
                    </a:lnTo>
                    <a:lnTo>
                      <a:pt x="90" y="118"/>
                    </a:lnTo>
                    <a:lnTo>
                      <a:pt x="96" y="117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6" y="109"/>
                    </a:lnTo>
                    <a:lnTo>
                      <a:pt x="107" y="104"/>
                    </a:lnTo>
                    <a:lnTo>
                      <a:pt x="108" y="100"/>
                    </a:lnTo>
                    <a:lnTo>
                      <a:pt x="107" y="94"/>
                    </a:lnTo>
                    <a:lnTo>
                      <a:pt x="175" y="33"/>
                    </a:lnTo>
                    <a:close/>
                    <a:moveTo>
                      <a:pt x="93" y="103"/>
                    </a:moveTo>
                    <a:lnTo>
                      <a:pt x="93" y="103"/>
                    </a:lnTo>
                    <a:lnTo>
                      <a:pt x="91" y="104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9" y="104"/>
                    </a:lnTo>
                    <a:lnTo>
                      <a:pt x="87" y="103"/>
                    </a:lnTo>
                    <a:lnTo>
                      <a:pt x="87" y="103"/>
                    </a:lnTo>
                    <a:lnTo>
                      <a:pt x="86" y="100"/>
                    </a:lnTo>
                    <a:lnTo>
                      <a:pt x="86" y="100"/>
                    </a:lnTo>
                    <a:lnTo>
                      <a:pt x="88" y="98"/>
                    </a:lnTo>
                    <a:lnTo>
                      <a:pt x="88" y="98"/>
                    </a:lnTo>
                    <a:lnTo>
                      <a:pt x="89" y="96"/>
                    </a:lnTo>
                    <a:lnTo>
                      <a:pt x="90" y="96"/>
                    </a:lnTo>
                    <a:lnTo>
                      <a:pt x="90" y="96"/>
                    </a:lnTo>
                    <a:lnTo>
                      <a:pt x="91" y="96"/>
                    </a:lnTo>
                    <a:lnTo>
                      <a:pt x="93" y="98"/>
                    </a:lnTo>
                    <a:lnTo>
                      <a:pt x="93" y="98"/>
                    </a:lnTo>
                    <a:lnTo>
                      <a:pt x="94" y="101"/>
                    </a:lnTo>
                    <a:lnTo>
                      <a:pt x="93" y="103"/>
                    </a:lnTo>
                    <a:lnTo>
                      <a:pt x="93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76" name="TextBox 192"/>
          <p:cNvSpPr txBox="1"/>
          <p:nvPr/>
        </p:nvSpPr>
        <p:spPr>
          <a:xfrm>
            <a:off x="910590" y="2885440"/>
            <a:ext cx="241300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没有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时如何开发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TextBox 195"/>
          <p:cNvSpPr txBox="1"/>
          <p:nvPr/>
        </p:nvSpPr>
        <p:spPr>
          <a:xfrm>
            <a:off x="910590" y="4205605"/>
            <a:ext cx="246888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  <a:sym typeface="+mn-ea"/>
              </a:rPr>
              <a:t>框架解决啥问题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TextBox 198"/>
          <p:cNvSpPr txBox="1"/>
          <p:nvPr/>
        </p:nvSpPr>
        <p:spPr>
          <a:xfrm>
            <a:off x="8970010" y="2733040"/>
            <a:ext cx="2148205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还有跟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mybatis</a:t>
            </a: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类似的框架吗？</a:t>
            </a:r>
            <a:endParaRPr lang="zh-CN" altLang="en-US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TextBox 201"/>
          <p:cNvSpPr txBox="1"/>
          <p:nvPr/>
        </p:nvSpPr>
        <p:spPr>
          <a:xfrm>
            <a:off x="8970010" y="4221480"/>
            <a:ext cx="2030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如何使用</a:t>
            </a:r>
            <a:r>
              <a:rPr lang="en-US" altLang="zh-CN" sz="1600" b="1" dirty="0">
                <a:solidFill>
                  <a:srgbClr val="54D0CA"/>
                </a:solidFill>
                <a:latin typeface="Calibri" panose="020F0502020204030204" pitchFamily="34" charset="0"/>
              </a:rPr>
              <a:t>mybaits</a:t>
            </a:r>
            <a:endParaRPr lang="en-US" altLang="zh-CN" sz="1600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0480" y="212915"/>
            <a:ext cx="2202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mybatis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疑问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459176" y="1912142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>
              <a:buFont typeface="Wingdings" panose="05000000000000000000" pitchFamily="2" charset="2"/>
              <a:buNone/>
              <a:defRPr sz="60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迷你简菱心" panose="02010609000101010101" pitchFamily="49" charset="-122"/>
                <a:ea typeface="迷你简菱心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r>
              <a:rPr lang="zh-CN" altLang="en-US" sz="8000" dirty="0"/>
              <a:t>谢谢观看</a:t>
            </a:r>
            <a:endParaRPr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82944" y="3557713"/>
            <a:ext cx="4560743" cy="4573107"/>
            <a:chOff x="4380056" y="2003619"/>
            <a:chExt cx="3431886" cy="3441190"/>
          </a:xfrm>
        </p:grpSpPr>
        <p:sp>
          <p:nvSpPr>
            <p:cNvPr id="3" name="椭圆 2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6350">
              <a:solidFill>
                <a:srgbClr val="01E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1E2BC">
                    <a:alpha val="20000"/>
                  </a:srgbClr>
                </a:gs>
                <a:gs pos="100000">
                  <a:srgbClr val="01E2B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01E2B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1670695" y="3276145"/>
            <a:ext cx="5136244" cy="5136242"/>
          </a:xfrm>
          <a:prstGeom prst="ellipse">
            <a:avLst/>
          </a:prstGeom>
          <a:noFill/>
          <a:ln>
            <a:solidFill>
              <a:srgbClr val="01E2B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310972" y="2635868"/>
            <a:ext cx="6416798" cy="6416796"/>
          </a:xfrm>
          <a:prstGeom prst="ellipse">
            <a:avLst/>
          </a:prstGeom>
          <a:noFill/>
          <a:ln>
            <a:solidFill>
              <a:srgbClr val="01E2B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3006009" y="1940831"/>
            <a:ext cx="7806872" cy="7806870"/>
          </a:xfrm>
          <a:prstGeom prst="ellipse">
            <a:avLst/>
          </a:prstGeom>
          <a:noFill/>
          <a:ln>
            <a:solidFill>
              <a:srgbClr val="01E2B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934923" y="1011917"/>
            <a:ext cx="9664700" cy="9664698"/>
          </a:xfrm>
          <a:prstGeom prst="ellipse">
            <a:avLst/>
          </a:prstGeom>
          <a:noFill/>
          <a:ln>
            <a:solidFill>
              <a:srgbClr val="01E2B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 rot="6300000">
            <a:off x="1358522" y="1860580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/>
          <p:nvPr/>
        </p:nvSpPr>
        <p:spPr>
          <a:xfrm rot="11700000">
            <a:off x="3271406" y="6265359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86580" y="2049987"/>
            <a:ext cx="5288898" cy="677580"/>
            <a:chOff x="4472619" y="2461187"/>
            <a:chExt cx="5288898" cy="677580"/>
          </a:xfrm>
        </p:grpSpPr>
        <p:sp>
          <p:nvSpPr>
            <p:cNvPr id="13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en-US" altLang="zh-CN" dirty="0"/>
                  <a:t>java</a:t>
                </a:r>
                <a:r>
                  <a:rPr lang="zh-CN" altLang="en-US" dirty="0"/>
                  <a:t>数据库连接接口</a:t>
                </a:r>
                <a:endParaRPr lang="zh-CN" altLang="en-US" dirty="0"/>
              </a:p>
            </p:txBody>
          </p:sp>
          <p:sp>
            <p:nvSpPr>
              <p:cNvPr id="17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JDBC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894682" y="3089600"/>
            <a:ext cx="5288898" cy="677580"/>
            <a:chOff x="4472619" y="2461187"/>
            <a:chExt cx="5288898" cy="677580"/>
          </a:xfrm>
        </p:grpSpPr>
        <p:sp>
          <p:nvSpPr>
            <p:cNvPr id="2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95193" y="2461187"/>
              <a:ext cx="4466324" cy="677580"/>
              <a:chOff x="8837919" y="2697953"/>
              <a:chExt cx="4466324" cy="677580"/>
            </a:xfrm>
          </p:grpSpPr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/>
                  <a:t>对象关系映射 </a:t>
                </a:r>
                <a:r>
                  <a:rPr lang="en-US" altLang="zh-CN" dirty="0"/>
                  <a:t>hibernate/mybatis/springJDBC</a:t>
                </a:r>
                <a:endParaRPr lang="en-US" altLang="zh-CN" dirty="0"/>
              </a:p>
            </p:txBody>
          </p:sp>
          <p:sp>
            <p:nvSpPr>
              <p:cNvPr id="2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持久层框架</a:t>
                </a:r>
                <a:r>
                  <a:rPr lang="en-US" altLang="zh-CN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/ORM</a:t>
                </a:r>
                <a:endParaRPr lang="en-US" altLang="zh-CN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339754" y="4134629"/>
            <a:ext cx="5288898" cy="678800"/>
            <a:chOff x="4472619" y="2461187"/>
            <a:chExt cx="5288898" cy="678800"/>
          </a:xfrm>
        </p:grpSpPr>
        <p:sp>
          <p:nvSpPr>
            <p:cNvPr id="25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27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要解决多数据源的问题</a:t>
                </a:r>
                <a:endParaRPr lang="zh-CN" altLang="en-US" dirty="0"/>
              </a:p>
            </p:txBody>
          </p:sp>
          <p:sp>
            <p:nvSpPr>
              <p:cNvPr id="28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读写分离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495900" y="5265989"/>
            <a:ext cx="5288898" cy="678800"/>
            <a:chOff x="4472619" y="2461187"/>
            <a:chExt cx="5288898" cy="678800"/>
          </a:xfrm>
        </p:grpSpPr>
        <p:sp>
          <p:nvSpPr>
            <p:cNvPr id="3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295193" y="2461187"/>
              <a:ext cx="4466324" cy="678800"/>
              <a:chOff x="8837919" y="2697953"/>
              <a:chExt cx="4466324" cy="678800"/>
            </a:xfrm>
          </p:grpSpPr>
          <p:sp>
            <p:nvSpPr>
              <p:cNvPr id="3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r>
                  <a:rPr lang="zh-CN" altLang="en-US" dirty="0" smtClean="0"/>
                  <a:t>后面由陈萌给大家详细解读</a:t>
                </a:r>
                <a:endParaRPr lang="zh-CN" altLang="en-US" dirty="0"/>
              </a:p>
            </p:txBody>
          </p:sp>
          <p:sp>
            <p:nvSpPr>
              <p:cNvPr id="33" name="TextBox 198"/>
              <p:cNvSpPr txBox="1"/>
              <p:nvPr/>
            </p:nvSpPr>
            <p:spPr>
              <a:xfrm>
                <a:off x="8837919" y="26979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分库分表</a:t>
                </a:r>
                <a:endParaRPr lang="zh-CN" altLang="en-US" sz="2000" b="1" dirty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30480" y="212915"/>
            <a:ext cx="4488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JAVA</a:t>
            </a: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持久层技术演进发展历程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8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8905" y="1339850"/>
            <a:ext cx="1710055" cy="1723390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6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90436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介绍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875915"/>
            <a:ext cx="9069070" cy="2951480"/>
          </a:xfrm>
        </p:spPr>
        <p:txBody>
          <a:bodyPr>
            <a:normAutofit fontScale="6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bg1"/>
                </a:solidFill>
              </a:rPr>
              <a:t>JDBC</a:t>
            </a:r>
            <a:r>
              <a:rPr lang="zh-CN" altLang="en-US" sz="2800" dirty="0" err="1">
                <a:solidFill>
                  <a:schemeClr val="bg1"/>
                </a:solidFill>
              </a:rPr>
              <a:t>是</a:t>
            </a:r>
            <a:r>
              <a:rPr lang="en-US" altLang="zh-CN" sz="2800" dirty="0" err="1">
                <a:solidFill>
                  <a:schemeClr val="bg1"/>
                </a:solidFill>
              </a:rPr>
              <a:t>Java DataBase </a:t>
            </a:r>
            <a:r>
              <a:rPr lang="en-US" altLang="zh-CN" sz="2800" dirty="0">
                <a:solidFill>
                  <a:schemeClr val="bg1"/>
                </a:solidFill>
              </a:rPr>
              <a:t>Connectivity</a:t>
            </a:r>
            <a:r>
              <a:rPr lang="zh-CN" altLang="en-US" sz="2800" dirty="0">
                <a:solidFill>
                  <a:schemeClr val="bg1"/>
                </a:solidFill>
              </a:rPr>
              <a:t>的缩写，即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数据连接接口。此接口是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核心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的部分。它是由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类，接口组成的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。其设计目的是以平台独立的方式实现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应用程序对不同类型的数据库访问。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简单理解就是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制定规范</a:t>
            </a:r>
            <a:r>
              <a:rPr lang="en-US" altLang="zh-CN" sz="2800" dirty="0">
                <a:solidFill>
                  <a:schemeClr val="bg1"/>
                </a:solidFill>
              </a:rPr>
              <a:t>(API</a:t>
            </a:r>
            <a:r>
              <a:rPr lang="zh-CN" altLang="en-US" sz="2800" dirty="0">
                <a:solidFill>
                  <a:schemeClr val="bg1"/>
                </a:solidFill>
              </a:rPr>
              <a:t>接口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r>
              <a:rPr lang="zh-CN" altLang="en-US" sz="2800" dirty="0">
                <a:solidFill>
                  <a:schemeClr val="bg1"/>
                </a:solidFill>
              </a:rPr>
              <a:t>，各数据库厂商提供具体实现，具体解决方案，如</a:t>
            </a:r>
            <a:r>
              <a:rPr lang="en-US" altLang="zh-CN" sz="2800" dirty="0">
                <a:solidFill>
                  <a:schemeClr val="bg1"/>
                </a:solidFill>
              </a:rPr>
              <a:t>mysql/sql server/oracle/IBM DB2</a:t>
            </a:r>
            <a:r>
              <a:rPr lang="zh-CN" altLang="en-US" sz="2800" dirty="0">
                <a:solidFill>
                  <a:schemeClr val="bg1"/>
                </a:solidFill>
              </a:rPr>
              <a:t>等。</a:t>
            </a:r>
            <a:endParaRPr lang="zh-CN" altLang="en-US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</a:rPr>
              <a:t>核心包 </a:t>
            </a:r>
            <a:r>
              <a:rPr lang="en-US" altLang="zh-CN" sz="2800" b="1" dirty="0">
                <a:solidFill>
                  <a:schemeClr val="bg1"/>
                </a:solidFill>
              </a:rPr>
              <a:t>java.sql</a:t>
            </a:r>
            <a:endParaRPr lang="en-US" altLang="zh-CN" sz="2800" b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主要作用：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与一个数据库建立连接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向数据库发送</a:t>
            </a:r>
            <a:r>
              <a:rPr lang="en-US" altLang="zh-CN" sz="2400" dirty="0">
                <a:solidFill>
                  <a:schemeClr val="bg1"/>
                </a:solidFill>
              </a:rPr>
              <a:t>SQL</a:t>
            </a:r>
            <a:r>
              <a:rPr lang="zh-CN" altLang="en-US" sz="2400" dirty="0">
                <a:solidFill>
                  <a:schemeClr val="bg1"/>
                </a:solidFill>
              </a:rPr>
              <a:t>语句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/>
                </a:solidFill>
              </a:rPr>
              <a:t>处理数据库返回的结果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850390" y="1471295"/>
            <a:ext cx="4141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核心接口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274" name="表格 10273"/>
          <p:cNvGraphicFramePr/>
          <p:nvPr/>
        </p:nvGraphicFramePr>
        <p:xfrm>
          <a:off x="1941830" y="2178050"/>
          <a:ext cx="7523480" cy="3801745"/>
        </p:xfrm>
        <a:graphic>
          <a:graphicData uri="http://schemas.openxmlformats.org/drawingml/2006/table">
            <a:tbl>
              <a:tblPr/>
              <a:tblGrid>
                <a:gridCol w="2650490"/>
                <a:gridCol w="487299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接口名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说明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400">
                        <a:solidFill>
                          <a:schemeClr val="bg1"/>
                        </a:solidFill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Connection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此接口表示与数据的连接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PreparedStatement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此接口用于执行预编译的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</a:t>
                      </a:r>
                      <a:r>
                        <a:rPr lang="zh-CN" altLang="en-US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2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ResultSet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此接口表示了查询出来的数据库数据结果集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7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DriverManage</a:t>
                      </a:r>
                      <a:endParaRPr lang="en-US" altLang="zh-CN" sz="2000" dirty="0" err="1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此类用于加载和卸载各种驱动程序并建立与数据库的连接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Statement</a:t>
                      </a:r>
                      <a:endParaRPr lang="en-US" altLang="zh-CN" sz="2000">
                        <a:solidFill>
                          <a:schemeClr val="bg1"/>
                        </a:solidFill>
                        <a:uFillTx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此接口用于执行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SQL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语句并将数据检索到 </a:t>
                      </a:r>
                      <a:r>
                        <a:rPr lang="en-US" altLang="zh-CN" sz="2000" dirty="0" err="1">
                          <a:solidFill>
                            <a:schemeClr val="bg1"/>
                          </a:solidFill>
                          <a:uFillTx/>
                        </a:rPr>
                        <a:t>ResultSet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  <a:uFillTx/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</a:rPr>
                        <a:t>中</a:t>
                      </a:r>
                      <a:r>
                        <a:rPr lang="zh-CN" altLang="en-US" sz="2000" dirty="0">
                          <a:solidFill>
                            <a:schemeClr val="bg1"/>
                          </a:solidFill>
                          <a:uFillTx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>
                        <a:solidFill>
                          <a:schemeClr val="bg1"/>
                        </a:solidFill>
                        <a:uFillTx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967230" y="1038860"/>
            <a:ext cx="4646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/>
              <a:t>JDBC-</a:t>
            </a:r>
            <a:r>
              <a:rPr lang="zh-CN" altLang="en-US" sz="3200" dirty="0"/>
              <a:t>访问数据库步骤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67" name="矩形 11266"/>
          <p:cNvSpPr/>
          <p:nvPr/>
        </p:nvSpPr>
        <p:spPr>
          <a:xfrm>
            <a:off x="1497648" y="1644333"/>
            <a:ext cx="2952750" cy="50323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开 始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68" name="直接连接符 11267"/>
          <p:cNvSpPr/>
          <p:nvPr/>
        </p:nvSpPr>
        <p:spPr>
          <a:xfrm>
            <a:off x="2939098" y="2149158"/>
            <a:ext cx="0" cy="28892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9" name="矩形 11268"/>
          <p:cNvSpPr/>
          <p:nvPr/>
        </p:nvSpPr>
        <p:spPr>
          <a:xfrm>
            <a:off x="1497648" y="2438083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导入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java.sql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包 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0" name="直接连接符 11269"/>
          <p:cNvSpPr/>
          <p:nvPr/>
        </p:nvSpPr>
        <p:spPr>
          <a:xfrm>
            <a:off x="2939098" y="3014345"/>
            <a:ext cx="0" cy="360363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1" name="矩形 11270"/>
          <p:cNvSpPr/>
          <p:nvPr/>
        </p:nvSpPr>
        <p:spPr>
          <a:xfrm>
            <a:off x="1497648" y="3374708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加载并注册驱动程序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2" name="直接连接符 11271"/>
          <p:cNvSpPr/>
          <p:nvPr/>
        </p:nvSpPr>
        <p:spPr>
          <a:xfrm>
            <a:off x="2939098" y="3950970"/>
            <a:ext cx="0" cy="287338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3" name="矩形 11272"/>
          <p:cNvSpPr/>
          <p:nvPr/>
        </p:nvSpPr>
        <p:spPr>
          <a:xfrm>
            <a:off x="1497648" y="4238308"/>
            <a:ext cx="3024187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Connection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4" name="直接连接符 11273"/>
          <p:cNvSpPr/>
          <p:nvPr/>
        </p:nvSpPr>
        <p:spPr>
          <a:xfrm>
            <a:off x="4521835" y="4525645"/>
            <a:ext cx="433388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5" name="矩形 11274"/>
          <p:cNvSpPr/>
          <p:nvPr/>
        </p:nvSpPr>
        <p:spPr>
          <a:xfrm>
            <a:off x="4955223" y="4239895"/>
            <a:ext cx="295275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创建一个 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6" name="直接连接符 11275"/>
          <p:cNvSpPr/>
          <p:nvPr/>
        </p:nvSpPr>
        <p:spPr>
          <a:xfrm>
            <a:off x="8769985" y="4746308"/>
            <a:ext cx="0" cy="427037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7" name="矩形 11276"/>
          <p:cNvSpPr/>
          <p:nvPr/>
        </p:nvSpPr>
        <p:spPr>
          <a:xfrm>
            <a:off x="8265160" y="4238308"/>
            <a:ext cx="1619250" cy="576262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执行语句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78" name="直接连接符 11277"/>
          <p:cNvSpPr/>
          <p:nvPr/>
        </p:nvSpPr>
        <p:spPr>
          <a:xfrm>
            <a:off x="7906385" y="4525645"/>
            <a:ext cx="360363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9" name="矩形 11278"/>
          <p:cNvSpPr/>
          <p:nvPr/>
        </p:nvSpPr>
        <p:spPr>
          <a:xfrm>
            <a:off x="5385435" y="5173345"/>
            <a:ext cx="1944688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0" name="直接连接符 11279"/>
          <p:cNvSpPr/>
          <p:nvPr/>
        </p:nvSpPr>
        <p:spPr>
          <a:xfrm>
            <a:off x="4880610" y="5462270"/>
            <a:ext cx="5048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1" name="矩形 11280"/>
          <p:cNvSpPr/>
          <p:nvPr/>
        </p:nvSpPr>
        <p:spPr>
          <a:xfrm>
            <a:off x="2937510" y="5173345"/>
            <a:ext cx="1943100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</a:t>
            </a:r>
            <a:r>
              <a:rPr lang="en-US" altLang="zh-CN" dirty="0">
                <a:latin typeface="Arial" panose="020B0604020202020204" pitchFamily="34" charset="0"/>
                <a:ea typeface="黑体" panose="02010609060101010101" charset="-122"/>
              </a:rPr>
              <a:t>Statement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2" name="矩形 11281"/>
          <p:cNvSpPr/>
          <p:nvPr/>
        </p:nvSpPr>
        <p:spPr>
          <a:xfrm>
            <a:off x="1497648" y="5173345"/>
            <a:ext cx="1150937" cy="5762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关闭连接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3" name="直接连接符 11282"/>
          <p:cNvSpPr/>
          <p:nvPr/>
        </p:nvSpPr>
        <p:spPr>
          <a:xfrm>
            <a:off x="2648585" y="5462270"/>
            <a:ext cx="288925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84" name="直接连接符 11283"/>
          <p:cNvSpPr/>
          <p:nvPr/>
        </p:nvSpPr>
        <p:spPr>
          <a:xfrm>
            <a:off x="2289810" y="5749608"/>
            <a:ext cx="0" cy="3603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矩形 1"/>
          <p:cNvSpPr/>
          <p:nvPr/>
        </p:nvSpPr>
        <p:spPr>
          <a:xfrm>
            <a:off x="1497648" y="6109970"/>
            <a:ext cx="1511300" cy="50323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结 束</a:t>
            </a:r>
            <a:endParaRPr lang="zh-CN" altLang="en-US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6" name="矩形 11285"/>
          <p:cNvSpPr/>
          <p:nvPr/>
        </p:nvSpPr>
        <p:spPr>
          <a:xfrm>
            <a:off x="7906385" y="5173345"/>
            <a:ext cx="1908175" cy="5746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63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ctr">
              <a:buClr>
                <a:schemeClr val="bg1"/>
              </a:buClr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使用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charset="-122"/>
              </a:rPr>
              <a:t>ResultSet</a:t>
            </a: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</a:rPr>
              <a:t>对象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287" name="直接连接符 11286"/>
          <p:cNvSpPr/>
          <p:nvPr/>
        </p:nvSpPr>
        <p:spPr>
          <a:xfrm>
            <a:off x="7401560" y="5462270"/>
            <a:ext cx="4318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49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49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49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49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49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49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49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49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49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49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49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49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49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49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49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49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49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49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49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49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1049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1267" grpId="0" bldLvl="0" animBg="1"/>
      <p:bldP spid="11269" grpId="0" bldLvl="0" animBg="1"/>
      <p:bldP spid="11271" grpId="0" bldLvl="0" animBg="1"/>
      <p:bldP spid="11273" grpId="0" bldLvl="0" animBg="1"/>
      <p:bldP spid="11275" grpId="0" bldLvl="0" animBg="1"/>
      <p:bldP spid="11277" grpId="0" bldLvl="0" animBg="1"/>
      <p:bldP spid="11279" grpId="0" bldLvl="0" animBg="1"/>
      <p:bldP spid="11281" grpId="0" bldLvl="0" animBg="1"/>
      <p:bldP spid="11282" grpId="0" bldLvl="0" animBg="1"/>
      <p:bldP spid="2" grpId="0" bldLvl="0" animBg="1"/>
      <p:bldP spid="1128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092960" y="1335405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JDBC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访问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mysql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数据库代码示例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3123653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 dirty="0" err="1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2697480" y="2521585"/>
            <a:ext cx="60769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源码地址：</a:t>
            </a:r>
            <a:r>
              <a:rPr lang="en-US" altLang="ko-KR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https://github.com/chirongqi/study-java-dao</a:t>
            </a:r>
            <a:endParaRPr lang="en-US" altLang="ko-KR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697480" y="3974465"/>
            <a:ext cx="7283450" cy="70802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所用技术：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JDBC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核心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API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0" dirty="0" err="1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ThreadLocal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特性，数据库连接池，</a:t>
            </a:r>
            <a:r>
              <a:rPr lang="en-US" alt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Java</a:t>
            </a:r>
            <a:r>
              <a:rPr lang="zh-CN" sz="20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动态</a:t>
            </a:r>
            <a:r>
              <a:rPr lang="zh-CN" sz="2000" b="0" dirty="0" smtClean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代理</a:t>
            </a:r>
            <a:endParaRPr lang="zh-CN" sz="20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99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en-US" altLang="zh-CN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介绍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1941830" y="2455779"/>
            <a:ext cx="9069070" cy="4031518"/>
          </a:xfrm>
        </p:spPr>
        <p:txBody>
          <a:bodyPr>
            <a:normAutofit fontScale="72500" lnSpcReduction="20000"/>
          </a:bodyPr>
          <a:lstStyle/>
          <a:p>
            <a:r>
              <a:rPr sz="2800" dirty="0" err="1">
                <a:solidFill>
                  <a:schemeClr val="bg1"/>
                </a:solidFill>
              </a:rPr>
              <a:t>什么是</a:t>
            </a:r>
            <a:r>
              <a:rPr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ORM</a:t>
            </a:r>
            <a:r>
              <a:rPr sz="2800" dirty="0">
                <a:solidFill>
                  <a:schemeClr val="bg1"/>
                </a:solidFill>
              </a:rPr>
              <a:t> ？</a:t>
            </a:r>
            <a:endParaRPr sz="2800" dirty="0">
              <a:solidFill>
                <a:schemeClr val="bg1"/>
              </a:solidFill>
            </a:endParaRPr>
          </a:p>
          <a:p>
            <a:r>
              <a:rPr sz="2800" dirty="0">
                <a:solidFill>
                  <a:schemeClr val="bg1"/>
                </a:solidFill>
              </a:rPr>
              <a:t>Object Relational Mapping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对象关系映射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sz="2800" dirty="0">
                <a:solidFill>
                  <a:schemeClr val="bg1"/>
                </a:solidFill>
              </a:rPr>
              <a:t>面向对象是从软件工程基本原则（如耦合、聚合、封装）的基础上发展起来的，而关系数据库则是从数学理论发展而来的，两套理论存在显著的区别。为了解决这个不匹配的现象，对象关系映射技术应运而生。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提供</a:t>
            </a:r>
            <a:r>
              <a:rPr lang="en-US" altLang="zh-CN" sz="2800" dirty="0">
                <a:solidFill>
                  <a:schemeClr val="bg1"/>
                </a:solidFill>
              </a:rPr>
              <a:t>ORM</a:t>
            </a:r>
            <a:r>
              <a:rPr lang="zh-CN" altLang="en-US" sz="2800" dirty="0">
                <a:solidFill>
                  <a:schemeClr val="bg1"/>
                </a:solidFill>
              </a:rPr>
              <a:t>解决方案是</a:t>
            </a:r>
            <a:r>
              <a:rPr lang="en-US" altLang="zh-CN" sz="2800" dirty="0">
                <a:solidFill>
                  <a:schemeClr val="bg1"/>
                </a:solidFill>
              </a:rPr>
              <a:t>JPA</a:t>
            </a:r>
            <a:r>
              <a:rPr lang="zh-CN" altLang="en-US" sz="2800" dirty="0">
                <a:solidFill>
                  <a:schemeClr val="bg1"/>
                </a:solidFill>
              </a:rPr>
              <a:t>（Java Persistence API），Java持久层API。</a:t>
            </a:r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主要提供商：</a:t>
            </a:r>
            <a:r>
              <a:rPr lang="en-US" altLang="zh-CN" sz="2800" dirty="0" err="1">
                <a:solidFill>
                  <a:schemeClr val="bg1"/>
                </a:solidFill>
              </a:rPr>
              <a:t>Hinernate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dirty="0" err="1">
                <a:solidFill>
                  <a:schemeClr val="bg1"/>
                </a:solidFill>
              </a:rPr>
              <a:t>OpenJPA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主要特点：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PA支持XML和注解形式来映射元数据，元数据描述对象和表之间的映射关系，框架据此将实体对象持久化到数据库表中；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API</a:t>
            </a:r>
            <a:r>
              <a:rPr lang="zh-CN" altLang="en-US" sz="2400" dirty="0">
                <a:solidFill>
                  <a:schemeClr val="bg1"/>
                </a:solidFill>
              </a:rPr>
              <a:t>用来操作实体对象，执行CRUD操作，框架在后台替代我们完成所有的事情，开发者从繁琐的JDBC和SQL代码中解脱出来。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通过面向对象而非面向数据库的查询语言查询数据，避免程序的SQL语句紧密耦合。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9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107565" y="1358900"/>
            <a:ext cx="7491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l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简单实现个</a:t>
            </a:r>
            <a:r>
              <a:rPr lang="en-US" altLang="zh-CN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ORM</a:t>
            </a:r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框架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 flipV="1">
            <a:off x="2825115" y="2194560"/>
            <a:ext cx="6242050" cy="400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2697480" y="2366645"/>
            <a:ext cx="728345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案例代码</a:t>
            </a:r>
            <a:r>
              <a:rPr lang="en-US" alt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git</a:t>
            </a:r>
            <a:r>
              <a:rPr lang="zh-CN" sz="20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地址：https://github.com/chirongqi/study-java-dao.git</a:t>
            </a:r>
            <a:endParaRPr lang="zh-CN" sz="20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JDBC</a:t>
            </a:r>
            <a:endParaRPr lang="en-US" altLang="zh-CN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19" name="文本占位符 9218"/>
          <p:cNvSpPr>
            <a:spLocks noGrp="1"/>
          </p:cNvSpPr>
          <p:nvPr>
            <p:ph type="body" idx="4294967295"/>
          </p:nvPr>
        </p:nvSpPr>
        <p:spPr>
          <a:xfrm>
            <a:off x="1941830" y="2875915"/>
            <a:ext cx="9069070" cy="3584575"/>
          </a:xfrm>
        </p:spPr>
        <p:txBody>
          <a:bodyPr>
            <a:normAutofit fontScale="95000"/>
          </a:bodyPr>
          <a:lstStyle/>
          <a:p>
            <a:pPr marL="457200" lvl="1" indent="0"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lvl="1"/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480" y="2973671"/>
            <a:ext cx="6471234" cy="31676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49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9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5558</Words>
  <Application>WPS 演示</Application>
  <PresentationFormat>宽屏</PresentationFormat>
  <Paragraphs>337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经典综艺体简</vt:lpstr>
      <vt:lpstr>时尚中黑简体</vt:lpstr>
      <vt:lpstr>Calibri</vt:lpstr>
      <vt:lpstr>微软雅黑</vt:lpstr>
      <vt:lpstr>Lato Light</vt:lpstr>
      <vt:lpstr>锐字锐线俏皮简1.0</vt:lpstr>
      <vt:lpstr>Times New Roman</vt:lpstr>
      <vt:lpstr>黑体</vt:lpstr>
      <vt:lpstr>Tahoma</vt:lpstr>
      <vt:lpstr>Arial Unicode MS</vt:lpstr>
      <vt:lpstr>迷你简菱心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</dc:title>
  <dc:creator>第一PPT</dc:creator>
  <cp:keywords>www.1ppt.com</cp:keywords>
  <dc:description>www.1ppt.com</dc:description>
  <cp:lastModifiedBy>DELL</cp:lastModifiedBy>
  <cp:revision>301</cp:revision>
  <dcterms:created xsi:type="dcterms:W3CDTF">2017-03-10T09:23:00Z</dcterms:created>
  <dcterms:modified xsi:type="dcterms:W3CDTF">2018-06-11T02:27:18Z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