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09" r:id="rId2"/>
    <p:sldId id="338" r:id="rId3"/>
    <p:sldId id="303" r:id="rId4"/>
    <p:sldId id="304" r:id="rId5"/>
    <p:sldId id="335" r:id="rId6"/>
    <p:sldId id="336" r:id="rId7"/>
    <p:sldId id="337" r:id="rId8"/>
    <p:sldId id="392" r:id="rId9"/>
    <p:sldId id="428" r:id="rId10"/>
    <p:sldId id="367" r:id="rId11"/>
    <p:sldId id="277" r:id="rId12"/>
    <p:sldId id="369" r:id="rId13"/>
    <p:sldId id="418" r:id="rId14"/>
    <p:sldId id="419" r:id="rId15"/>
    <p:sldId id="420" r:id="rId16"/>
    <p:sldId id="394" r:id="rId17"/>
    <p:sldId id="427" r:id="rId18"/>
    <p:sldId id="429" r:id="rId19"/>
    <p:sldId id="290" r:id="rId20"/>
    <p:sldId id="29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6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4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2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1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4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9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0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4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7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6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7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5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3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7500" lnSpcReduction="20000"/>
          </a:bodyPr>
          <a:lstStyle/>
          <a:p>
            <a:r>
              <a:rPr sz="2800">
                <a:solidFill>
                  <a:schemeClr val="bg1"/>
                </a:solidFill>
              </a:rPr>
              <a:t>什么是 My</a:t>
            </a:r>
            <a:r>
              <a:rPr lang="en-US" sz="2800">
                <a:solidFill>
                  <a:schemeClr val="bg1"/>
                </a:solidFill>
              </a:rPr>
              <a:t>b</a:t>
            </a:r>
            <a:r>
              <a:rPr sz="2800">
                <a:solidFill>
                  <a:schemeClr val="bg1"/>
                </a:solidFill>
              </a:rPr>
              <a:t>atis ？</a:t>
            </a:r>
          </a:p>
          <a:p>
            <a:r>
              <a:rPr sz="2800">
                <a:solidFill>
                  <a:schemeClr val="bg1"/>
                </a:solidFill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mybatis</a:t>
            </a:r>
            <a:r>
              <a:rPr lang="zh-CN" altLang="en-US" sz="2800" b="1">
                <a:solidFill>
                  <a:schemeClr val="bg1"/>
                </a:solidFill>
              </a:rPr>
              <a:t>并不是完整的</a:t>
            </a:r>
            <a:r>
              <a:rPr lang="en-US" altLang="zh-CN" sz="2800" b="1">
                <a:solidFill>
                  <a:schemeClr val="bg1"/>
                </a:solidFill>
              </a:rPr>
              <a:t>ORM</a:t>
            </a:r>
            <a:r>
              <a:rPr lang="zh-CN" altLang="en-US" sz="2800" b="1">
                <a:solidFill>
                  <a:schemeClr val="bg1"/>
                </a:solidFill>
              </a:rPr>
              <a:t>框架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文档地址：</a:t>
            </a:r>
            <a:r>
              <a:rPr lang="en-US" altLang="zh-CN" sz="2800" b="1">
                <a:solidFill>
                  <a:schemeClr val="bg1"/>
                </a:solidFill>
              </a:rPr>
              <a:t>http://www.mybatis.org/mybatis-3/zh/index.html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可以自定义</a:t>
            </a:r>
            <a:r>
              <a:rPr lang="en-US" altLang="zh-CN" sz="2400" dirty="0">
                <a:solidFill>
                  <a:schemeClr val="bg1"/>
                </a:solidFill>
              </a:rPr>
              <a:t>SQL/</a:t>
            </a:r>
            <a:r>
              <a:rPr lang="zh-CN" altLang="en-US" sz="2400" dirty="0">
                <a:solidFill>
                  <a:schemeClr val="bg1"/>
                </a:solidFill>
              </a:rPr>
              <a:t>存储过程和高级映射。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简化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POJO</a:t>
            </a:r>
            <a:r>
              <a:rPr lang="zh-CN" altLang="en-US" sz="2400" dirty="0">
                <a:solidFill>
                  <a:schemeClr val="bg1"/>
                </a:solidFill>
              </a:rPr>
              <a:t>映射。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使用接口绑定，使用便利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简单易学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灵活</a:t>
            </a: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</a:t>
            </a:r>
          </a:p>
          <a:p>
            <a:pPr algn="l"/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&lt;bean class="org.mybatis.spring.mapper.MapperScannerConfigurer"&gt;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name="basePackage" value="com.chirq.study.mybatis.xml.dao"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name="sqlSessionFactoryBeanName" value="mybatisSqlSessionFactory"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 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611886" y="1899715"/>
            <a:ext cx="3097954" cy="805334"/>
            <a:chOff x="7192650" y="1872615"/>
            <a:chExt cx="3097954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42669" y="208040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2458" y="3990984"/>
            <a:ext cx="3048275" cy="805334"/>
            <a:chOff x="7771695" y="3249224"/>
            <a:chExt cx="3048275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69202" y="3483298"/>
              <a:ext cx="2150768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Mybatis+spring</a:t>
              </a:r>
              <a:endPara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621" y="1825523"/>
            <a:ext cx="3765142" cy="805334"/>
            <a:chOff x="441629" y="1825523"/>
            <a:chExt cx="3765142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41629" y="1825523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534474" y="195155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281893" y="2040447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JDBC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阶段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367" y="3293908"/>
            <a:ext cx="3163569" cy="805334"/>
            <a:chOff x="368301" y="3293908"/>
            <a:chExt cx="316356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68301" y="329390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461146" y="3370375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383935" y="348329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事务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264" y="4655295"/>
            <a:ext cx="3157170" cy="805334"/>
            <a:chOff x="375335" y="4608940"/>
            <a:chExt cx="3157170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375335" y="4608940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86847" y="462604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384570" y="4843014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ORM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98509" y="1108697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全程回顾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4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448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持久层技术演进发展历程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345565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直接连接符 21"/>
          <p:cNvSpPr/>
          <p:nvPr/>
        </p:nvSpPr>
        <p:spPr>
          <a:xfrm>
            <a:off x="4203065" y="2032000"/>
            <a:ext cx="635" cy="48831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2772093" y="251999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</a:p>
        </p:txBody>
      </p:sp>
      <p:sp>
        <p:nvSpPr>
          <p:cNvPr id="24" name="直接连接符 23"/>
          <p:cNvSpPr/>
          <p:nvPr/>
        </p:nvSpPr>
        <p:spPr>
          <a:xfrm>
            <a:off x="4167823" y="3089910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2726373" y="345027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</a:p>
        </p:txBody>
      </p:sp>
      <p:sp>
        <p:nvSpPr>
          <p:cNvPr id="26" name="直接连接符 25"/>
          <p:cNvSpPr/>
          <p:nvPr/>
        </p:nvSpPr>
        <p:spPr>
          <a:xfrm>
            <a:off x="4167823" y="4026535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2726373" y="4313873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750560" y="4601210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矩形 28"/>
          <p:cNvSpPr/>
          <p:nvPr/>
        </p:nvSpPr>
        <p:spPr>
          <a:xfrm>
            <a:off x="6183948" y="4315460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</a:p>
        </p:txBody>
      </p:sp>
      <p:sp>
        <p:nvSpPr>
          <p:cNvPr id="30" name="直接连接符 29"/>
          <p:cNvSpPr/>
          <p:nvPr/>
        </p:nvSpPr>
        <p:spPr>
          <a:xfrm>
            <a:off x="9495473" y="5248910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9135110" y="4601210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矩形 31"/>
          <p:cNvSpPr/>
          <p:nvPr/>
        </p:nvSpPr>
        <p:spPr>
          <a:xfrm>
            <a:off x="6614160" y="5248910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6109335" y="5537835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>
            <a:off x="4166235" y="5248910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26373" y="5248910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</a:p>
        </p:txBody>
      </p:sp>
      <p:sp>
        <p:nvSpPr>
          <p:cNvPr id="36" name="直接连接符 35"/>
          <p:cNvSpPr/>
          <p:nvPr/>
        </p:nvSpPr>
        <p:spPr>
          <a:xfrm>
            <a:off x="3877310" y="5537835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3518535" y="5825173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8630285" y="5537835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5" name="矩形 11284"/>
          <p:cNvSpPr/>
          <p:nvPr/>
        </p:nvSpPr>
        <p:spPr>
          <a:xfrm>
            <a:off x="2762568" y="6185535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</a:p>
        </p:txBody>
      </p:sp>
      <p:sp>
        <p:nvSpPr>
          <p:cNvPr id="39" name="矩形 38"/>
          <p:cNvSpPr/>
          <p:nvPr/>
        </p:nvSpPr>
        <p:spPr>
          <a:xfrm>
            <a:off x="9315450" y="4599915"/>
            <a:ext cx="1076582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charset="-122"/>
              </a:rPr>
              <a:t>执行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charset="-122"/>
              </a:rPr>
              <a:t>SQL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 bldLvl="0" animBg="1"/>
      <p:bldP spid="25" grpId="0" bldLvl="0" animBg="1"/>
      <p:bldP spid="27" grpId="0" bldLvl="0" animBg="1"/>
      <p:bldP spid="29" grpId="0" bldLvl="0" animBg="1"/>
      <p:bldP spid="32" grpId="0" bldLvl="0" animBg="1"/>
      <p:bldP spid="34" grpId="0" bldLvl="0" animBg="1"/>
      <p:bldP spid="35" grpId="0" bldLvl="0" animBg="1"/>
      <p:bldP spid="11285" grpId="0" bldLvl="0" animBg="1"/>
      <p:bldP spid="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ORM映射元数据</a:t>
            </a:r>
            <a:r>
              <a:rPr lang="en-US" altLang="zh-CN" sz="2400" dirty="0">
                <a:solidFill>
                  <a:schemeClr val="bg1"/>
                </a:solidFill>
              </a:rPr>
              <a:t>,J</a:t>
            </a:r>
            <a:r>
              <a:rPr lang="zh-CN" altLang="en-US" sz="2400" dirty="0">
                <a:solidFill>
                  <a:schemeClr val="bg1"/>
                </a:solidFill>
              </a:rPr>
              <a:t>PA支持XML和JDK5.0注解两种元数据的形式，元数据描述对象和表之间的映射关系，框架据此将实体对象持久化到数据库表中；</a:t>
            </a: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862</Words>
  <Application>Microsoft Office PowerPoint</Application>
  <PresentationFormat>宽屏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Lato Light</vt:lpstr>
      <vt:lpstr>黑体</vt:lpstr>
      <vt:lpstr>经典综艺体简</vt:lpstr>
      <vt:lpstr>迷你简菱心</vt:lpstr>
      <vt:lpstr>锐字锐线俏皮简1.0</vt:lpstr>
      <vt:lpstr>时尚中黑简体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user</cp:lastModifiedBy>
  <cp:revision>283</cp:revision>
  <dcterms:created xsi:type="dcterms:W3CDTF">2017-03-10T09:23:00Z</dcterms:created>
  <dcterms:modified xsi:type="dcterms:W3CDTF">2018-06-10T15:17:54Z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