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26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2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9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4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6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1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C653-1065-483F-8987-C60D2C601B2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5FF7-3BD0-4E2A-AC24-E62AB607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ronhmt/Keumga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3C05-3D77-465A-973E-90A2F06E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3983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신생병원에서 </a:t>
            </a:r>
            <a:r>
              <a:rPr lang="ko-KR" altLang="en-US" sz="4000" dirty="0" err="1"/>
              <a:t>조혈모세포이식의</a:t>
            </a:r>
            <a:r>
              <a:rPr lang="ko-KR" altLang="en-US" sz="4000" dirty="0"/>
              <a:t> 승인 및 시행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D03B9-D955-4579-BDB3-072794A0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89575"/>
            <a:ext cx="6858000" cy="8937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가톨릭대학교 은평성모병원 혈액병원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다발골수종센터</a:t>
            </a:r>
            <a:endParaRPr lang="en-US" altLang="ko-KR" sz="1600" dirty="0"/>
          </a:p>
          <a:p>
            <a:r>
              <a:rPr lang="ko-KR" altLang="en-US" sz="1600" dirty="0"/>
              <a:t>조교수 신승환</a:t>
            </a:r>
          </a:p>
        </p:txBody>
      </p:sp>
    </p:spTree>
    <p:extLst>
      <p:ext uri="{BB962C8B-B14F-4D97-AF65-F5344CB8AC3E}">
        <p14:creationId xmlns:p14="http://schemas.microsoft.com/office/powerpoint/2010/main" val="70274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1F980-58AB-4CF8-ACEF-75615F1E9CEC}"/>
              </a:ext>
            </a:extLst>
          </p:cNvPr>
          <p:cNvSpPr txBox="1"/>
          <p:nvPr/>
        </p:nvSpPr>
        <p:spPr>
          <a:xfrm>
            <a:off x="250371" y="353786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은평성모병원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현황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8CAEDA-B12D-4111-98B0-86487185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84161"/>
              </p:ext>
            </p:extLst>
          </p:nvPr>
        </p:nvGraphicFramePr>
        <p:xfrm>
          <a:off x="429984" y="1397000"/>
          <a:ext cx="8294914" cy="4627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104">
                  <a:extLst>
                    <a:ext uri="{9D8B030D-6E8A-4147-A177-3AD203B41FA5}">
                      <a16:colId xmlns:a16="http://schemas.microsoft.com/office/drawing/2014/main" val="3594013377"/>
                    </a:ext>
                  </a:extLst>
                </a:gridCol>
                <a:gridCol w="6900810">
                  <a:extLst>
                    <a:ext uri="{9D8B030D-6E8A-4147-A177-3AD203B41FA5}">
                      <a16:colId xmlns:a16="http://schemas.microsoft.com/office/drawing/2014/main" val="8477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보건복지부 장기이식등록기관 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2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건강보험심사평가원 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조혈모세포이식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기관 승인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병상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HLA-matched-sibling donor allogeneic stem cell (bone marrow) transplantation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(chronic myeloid leukemia, blast crisis)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5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2019.09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autologous stem cell transplantation (amyloidosis)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9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HLA-matched-sibling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donor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allogeneic stem cell (PB) transplantation using reduced-intensity conditioning (acute myeloid leukemia)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HLA-matched unrelated donor allogeneic stem cell transplantation (relapsed diffuse large B cell lymphoma)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HLA-matched unrelated donor allogeneic stem cell transplantation (relapsed diffuse large B cell lymphoma)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0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stem cell transplantation (multiple myeloma)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partially-matched unrelated donor allogeneic stem cell transplantation (acute lymphoblastic leukemia)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haploidentical stem cell transplantation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예정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(acute myeloid leukemia)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2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1F980-58AB-4CF8-ACEF-75615F1E9CEC}"/>
              </a:ext>
            </a:extLst>
          </p:cNvPr>
          <p:cNvSpPr txBox="1"/>
          <p:nvPr/>
        </p:nvSpPr>
        <p:spPr>
          <a:xfrm>
            <a:off x="250371" y="353786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기관 승인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8CAEDA-B12D-4111-98B0-86487185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50198"/>
              </p:ext>
            </p:extLst>
          </p:nvPr>
        </p:nvGraphicFramePr>
        <p:xfrm>
          <a:off x="429984" y="1397000"/>
          <a:ext cx="8294914" cy="459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104">
                  <a:extLst>
                    <a:ext uri="{9D8B030D-6E8A-4147-A177-3AD203B41FA5}">
                      <a16:colId xmlns:a16="http://schemas.microsoft.com/office/drawing/2014/main" val="3594013377"/>
                    </a:ext>
                  </a:extLst>
                </a:gridCol>
                <a:gridCol w="6900810">
                  <a:extLst>
                    <a:ext uri="{9D8B030D-6E8A-4147-A177-3AD203B41FA5}">
                      <a16:colId xmlns:a16="http://schemas.microsoft.com/office/drawing/2014/main" val="8477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보건복지부 장기이식의료기관 승인 신청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 고형장기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췌장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체도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폐 등등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이식과 같이 신청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첨부서류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(1)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의료기관 개설허가증 또는 의료기관 개설신고증명서 사본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 </a:t>
                      </a:r>
                    </a:p>
                    <a:p>
                      <a:pPr marL="358775" indent="-358775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(2)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전문의의 이력서 및 의사 면허증 사본을 포함한 장기 이식에 관한 법률 시행령 제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조에 따른 시설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인력 등을 갖추었음을 확인 할 수 있는 서류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소요기간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신청일로 부터 최대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총무팀에 협조 요청하여 처리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2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538163" indent="-538163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건강보험심사평가원 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조혈모세포이식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시행기관 승인 신청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건강보험심사평가원에서 제시하는 시설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인력 등을 갖추었음을 확인 할 수 있는 서류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조혈모세포이식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병동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시설팀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감염관리실 진단검사의학과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방사선종양학과등의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협조가 필요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 서류 예시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>
                          <a:hlinkClick r:id="rId2"/>
                        </a:rPr>
                        <a:t>https://github.com/chironhmt/Keumgang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8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1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1F980-58AB-4CF8-ACEF-75615F1E9CEC}"/>
              </a:ext>
            </a:extLst>
          </p:cNvPr>
          <p:cNvSpPr txBox="1"/>
          <p:nvPr/>
        </p:nvSpPr>
        <p:spPr>
          <a:xfrm>
            <a:off x="250371" y="353786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신생병원에서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시행시의 유의점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3B1E1-C8AF-49AC-B30B-1EF9D7637BB5}"/>
              </a:ext>
            </a:extLst>
          </p:cNvPr>
          <p:cNvSpPr txBox="1"/>
          <p:nvPr/>
        </p:nvSpPr>
        <p:spPr>
          <a:xfrm>
            <a:off x="636819" y="1191986"/>
            <a:ext cx="7870371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전공의 및 간호사 등의 인력 및 숙련도 부족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(1)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전공의 및 간호사 경험 부족으로 기본적인 처방에 대한 세심한 감독이 절대적으로 필요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a.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손쉽게 처방할 수 있는 약속처방 및 항암처방을 작성하고 교육할 필요가 있음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b.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전과정에 대한 매뉴얼 필요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c.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혈액내과의 전과정에 대한 경험이 있는 전문 혹은 전담간호사 최소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 이상 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358775"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(2)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시행하기 전 과정에 대한 예행연습 필요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358775" latinLnBrk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 임상과와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원할한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설정 필요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조혈모세포이식의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시행은 난이도가 비교적 낮은 환자를 시행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4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366</Words>
  <Application>Microsoft Office PowerPoint</Application>
  <PresentationFormat>화면 슬라이드 쇼(4:3)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Arial</vt:lpstr>
      <vt:lpstr>Calibri</vt:lpstr>
      <vt:lpstr>Calibri Light</vt:lpstr>
      <vt:lpstr>Office 테마</vt:lpstr>
      <vt:lpstr>신생병원에서 조혈모세포이식의 승인 및 시행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신승환</dc:creator>
  <cp:lastModifiedBy>신승환</cp:lastModifiedBy>
  <cp:revision>6</cp:revision>
  <dcterms:created xsi:type="dcterms:W3CDTF">2020-01-11T00:54:46Z</dcterms:created>
  <dcterms:modified xsi:type="dcterms:W3CDTF">2020-01-11T02:17:45Z</dcterms:modified>
</cp:coreProperties>
</file>