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7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6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3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0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2A21-2775-4EFF-B2BA-7905A72D5486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5141-43BC-4E30-BE54-534F27F5B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4258"/>
          <a:stretch/>
        </p:blipFill>
        <p:spPr>
          <a:xfrm>
            <a:off x="302682" y="1182688"/>
            <a:ext cx="6743700" cy="1594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533" y="287867"/>
            <a:ext cx="8644467" cy="65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Biomarkers of angiogenesis as prognostic factors in </a:t>
            </a:r>
            <a:r>
              <a:rPr lang="en-US" altLang="ko-KR" dirty="0" err="1" smtClean="0"/>
              <a:t>myelodysplastic</a:t>
            </a:r>
            <a:r>
              <a:rPr lang="en-US" altLang="ko-KR" dirty="0" smtClean="0"/>
              <a:t> syndrome patients treated with </a:t>
            </a:r>
            <a:r>
              <a:rPr lang="en-US" altLang="ko-KR" dirty="0" err="1" smtClean="0"/>
              <a:t>hypomethylating</a:t>
            </a:r>
            <a:r>
              <a:rPr lang="en-US" altLang="ko-KR" dirty="0" smtClean="0"/>
              <a:t> agents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667" y="6507889"/>
            <a:ext cx="22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Leuk</a:t>
            </a:r>
            <a:r>
              <a:rPr lang="en-US" altLang="ko-KR" sz="1400" dirty="0" smtClean="0"/>
              <a:t> Res. 2016 Nov;50:21-28.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134" y="2760129"/>
            <a:ext cx="854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MVD of RCUD was significantly lower than in others such as RCMD and RAEB-1/2.</a:t>
            </a:r>
          </a:p>
          <a:p>
            <a:r>
              <a:rPr lang="en-US" altLang="ko-KR" sz="1600" dirty="0" smtClean="0"/>
              <a:t>There was no significant differences in VEGF expression according to the subtype of MDS.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5601" y="5012266"/>
            <a:ext cx="854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MVD expression did not differ among the risk groups based on the IPSS.</a:t>
            </a:r>
          </a:p>
          <a:p>
            <a:r>
              <a:rPr lang="en-US" altLang="ko-KR" sz="1600" dirty="0" smtClean="0"/>
              <a:t>The low risk group tended to have lower expression of MVD and VEGF.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15" y="3464454"/>
            <a:ext cx="6667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3736433"/>
            <a:ext cx="6686550" cy="12573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5" y="1184400"/>
            <a:ext cx="6677025" cy="1152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533" y="287867"/>
            <a:ext cx="8644467" cy="65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Biomarkers of angiogenesis as prognostic factors in </a:t>
            </a:r>
            <a:r>
              <a:rPr lang="en-US" altLang="ko-KR" dirty="0" err="1" smtClean="0"/>
              <a:t>myelodysplastic</a:t>
            </a:r>
            <a:r>
              <a:rPr lang="en-US" altLang="ko-KR" dirty="0" smtClean="0"/>
              <a:t> syndrome patients treated with </a:t>
            </a:r>
            <a:r>
              <a:rPr lang="en-US" altLang="ko-KR" dirty="0" err="1" smtClean="0"/>
              <a:t>hypomethylating</a:t>
            </a:r>
            <a:r>
              <a:rPr lang="en-US" altLang="ko-KR" dirty="0" smtClean="0"/>
              <a:t> agents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667" y="6507889"/>
            <a:ext cx="22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Leuk</a:t>
            </a:r>
            <a:r>
              <a:rPr lang="en-US" altLang="ko-KR" sz="1400" dirty="0" smtClean="0"/>
              <a:t> Res. 2016 Nov;50:21-28.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7134" y="2311391"/>
            <a:ext cx="854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 the HMA group, the mean MVD in the responder group was significantly lower than that of the non-responder group (</a:t>
            </a:r>
            <a:r>
              <a:rPr lang="en-US" altLang="ko-KR" sz="1600" i="1" dirty="0" smtClean="0"/>
              <a:t>P</a:t>
            </a:r>
            <a:r>
              <a:rPr lang="en-US" altLang="ko-KR" sz="1600" dirty="0" smtClean="0"/>
              <a:t> = 0.039).</a:t>
            </a:r>
          </a:p>
          <a:p>
            <a:r>
              <a:rPr lang="en-US" altLang="ko-KR" sz="1600" dirty="0" smtClean="0"/>
              <a:t>In the supportive care group, the mean MVD for responders was similar to that of 13 non-responders. The strong VEGF expression in non-responders tended to be more frequent than in responders (</a:t>
            </a:r>
            <a:r>
              <a:rPr lang="en-US" altLang="ko-KR" sz="1600" i="1" dirty="0" smtClean="0"/>
              <a:t>P</a:t>
            </a:r>
            <a:r>
              <a:rPr lang="en-US" altLang="ko-KR" sz="1600" dirty="0" smtClean="0"/>
              <a:t> = 0.079).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601" y="4953001"/>
            <a:ext cx="854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The group with a decrease or no change of MVD had a higher response rate compared to that in the group with an increase of MVD (</a:t>
            </a:r>
            <a:r>
              <a:rPr lang="en-US" altLang="ko-KR" sz="1600" i="1" dirty="0" smtClean="0"/>
              <a:t>P</a:t>
            </a:r>
            <a:r>
              <a:rPr lang="en-US" altLang="ko-KR" sz="1600" dirty="0" smtClean="0"/>
              <a:t> = 0.045).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66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6" y="1066800"/>
            <a:ext cx="335280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533" y="287867"/>
            <a:ext cx="8644467" cy="65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Biomarkers of angiogenesis as prognostic factors in </a:t>
            </a:r>
            <a:r>
              <a:rPr lang="en-US" altLang="ko-KR" dirty="0" err="1" smtClean="0"/>
              <a:t>myelodysplastic</a:t>
            </a:r>
            <a:r>
              <a:rPr lang="en-US" altLang="ko-KR" dirty="0" smtClean="0"/>
              <a:t> syndrome patients treated with </a:t>
            </a:r>
            <a:r>
              <a:rPr lang="en-US" altLang="ko-KR" dirty="0" err="1" smtClean="0"/>
              <a:t>hypomethylating</a:t>
            </a:r>
            <a:r>
              <a:rPr lang="en-US" altLang="ko-KR" dirty="0" smtClean="0"/>
              <a:t> agents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667" y="6507889"/>
            <a:ext cx="22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/>
              <a:t>Leuk</a:t>
            </a:r>
            <a:r>
              <a:rPr lang="en-US" altLang="ko-KR" sz="1400" dirty="0" smtClean="0"/>
              <a:t> Res. 2016 Nov;50:21-28.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74537" y="1109120"/>
            <a:ext cx="4512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Although the changes of angiogenesis-related biomarkers were not associated survival outcomes, the group with a decrease or no change of VEGF had a trend to have a better survival outcome.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8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400"/>
            <a:ext cx="3200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8" y="3522134"/>
            <a:ext cx="3200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AA – 0.09 (-0.32-0.38), HC – 0.23 (-0.98-0.48),  MDS – 1.05 (0.03-1.88),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– 1.36 (1.34-1.39)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AA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MDS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AA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HC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MDS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HC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MDS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SAML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N = AA 8, HC 18, MDS 84,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17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198" y="16933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en-US" altLang="ko-KR" baseline="-25000" dirty="0" smtClean="0"/>
              <a:t>10</a:t>
            </a:r>
            <a:r>
              <a:rPr lang="en-US" altLang="ko-KR" baseline="30000" dirty="0" smtClean="0"/>
              <a:t>VEGFA</a:t>
            </a:r>
            <a:r>
              <a:rPr lang="en-US" altLang="ko-KR" dirty="0" smtClean="0"/>
              <a:t> </a:t>
            </a:r>
            <a:r>
              <a:rPr lang="en-US" altLang="ko-KR" dirty="0" smtClean="0"/>
              <a:t>by C, MDS, </a:t>
            </a:r>
            <a:r>
              <a:rPr lang="en-US" altLang="ko-KR" dirty="0" err="1" smtClean="0"/>
              <a:t>sAML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64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21734"/>
            <a:ext cx="3200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8" y="3522134"/>
            <a:ext cx="3200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Low – 0.82 (0.04-1.84), Int-1 – 0.99 (0.03-1.88), Int-2 – 1.04 (0.09-1.69), High – 1.27 (0.73-1.44),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– 1.36 (1.34-1.39)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Low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Int-2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= 0.04), Low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Int-2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High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N = Low 6, Int-1 43, Int-2 29, High 6,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17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198" y="16933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en-US" altLang="ko-KR" baseline="-25000" dirty="0" smtClean="0"/>
              <a:t>10</a:t>
            </a:r>
            <a:r>
              <a:rPr lang="en-US" altLang="ko-KR" baseline="30000" dirty="0" smtClean="0"/>
              <a:t>VEGFA</a:t>
            </a:r>
            <a:r>
              <a:rPr lang="en-US" altLang="ko-KR" dirty="0" smtClean="0"/>
              <a:t> by IPSS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33" y="320400"/>
            <a:ext cx="3200400" cy="3200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34933" y="16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en-US" altLang="ko-KR" baseline="-25000" dirty="0" smtClean="0"/>
              <a:t>10</a:t>
            </a:r>
            <a:r>
              <a:rPr lang="en-US" altLang="ko-KR" baseline="30000" dirty="0" smtClean="0"/>
              <a:t>VEGFA</a:t>
            </a:r>
            <a:r>
              <a:rPr lang="en-US" altLang="ko-KR" dirty="0" smtClean="0"/>
              <a:t> by IPSS-R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4933" y="352080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Very low – 1.21 (0.30-1.84), Low – 0.85 (0.03-1.43),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– 0.99 (0.48-1.88), High – 0.91 (0.21-1.38), Very high – 1.23 (0.09-1.69),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– 1.36 (1.34-1.39)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Very low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Low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High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Very high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N = Very low 4, Low 16,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20, High 20, Very high 24, </a:t>
            </a:r>
            <a:r>
              <a:rPr lang="en-US" altLang="ko-KR" sz="1400" dirty="0" err="1" smtClean="0"/>
              <a:t>sAML</a:t>
            </a:r>
            <a:r>
              <a:rPr lang="en-US" altLang="ko-KR" sz="1400" dirty="0" smtClean="0"/>
              <a:t> 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025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400" y="320400"/>
            <a:ext cx="3200400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400"/>
            <a:ext cx="3200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8" y="3522134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&lt;5 – 0.93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0.03-1.84), 5~10 </a:t>
            </a:r>
            <a:r>
              <a:rPr lang="en-US" altLang="ko-KR" sz="1400" dirty="0" smtClean="0"/>
              <a:t>– </a:t>
            </a:r>
            <a:r>
              <a:rPr lang="en-US" altLang="ko-KR" sz="1400" dirty="0" smtClean="0"/>
              <a:t>1.02</a:t>
            </a:r>
            <a:r>
              <a:rPr lang="en-US" altLang="ko-KR" sz="1400" dirty="0" smtClean="0"/>
              <a:t> (</a:t>
            </a:r>
            <a:r>
              <a:rPr lang="en-US" altLang="ko-KR" sz="1400" dirty="0" smtClean="0"/>
              <a:t>0.09-1.88</a:t>
            </a:r>
            <a:r>
              <a:rPr lang="en-US" altLang="ko-KR" sz="1400" dirty="0" smtClean="0"/>
              <a:t>), 11~20 – 1.33 (</a:t>
            </a:r>
            <a:r>
              <a:rPr lang="en-US" altLang="ko-KR" sz="1400" dirty="0" smtClean="0"/>
              <a:t>0.73</a:t>
            </a:r>
            <a:r>
              <a:rPr lang="en-US" altLang="ko-KR" sz="1400" dirty="0" smtClean="0"/>
              <a:t>-1.69), &gt;20 </a:t>
            </a:r>
            <a:r>
              <a:rPr lang="en-US" altLang="ko-KR" sz="1400" dirty="0" smtClean="0"/>
              <a:t>– </a:t>
            </a:r>
            <a:r>
              <a:rPr lang="en-US" altLang="ko-KR" sz="1400" dirty="0" smtClean="0"/>
              <a:t>1.36 (</a:t>
            </a:r>
            <a:r>
              <a:rPr lang="en-US" altLang="ko-KR" sz="1400" dirty="0" smtClean="0"/>
              <a:t>1.37-1.39</a:t>
            </a:r>
            <a:r>
              <a:rPr lang="en-US" altLang="ko-KR" sz="1400" dirty="0" smtClean="0"/>
              <a:t>) </a:t>
            </a:r>
            <a:r>
              <a:rPr lang="en-US" altLang="ko-KR" sz="1400" dirty="0" smtClean="0"/>
              <a:t>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&lt;5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11~20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&lt;5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&gt;20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5~10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11~20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= 0.01), 5~10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&gt;20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198" y="16933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en-US" altLang="ko-KR" baseline="-25000" dirty="0" smtClean="0"/>
              <a:t>10</a:t>
            </a:r>
            <a:r>
              <a:rPr lang="en-US" altLang="ko-KR" baseline="30000" dirty="0" smtClean="0"/>
              <a:t>VEGFA</a:t>
            </a:r>
            <a:r>
              <a:rPr lang="en-US" altLang="ko-KR" dirty="0" smtClean="0"/>
              <a:t> by </a:t>
            </a:r>
            <a:r>
              <a:rPr lang="en-US" altLang="ko-KR" dirty="0" smtClean="0"/>
              <a:t>BM blast G1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34933" y="16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en-US" altLang="ko-KR" baseline="-25000" dirty="0" smtClean="0"/>
              <a:t>10</a:t>
            </a:r>
            <a:r>
              <a:rPr lang="en-US" altLang="ko-KR" baseline="30000" dirty="0" smtClean="0"/>
              <a:t>VEGFA</a:t>
            </a:r>
            <a:r>
              <a:rPr lang="en-US" altLang="ko-KR" dirty="0" smtClean="0"/>
              <a:t> by BM blast G2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4933" y="3520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≤2 – 1.05 (0.03-1.84), 2.1~4.9 – 0.84 (0.04-1.43), 5~10 – 1.02 (0.09-1.88), 10.1~20 – 1.33 (0.73-1.69), &gt;20 – 1.36 (1.34)-1.39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= 0.01)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≤2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10.1~20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</a:t>
            </a:r>
            <a:r>
              <a:rPr lang="en-US" altLang="ko-KR" sz="1400" dirty="0"/>
              <a:t>≤2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&gt;20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&lt;0.01), 2.1~4.9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10.1~20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2.1~4.9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&gt;20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0.01), 5~10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10.1~20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= 0.01), 5~10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&gt; 20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&lt; 0.01)</a:t>
            </a:r>
          </a:p>
        </p:txBody>
      </p:sp>
    </p:spTree>
    <p:extLst>
      <p:ext uri="{BB962C8B-B14F-4D97-AF65-F5344CB8AC3E}">
        <p14:creationId xmlns:p14="http://schemas.microsoft.com/office/powerpoint/2010/main" val="259153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400"/>
            <a:ext cx="32004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8" y="16933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</a:t>
            </a:r>
            <a:r>
              <a:rPr lang="en-US" altLang="ko-KR" baseline="-25000" dirty="0" smtClean="0"/>
              <a:t>10</a:t>
            </a:r>
            <a:r>
              <a:rPr lang="en-US" altLang="ko-KR" baseline="30000" dirty="0" smtClean="0"/>
              <a:t>VEGFA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BM blast G1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5400" y="2675467"/>
            <a:ext cx="98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30000" dirty="0" smtClean="0"/>
              <a:t>2</a:t>
            </a:r>
            <a:r>
              <a:rPr lang="en-US" altLang="ko-KR" sz="1400" dirty="0" smtClean="0"/>
              <a:t> = 0.114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00" y="320400"/>
            <a:ext cx="3200400" cy="320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4933" y="16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Pre-treat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No pre-treat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34933" y="3520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 pre-treat – 1.36(1.34-1.39), Pre-treat – 1.36(1.34-1.39) (</a:t>
            </a:r>
            <a:r>
              <a:rPr lang="en-US" altLang="ko-KR" sz="1400" i="1" dirty="0" smtClean="0"/>
              <a:t>P</a:t>
            </a:r>
            <a:r>
              <a:rPr lang="en-US" altLang="ko-KR" sz="1400" dirty="0" smtClean="0"/>
              <a:t> = 0.92)</a:t>
            </a:r>
          </a:p>
        </p:txBody>
      </p:sp>
    </p:spTree>
    <p:extLst>
      <p:ext uri="{BB962C8B-B14F-4D97-AF65-F5344CB8AC3E}">
        <p14:creationId xmlns:p14="http://schemas.microsoft.com/office/powerpoint/2010/main" val="267171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710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2019-06-04T23:58:48Z</dcterms:created>
  <dcterms:modified xsi:type="dcterms:W3CDTF">2019-06-05T04:12:17Z</dcterms:modified>
</cp:coreProperties>
</file>