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57" r:id="rId6"/>
    <p:sldId id="259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15" autoAdjust="0"/>
  </p:normalViewPr>
  <p:slideViewPr>
    <p:cSldViewPr snapToGrid="0" showGuides="1">
      <p:cViewPr varScale="1">
        <p:scale>
          <a:sx n="116" d="100"/>
          <a:sy n="116" d="100"/>
        </p:scale>
        <p:origin x="12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7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5189-C66D-4478-B30C-84D5845C4F3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127A-38FD-45B0-AB17-221129832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0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High-dose chemotherapy followed by autologous stem cell transplantation (ASCT) –  a mainstay of treatment for newly diagnosed, eligible patients with MM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Collection of enough amounts of CD34+ hematopoietic stem cells (HSC) –  important for successful engraftment and avoidance of transplant-related complications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Most commonly used approaches to stem cell collection – G-CSF alone and CY mobilization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Adequate number of HSC – remains a challenging issue in the ASCT for patients with MM, because it could be influenced by tumor burden, previous treatment (esp., lenalidomide), and patients’ 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400" dirty="0"/>
              <a:t>Febrile neutropenia – most common cause of mortality in a substantial proportion of patients with MM, who received CY mobilization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48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5036E-15FD-4F54-AE40-DDEF1103477C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Single-dose etoposide mobilization in autologous SC mobilization for MM patients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B0C750-80D6-4C02-AE31-22AD337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Comparison of mobilization outcomes of G-CSF, HD CY (3.5 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), and intermediate-dose (E375; 375 mg/m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for 1 day) and single-dose(E750; 375 mg/m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for 2 days) etoposide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F4CFEC-2EA3-488F-90CD-3C84B95E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49" y="1710384"/>
            <a:ext cx="7039928" cy="47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94D98-609F-4835-B91A-C24449981CAE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J Clin </a:t>
            </a:r>
            <a:r>
              <a:rPr lang="en-US" altLang="ko-KR" sz="1600" dirty="0" err="1"/>
              <a:t>Apher</a:t>
            </a:r>
            <a:r>
              <a:rPr lang="en-US" altLang="ko-KR" sz="1600" dirty="0"/>
              <a:t>. 2019 Oct;34(5):579-588.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71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175D66-3B39-4B12-A938-0CE8969DD2CF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Single-dose etoposide mobilization in autologous SC mobilization for MM patients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F4D29-25F4-4CD9-8534-4D6249ED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2" y="830553"/>
            <a:ext cx="3562350" cy="21050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D24E931-535C-473B-9235-C2854FF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724F9-DB64-4971-BDA4-70F0D6E7254F}"/>
              </a:ext>
            </a:extLst>
          </p:cNvPr>
          <p:cNvSpPr txBox="1"/>
          <p:nvPr/>
        </p:nvSpPr>
        <p:spPr>
          <a:xfrm>
            <a:off x="711547" y="3042672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Comparison of grade 3–4 toxicities according to mobilization methods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E665B1-AAAF-4310-A6F8-B3682369F35B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0" y="687857"/>
            <a:ext cx="3399043" cy="2258568"/>
            <a:chOff x="4572000" y="762000"/>
            <a:chExt cx="3600450" cy="2667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029AAD-58E0-4E2A-84B6-37C794147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762000"/>
              <a:ext cx="3600450" cy="2667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20043E-C41C-4A1E-8AB4-C19281CF61B3}"/>
                </a:ext>
              </a:extLst>
            </p:cNvPr>
            <p:cNvSpPr/>
            <p:nvPr/>
          </p:nvSpPr>
          <p:spPr>
            <a:xfrm>
              <a:off x="4582812" y="830553"/>
              <a:ext cx="252799" cy="244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A80520-CA63-4986-B663-D030704E526D}"/>
              </a:ext>
            </a:extLst>
          </p:cNvPr>
          <p:cNvSpPr txBox="1"/>
          <p:nvPr/>
        </p:nvSpPr>
        <p:spPr>
          <a:xfrm>
            <a:off x="4701536" y="3042000"/>
            <a:ext cx="351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Cumulative percentages of uncomplicated adequate harvest for each mobilization method according to each day of apheresis</a:t>
            </a:r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9EE007-4FD9-4635-86CE-7D992963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32" y="3765901"/>
            <a:ext cx="3170038" cy="22572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9DA3721-8015-4ED6-B790-F51727585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93" y="3823568"/>
            <a:ext cx="3115818" cy="2179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CF8AEA-15EA-4348-941B-BAD9B8EF187D}"/>
              </a:ext>
            </a:extLst>
          </p:cNvPr>
          <p:cNvSpPr txBox="1"/>
          <p:nvPr/>
        </p:nvSpPr>
        <p:spPr>
          <a:xfrm>
            <a:off x="699960" y="5920353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Kaplan-Meier curve for neutrophil engraftment after ASCT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67CCF-CB9D-4E78-85A0-7418416380FF}"/>
              </a:ext>
            </a:extLst>
          </p:cNvPr>
          <p:cNvSpPr txBox="1"/>
          <p:nvPr/>
        </p:nvSpPr>
        <p:spPr>
          <a:xfrm>
            <a:off x="4701536" y="5922000"/>
            <a:ext cx="35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Kaplan-Meier curve for platelet engraftment after ASCT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A2D5F6-F106-48AF-BDA3-B75EC22BB97F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J Clin </a:t>
            </a:r>
            <a:r>
              <a:rPr lang="en-US" altLang="ko-KR" sz="1600" dirty="0" err="1"/>
              <a:t>Apher</a:t>
            </a:r>
            <a:r>
              <a:rPr lang="en-US" altLang="ko-KR" sz="1600" dirty="0"/>
              <a:t>. 2019 Oct;34(5):579-588.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91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A retrospective study of 50 MA and 81 CY cohort patients</a:t>
            </a: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/>
              <a:t>Mobilization completion rate of the MA and the CY cohorts – 98% (95% CI, 94.1 – 100) vs 77.8% (95% CI, 68.7 – 87.8)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&lt; 0.01) 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Median yield of CD34 + cells of the MA and the CY cohorts – 7.0 × 10</a:t>
            </a:r>
            <a:r>
              <a:rPr lang="en-US" altLang="ko-KR" sz="1600" baseline="30000" dirty="0"/>
              <a:t>6</a:t>
            </a:r>
            <a:r>
              <a:rPr lang="en-US" altLang="ko-KR" sz="1600" dirty="0"/>
              <a:t>/kg (IQR, 4.2 – 9.9) vs 7.7 × 10</a:t>
            </a:r>
            <a:r>
              <a:rPr lang="en-US" altLang="ko-KR" sz="1600" baseline="30000" dirty="0"/>
              <a:t>6</a:t>
            </a:r>
            <a:r>
              <a:rPr lang="en-US" altLang="ko-KR" sz="1600" dirty="0"/>
              <a:t>/kg (IQR, 5.0 – 12.7)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= 0.08)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76" y="1514214"/>
            <a:ext cx="6847707" cy="358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G-CSF + patient-adapted plerixafor vs CY mobilization in autologous SC mobilization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9FBBE-730C-4143-B89B-A349C8D7319D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Bone Marrow Transplant. 2011 Apr;46(4):523-8.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71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Hospitalization during mobilization of the MA and the CY cohorts –2.0% (95% CI, 0.0 – 5.9) vs 30.0% (95% CI, 19.7 – 39.6) (</a:t>
            </a:r>
            <a:r>
              <a:rPr lang="en-US" altLang="ko-KR" sz="1600" i="1" dirty="0"/>
              <a:t>P</a:t>
            </a:r>
            <a:r>
              <a:rPr lang="en-US" altLang="ko-KR" sz="1600" dirty="0"/>
              <a:t> &lt; 0.01)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Neutropenic fever of the MA and the CY cohorts – 6.2% (95% CI, 0.9 – 11.4) vs 26.0% (95% CI, 16.4 – 35.5)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Cost of mobilization of the MA and the CY cohorts - US$ 23,893.28 vs US$ 29,423.31</a:t>
            </a:r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G-CSF + patient-adapted plerixafor vs CY mobilization in autologous SC mobilization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6ED0F2-CF77-4634-AC35-A5EA18281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00"/>
          <a:stretch/>
        </p:blipFill>
        <p:spPr>
          <a:xfrm>
            <a:off x="909637" y="2415787"/>
            <a:ext cx="2446020" cy="2230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50D3F7-A9B1-450E-AADE-280204B2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399" y="2913880"/>
            <a:ext cx="4486275" cy="1724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7940F8-3881-48C9-B192-3DB38F9AEA13}"/>
              </a:ext>
            </a:extLst>
          </p:cNvPr>
          <p:cNvSpPr/>
          <p:nvPr/>
        </p:nvSpPr>
        <p:spPr>
          <a:xfrm>
            <a:off x="3484605" y="2883243"/>
            <a:ext cx="98854" cy="18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162EB3-7C30-4E6D-AA98-440E09CAA644}"/>
              </a:ext>
            </a:extLst>
          </p:cNvPr>
          <p:cNvSpPr/>
          <p:nvPr/>
        </p:nvSpPr>
        <p:spPr>
          <a:xfrm>
            <a:off x="5692139" y="2883242"/>
            <a:ext cx="98854" cy="189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410BE-BEF4-489A-A6BA-4D090F364DC4}"/>
              </a:ext>
            </a:extLst>
          </p:cNvPr>
          <p:cNvSpPr txBox="1"/>
          <p:nvPr/>
        </p:nvSpPr>
        <p:spPr>
          <a:xfrm>
            <a:off x="1054442" y="4644000"/>
            <a:ext cx="2235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Mobilization to transplantation time of the MA and the CY cohorts  – 14 days (IQR, 12 – 18) vs 43 days (IQR, 36 – 67)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0.01)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A24E6-F784-4F76-9452-9B81A16E7CEB}"/>
              </a:ext>
            </a:extLst>
          </p:cNvPr>
          <p:cNvSpPr txBox="1"/>
          <p:nvPr/>
        </p:nvSpPr>
        <p:spPr>
          <a:xfrm>
            <a:off x="3586315" y="4644000"/>
            <a:ext cx="223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Neutrophil engraftment of the MA and the CY cohorts – 13 days vs 12 days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0.01)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4FFB4-4C7E-4D5C-8208-EB2194E8314D}"/>
              </a:ext>
            </a:extLst>
          </p:cNvPr>
          <p:cNvSpPr txBox="1"/>
          <p:nvPr/>
        </p:nvSpPr>
        <p:spPr>
          <a:xfrm>
            <a:off x="5749404" y="4644000"/>
            <a:ext cx="223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Platelet engraftment of the MA and the CY cohorts – 13 days vs 12 days (</a:t>
            </a:r>
            <a:r>
              <a:rPr lang="en-US" altLang="ko-KR" sz="1200" i="1" dirty="0"/>
              <a:t>P</a:t>
            </a:r>
            <a:r>
              <a:rPr lang="en-US" altLang="ko-KR" sz="1200" dirty="0"/>
              <a:t> &lt; 0.20)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B04D3-EDCD-4578-BFCD-68E097200F12}"/>
              </a:ext>
            </a:extLst>
          </p:cNvPr>
          <p:cNvSpPr txBox="1"/>
          <p:nvPr/>
        </p:nvSpPr>
        <p:spPr>
          <a:xfrm>
            <a:off x="3122141" y="6441992"/>
            <a:ext cx="5535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Bone Marrow Transplant. 2011 Apr;46(4):523-8.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201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A8F07A-432D-4B93-8401-80353723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647"/>
            <a:ext cx="7886700" cy="58091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A phase III study of single-dose etoposide vs G-CSF + patient-adapted plerixafor in patients with MM 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700" dirty="0"/>
          </a:p>
          <a:p>
            <a:pPr>
              <a:lnSpc>
                <a:spcPct val="12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0D321-01FB-40F0-8991-C10C1365D355}"/>
              </a:ext>
            </a:extLst>
          </p:cNvPr>
          <p:cNvSpPr txBox="1"/>
          <p:nvPr/>
        </p:nvSpPr>
        <p:spPr>
          <a:xfrm>
            <a:off x="397987" y="345986"/>
            <a:ext cx="83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Proposal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00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564</Words>
  <Application>Microsoft Office PowerPoint</Application>
  <PresentationFormat>화면 슬라이드 쇼(4:3)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신승환</cp:lastModifiedBy>
  <cp:revision>10</cp:revision>
  <dcterms:created xsi:type="dcterms:W3CDTF">2019-10-21T11:32:03Z</dcterms:created>
  <dcterms:modified xsi:type="dcterms:W3CDTF">2019-10-23T07:52:08Z</dcterms:modified>
</cp:coreProperties>
</file>