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4" r:id="rId5"/>
    <p:sldId id="267" r:id="rId6"/>
    <p:sldId id="268" r:id="rId7"/>
    <p:sldId id="273" r:id="rId8"/>
    <p:sldId id="269" r:id="rId9"/>
    <p:sldId id="270" r:id="rId10"/>
    <p:sldId id="271" r:id="rId11"/>
    <p:sldId id="260" r:id="rId12"/>
    <p:sldId id="261" r:id="rId13"/>
    <p:sldId id="272" r:id="rId14"/>
    <p:sldId id="257" r:id="rId15"/>
    <p:sldId id="259" r:id="rId16"/>
    <p:sldId id="263" r:id="rId17"/>
    <p:sldId id="275" r:id="rId18"/>
    <p:sldId id="276" r:id="rId19"/>
    <p:sldId id="274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5" autoAdjust="0"/>
    <p:restoredTop sz="94615" autoAdjust="0"/>
  </p:normalViewPr>
  <p:slideViewPr>
    <p:cSldViewPr snapToGrid="0" showGuides="1">
      <p:cViewPr varScale="1">
        <p:scale>
          <a:sx n="120" d="100"/>
          <a:sy n="120" d="100"/>
        </p:scale>
        <p:origin x="11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4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7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1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6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5189-C66D-4478-B30C-84D5845C4F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AEC11-25B1-475F-8E8F-9F2FD2E0AD08}"/>
              </a:ext>
            </a:extLst>
          </p:cNvPr>
          <p:cNvSpPr txBox="1"/>
          <p:nvPr/>
        </p:nvSpPr>
        <p:spPr>
          <a:xfrm>
            <a:off x="1009814" y="818984"/>
            <a:ext cx="7132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/>
              <a:t>A randomized comparison of the efficacy, safety, and cost between single-dose etoposide (375 mg/m2 for 1 day) and risk-adapted plerixafor + G-CSF mobilization in multiple myeloma patients</a:t>
            </a:r>
            <a:endParaRPr lang="ko-KR" altLang="en-US" sz="28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FE7A8-7EEB-4FC7-81B0-19E409927DEB}"/>
              </a:ext>
            </a:extLst>
          </p:cNvPr>
          <p:cNvSpPr txBox="1"/>
          <p:nvPr/>
        </p:nvSpPr>
        <p:spPr>
          <a:xfrm>
            <a:off x="1216549" y="4444778"/>
            <a:ext cx="672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Department of Hematology, Eunpyeong St. Mary’s Hospital, The Catholic University of Korea, Seoul, Korea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FFDAF-F6BF-42A7-9FEE-A41468950DF9}"/>
              </a:ext>
            </a:extLst>
          </p:cNvPr>
          <p:cNvSpPr txBox="1"/>
          <p:nvPr/>
        </p:nvSpPr>
        <p:spPr>
          <a:xfrm>
            <a:off x="1216549" y="5454241"/>
            <a:ext cx="6726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Shin Seung-Hwan, M.D., Ph. D.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508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Plerixafor (</a:t>
            </a:r>
            <a:r>
              <a:rPr lang="en-US" altLang="ko-KR" sz="1600" dirty="0" err="1"/>
              <a:t>Mozobil</a:t>
            </a:r>
            <a:r>
              <a:rPr lang="en-US" altLang="ko-KR" sz="1600" baseline="30000" dirty="0"/>
              <a:t>®</a:t>
            </a:r>
            <a:r>
              <a:rPr lang="en-US" altLang="ko-KR" sz="1600" dirty="0"/>
              <a:t>) and G-CSF versus placebo and G-CSF to mobilize hematopoietic stem cells for autologous stem cell transplantation in patients with multiple myeloma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Primary end point – Percentage of patients with MM who Achieved ≥ 6 x 10</a:t>
            </a:r>
            <a:r>
              <a:rPr lang="en-US" altLang="ko-KR" sz="1400" baseline="30000" dirty="0"/>
              <a:t>6</a:t>
            </a:r>
            <a:r>
              <a:rPr lang="en-US" altLang="ko-KR" sz="1400" dirty="0"/>
              <a:t> CD34+ cells/kg in two or fewer days of apheresis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Secondary end point - Kaplan-Meier estimate of the proportion of patients with MM who achieved ≥ 6 x 10</a:t>
            </a:r>
            <a:r>
              <a:rPr lang="en-US" altLang="ko-KR" sz="1400" baseline="30000" dirty="0"/>
              <a:t>6</a:t>
            </a:r>
            <a:r>
              <a:rPr lang="en-US" altLang="ko-KR" sz="1400" dirty="0"/>
              <a:t> CD34+ cells/kg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493F26-3D20-4DD1-8D38-EB8AD517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95" y="3531789"/>
            <a:ext cx="3009900" cy="27355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7E0DE6-9D89-4A61-A951-A1808769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19" y="3764173"/>
            <a:ext cx="298704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15A3F-297F-450D-8F6A-AFCC3DCA4AA3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Blood. 2009 Jun 4;113(23):5720-6.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362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Single-dose etoposide mobilization in autologous SC mobilization for MM patients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Comparison of mobilization outcomes of G-CSF, HD CY (3.5 g/m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), and single-dose (E375; 375 mg/m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for 1 day) and intermediate-dose (E750; 375 mg/m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for 2 days) etoposide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4CFEC-2EA3-488F-90CD-3C84B95E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49" y="1710384"/>
            <a:ext cx="7039928" cy="4705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94D98-609F-4835-B91A-C24449981CAE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J Clin </a:t>
            </a:r>
            <a:r>
              <a:rPr lang="en-US" altLang="ko-KR" sz="1600" dirty="0" err="1"/>
              <a:t>Apher</a:t>
            </a:r>
            <a:r>
              <a:rPr lang="en-US" altLang="ko-KR" sz="1600" dirty="0"/>
              <a:t>. 2019 Oct;34(5):579-588.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871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75D66-3B39-4B12-A938-0CE8969DD2CF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Single-dose etoposide mobilization in autologous SC mobilization for MM patients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9F4D29-25F4-4CD9-8534-4D6249ED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62" y="830553"/>
            <a:ext cx="3562350" cy="210502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D24E931-535C-473B-9235-C2854FF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724F9-DB64-4971-BDA4-70F0D6E7254F}"/>
              </a:ext>
            </a:extLst>
          </p:cNvPr>
          <p:cNvSpPr txBox="1"/>
          <p:nvPr/>
        </p:nvSpPr>
        <p:spPr>
          <a:xfrm>
            <a:off x="711547" y="3042672"/>
            <a:ext cx="35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Comparison of grade 3–4 toxicities according to mobilization methods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E665B1-AAAF-4310-A6F8-B3682369F35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0" y="687857"/>
            <a:ext cx="3399043" cy="2258568"/>
            <a:chOff x="4572000" y="762000"/>
            <a:chExt cx="3600450" cy="2667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029AAD-58E0-4E2A-84B6-37C794147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762000"/>
              <a:ext cx="3600450" cy="26670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20043E-C41C-4A1E-8AB4-C19281CF61B3}"/>
                </a:ext>
              </a:extLst>
            </p:cNvPr>
            <p:cNvSpPr/>
            <p:nvPr/>
          </p:nvSpPr>
          <p:spPr>
            <a:xfrm>
              <a:off x="4582812" y="830553"/>
              <a:ext cx="252799" cy="244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A80520-CA63-4986-B663-D030704E526D}"/>
              </a:ext>
            </a:extLst>
          </p:cNvPr>
          <p:cNvSpPr txBox="1"/>
          <p:nvPr/>
        </p:nvSpPr>
        <p:spPr>
          <a:xfrm>
            <a:off x="4701536" y="3042000"/>
            <a:ext cx="351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Cumulative percentages of uncomplicated adequate harvest for each mobilization method according to each day of apheresis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99EE007-4FD9-4635-86CE-7D992963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32" y="3765901"/>
            <a:ext cx="3170038" cy="22572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DA3721-8015-4ED6-B790-F51727585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93" y="3823568"/>
            <a:ext cx="3115818" cy="21794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CF8AEA-15EA-4348-941B-BAD9B8EF187D}"/>
              </a:ext>
            </a:extLst>
          </p:cNvPr>
          <p:cNvSpPr txBox="1"/>
          <p:nvPr/>
        </p:nvSpPr>
        <p:spPr>
          <a:xfrm>
            <a:off x="699960" y="5920353"/>
            <a:ext cx="35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Kaplan-Meier curve for neutrophil engraftment after ASCT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67CCF-CB9D-4E78-85A0-7418416380FF}"/>
              </a:ext>
            </a:extLst>
          </p:cNvPr>
          <p:cNvSpPr txBox="1"/>
          <p:nvPr/>
        </p:nvSpPr>
        <p:spPr>
          <a:xfrm>
            <a:off x="4701536" y="5922000"/>
            <a:ext cx="35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Kaplan-Meier curve for platelet engraftment after ASCT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A2D5F6-F106-48AF-BDA3-B75EC22BB97F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J Clin </a:t>
            </a:r>
            <a:r>
              <a:rPr lang="en-US" altLang="ko-KR" sz="1600" dirty="0" err="1"/>
              <a:t>Apher</a:t>
            </a:r>
            <a:r>
              <a:rPr lang="en-US" altLang="ko-KR" sz="1600" dirty="0"/>
              <a:t>. 2019 Oct;34(5):579-588.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91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Risk-adapted Plerixafor administration strategies 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F25A4-CB6F-4CCE-83B3-FF0E1BC3C215}"/>
              </a:ext>
            </a:extLst>
          </p:cNvPr>
          <p:cNvSpPr txBox="1"/>
          <p:nvPr/>
        </p:nvSpPr>
        <p:spPr>
          <a:xfrm>
            <a:off x="840239" y="3298306"/>
            <a:ext cx="154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$ 6630 / 1 vial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CB193F-975E-46FD-821E-E124763D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69" y="1555651"/>
            <a:ext cx="6124575" cy="3552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039368-151B-480C-B152-1A958F532482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Biol Blood Marrow Transplant. 2014 Mar;20(3):295-308.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0B7573-7701-49FF-9F17-4BE03D88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13" y="1747771"/>
            <a:ext cx="1143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0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A8F07A-432D-4B93-8401-80353723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A retrospective study of 50 MA and 81 CY cohort patients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/>
              <a:t>Mobilization completion rate of the MA and the CY cohorts – 98% (95% CI, 94.1 – 100) vs 77.8% (95% CI, 68.7 – 87.8) (</a:t>
            </a:r>
            <a:r>
              <a:rPr lang="en-US" altLang="ko-KR" sz="1600" i="1" dirty="0"/>
              <a:t>P</a:t>
            </a:r>
            <a:r>
              <a:rPr lang="en-US" altLang="ko-KR" sz="1600" dirty="0"/>
              <a:t> &lt; 0.01)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Median yield of CD34 + cells of the MA and the CY cohorts – 7.0 × 10</a:t>
            </a:r>
            <a:r>
              <a:rPr lang="en-US" altLang="ko-KR" sz="1600" baseline="30000" dirty="0"/>
              <a:t>6</a:t>
            </a:r>
            <a:r>
              <a:rPr lang="en-US" altLang="ko-KR" sz="1600" dirty="0"/>
              <a:t>/kg (IQR, 4.2 – 9.9) vs 7.7 × 10</a:t>
            </a:r>
            <a:r>
              <a:rPr lang="en-US" altLang="ko-KR" sz="1600" baseline="30000" dirty="0"/>
              <a:t>6</a:t>
            </a:r>
            <a:r>
              <a:rPr lang="en-US" altLang="ko-KR" sz="1600" dirty="0"/>
              <a:t>/kg (IQR, 5.0 – 12.7) (</a:t>
            </a:r>
            <a:r>
              <a:rPr lang="en-US" altLang="ko-KR" sz="1600" i="1" dirty="0"/>
              <a:t>P</a:t>
            </a:r>
            <a:r>
              <a:rPr lang="en-US" altLang="ko-KR" sz="1600" dirty="0"/>
              <a:t> = 0.08)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0D321-01FB-40F0-8991-C10C1365D355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G-CSF + patient-adapted plerixafor vs CY mobilization in autologous SC mobilization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9FBBE-730C-4143-B89B-A349C8D7319D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Bone Marrow Transplant. 2011 Apr;46(4):523-8.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6CE444-DC68-42A8-A763-9BC60FBD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30" y="1414285"/>
            <a:ext cx="6749883" cy="364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3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A8F07A-432D-4B93-8401-80353723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Hospitalization during mobilization of the MA and the CY cohorts –2.0% (95% CI, 0.0 – 5.9) vs 30.0% (95% CI, 19.7 – 39.6) (</a:t>
            </a:r>
            <a:r>
              <a:rPr lang="en-US" altLang="ko-KR" sz="1600" i="1" dirty="0"/>
              <a:t>P</a:t>
            </a:r>
            <a:r>
              <a:rPr lang="en-US" altLang="ko-KR" sz="1600" dirty="0"/>
              <a:t> &lt; 0.01)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Neutropenic fever of the MA and the CY cohorts – 6.2% (95% CI, 0.9 – 11.4) vs 26.0% (95% CI, 16.4 – 35.5)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Cost of mobilization of the MA and the CY cohorts - US$ 23,893.28 vs US$ 29,423.31</a:t>
            </a:r>
          </a:p>
          <a:p>
            <a:pPr>
              <a:lnSpc>
                <a:spcPct val="120000"/>
              </a:lnSpc>
            </a:pPr>
            <a:endParaRPr lang="en-US" altLang="ko-KR" sz="1700" dirty="0"/>
          </a:p>
          <a:p>
            <a:pPr>
              <a:lnSpc>
                <a:spcPct val="120000"/>
              </a:lnSpc>
            </a:pPr>
            <a:endParaRPr lang="en-US" altLang="ko-KR" sz="17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0D321-01FB-40F0-8991-C10C1365D355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G-CSF + patient-adapted plerixafor vs CY mobilization in autologous SC mobilization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6ED0F2-CF77-4634-AC35-A5EA18281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00"/>
          <a:stretch/>
        </p:blipFill>
        <p:spPr>
          <a:xfrm>
            <a:off x="909637" y="2415787"/>
            <a:ext cx="2446020" cy="22303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50D3F7-A9B1-450E-AADE-280204B2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399" y="2913880"/>
            <a:ext cx="4486275" cy="1724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7940F8-3881-48C9-B192-3DB38F9AEA13}"/>
              </a:ext>
            </a:extLst>
          </p:cNvPr>
          <p:cNvSpPr/>
          <p:nvPr/>
        </p:nvSpPr>
        <p:spPr>
          <a:xfrm>
            <a:off x="3484605" y="2883243"/>
            <a:ext cx="98854" cy="189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162EB3-7C30-4E6D-AA98-440E09CAA644}"/>
              </a:ext>
            </a:extLst>
          </p:cNvPr>
          <p:cNvSpPr/>
          <p:nvPr/>
        </p:nvSpPr>
        <p:spPr>
          <a:xfrm>
            <a:off x="5692139" y="2883242"/>
            <a:ext cx="98854" cy="189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410BE-BEF4-489A-A6BA-4D090F364DC4}"/>
              </a:ext>
            </a:extLst>
          </p:cNvPr>
          <p:cNvSpPr txBox="1"/>
          <p:nvPr/>
        </p:nvSpPr>
        <p:spPr>
          <a:xfrm>
            <a:off x="1054442" y="4644000"/>
            <a:ext cx="2235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Mobilization to transplantation time of the MA and the CY cohorts  – 14 days (IQR, 12 – 18) vs 43 days (IQR, 36 – 67) (</a:t>
            </a:r>
            <a:r>
              <a:rPr lang="en-US" altLang="ko-KR" sz="1200" i="1" dirty="0"/>
              <a:t>P</a:t>
            </a:r>
            <a:r>
              <a:rPr lang="en-US" altLang="ko-KR" sz="1200" dirty="0"/>
              <a:t> &lt; 0.01)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A24E6-F784-4F76-9452-9B81A16E7CEB}"/>
              </a:ext>
            </a:extLst>
          </p:cNvPr>
          <p:cNvSpPr txBox="1"/>
          <p:nvPr/>
        </p:nvSpPr>
        <p:spPr>
          <a:xfrm>
            <a:off x="3586315" y="4644000"/>
            <a:ext cx="223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Neutrophil engraftment of the MA and the CY cohorts – 13 days vs 12 days (</a:t>
            </a:r>
            <a:r>
              <a:rPr lang="en-US" altLang="ko-KR" sz="1200" i="1" dirty="0"/>
              <a:t>P</a:t>
            </a:r>
            <a:r>
              <a:rPr lang="en-US" altLang="ko-KR" sz="1200" dirty="0"/>
              <a:t> &lt; 0.01)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4FFB4-4C7E-4D5C-8208-EB2194E8314D}"/>
              </a:ext>
            </a:extLst>
          </p:cNvPr>
          <p:cNvSpPr txBox="1"/>
          <p:nvPr/>
        </p:nvSpPr>
        <p:spPr>
          <a:xfrm>
            <a:off x="5749404" y="4644000"/>
            <a:ext cx="223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Platelet engraftment of the MA and the CY cohorts – 13 days vs 12 days (</a:t>
            </a:r>
            <a:r>
              <a:rPr lang="en-US" altLang="ko-KR" sz="1200" i="1" dirty="0"/>
              <a:t>P</a:t>
            </a:r>
            <a:r>
              <a:rPr lang="en-US" altLang="ko-KR" sz="1200" dirty="0"/>
              <a:t> &lt; 0.20)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B04D3-EDCD-4578-BFCD-68E097200F12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Bone Marrow Transplant. 2011 Apr;46(4):523-8.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201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A8F07A-432D-4B93-8401-80353723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A phase III study of single-dose etoposide vs G-CSF + patient-adapted plerixafor in patients with MM 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700" dirty="0"/>
          </a:p>
          <a:p>
            <a:pPr>
              <a:lnSpc>
                <a:spcPct val="120000"/>
              </a:lnSpc>
            </a:pPr>
            <a:endParaRPr lang="en-US" altLang="ko-KR" sz="17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0D321-01FB-40F0-8991-C10C1365D355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Proposal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609FA-8F36-4D5D-B1CB-C240CC7F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38" y="1901408"/>
            <a:ext cx="6837826" cy="35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9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0D321-01FB-40F0-8991-C10C1365D355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Proposal</a:t>
            </a:r>
            <a:endParaRPr lang="ko-KR" altLang="en-US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774BD2C-7CC4-4280-82EB-19B23B73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166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Inclusion criteria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Multiple myeloma patients of age &lt; 70 years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≥ PR response (IMWG response criteria) by induction regimens containing novel agents (proteasome inhibitors and/or immunomodulator drugs)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Adequate organ functions adequate for autologous transplantation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600" dirty="0"/>
              <a:t>Exclusion criteria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Diseases monoclonal gammopathy other than multiple myeloma (including amyloidosis and POEMS syndrome)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Prior other solid or hematologic malignancies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8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0D321-01FB-40F0-8991-C10C1365D355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Proposal</a:t>
            </a:r>
            <a:endParaRPr lang="ko-KR" altLang="en-US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774BD2C-7CC4-4280-82EB-19B23B73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166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Primary and points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</a:rPr>
              <a:t>Optimal harvest rates between the </a:t>
            </a:r>
            <a:r>
              <a:rPr lang="en-US" altLang="ko-KR" sz="1400" dirty="0"/>
              <a:t>single-dose etoposide and the G-CSF + patient-adapted plerixafor groups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Efficacy of harvest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Optimal harvest – collected CD34+ cell dose ≥ 6 × 10</a:t>
            </a:r>
            <a:r>
              <a:rPr lang="en-US" altLang="ko-KR" sz="1400" baseline="30000" dirty="0"/>
              <a:t>6</a:t>
            </a:r>
            <a:r>
              <a:rPr lang="en-US" altLang="ko-KR" sz="1400" dirty="0"/>
              <a:t>/kg (may be enough for tandem ASCT)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Acceptable harvest – collected CD34+ cell dose ≥ 3 × 10</a:t>
            </a:r>
            <a:r>
              <a:rPr lang="en-US" altLang="ko-KR" sz="1400" baseline="30000" dirty="0"/>
              <a:t>6</a:t>
            </a:r>
            <a:r>
              <a:rPr lang="en-US" altLang="ko-KR" sz="1400" dirty="0"/>
              <a:t>/kg (may be enough for single ASCT)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Harvest failure – collected CD34 + cell dose &lt; 2 × 10</a:t>
            </a:r>
            <a:r>
              <a:rPr lang="en-US" altLang="ko-KR" sz="1400" baseline="30000" dirty="0"/>
              <a:t>6</a:t>
            </a:r>
            <a:r>
              <a:rPr lang="en-US" altLang="ko-KR" sz="1400" dirty="0"/>
              <a:t>/kg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Adverse events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Major complications – grade III-IV hematologic and non-hematologic toxicities requiring admission (febrile neutropenia, bacteremia, and pneumonia, etc.)</a:t>
            </a: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342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0D321-01FB-40F0-8991-C10C1365D355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Proposal</a:t>
            </a:r>
            <a:endParaRPr lang="ko-KR" altLang="en-US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774BD2C-7CC4-4280-82EB-19B23B73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166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Adverse events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Adverse events –  evaluated and graded according to Common Terminology Criteria for Adverse Events (CTCAE) version 4.0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Cost analysis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147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High-dose chemotherapy followed by autologous stem cell transplantation (ASCT) –  a mainstay of treatment for newly diagnosed, eligible patients with MM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In the era of pre-novel agents, a randomized trial by Intergroupe Français du Myélome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4ACC7F-A83F-4D4D-B7D3-E23C91499F81}"/>
              </a:ext>
            </a:extLst>
          </p:cNvPr>
          <p:cNvGrpSpPr>
            <a:grpSpLocks noChangeAspect="1"/>
          </p:cNvGrpSpPr>
          <p:nvPr/>
        </p:nvGrpSpPr>
        <p:grpSpPr>
          <a:xfrm>
            <a:off x="3321911" y="2963738"/>
            <a:ext cx="5373144" cy="2833116"/>
            <a:chOff x="954157" y="3910924"/>
            <a:chExt cx="5592810" cy="294894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5CE38D1-87FD-4A0F-9383-2612FDDC8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157" y="3960495"/>
              <a:ext cx="2606040" cy="289750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23E421D-97DC-4025-A8F8-0B50EB212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0919" y="3910924"/>
              <a:ext cx="2666048" cy="294894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D62F1C-EA97-4114-9676-1B88499481F1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N </a:t>
            </a:r>
            <a:r>
              <a:rPr lang="en-US" altLang="ko-KR" sz="1600" dirty="0" err="1"/>
              <a:t>Engl</a:t>
            </a:r>
            <a:r>
              <a:rPr lang="en-US" altLang="ko-KR" sz="1600" dirty="0"/>
              <a:t> J Med. 1996 Jul 11;335(2):91-7.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A18DF8-CE37-4186-AE28-27FD661014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465"/>
          <a:stretch/>
        </p:blipFill>
        <p:spPr>
          <a:xfrm>
            <a:off x="899385" y="3189816"/>
            <a:ext cx="2446020" cy="17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2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8F0E-3F82-4C78-8B83-BF48B9DF4B83}"/>
              </a:ext>
            </a:extLst>
          </p:cNvPr>
          <p:cNvSpPr txBox="1"/>
          <p:nvPr/>
        </p:nvSpPr>
        <p:spPr>
          <a:xfrm>
            <a:off x="1781090" y="2536466"/>
            <a:ext cx="55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Thank you for your attention!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38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High-dose chemotherapy followed by autologous stem cell transplantation (ASCT) –  a mainstay of treatment for newly diagnosed, eligible patients with MM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62F1C-EA97-4114-9676-1B88499481F1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N </a:t>
            </a:r>
            <a:r>
              <a:rPr lang="en-US" altLang="ko-KR" sz="1600" dirty="0" err="1"/>
              <a:t>Engl</a:t>
            </a:r>
            <a:r>
              <a:rPr lang="en-US" altLang="ko-KR" sz="1600" dirty="0"/>
              <a:t> J Med. 2017 Apr 6;376(14):1311-1320.</a:t>
            </a:r>
            <a:endParaRPr lang="ko-KR" altLang="en-US" sz="16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0D49504-AD72-436B-AC77-F23DD3BC53BB}"/>
              </a:ext>
            </a:extLst>
          </p:cNvPr>
          <p:cNvGrpSpPr/>
          <p:nvPr/>
        </p:nvGrpSpPr>
        <p:grpSpPr>
          <a:xfrm>
            <a:off x="861313" y="3915901"/>
            <a:ext cx="6730903" cy="2450288"/>
            <a:chOff x="861313" y="1991688"/>
            <a:chExt cx="6730903" cy="245028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5630DA2-B7D7-4B7B-838B-5A7C18AABAFF}"/>
                </a:ext>
              </a:extLst>
            </p:cNvPr>
            <p:cNvGrpSpPr/>
            <p:nvPr/>
          </p:nvGrpSpPr>
          <p:grpSpPr>
            <a:xfrm>
              <a:off x="861313" y="2022626"/>
              <a:ext cx="6730903" cy="2419350"/>
              <a:chOff x="1266825" y="2022626"/>
              <a:chExt cx="6730903" cy="24193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C4FCE1E-1D2C-48D2-A23F-C11C15C70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6825" y="2030577"/>
                <a:ext cx="3305175" cy="24003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8740571-655D-452F-86EF-71147FB95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2553" y="2022626"/>
                <a:ext cx="3305175" cy="2419350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7630B0E-7FA5-4E34-B8AF-AD962B1F41AC}"/>
                </a:ext>
              </a:extLst>
            </p:cNvPr>
            <p:cNvSpPr/>
            <p:nvPr/>
          </p:nvSpPr>
          <p:spPr>
            <a:xfrm>
              <a:off x="861313" y="2030577"/>
              <a:ext cx="100795" cy="163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4BDE7F-FD90-4713-9FFA-DFF44AF5AD6E}"/>
                </a:ext>
              </a:extLst>
            </p:cNvPr>
            <p:cNvSpPr/>
            <p:nvPr/>
          </p:nvSpPr>
          <p:spPr>
            <a:xfrm>
              <a:off x="4300464" y="1991688"/>
              <a:ext cx="100795" cy="163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FE27CC1-0A61-4389-B821-FB57E4772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01" y="1812573"/>
            <a:ext cx="5288280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Collection of enough amounts of CD34+ hematopoietic stem cells (HSC) –  important for successful engraftment and avoidance of transplant-related complications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CD34+ cell dose of &lt; 1.0 × 10</a:t>
            </a:r>
            <a:r>
              <a:rPr lang="en-US" altLang="ko-KR" sz="1400" baseline="30000" dirty="0"/>
              <a:t>6</a:t>
            </a:r>
            <a:r>
              <a:rPr lang="en-US" altLang="ko-KR" sz="1400" dirty="0"/>
              <a:t>/kg – increased RBC transfusion requirements and even permanent loss of engraftment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CD34+ cell dose of 1.5 – 2.5 × 10</a:t>
            </a:r>
            <a:r>
              <a:rPr lang="en-US" altLang="ko-KR" sz="1400" baseline="30000" dirty="0"/>
              <a:t>6</a:t>
            </a:r>
            <a:r>
              <a:rPr lang="en-US" altLang="ko-KR" sz="1400" dirty="0"/>
              <a:t>/kg – delayed neutrophil and platelet recovery (minimum recommended cell)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CD34+ cell dose of &lt; 3.0 – 5.0 × 10</a:t>
            </a:r>
            <a:r>
              <a:rPr lang="en-US" altLang="ko-KR" sz="1400" baseline="30000" dirty="0"/>
              <a:t>6</a:t>
            </a:r>
            <a:r>
              <a:rPr lang="en-US" altLang="ko-KR" sz="1400" dirty="0"/>
              <a:t>/kg – earlier neutrophil and platelet engraftment (optimal CD 34+ cell does)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CD34+ cell dose of &gt; 6.0 × 10</a:t>
            </a:r>
            <a:r>
              <a:rPr lang="en-US" altLang="ko-KR" sz="1400" baseline="30000" dirty="0"/>
              <a:t>6</a:t>
            </a:r>
            <a:r>
              <a:rPr lang="en-US" altLang="ko-KR" sz="1400" dirty="0"/>
              <a:t>/kg –  improved long-term platelet recovery and reduced blood transfusion requirements, although there was no significant difference in time to platelet recovery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15A3F-297F-450D-8F6A-AFCC3DCA4AA3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Biol Blood Marrow Transplant. 2014 Mar;20(3):295-308.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553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Introduction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Most used approaches to stem cell collection – G-CSF alone and CY mobilization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        Recently published mobilization efficacy rates in patients with multiple myeloma</a:t>
            </a:r>
            <a:r>
              <a:rPr lang="en-US" altLang="ko-KR" sz="1600" dirty="0"/>
              <a:t>	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dirty="0"/>
              <a:t>         Risk Factors Associated with Poor Mobilization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1866AA-F3D6-499C-8D73-78EE5AA188B1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Biol Blood Marrow Transplant. 2014 Mar;20(3):295-308.</a:t>
            </a:r>
            <a:endParaRPr lang="ko-KR" altLang="en-US" sz="1600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46711373-5F68-457C-894B-54F586A0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37025"/>
              </p:ext>
            </p:extLst>
          </p:nvPr>
        </p:nvGraphicFramePr>
        <p:xfrm>
          <a:off x="1164202" y="3512016"/>
          <a:ext cx="6096000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677317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59203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Baseline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At time of mobilization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7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Treatment-related</a:t>
                      </a:r>
                    </a:p>
                    <a:p>
                      <a:pPr marL="180975" indent="-90488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 Numerous cycles of previous chemotherapy</a:t>
                      </a:r>
                    </a:p>
                    <a:p>
                      <a:pPr marL="180975" indent="-90488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 Previous exposure to melphalan,  fludarabine, platinum-containing regimens, alkylating agents, or lenalidomide</a:t>
                      </a:r>
                    </a:p>
                    <a:p>
                      <a:pPr marL="180975" indent="-90488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Previous radiation therapy to the bone marrow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Patient-related</a:t>
                      </a:r>
                    </a:p>
                    <a:p>
                      <a:pPr marL="180975" indent="-90488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Advanced age</a:t>
                      </a:r>
                    </a:p>
                    <a:p>
                      <a:pPr marL="180975" indent="-90488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Diagnosis of Non-Hodgkin’s lymphoma</a:t>
                      </a:r>
                    </a:p>
                    <a:p>
                      <a:pPr marL="180975" indent="-90488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Diabetes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Bone marrow-related</a:t>
                      </a:r>
                    </a:p>
                    <a:p>
                      <a:pPr marL="180975" indent="-90488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Bone marrow involvement</a:t>
                      </a:r>
                    </a:p>
                    <a:p>
                      <a:pPr marL="180975" indent="-90488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Thrombocytopenia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Low steady-state PB CD34+ cell count</a:t>
                      </a:r>
                    </a:p>
                    <a:p>
                      <a:pPr latinLnBrk="1"/>
                      <a:r>
                        <a:rPr lang="en-US" altLang="ko-KR" sz="1000" dirty="0"/>
                        <a:t>Steady-state thrombocytopenia</a:t>
                      </a:r>
                    </a:p>
                    <a:p>
                      <a:pPr latinLnBrk="1"/>
                      <a:r>
                        <a:rPr lang="en-US" altLang="ko-KR" sz="1000" dirty="0"/>
                        <a:t>Low pre-apheresis PB CD34þ cell count</a:t>
                      </a:r>
                    </a:p>
                    <a:p>
                      <a:pPr latinLnBrk="1"/>
                      <a:r>
                        <a:rPr lang="en-US" altLang="ko-KR" sz="1000" dirty="0"/>
                        <a:t>Low day 1 apheresis yield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701784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69C39956-C3AC-4406-B3FF-1D379162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0" y="1843060"/>
            <a:ext cx="664464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5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Introduction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Compromised stem cell mobilization following induction therapy with lenalidomide	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CEF847B-69F2-4EE4-9417-13566107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8" y="1494305"/>
            <a:ext cx="6419850" cy="4695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F6A10C-721A-47FF-8B1C-6FC7E7444F41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altLang="ko-KR" sz="1600" dirty="0"/>
              <a:t>Leukemia. 2008 Jun;22(6):1282-4.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4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Chemomobilization with intermediate-dose etoposide (375 mg/m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for 2 days)</a:t>
            </a:r>
            <a:r>
              <a:rPr lang="en-US" altLang="ko-KR" sz="1400" dirty="0"/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>
                <a:solidFill>
                  <a:prstClr val="black"/>
                </a:solidFill>
              </a:rPr>
              <a:t>Neutropenia – 105 (78.9%) patients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>
                <a:solidFill>
                  <a:prstClr val="black"/>
                </a:solidFill>
              </a:rPr>
              <a:t>Hospitalization for fever – 22 (14.0%) patients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>
                <a:solidFill>
                  <a:prstClr val="black"/>
                </a:solidFill>
              </a:rPr>
              <a:t>Outpatient antibiotics administration – 4 (3.0%) patients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>
                <a:solidFill>
                  <a:prstClr val="black"/>
                </a:solidFill>
              </a:rPr>
              <a:t>PRC and platelet transfusion – 24 (16.0%) patients and 9 (6.0%) patients, respectively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15A3F-297F-450D-8F6A-AFCC3DCA4AA3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Biol Blood Marrow Transplant. 2011 Jan;17(1):141-6.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A237B7-764C-4396-9734-F428BE6AD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6"/>
          <a:stretch/>
        </p:blipFill>
        <p:spPr>
          <a:xfrm>
            <a:off x="4162378" y="1793836"/>
            <a:ext cx="2981325" cy="2018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79004E-7B0B-410F-84CB-D4E13E6BA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63"/>
          <a:stretch/>
        </p:blipFill>
        <p:spPr>
          <a:xfrm>
            <a:off x="869112" y="2095985"/>
            <a:ext cx="3028950" cy="14826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7D2E45-5B4E-455B-AA3F-E690ADB21931}"/>
              </a:ext>
            </a:extLst>
          </p:cNvPr>
          <p:cNvSpPr txBox="1"/>
          <p:nvPr/>
        </p:nvSpPr>
        <p:spPr>
          <a:xfrm>
            <a:off x="869113" y="1523155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Percentage of patients collecting on days 7 – 13 from start of mobilization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2CB22-7A8A-4789-8546-2815B099AC47}"/>
              </a:ext>
            </a:extLst>
          </p:cNvPr>
          <p:cNvSpPr txBox="1"/>
          <p:nvPr/>
        </p:nvSpPr>
        <p:spPr>
          <a:xfrm>
            <a:off x="4090859" y="1523155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Mobilization Efficacy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425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Plerixafor and G-CSF versus placebo and G-CSF to mobilize hematopoietic stem cells for autologous stem cell transplantation in patients with multiple myeloma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15A3F-297F-450D-8F6A-AFCC3DCA4AA3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Blood. 2009 Jun 4;113(23):5720-6.</a:t>
            </a:r>
            <a:endParaRPr lang="ko-KR" altLang="en-US" sz="1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991943-0493-4187-B3CD-67D670D7DE43}"/>
              </a:ext>
            </a:extLst>
          </p:cNvPr>
          <p:cNvGrpSpPr/>
          <p:nvPr/>
        </p:nvGrpSpPr>
        <p:grpSpPr>
          <a:xfrm>
            <a:off x="933859" y="1759199"/>
            <a:ext cx="7355792" cy="4166038"/>
            <a:chOff x="894104" y="1759199"/>
            <a:chExt cx="7355792" cy="416603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3030D92-40F2-4EB4-B963-CEA1B0B52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104" y="1759199"/>
              <a:ext cx="7355792" cy="4166038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486B88-C2E1-46F3-B70D-F6AC9E9E4CA4}"/>
                </a:ext>
              </a:extLst>
            </p:cNvPr>
            <p:cNvSpPr/>
            <p:nvPr/>
          </p:nvSpPr>
          <p:spPr>
            <a:xfrm>
              <a:off x="8181892" y="5804452"/>
              <a:ext cx="6800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38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Plerixafor (</a:t>
            </a:r>
            <a:r>
              <a:rPr lang="en-US" altLang="ko-KR" sz="1600" dirty="0" err="1"/>
              <a:t>Mozobil</a:t>
            </a:r>
            <a:r>
              <a:rPr lang="en-US" altLang="ko-KR" sz="1600" baseline="30000" dirty="0"/>
              <a:t>®</a:t>
            </a:r>
            <a:r>
              <a:rPr lang="en-US" altLang="ko-KR" sz="1600" dirty="0"/>
              <a:t>) and G-CSF versus placebo and G-CSF to mobilize hematopoietic stem cells for autologous stem cell transplantation in patients with multiple myeloma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15A3F-297F-450D-8F6A-AFCC3DCA4AA3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Blood. 2009 Jun 4;113(23):5720-6.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5835D-016B-4DB3-8F37-896BB10E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870793"/>
            <a:ext cx="4962525" cy="211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8305E-B276-4C8F-8E8F-BF8E7E1703B6}"/>
              </a:ext>
            </a:extLst>
          </p:cNvPr>
          <p:cNvSpPr txBox="1"/>
          <p:nvPr/>
        </p:nvSpPr>
        <p:spPr>
          <a:xfrm>
            <a:off x="1359677" y="4373217"/>
            <a:ext cx="6424651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 phase 3, multicenter, randomized, double-blind, placebo-controlled study for evaluating the efficacy and safety of Plerixafor (0.24 mg/kg) + G-CSF (10 </a:t>
            </a:r>
            <a:r>
              <a:rPr lang="el-GR" altLang="ko-KR" sz="1400" dirty="0"/>
              <a:t>μ</a:t>
            </a:r>
            <a:r>
              <a:rPr lang="en-US" altLang="ko-KR" sz="1400" dirty="0"/>
              <a:t>g/kg) vs placebo + G-CSF (10 </a:t>
            </a:r>
            <a:r>
              <a:rPr lang="el-GR" altLang="ko-KR" sz="1400" dirty="0"/>
              <a:t>μ</a:t>
            </a:r>
            <a:r>
              <a:rPr lang="en-US" altLang="ko-KR" sz="1400" dirty="0"/>
              <a:t>g/kg) in 302 patients with multiple myeloma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72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1381</Words>
  <Application>Microsoft Office PowerPoint</Application>
  <PresentationFormat>화면 슬라이드 쇼(4:3)</PresentationFormat>
  <Paragraphs>192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Shin Seunghwan</cp:lastModifiedBy>
  <cp:revision>26</cp:revision>
  <dcterms:created xsi:type="dcterms:W3CDTF">2019-10-21T11:32:03Z</dcterms:created>
  <dcterms:modified xsi:type="dcterms:W3CDTF">2019-11-04T13:02:23Z</dcterms:modified>
</cp:coreProperties>
</file>