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승환" initials="신" lastIdx="1" clrIdx="0">
    <p:extLst>
      <p:ext uri="{19B8F6BF-5375-455C-9EA6-DF929625EA0E}">
        <p15:presenceInfo xmlns:p15="http://schemas.microsoft.com/office/powerpoint/2012/main" userId="신승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1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3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7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D821-146F-4D51-B987-E57E1A2B4A4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E167-3AC6-4569-A00C-DB1FA2FFC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lfinavir">
            <a:extLst>
              <a:ext uri="{FF2B5EF4-FFF2-40B4-BE49-F238E27FC236}">
                <a16:creationId xmlns:a16="http://schemas.microsoft.com/office/drawing/2014/main" id="{F49248BF-07D7-472C-A278-A3A8FA05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2" y="362311"/>
            <a:ext cx="2286000" cy="25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6CFF4-1FD6-443D-A20F-F409CD36DE42}"/>
              </a:ext>
            </a:extLst>
          </p:cNvPr>
          <p:cNvSpPr txBox="1"/>
          <p:nvPr/>
        </p:nvSpPr>
        <p:spPr>
          <a:xfrm>
            <a:off x="2863971" y="404374"/>
            <a:ext cx="5848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phase I/II clinical trial of Nelfinavir plus Bortezomib + Thalidomide + Dexamethasone induction chemotherapy for newly diagnosed multiple myeloma patients eligible to autologous stem cell transplantation (NPVTD I/II trial)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2BD7A-EC1C-4FCC-8F06-9C98CC3EC68F}"/>
              </a:ext>
            </a:extLst>
          </p:cNvPr>
          <p:cNvSpPr txBox="1"/>
          <p:nvPr/>
        </p:nvSpPr>
        <p:spPr>
          <a:xfrm>
            <a:off x="974856" y="3869197"/>
            <a:ext cx="721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CAtholic</a:t>
            </a:r>
            <a:r>
              <a:rPr lang="en-US" altLang="ko-KR" dirty="0"/>
              <a:t> </a:t>
            </a:r>
            <a:r>
              <a:rPr lang="en-US" altLang="ko-KR" dirty="0" err="1"/>
              <a:t>REsearch</a:t>
            </a:r>
            <a:r>
              <a:rPr lang="en-US" altLang="ko-KR" dirty="0"/>
              <a:t> Group for Multiple Myeloma (CAREG-MM)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999D8-1022-49E5-9542-3B3A3727A503}"/>
              </a:ext>
            </a:extLst>
          </p:cNvPr>
          <p:cNvSpPr txBox="1"/>
          <p:nvPr/>
        </p:nvSpPr>
        <p:spPr>
          <a:xfrm>
            <a:off x="1171339" y="4859167"/>
            <a:ext cx="742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Seung-Hwan Shin, M.D, Ph.D.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7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FC9F4-5B00-47AE-8328-93833BDE6849}"/>
              </a:ext>
            </a:extLst>
          </p:cNvPr>
          <p:cNvSpPr txBox="1"/>
          <p:nvPr/>
        </p:nvSpPr>
        <p:spPr>
          <a:xfrm>
            <a:off x="249382" y="460979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Cytotoxic activity of nelfinavir on myeloma cell lines and</a:t>
            </a:r>
            <a:r>
              <a:rPr lang="ko-KR" altLang="en-US" dirty="0"/>
              <a:t> </a:t>
            </a:r>
            <a:r>
              <a:rPr lang="en-US" altLang="ko-KR" dirty="0"/>
              <a:t>primary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myeloma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5FB6C-FF53-4EC9-BDBB-DBB871EB5C2D}"/>
              </a:ext>
            </a:extLst>
          </p:cNvPr>
          <p:cNvSpPr txBox="1"/>
          <p:nvPr/>
        </p:nvSpPr>
        <p:spPr>
          <a:xfrm>
            <a:off x="491207" y="1269580"/>
            <a:ext cx="81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5DE73A-8AF2-43DA-9DEF-B52856B8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95" y="1089856"/>
            <a:ext cx="6105525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34F7D-2C44-4FA8-BC04-4923FAE2B101}"/>
              </a:ext>
            </a:extLst>
          </p:cNvPr>
          <p:cNvSpPr txBox="1"/>
          <p:nvPr/>
        </p:nvSpPr>
        <p:spPr>
          <a:xfrm>
            <a:off x="4912066" y="6453699"/>
            <a:ext cx="398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400" dirty="0"/>
              <a:t>Blood Cancer J. 2013 Mar 1;3:e103.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60927-8B35-4894-832C-EA5DF43483FC}"/>
              </a:ext>
            </a:extLst>
          </p:cNvPr>
          <p:cNvSpPr txBox="1"/>
          <p:nvPr/>
        </p:nvSpPr>
        <p:spPr>
          <a:xfrm>
            <a:off x="1851471" y="878264"/>
            <a:ext cx="16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Bortezomib-sensitive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2CCE4-3EB4-47B6-B16D-06817C8BD32A}"/>
              </a:ext>
            </a:extLst>
          </p:cNvPr>
          <p:cNvSpPr txBox="1"/>
          <p:nvPr/>
        </p:nvSpPr>
        <p:spPr>
          <a:xfrm>
            <a:off x="3634928" y="859029"/>
            <a:ext cx="16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Bortezomib-sensitive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51C49-4EAE-4460-8F1A-1F38F8236B1D}"/>
              </a:ext>
            </a:extLst>
          </p:cNvPr>
          <p:cNvSpPr txBox="1"/>
          <p:nvPr/>
        </p:nvSpPr>
        <p:spPr>
          <a:xfrm>
            <a:off x="5415021" y="878263"/>
            <a:ext cx="160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Bortezomib-resistance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C3EAF-88DD-46E9-85D8-4BA1677EA844}"/>
              </a:ext>
            </a:extLst>
          </p:cNvPr>
          <p:cNvSpPr txBox="1"/>
          <p:nvPr/>
        </p:nvSpPr>
        <p:spPr>
          <a:xfrm>
            <a:off x="1246909" y="2857287"/>
            <a:ext cx="6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All HIV-PI showed a very similar cytotoxic effect on bortezomib-sensitive vs resistant cells.</a:t>
            </a:r>
            <a:endParaRPr lang="ko-KR" altLang="en-US" sz="1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6BAFDE-4219-4AAB-96A8-D70E5D83D9DB}"/>
              </a:ext>
            </a:extLst>
          </p:cNvPr>
          <p:cNvGrpSpPr/>
          <p:nvPr/>
        </p:nvGrpSpPr>
        <p:grpSpPr>
          <a:xfrm>
            <a:off x="1092468" y="3341718"/>
            <a:ext cx="6853826" cy="3111981"/>
            <a:chOff x="1341569" y="3341718"/>
            <a:chExt cx="6853826" cy="311198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ACFC8BC-EC08-4B52-84FA-837BC3C1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4900" y="4187125"/>
              <a:ext cx="2590800" cy="20288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5A66A5-5AB0-4B39-9FCE-F8BD6C3B8B95}"/>
                </a:ext>
              </a:extLst>
            </p:cNvPr>
            <p:cNvSpPr txBox="1"/>
            <p:nvPr/>
          </p:nvSpPr>
          <p:spPr>
            <a:xfrm>
              <a:off x="1341569" y="3341718"/>
              <a:ext cx="1958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Mean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IC</a:t>
              </a:r>
              <a:r>
                <a:rPr lang="en-US" altLang="ko-KR" sz="1400" baseline="-25000" dirty="0"/>
                <a:t>50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and IC</a:t>
              </a:r>
              <a:r>
                <a:rPr lang="en-US" altLang="ko-KR" sz="1400" baseline="-25000" dirty="0"/>
                <a:t>80</a:t>
              </a:r>
              <a:r>
                <a:rPr lang="en-US" altLang="ko-KR" sz="1400" dirty="0"/>
                <a:t> for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nelfinavir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9.1 µM and 15.75 µM, respectively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8154C05-7EC2-4BE1-B0E4-CF76B7C32EC2}"/>
                </a:ext>
              </a:extLst>
            </p:cNvPr>
            <p:cNvSpPr/>
            <p:nvPr/>
          </p:nvSpPr>
          <p:spPr>
            <a:xfrm>
              <a:off x="3634928" y="3429000"/>
              <a:ext cx="200064" cy="190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5EB962-7DD0-4E69-A1AF-4AD5CA4D4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611"/>
            <a:stretch/>
          </p:blipFill>
          <p:spPr>
            <a:xfrm>
              <a:off x="3793625" y="3367599"/>
              <a:ext cx="4401770" cy="308610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198779-6445-49D6-A896-32BEB8AB311F}"/>
                </a:ext>
              </a:extLst>
            </p:cNvPr>
            <p:cNvSpPr/>
            <p:nvPr/>
          </p:nvSpPr>
          <p:spPr>
            <a:xfrm>
              <a:off x="3793625" y="3367599"/>
              <a:ext cx="200064" cy="252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5D37AD4-BABA-4F92-824C-2DA243FCF687}"/>
                </a:ext>
              </a:extLst>
            </p:cNvPr>
            <p:cNvSpPr/>
            <p:nvPr/>
          </p:nvSpPr>
          <p:spPr>
            <a:xfrm>
              <a:off x="1424696" y="4249479"/>
              <a:ext cx="200064" cy="252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1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FC9F4-5B00-47AE-8328-93833BDE6849}"/>
              </a:ext>
            </a:extLst>
          </p:cNvPr>
          <p:cNvSpPr txBox="1"/>
          <p:nvPr/>
        </p:nvSpPr>
        <p:spPr>
          <a:xfrm>
            <a:off x="249382" y="460979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Effect of nelfinavir on different proteasome active subunits in intact myeloma cells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5FB6C-FF53-4EC9-BDBB-DBB871EB5C2D}"/>
              </a:ext>
            </a:extLst>
          </p:cNvPr>
          <p:cNvSpPr txBox="1"/>
          <p:nvPr/>
        </p:nvSpPr>
        <p:spPr>
          <a:xfrm>
            <a:off x="491207" y="1269580"/>
            <a:ext cx="81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34F7D-2C44-4FA8-BC04-4923FAE2B101}"/>
              </a:ext>
            </a:extLst>
          </p:cNvPr>
          <p:cNvSpPr txBox="1"/>
          <p:nvPr/>
        </p:nvSpPr>
        <p:spPr>
          <a:xfrm>
            <a:off x="4912066" y="6453699"/>
            <a:ext cx="398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400" dirty="0"/>
              <a:t>Blood Cancer J. 2013 Mar 1;3:e103.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8654E-2791-4428-B48D-8AF32EBB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48" y="1017356"/>
            <a:ext cx="4333875" cy="2019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4B18A-63F7-4F19-B5F8-20298EC91E24}"/>
              </a:ext>
            </a:extLst>
          </p:cNvPr>
          <p:cNvSpPr txBox="1"/>
          <p:nvPr/>
        </p:nvSpPr>
        <p:spPr>
          <a:xfrm>
            <a:off x="1246905" y="5944848"/>
            <a:ext cx="6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Nelfinavir is pan-proteasome inhibitor that inhibits not only the </a:t>
            </a:r>
            <a:r>
              <a:rPr lang="el-GR" altLang="ko-KR" sz="1400" dirty="0"/>
              <a:t>β</a:t>
            </a:r>
            <a:r>
              <a:rPr lang="en-US" altLang="ko-KR" sz="1400" dirty="0"/>
              <a:t>1/</a:t>
            </a:r>
            <a:r>
              <a:rPr lang="el-GR" altLang="ko-KR" sz="1400" dirty="0"/>
              <a:t> β</a:t>
            </a:r>
            <a:r>
              <a:rPr lang="en-US" altLang="ko-KR" sz="1400" dirty="0"/>
              <a:t>5-type of activity, but also the </a:t>
            </a:r>
            <a:r>
              <a:rPr lang="el-GR" altLang="ko-KR" sz="1400" dirty="0"/>
              <a:t>β</a:t>
            </a:r>
            <a:r>
              <a:rPr lang="en-US" altLang="ko-KR" sz="1400" dirty="0"/>
              <a:t>2 type of activity with equal potency.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64F1FCC-86D7-4ACE-AC4F-9B830D12D0D3}"/>
              </a:ext>
            </a:extLst>
          </p:cNvPr>
          <p:cNvGrpSpPr/>
          <p:nvPr/>
        </p:nvGrpSpPr>
        <p:grpSpPr>
          <a:xfrm>
            <a:off x="1233170" y="3407912"/>
            <a:ext cx="6920862" cy="2344488"/>
            <a:chOff x="1973756" y="3407912"/>
            <a:chExt cx="6920862" cy="23444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D51A91-B5C5-41DC-BD8F-EA01EEAF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3756" y="3475925"/>
              <a:ext cx="4924425" cy="22764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1FD821-39B0-413A-A8F6-7C991C542FF7}"/>
                </a:ext>
              </a:extLst>
            </p:cNvPr>
            <p:cNvSpPr txBox="1"/>
            <p:nvPr/>
          </p:nvSpPr>
          <p:spPr>
            <a:xfrm>
              <a:off x="6935934" y="3407912"/>
              <a:ext cx="195868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Independent and non-competing mechanism for </a:t>
              </a:r>
              <a:r>
                <a:rPr lang="el-GR" altLang="ko-KR" sz="1400" dirty="0"/>
                <a:t>β</a:t>
              </a:r>
              <a:r>
                <a:rPr lang="en-US" altLang="ko-KR" sz="1400" dirty="0"/>
                <a:t>1/</a:t>
              </a:r>
              <a:r>
                <a:rPr lang="el-GR" altLang="ko-KR" sz="1400" dirty="0"/>
                <a:t> β</a:t>
              </a:r>
              <a:r>
                <a:rPr lang="en-US" altLang="ko-KR" sz="1400" dirty="0"/>
                <a:t>5 restricted proteasome inhibition between nelfinavir and bortezomib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2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FC9F4-5B00-47AE-8328-93833BDE6849}"/>
              </a:ext>
            </a:extLst>
          </p:cNvPr>
          <p:cNvSpPr txBox="1"/>
          <p:nvPr/>
        </p:nvSpPr>
        <p:spPr>
          <a:xfrm>
            <a:off x="249382" y="460979"/>
            <a:ext cx="86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Effect of nelfinavir on different proteasome active subunits in intact myeloma cells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34F7D-2C44-4FA8-BC04-4923FAE2B101}"/>
              </a:ext>
            </a:extLst>
          </p:cNvPr>
          <p:cNvSpPr txBox="1"/>
          <p:nvPr/>
        </p:nvSpPr>
        <p:spPr>
          <a:xfrm>
            <a:off x="4912066" y="6453699"/>
            <a:ext cx="398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altLang="ko-KR" sz="1400" dirty="0"/>
              <a:t>Blood Cancer J. 2013 Mar 1;3:e103.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31EF90-3793-4B5F-8EEE-403241149EBB}"/>
              </a:ext>
            </a:extLst>
          </p:cNvPr>
          <p:cNvGrpSpPr/>
          <p:nvPr/>
        </p:nvGrpSpPr>
        <p:grpSpPr>
          <a:xfrm>
            <a:off x="1454884" y="1088133"/>
            <a:ext cx="6381750" cy="2784921"/>
            <a:chOff x="1273516" y="1088133"/>
            <a:chExt cx="6381750" cy="278492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7C6292E-78C4-4462-9A41-D90788853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516" y="1110804"/>
              <a:ext cx="3638550" cy="27622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0A1AD2-C2C8-4633-87DE-C233107FBCA6}"/>
                </a:ext>
              </a:extLst>
            </p:cNvPr>
            <p:cNvSpPr txBox="1"/>
            <p:nvPr/>
          </p:nvSpPr>
          <p:spPr>
            <a:xfrm>
              <a:off x="4944658" y="1088133"/>
              <a:ext cx="271060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Nelfinavir 40</a:t>
              </a:r>
              <a:r>
                <a:rPr lang="el-GR" altLang="ko-KR" sz="1400" dirty="0"/>
                <a:t> </a:t>
              </a:r>
              <a:r>
                <a:rPr lang="en-US" altLang="ko-KR" sz="1400" dirty="0"/>
                <a:t>µM – significantly inhibited all active proteasome subunits including the</a:t>
              </a:r>
              <a:r>
                <a:rPr lang="el-GR" altLang="ko-KR" sz="1400" dirty="0"/>
                <a:t> β</a:t>
              </a:r>
              <a:r>
                <a:rPr lang="en-US" altLang="ko-KR" sz="1400" dirty="0"/>
                <a:t>2 activity also in bortezomib-adapted cells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Bortezomib 10 </a:t>
              </a:r>
              <a:r>
                <a:rPr lang="en-US" altLang="ko-KR" sz="1400" dirty="0" err="1"/>
                <a:t>nM</a:t>
              </a:r>
              <a:r>
                <a:rPr lang="en-US" altLang="ko-KR" sz="1400" dirty="0"/>
                <a:t> + nelfinavir 20 µM – highly efficient inhibition of </a:t>
              </a:r>
              <a:r>
                <a:rPr lang="el-GR" altLang="ko-KR" sz="1400" dirty="0"/>
                <a:t>β</a:t>
              </a:r>
              <a:r>
                <a:rPr lang="en-US" altLang="ko-KR" sz="1400" dirty="0"/>
                <a:t>2 and </a:t>
              </a:r>
              <a:r>
                <a:rPr lang="el-GR" altLang="ko-KR" sz="1400" dirty="0"/>
                <a:t>β</a:t>
              </a:r>
              <a:r>
                <a:rPr lang="en-US" altLang="ko-KR" sz="1400" dirty="0"/>
                <a:t>1/</a:t>
              </a:r>
              <a:r>
                <a:rPr lang="el-GR" altLang="ko-KR" sz="1400" dirty="0"/>
                <a:t>β</a:t>
              </a:r>
              <a:r>
                <a:rPr lang="en-US" altLang="ko-KR" sz="1400" dirty="0"/>
                <a:t>5 proteasome activity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8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</TotalTime>
  <Words>241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신승환</dc:creator>
  <cp:lastModifiedBy>신승환</cp:lastModifiedBy>
  <cp:revision>10</cp:revision>
  <dcterms:created xsi:type="dcterms:W3CDTF">2019-12-18T10:53:44Z</dcterms:created>
  <dcterms:modified xsi:type="dcterms:W3CDTF">2019-12-21T05:18:59Z</dcterms:modified>
</cp:coreProperties>
</file>