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60" r:id="rId4"/>
    <p:sldId id="261" r:id="rId5"/>
    <p:sldId id="262" r:id="rId6"/>
    <p:sldId id="263" r:id="rId7"/>
    <p:sldId id="264" r:id="rId8"/>
    <p:sldId id="269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6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7880-2957-4E51-877E-B5C89109E448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DF71-16E2-46DB-BCB0-0EC1B1108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3808" y="1122363"/>
            <a:ext cx="8358308" cy="1129059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latin typeface="+mn-lt"/>
              </a:rPr>
              <a:t>The role of VEGFA in disease progression of myelodysplastic </a:t>
            </a:r>
            <a:r>
              <a:rPr lang="en-US" altLang="ko-KR" sz="4000" b="1" dirty="0" smtClean="0">
                <a:latin typeface="+mn-lt"/>
              </a:rPr>
              <a:t>syndrome</a:t>
            </a:r>
            <a:endParaRPr lang="ko-KR" altLang="en-US" sz="4000" b="1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5033040"/>
            <a:ext cx="6858000" cy="338099"/>
          </a:xfrm>
        </p:spPr>
        <p:txBody>
          <a:bodyPr anchor="t" anchorCtr="0">
            <a:normAutofit lnSpcReduction="10000"/>
          </a:bodyPr>
          <a:lstStyle/>
          <a:p>
            <a:r>
              <a:rPr lang="en-US" altLang="ko-KR" sz="2000" dirty="0" smtClean="0"/>
              <a:t>Shin </a:t>
            </a:r>
            <a:r>
              <a:rPr lang="en-US" altLang="ko-KR" sz="2000" dirty="0" err="1" smtClean="0"/>
              <a:t>Seung</a:t>
            </a:r>
            <a:r>
              <a:rPr lang="en-US" altLang="ko-KR" sz="2000" dirty="0" smtClean="0"/>
              <a:t>-Hwan, M.D., Ph.D.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4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The role of VEGFA in disease progression of myelodysplastic syndrome (MDS)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989" y="991241"/>
            <a:ext cx="8129707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Q1 – </a:t>
            </a:r>
            <a:r>
              <a:rPr lang="en-US" altLang="ko-KR" dirty="0" smtClean="0"/>
              <a:t>Is protein expression of VEGFA increased in MSC culture media?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Method </a:t>
            </a:r>
          </a:p>
          <a:p>
            <a:pPr marL="1076325" lvl="1" indent="-269875">
              <a:lnSpc>
                <a:spcPct val="150000"/>
              </a:lnSpc>
              <a:buFont typeface="+mj-lt"/>
              <a:buAutoNum type="alphaLcPeriod" startAt="3"/>
            </a:pPr>
            <a:r>
              <a:rPr lang="en-US" altLang="ko-KR" sz="1600" dirty="0" smtClean="0"/>
              <a:t>ELISA</a:t>
            </a:r>
          </a:p>
          <a:p>
            <a:pPr marL="984250" lvl="1" indent="-177800">
              <a:lnSpc>
                <a:spcPct val="150000"/>
              </a:lnSpc>
              <a:buFont typeface="+mj-lt"/>
              <a:buAutoNum type="alphaLcPeriod" startAt="3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 startAt="3"/>
            </a:pPr>
            <a:endParaRPr lang="en-US" altLang="ko-KR" sz="1600" dirty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 startAt="3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 startAt="3"/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04" y="2815995"/>
            <a:ext cx="3069132" cy="2869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729" y="2455327"/>
            <a:ext cx="135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Culture media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69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The role of VEGFA in disease progression of myelodysplastic syndrome (MDS)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989" y="991241"/>
            <a:ext cx="812970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Q2 – Dose VEGFA change MSC characters?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Method </a:t>
            </a:r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high</a:t>
            </a:r>
            <a:r>
              <a:rPr lang="en-US" altLang="ko-KR" sz="1600" dirty="0" smtClean="0"/>
              <a:t> culture media + MSC</a:t>
            </a:r>
            <a:endParaRPr lang="en-US" altLang="ko-KR" sz="1600" dirty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40629" y="2128477"/>
            <a:ext cx="287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lvl="1" indent="-268288">
              <a:lnSpc>
                <a:spcPct val="150000"/>
              </a:lnSpc>
              <a:buFont typeface="+mj-lt"/>
              <a:buAutoNum type="alphaLcPeriod" startAt="2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low</a:t>
            </a:r>
            <a:r>
              <a:rPr lang="en-US" altLang="ko-KR" sz="1600" dirty="0" smtClean="0"/>
              <a:t> culture media + MSC</a:t>
            </a:r>
            <a:endParaRPr lang="en-US" altLang="ko-KR" sz="16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73991" y="2785875"/>
            <a:ext cx="3395048" cy="3327083"/>
            <a:chOff x="1180794" y="2340201"/>
            <a:chExt cx="3395048" cy="33270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794" y="2340201"/>
              <a:ext cx="3320415" cy="332708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249271" y="2340201"/>
              <a:ext cx="326571" cy="1663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20000" y="3842809"/>
            <a:ext cx="222068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Characterization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Cell proliferation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Stemness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Differentiation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7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The role of VEGFA in disease progression of myelodysplastic syndrome (MDS)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989" y="991241"/>
            <a:ext cx="812970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Q3 – Dose VEGFA change HSC/LSC characters?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Method </a:t>
            </a:r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high</a:t>
            </a:r>
            <a:r>
              <a:rPr lang="en-US" altLang="ko-KR" sz="1600" dirty="0" smtClean="0"/>
              <a:t> culture media + HSC/LSC</a:t>
            </a:r>
            <a:endParaRPr lang="en-US" altLang="ko-KR" sz="1600" dirty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40629" y="2128477"/>
            <a:ext cx="3192990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lvl="1" indent="-268288">
              <a:lnSpc>
                <a:spcPct val="150000"/>
              </a:lnSpc>
              <a:buFont typeface="+mj-lt"/>
              <a:buAutoNum type="alphaLcPeriod" startAt="2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low</a:t>
            </a:r>
            <a:r>
              <a:rPr lang="en-US" altLang="ko-KR" sz="1600" dirty="0" smtClean="0"/>
              <a:t> culture media + HSC/LSC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87" y="2605853"/>
            <a:ext cx="4447223" cy="3507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0000" y="3842809"/>
            <a:ext cx="222068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/>
              <a:t>Characterization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Cell proliferation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Stemness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altLang="ko-KR" sz="1600" dirty="0" smtClean="0"/>
              <a:t>Differentiation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753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31" y="1029661"/>
            <a:ext cx="812970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Internal and external autocrine VEGF/VEGFR2 loops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983" y="3357532"/>
            <a:ext cx="7322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Phosphorylated VEGFR2 in the </a:t>
            </a:r>
            <a:r>
              <a:rPr lang="en-US" altLang="ko-KR" sz="1400" dirty="0">
                <a:latin typeface="+mj-ea"/>
                <a:ea typeface="+mj-ea"/>
              </a:rPr>
              <a:t>nuclear protein fractions of untreated </a:t>
            </a:r>
            <a:r>
              <a:rPr lang="en-US" altLang="ko-KR" sz="1400" dirty="0" smtClean="0">
                <a:latin typeface="+mj-ea"/>
                <a:ea typeface="+mj-ea"/>
              </a:rPr>
              <a:t>cells, suggesting the autocrine </a:t>
            </a:r>
            <a:r>
              <a:rPr lang="en-US" altLang="ko-KR" sz="1400" dirty="0">
                <a:latin typeface="+mj-ea"/>
                <a:ea typeface="+mj-ea"/>
              </a:rPr>
              <a:t>loop might result in </a:t>
            </a:r>
            <a:r>
              <a:rPr lang="en-US" altLang="ko-KR" sz="1400" dirty="0" smtClean="0">
                <a:latin typeface="+mj-ea"/>
                <a:ea typeface="+mj-ea"/>
              </a:rPr>
              <a:t>VEGR2 activation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98" y="1591033"/>
            <a:ext cx="5614035" cy="1686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8" y="1591033"/>
            <a:ext cx="1646873" cy="1440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608" y="6318000"/>
            <a:ext cx="322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2004 May 15;103(10):3883-9.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8" y="4211456"/>
            <a:ext cx="6213158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31" y="1029661"/>
            <a:ext cx="812970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Internal and external autocrine VEGF/VEGFR2 loops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85" y="2209272"/>
            <a:ext cx="4234815" cy="4631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6635" y="1530157"/>
            <a:ext cx="382079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VEGFR2-specific intracellular inhibitor (4.6.1) blocks MAP3 and PI3K pathway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90" y="2209272"/>
            <a:ext cx="4234815" cy="40119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2764" y="1626149"/>
            <a:ext cx="249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Anti-VEGF Ab. blocks NF-</a:t>
            </a:r>
            <a:r>
              <a:rPr lang="en-US" altLang="ko-KR" sz="1400" dirty="0" err="1" smtClean="0">
                <a:latin typeface="+mn-ea"/>
              </a:rPr>
              <a:t>κB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1608" y="6318000"/>
            <a:ext cx="322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2004 May 15;103(10):3883-9.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91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31" y="1029661"/>
            <a:ext cx="812970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Internal and external autocrine VEGF/VEGFR2 loops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6" y="1685841"/>
            <a:ext cx="5876925" cy="3324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956" y="4988116"/>
            <a:ext cx="778176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Anti-VEGF Ab. – a little </a:t>
            </a:r>
            <a:r>
              <a:rPr lang="en-US" altLang="ko-KR" sz="1400" dirty="0">
                <a:latin typeface="+mj-ea"/>
                <a:ea typeface="+mj-ea"/>
              </a:rPr>
              <a:t>effect </a:t>
            </a:r>
            <a:r>
              <a:rPr lang="en-US" altLang="ko-KR" sz="1400" dirty="0" smtClean="0">
                <a:latin typeface="+mj-ea"/>
                <a:ea typeface="+mj-ea"/>
              </a:rPr>
              <a:t>on cell survival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VEGFR2-specific intracellular </a:t>
            </a:r>
            <a:r>
              <a:rPr lang="en-US" altLang="ko-KR" sz="1400" dirty="0" smtClean="0">
                <a:latin typeface="+mn-ea"/>
              </a:rPr>
              <a:t>inhibitor – induced </a:t>
            </a:r>
            <a:r>
              <a:rPr lang="en-US" altLang="ko-KR" sz="1400" dirty="0" smtClean="0">
                <a:latin typeface="+mj-ea"/>
                <a:ea typeface="+mj-ea"/>
              </a:rPr>
              <a:t>leukemia apoptosis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Anti-VEGF Ab. </a:t>
            </a:r>
            <a:r>
              <a:rPr lang="en-US" altLang="ko-KR" sz="1400" dirty="0" smtClean="0">
                <a:latin typeface="+mj-ea"/>
              </a:rPr>
              <a:t>+ </a:t>
            </a:r>
            <a:r>
              <a:rPr lang="en-US" altLang="ko-KR" sz="1400" dirty="0">
                <a:latin typeface="+mn-ea"/>
              </a:rPr>
              <a:t>VEGFR2-specific intracellular </a:t>
            </a:r>
            <a:r>
              <a:rPr lang="en-US" altLang="ko-KR" sz="1400" dirty="0" smtClean="0">
                <a:latin typeface="+mn-ea"/>
              </a:rPr>
              <a:t>inhibitor – reduce cell survival to larger extent than either agent alone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1608" y="6415563"/>
            <a:ext cx="322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Blood. 2004 May 15;103(10):3883-9.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822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31" y="1029661"/>
            <a:ext cx="8129707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Activation of NF-</a:t>
            </a:r>
            <a:r>
              <a:rPr lang="el-GR" altLang="ko-KR" dirty="0" smtClean="0"/>
              <a:t>κ</a:t>
            </a:r>
            <a:r>
              <a:rPr lang="en-US" altLang="ko-KR" dirty="0" smtClean="0"/>
              <a:t>B driven inflammatory programs in mesenchymal elements attenuates hematopoiesis in lower-risk MDS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98" y="1961627"/>
            <a:ext cx="2257425" cy="182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10101" y="1949350"/>
            <a:ext cx="6048375" cy="3114675"/>
            <a:chOff x="438678" y="1482195"/>
            <a:chExt cx="7560469" cy="389334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78" y="1482195"/>
              <a:ext cx="7560469" cy="389334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38678" y="3217862"/>
              <a:ext cx="196322" cy="245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55059" y="5211335"/>
            <a:ext cx="864446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Gene set enrichment assay (GSEA) – a remarkable abundance of signatures related to the activation of the nuclear factor-kappa B (NF-</a:t>
            </a:r>
            <a:r>
              <a:rPr lang="el-GR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κ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B) family of transcription factors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1999" y="6316566"/>
            <a:ext cx="3047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Leukemia. 2019 Feb;33(2):536-541.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6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831" y="1029661"/>
            <a:ext cx="8129707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Activation of NF-</a:t>
            </a:r>
            <a:r>
              <a:rPr lang="el-GR" altLang="ko-KR" dirty="0" smtClean="0"/>
              <a:t>κ</a:t>
            </a:r>
            <a:r>
              <a:rPr lang="en-US" altLang="ko-KR" dirty="0" smtClean="0"/>
              <a:t>B driven inflammatory programs in mesenchymal elements attenuates hematopoiesis in lower-risk MDS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52" y="1860502"/>
            <a:ext cx="3638327" cy="16922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9683" y="1902784"/>
            <a:ext cx="315309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Increased phosphorylation of p65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in intramedullary located CD271+ mesenchymal cells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2001" y="1291886"/>
            <a:ext cx="228074" cy="31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27" y="3491638"/>
            <a:ext cx="1724025" cy="1619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3" y="5000245"/>
            <a:ext cx="2028825" cy="165735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-5400000">
            <a:off x="3176634" y="4853890"/>
            <a:ext cx="127527" cy="1852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41999" y="6316566"/>
            <a:ext cx="3047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Leukemia. 2019 Feb;33(2):536-541.</a:t>
            </a:r>
            <a:endParaRPr lang="ko-KR" altLang="en-US" sz="1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14775" y="3656998"/>
            <a:ext cx="2041333" cy="2670584"/>
            <a:chOff x="924613" y="3593002"/>
            <a:chExt cx="2041333" cy="267058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r="50793"/>
            <a:stretch/>
          </p:blipFill>
          <p:spPr>
            <a:xfrm>
              <a:off x="1010075" y="3593002"/>
              <a:ext cx="1955871" cy="14116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48896"/>
            <a:stretch/>
          </p:blipFill>
          <p:spPr>
            <a:xfrm>
              <a:off x="924613" y="4851981"/>
              <a:ext cx="2031273" cy="141160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5537198" y="3571435"/>
            <a:ext cx="3153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OP9 cells (like CD271+ cells) – support the expansion of human HSPCs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IKK2SE – a constitutively active form of IKK2 (a upstream regulator of NF-</a:t>
            </a:r>
            <a:r>
              <a:rPr lang="en-US" altLang="ko-KR" sz="1400" dirty="0" err="1" smtClean="0">
                <a:latin typeface="+mj-ea"/>
                <a:ea typeface="+mj-ea"/>
              </a:rPr>
              <a:t>kB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2472773" y="3918857"/>
            <a:ext cx="612926" cy="424420"/>
          </a:xfrm>
          <a:prstGeom prst="line">
            <a:avLst/>
          </a:prstGeom>
          <a:ln w="95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72773" y="4343277"/>
            <a:ext cx="12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Transfection by lenti-virus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24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14831" y="1029661"/>
            <a:ext cx="8129707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Activation of NF-</a:t>
            </a:r>
            <a:r>
              <a:rPr lang="el-GR" altLang="ko-KR" dirty="0" smtClean="0"/>
              <a:t>κ</a:t>
            </a:r>
            <a:r>
              <a:rPr lang="en-US" altLang="ko-KR" dirty="0" smtClean="0"/>
              <a:t>B driven inflammatory programs in mesenchymal elements attenuates hematopoiesis in lower-risk MDS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BACKGROUND</a:t>
            </a:r>
            <a:endParaRPr lang="ko-KR" altLang="en-US" sz="20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15" y="4085314"/>
            <a:ext cx="6414135" cy="22402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807000"/>
            <a:ext cx="5947410" cy="23336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41999" y="6316566"/>
            <a:ext cx="3047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Leukemia. 2019 Feb;33(2):536-541.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9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The role of VEGFA in disease progression of myelodysplastic syndrome (MDS)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989" y="991241"/>
            <a:ext cx="812970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Sample selection (</a:t>
            </a:r>
            <a:r>
              <a:rPr lang="en-US" altLang="ko-KR" dirty="0" err="1" smtClean="0"/>
              <a:t>VEGF</a:t>
            </a:r>
            <a:r>
              <a:rPr lang="en-US" altLang="ko-KR" baseline="-25000" dirty="0" err="1" smtClean="0"/>
              <a:t>high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VEGF</a:t>
            </a:r>
            <a:r>
              <a:rPr lang="en-US" altLang="ko-KR" baseline="-25000" dirty="0" err="1" smtClean="0"/>
              <a:t>low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high</a:t>
            </a:r>
            <a:endParaRPr lang="en-US" altLang="ko-KR" sz="1600" baseline="-25000" dirty="0" smtClean="0"/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BM </a:t>
            </a:r>
            <a:r>
              <a:rPr lang="en-US" altLang="ko-KR" sz="1600" dirty="0" err="1" smtClean="0"/>
              <a:t>blast</a:t>
            </a:r>
            <a:r>
              <a:rPr lang="en-US" altLang="ko-KR" sz="1600" baseline="-25000" dirty="0" err="1" smtClean="0"/>
              <a:t>high</a:t>
            </a:r>
            <a:r>
              <a:rPr lang="en-US" altLang="ko-KR" sz="1600" baseline="-25000" dirty="0" smtClean="0"/>
              <a:t> </a:t>
            </a:r>
            <a:r>
              <a:rPr lang="en-US" altLang="ko-KR" sz="1600" dirty="0" smtClean="0"/>
              <a:t>– UPN </a:t>
            </a:r>
            <a:r>
              <a:rPr lang="en-US" altLang="ko-KR" sz="1600" dirty="0" smtClean="0"/>
              <a:t>3 (18%, 13.60), </a:t>
            </a:r>
            <a:r>
              <a:rPr lang="en-US" altLang="ko-KR" sz="1600" dirty="0" smtClean="0"/>
              <a:t>UPN </a:t>
            </a:r>
            <a:r>
              <a:rPr lang="en-US" altLang="ko-KR" sz="1600" dirty="0" smtClean="0"/>
              <a:t>77 (13%, 17.39), </a:t>
            </a:r>
            <a:r>
              <a:rPr lang="en-US" altLang="ko-KR" sz="1600" dirty="0" smtClean="0"/>
              <a:t>UPN 79 (15%, 27.86), UPN 112 (30%, 23.08), </a:t>
            </a:r>
            <a:r>
              <a:rPr lang="en-US" altLang="ko-KR" sz="1600" dirty="0" smtClean="0"/>
              <a:t>UPN 124 (77%, 23.24)</a:t>
            </a:r>
            <a:endParaRPr lang="en-US" altLang="ko-KR" sz="1600" dirty="0" smtClean="0"/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BM </a:t>
            </a:r>
            <a:r>
              <a:rPr lang="en-US" altLang="ko-KR" sz="1600" dirty="0" err="1" smtClean="0"/>
              <a:t>blast</a:t>
            </a:r>
            <a:r>
              <a:rPr lang="en-US" altLang="ko-KR" sz="1600" baseline="-25000" dirty="0" err="1" smtClean="0"/>
              <a:t>low</a:t>
            </a:r>
            <a:r>
              <a:rPr lang="en-US" altLang="ko-KR" sz="1600" baseline="-25000" dirty="0" smtClean="0"/>
              <a:t> </a:t>
            </a:r>
            <a:r>
              <a:rPr lang="en-US" altLang="ko-KR" sz="1600" dirty="0" smtClean="0"/>
              <a:t>– </a:t>
            </a:r>
            <a:r>
              <a:rPr lang="en-US" altLang="ko-KR" sz="1600" dirty="0" smtClean="0"/>
              <a:t>UPN 32 (1%, 23.59), UPN 60 (9%, 21.41), UPN 75 (0%, 16.74</a:t>
            </a:r>
            <a:r>
              <a:rPr lang="en-US" altLang="ko-KR" sz="1600" dirty="0"/>
              <a:t>), UPN 78 (</a:t>
            </a:r>
            <a:r>
              <a:rPr lang="en-US" altLang="ko-KR" sz="1600" dirty="0" smtClean="0"/>
              <a:t>7%, 39.53), </a:t>
            </a:r>
            <a:r>
              <a:rPr lang="en-US" altLang="ko-KR" sz="1600" dirty="0" smtClean="0"/>
              <a:t>UPN 80 (4%, 26.72) </a:t>
            </a:r>
            <a:endParaRPr lang="en-US" altLang="ko-KR" sz="1600" baseline="-250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VEGF</a:t>
            </a:r>
            <a:r>
              <a:rPr lang="en-US" altLang="ko-KR" sz="1600" baseline="-25000" dirty="0" err="1" smtClean="0"/>
              <a:t>low</a:t>
            </a:r>
            <a:endParaRPr lang="en-US" altLang="ko-KR" sz="1600" baseline="-25000" dirty="0" smtClean="0"/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BM </a:t>
            </a:r>
            <a:r>
              <a:rPr lang="en-US" altLang="ko-KR" sz="1600" dirty="0" err="1" smtClean="0"/>
              <a:t>blast</a:t>
            </a:r>
            <a:r>
              <a:rPr lang="en-US" altLang="ko-KR" sz="1600" baseline="-25000" dirty="0" err="1" smtClean="0"/>
              <a:t>low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UPN </a:t>
            </a:r>
            <a:r>
              <a:rPr lang="en-US" altLang="ko-KR" sz="1600" dirty="0" smtClean="0"/>
              <a:t>14 (1%, 2.01), </a:t>
            </a:r>
            <a:r>
              <a:rPr lang="en-US" altLang="ko-KR" sz="1600" dirty="0" smtClean="0"/>
              <a:t>UPN </a:t>
            </a:r>
            <a:r>
              <a:rPr lang="en-US" altLang="ko-KR" sz="1600" dirty="0" smtClean="0"/>
              <a:t>35 (0%, 1.790</a:t>
            </a:r>
            <a:r>
              <a:rPr lang="en-US" altLang="ko-KR" sz="1600" dirty="0"/>
              <a:t>), UPN 38 (</a:t>
            </a:r>
            <a:r>
              <a:rPr lang="en-US" altLang="ko-KR" sz="1600" dirty="0" smtClean="0"/>
              <a:t>6%, </a:t>
            </a:r>
            <a:r>
              <a:rPr lang="en-US" altLang="ko-KR" sz="1600" dirty="0"/>
              <a:t>4.94), UPN </a:t>
            </a:r>
            <a:r>
              <a:rPr lang="en-US" altLang="ko-KR" sz="1600" dirty="0" smtClean="0"/>
              <a:t>54 (2%, 1.08), UPN 57 (7%, 4.84)</a:t>
            </a:r>
            <a:endParaRPr lang="en-US" altLang="ko-KR" sz="1600" baseline="-25000" dirty="0"/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BM </a:t>
            </a:r>
            <a:r>
              <a:rPr lang="en-US" altLang="ko-KR" sz="1600" dirty="0" err="1" smtClean="0"/>
              <a:t>blast</a:t>
            </a:r>
            <a:r>
              <a:rPr lang="en-US" altLang="ko-KR" sz="1600" baseline="-25000" dirty="0" err="1" smtClean="0"/>
              <a:t>high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– </a:t>
            </a:r>
            <a:r>
              <a:rPr lang="en-US" altLang="ko-KR" sz="1600" dirty="0"/>
              <a:t>UPN 15 (</a:t>
            </a:r>
            <a:r>
              <a:rPr lang="en-US" altLang="ko-KR" sz="1600" dirty="0" smtClean="0"/>
              <a:t>14%, </a:t>
            </a:r>
            <a:r>
              <a:rPr lang="en-US" altLang="ko-KR" sz="1600" dirty="0"/>
              <a:t>5.33), UPN 28 (</a:t>
            </a:r>
            <a:r>
              <a:rPr lang="en-US" altLang="ko-KR" sz="1600" dirty="0" smtClean="0"/>
              <a:t>10%, </a:t>
            </a:r>
            <a:r>
              <a:rPr lang="en-US" altLang="ko-KR" sz="1600" dirty="0"/>
              <a:t>10.06), </a:t>
            </a:r>
            <a:r>
              <a:rPr lang="en-US" altLang="ko-KR" sz="1600" dirty="0" smtClean="0"/>
              <a:t>UPN 30 </a:t>
            </a:r>
            <a:r>
              <a:rPr lang="en-US" altLang="ko-KR" sz="1600" dirty="0" smtClean="0"/>
              <a:t>(9%, 3.97), UPN 50 (10%, 10.37), UPN 81 (18%, 11.79) </a:t>
            </a:r>
            <a:endParaRPr lang="en-US" altLang="ko-KR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41267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626" y="338097"/>
            <a:ext cx="85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The role of VEGFA in disease progression of myelodysplastic syndrome (MDS)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989" y="991241"/>
            <a:ext cx="812970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Q1 – Is protein expression of VEGFA increased in MSC cells or culture media?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Method </a:t>
            </a:r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Flow cytometry</a:t>
            </a:r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 smtClean="0"/>
          </a:p>
          <a:p>
            <a:pPr marL="984250" lvl="1" indent="-177800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/>
          </a:p>
          <a:p>
            <a:pPr marL="1076325" lvl="1" indent="-269875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smtClean="0"/>
              <a:t>Western blot</a:t>
            </a:r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  <a:p>
            <a:pPr marL="806450" lvl="1">
              <a:lnSpc>
                <a:spcPct val="150000"/>
              </a:lnSpc>
            </a:pPr>
            <a:endParaRPr lang="en-US" altLang="ko-KR" sz="1600" dirty="0"/>
          </a:p>
          <a:p>
            <a:pPr marL="806450" lvl="1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88" y="4442805"/>
            <a:ext cx="6248400" cy="21031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17" y="2221044"/>
            <a:ext cx="5029200" cy="208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1730" y="2455329"/>
            <a:ext cx="4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Cell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91729" y="4284130"/>
            <a:ext cx="4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Cell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137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591</Words>
  <Application>Microsoft Office PowerPoint</Application>
  <PresentationFormat>화면 슬라이드 쇼(4:3)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테마</vt:lpstr>
      <vt:lpstr>The role of VEGFA in disease progression of myelodysplastic syndrome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2019-06-26T23:09:54Z</dcterms:created>
  <dcterms:modified xsi:type="dcterms:W3CDTF">2019-07-17T05:02:31Z</dcterms:modified>
</cp:coreProperties>
</file>