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6" r:id="rId10"/>
    <p:sldId id="264" r:id="rId11"/>
    <p:sldId id="265" r:id="rId12"/>
    <p:sldId id="266" r:id="rId13"/>
    <p:sldId id="267" r:id="rId14"/>
    <p:sldId id="277" r:id="rId15"/>
    <p:sldId id="27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7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6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3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0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2A21-2775-4EFF-B2BA-7905A72D548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VASCULAR ENDOTHELIAL GROWTH FACTOR AND ITS RECEPTORS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46" y="831114"/>
            <a:ext cx="66198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7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99" y="3688226"/>
            <a:ext cx="2760136" cy="301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Internal and external autocrine </a:t>
            </a:r>
            <a:r>
              <a:rPr lang="en-US" altLang="ko-KR" sz="2400" dirty="0" smtClean="0"/>
              <a:t>VEGF/VEGFR2 </a:t>
            </a:r>
            <a:r>
              <a:rPr lang="en-US" altLang="ko-KR" sz="2400" dirty="0"/>
              <a:t>loops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8998" y="2717797"/>
            <a:ext cx="7382936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Phosphorylated VEGFR2 in the </a:t>
            </a:r>
            <a:r>
              <a:rPr lang="en-US" altLang="ko-KR" sz="1400" dirty="0">
                <a:latin typeface="+mj-ea"/>
                <a:ea typeface="+mj-ea"/>
              </a:rPr>
              <a:t>nuclear protein fractions of untreated </a:t>
            </a:r>
            <a:r>
              <a:rPr lang="en-US" altLang="ko-KR" sz="1400" dirty="0" smtClean="0">
                <a:latin typeface="+mj-ea"/>
                <a:ea typeface="+mj-ea"/>
              </a:rPr>
              <a:t>cells, suggesting the autocrine </a:t>
            </a:r>
            <a:r>
              <a:rPr lang="en-US" altLang="ko-KR" sz="1400" dirty="0">
                <a:latin typeface="+mj-ea"/>
                <a:ea typeface="+mj-ea"/>
              </a:rPr>
              <a:t>loop might result in </a:t>
            </a:r>
            <a:r>
              <a:rPr lang="en-US" altLang="ko-KR" sz="1400" dirty="0" smtClean="0">
                <a:latin typeface="+mj-ea"/>
                <a:ea typeface="+mj-ea"/>
              </a:rPr>
              <a:t>VEGR2 activation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23" y="818670"/>
            <a:ext cx="6416040" cy="1927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5201" y="3240178"/>
            <a:ext cx="249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Anti-VEGF Ab. Blocks NF-</a:t>
            </a:r>
            <a:r>
              <a:rPr lang="en-US" altLang="ko-KR" sz="1400" dirty="0" err="1" smtClean="0">
                <a:latin typeface="+mn-ea"/>
              </a:rPr>
              <a:t>κB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698" y="3240178"/>
            <a:ext cx="3805769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+mn-ea"/>
              </a:rPr>
              <a:t>VEGFR2-specific intracellular inhibitor (4.6.1) blocks MAP3 and PI3K pathway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1" y="3654358"/>
            <a:ext cx="2768918" cy="26231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58333" y="3688226"/>
            <a:ext cx="135467" cy="19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8333" y="4545652"/>
            <a:ext cx="135467" cy="19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58332" y="5354571"/>
            <a:ext cx="135467" cy="19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60897" y="3795387"/>
            <a:ext cx="135467" cy="19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01626" y="4743626"/>
            <a:ext cx="135467" cy="19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60896" y="5647943"/>
            <a:ext cx="135467" cy="19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Internal and external autocrine </a:t>
            </a:r>
            <a:r>
              <a:rPr lang="en-US" altLang="ko-KR" sz="2400" dirty="0" smtClean="0"/>
              <a:t>VEGF/VEGFR2 </a:t>
            </a:r>
            <a:r>
              <a:rPr lang="en-US" altLang="ko-KR" sz="2400" dirty="0"/>
              <a:t>loops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356" y="1188853"/>
            <a:ext cx="2957267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Anti-VEGF Ab. – a little </a:t>
            </a:r>
            <a:r>
              <a:rPr lang="en-US" altLang="ko-KR" sz="1400" dirty="0">
                <a:latin typeface="+mj-ea"/>
                <a:ea typeface="+mj-ea"/>
              </a:rPr>
              <a:t>effect </a:t>
            </a:r>
            <a:r>
              <a:rPr lang="en-US" altLang="ko-KR" sz="1400" dirty="0" smtClean="0">
                <a:latin typeface="+mj-ea"/>
                <a:ea typeface="+mj-ea"/>
              </a:rPr>
              <a:t>on cell survival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VEGFR2-specific intracellular </a:t>
            </a:r>
            <a:r>
              <a:rPr lang="en-US" altLang="ko-KR" sz="1400" dirty="0" smtClean="0">
                <a:latin typeface="+mn-ea"/>
              </a:rPr>
              <a:t>inhibitor – induced </a:t>
            </a:r>
            <a:r>
              <a:rPr lang="en-US" altLang="ko-KR" sz="1400" dirty="0" smtClean="0">
                <a:latin typeface="+mj-ea"/>
                <a:ea typeface="+mj-ea"/>
              </a:rPr>
              <a:t>leukemia apoptosis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j-ea"/>
              </a:rPr>
              <a:t>Anti-VEGF Ab. </a:t>
            </a:r>
            <a:r>
              <a:rPr lang="en-US" altLang="ko-KR" sz="1400" dirty="0" smtClean="0">
                <a:latin typeface="+mj-ea"/>
              </a:rPr>
              <a:t>+ </a:t>
            </a:r>
            <a:r>
              <a:rPr lang="en-US" altLang="ko-KR" sz="1400" dirty="0">
                <a:latin typeface="+mn-ea"/>
              </a:rPr>
              <a:t>VEGFR2-specific intracellular </a:t>
            </a:r>
            <a:r>
              <a:rPr lang="en-US" altLang="ko-KR" sz="1400" dirty="0" smtClean="0">
                <a:latin typeface="+mn-ea"/>
              </a:rPr>
              <a:t>inhibitor – reduce cell survival to larger extent than either agent alone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6" y="1025015"/>
            <a:ext cx="4701540" cy="26593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33533" y="6415563"/>
            <a:ext cx="322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2004 May 15;103(10):3883-9.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620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42" y="1465257"/>
            <a:ext cx="2257425" cy="1828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62042" y="1530291"/>
            <a:ext cx="216960" cy="261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19467" y="1639219"/>
            <a:ext cx="10413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NFKBIA - </a:t>
            </a:r>
            <a:r>
              <a:rPr lang="en-US" altLang="ko-KR" sz="1400" dirty="0">
                <a:solidFill>
                  <a:prstClr val="black"/>
                </a:solidFill>
                <a:latin typeface="+mj-ea"/>
                <a:ea typeface="+mj-ea"/>
              </a:rPr>
              <a:t>NF-</a:t>
            </a:r>
            <a:r>
              <a:rPr lang="el-GR" altLang="ko-KR" sz="1400" dirty="0">
                <a:solidFill>
                  <a:prstClr val="black"/>
                </a:solidFill>
                <a:latin typeface="+mj-ea"/>
                <a:ea typeface="+mj-ea"/>
              </a:rPr>
              <a:t>κ</a:t>
            </a:r>
            <a:r>
              <a:rPr lang="en-US" altLang="ko-KR" sz="1400" dirty="0" smtClean="0">
                <a:solidFill>
                  <a:prstClr val="black"/>
                </a:solidFill>
                <a:latin typeface="+mj-ea"/>
                <a:ea typeface="+mj-ea"/>
              </a:rPr>
              <a:t>B inhibitor forms an auto-regulatory loop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533" y="287867"/>
            <a:ext cx="864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Activation of NF-</a:t>
            </a:r>
            <a:r>
              <a:rPr lang="el-GR" altLang="ko-KR" sz="2400" dirty="0" smtClean="0"/>
              <a:t>κ</a:t>
            </a:r>
            <a:r>
              <a:rPr lang="en-US" altLang="ko-KR" sz="2400" dirty="0" smtClean="0"/>
              <a:t>B driven inflammatory programs in mesenchymal elements attenuates hematopoiesis in low-risk MDS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1999" y="6316566"/>
            <a:ext cx="3047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Leukemia. 2019 Feb;33(2):536-541.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14876" y="1465258"/>
            <a:ext cx="4838700" cy="2491740"/>
            <a:chOff x="438678" y="1482195"/>
            <a:chExt cx="6048375" cy="31146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78" y="1482195"/>
              <a:ext cx="6048375" cy="31146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38678" y="1482195"/>
              <a:ext cx="196322" cy="245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678" y="3217862"/>
              <a:ext cx="196322" cy="245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84763" y="3956998"/>
            <a:ext cx="7383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Gene set enrichment assay (GSEA) shows that a remarkable abundance of signatures related to the activation of the nuclear factor-kappa B (NF-</a:t>
            </a:r>
            <a:r>
              <a:rPr lang="el-GR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κ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B) family of transcription factors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76" y="4892337"/>
            <a:ext cx="3276600" cy="1524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0277" y="4892337"/>
            <a:ext cx="221724" cy="218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91475" y="5036271"/>
            <a:ext cx="4675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Increased phosphorylation of p65, a component of the activated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NF-</a:t>
            </a:r>
            <a:r>
              <a:rPr lang="el-GR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κ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B complex, in intramedullary located CD271+ mesenchymal cells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987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533" y="287867"/>
            <a:ext cx="864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Activation of NF-</a:t>
            </a:r>
            <a:r>
              <a:rPr lang="el-GR" altLang="ko-KR" sz="2400" dirty="0" smtClean="0"/>
              <a:t>κ</a:t>
            </a:r>
            <a:r>
              <a:rPr lang="en-US" altLang="ko-KR" sz="2400" dirty="0" smtClean="0"/>
              <a:t>B driven inflammatory programs in mesenchymal elements attenuates hematopoiesis in low-risk MDS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1999" y="6316566"/>
            <a:ext cx="3047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Leukemia. 2019 Feb;33(2):536-541.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70" y="1878542"/>
            <a:ext cx="3057525" cy="108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997" y="1371600"/>
            <a:ext cx="816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OP9 cells, like CD271+ cells, express osteolineage commitment markers as well as HSPC regulatory factors and robustly support the expansion of human HSPCs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0668" y="1898247"/>
            <a:ext cx="387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FLAG-IKK2SE – a constitutively active form of IKK2, a kinase upstream regulator of NF-</a:t>
            </a:r>
            <a:r>
              <a:rPr lang="el-GR" altLang="ko-KR" sz="1400" dirty="0" smtClean="0">
                <a:latin typeface="+mj-ea"/>
                <a:ea typeface="+mj-ea"/>
              </a:rPr>
              <a:t>κ</a:t>
            </a:r>
            <a:r>
              <a:rPr lang="en-US" altLang="ko-KR" sz="1400" dirty="0" smtClean="0">
                <a:latin typeface="+mj-ea"/>
                <a:ea typeface="+mj-ea"/>
              </a:rPr>
              <a:t>B 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8" y="3188854"/>
            <a:ext cx="1724025" cy="1619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615" y="3188854"/>
            <a:ext cx="2028825" cy="16573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3998" y="3188854"/>
            <a:ext cx="17409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4074" y="3188854"/>
            <a:ext cx="17409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062163" y="2924911"/>
            <a:ext cx="127527" cy="185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37423" y="1599342"/>
            <a:ext cx="1154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Transfection via </a:t>
            </a:r>
            <a:r>
              <a:rPr lang="en-US" altLang="ko-KR" sz="1400" dirty="0" err="1" smtClean="0">
                <a:latin typeface="+mj-ea"/>
                <a:ea typeface="+mj-ea"/>
              </a:rPr>
              <a:t>lentivirus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714" y="2618680"/>
            <a:ext cx="4248150" cy="16668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473" y="4209315"/>
            <a:ext cx="4581525" cy="16002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421714" y="2618680"/>
            <a:ext cx="167216" cy="209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00550" y="4225300"/>
            <a:ext cx="167216" cy="209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-5400000">
            <a:off x="4215080" y="3919498"/>
            <a:ext cx="127527" cy="185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95" y="4914031"/>
            <a:ext cx="1195388" cy="685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070" y="5786275"/>
            <a:ext cx="85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NF-</a:t>
            </a:r>
            <a:r>
              <a:rPr lang="en-US" altLang="ko-KR" sz="1200" dirty="0" err="1" smtClean="0">
                <a:latin typeface="+mj-ea"/>
                <a:ea typeface="+mj-ea"/>
              </a:rPr>
              <a:t>kB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↑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8982" y="5273127"/>
            <a:ext cx="17409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6488" y="5124675"/>
            <a:ext cx="539489" cy="57757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266686" y="5786274"/>
            <a:ext cx="85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HSPC </a:t>
            </a:r>
            <a:r>
              <a:rPr lang="ko-KR" altLang="en-US" sz="1200" dirty="0">
                <a:latin typeface="+mn-ea"/>
              </a:rPr>
              <a:t>↓</a:t>
            </a:r>
          </a:p>
        </p:txBody>
      </p:sp>
      <p:sp>
        <p:nvSpPr>
          <p:cNvPr id="39" name="아래쪽 화살표 38"/>
          <p:cNvSpPr/>
          <p:nvPr/>
        </p:nvSpPr>
        <p:spPr>
          <a:xfrm rot="-5400000">
            <a:off x="1843750" y="5320855"/>
            <a:ext cx="127527" cy="185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7419" y="4750175"/>
            <a:ext cx="194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n</a:t>
            </a:r>
            <a:r>
              <a:rPr lang="en-US" altLang="ko-KR" sz="1200" dirty="0" smtClean="0">
                <a:latin typeface="+mj-ea"/>
                <a:ea typeface="+mj-ea"/>
              </a:rPr>
              <a:t>egative regulators of hematopoiesis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6065" y="6135252"/>
            <a:ext cx="162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PLoS</a:t>
            </a:r>
            <a:r>
              <a:rPr lang="en-US" altLang="ko-KR" sz="1400" dirty="0"/>
              <a:t> One. 2016 Feb 2;11(2):e0146722.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720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Low </a:t>
            </a:r>
            <a:r>
              <a:rPr lang="en-US" altLang="ko-KR" sz="2400" dirty="0" err="1" smtClean="0"/>
              <a:t>vs</a:t>
            </a:r>
            <a:r>
              <a:rPr lang="en-US" altLang="ko-KR" sz="2400" dirty="0" smtClean="0"/>
              <a:t> high-risk myelodysplastic syndrome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5" y="1121348"/>
            <a:ext cx="8401050" cy="4676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4275" y="5209774"/>
            <a:ext cx="222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Inflammatory response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68605" y="5209773"/>
            <a:ext cx="222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Inflammatory response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Area of uncertainty</a:t>
            </a:r>
            <a:endParaRPr lang="ko-KR" altLang="en-US" sz="2400" dirty="0"/>
          </a:p>
        </p:txBody>
      </p:sp>
      <p:sp>
        <p:nvSpPr>
          <p:cNvPr id="2" name="타원 1"/>
          <p:cNvSpPr/>
          <p:nvPr/>
        </p:nvSpPr>
        <p:spPr>
          <a:xfrm>
            <a:off x="822192" y="1636699"/>
            <a:ext cx="2019600" cy="2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86" y="3760876"/>
            <a:ext cx="139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MDS Blast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615992" y="2545335"/>
            <a:ext cx="432000" cy="4303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474" y="2606600"/>
            <a:ext cx="75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VEGFR2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47055" y="2854955"/>
            <a:ext cx="75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VEGF</a:t>
            </a:r>
            <a:endParaRPr lang="ko-KR" altLang="en-US" sz="1400" dirty="0"/>
          </a:p>
        </p:txBody>
      </p:sp>
      <p:sp>
        <p:nvSpPr>
          <p:cNvPr id="11" name="오른쪽으로 구부러진 화살표 10"/>
          <p:cNvSpPr/>
          <p:nvPr/>
        </p:nvSpPr>
        <p:spPr>
          <a:xfrm>
            <a:off x="2086213" y="2508838"/>
            <a:ext cx="252000" cy="25165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6124" y="1128660"/>
            <a:ext cx="75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VEGF</a:t>
            </a:r>
            <a:endParaRPr lang="ko-KR" altLang="en-US" sz="1400" dirty="0"/>
          </a:p>
        </p:txBody>
      </p:sp>
      <p:sp>
        <p:nvSpPr>
          <p:cNvPr id="14" name="오른쪽으로 구부러진 화살표 13"/>
          <p:cNvSpPr/>
          <p:nvPr/>
        </p:nvSpPr>
        <p:spPr>
          <a:xfrm>
            <a:off x="1705992" y="1550905"/>
            <a:ext cx="252000" cy="25165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992" y="1497701"/>
            <a:ext cx="152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External autocrine</a:t>
            </a:r>
            <a:endParaRPr lang="ko-KR" altLang="en-US" sz="1400" dirty="0"/>
          </a:p>
        </p:txBody>
      </p:sp>
      <p:sp>
        <p:nvSpPr>
          <p:cNvPr id="18" name="아래쪽 화살표 17"/>
          <p:cNvSpPr/>
          <p:nvPr/>
        </p:nvSpPr>
        <p:spPr>
          <a:xfrm>
            <a:off x="1745614" y="1941553"/>
            <a:ext cx="172754" cy="4807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72264" y="1996356"/>
            <a:ext cx="811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NF-</a:t>
            </a:r>
            <a:r>
              <a:rPr lang="en-US" altLang="ko-KR" sz="1400" dirty="0" err="1" smtClean="0"/>
              <a:t>κB</a:t>
            </a:r>
            <a:r>
              <a:rPr lang="en-US" altLang="ko-KR" sz="1400" dirty="0" smtClean="0"/>
              <a:t> ↑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30" y="1436437"/>
            <a:ext cx="3514725" cy="20716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80974" y="3606987"/>
            <a:ext cx="149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Mesenchymal cell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79397" y="1985306"/>
            <a:ext cx="7517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VEGF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13866" y="2508838"/>
            <a:ext cx="82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NF-</a:t>
            </a:r>
            <a:r>
              <a:rPr lang="en-US" altLang="ko-KR" sz="1400" dirty="0" err="1" smtClean="0"/>
              <a:t>κB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↑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228053" y="2297045"/>
            <a:ext cx="1845327" cy="593325"/>
            <a:chOff x="7137308" y="1579841"/>
            <a:chExt cx="1845327" cy="593325"/>
          </a:xfrm>
        </p:grpSpPr>
        <p:sp>
          <p:nvSpPr>
            <p:cNvPr id="26" name="TextBox 25"/>
            <p:cNvSpPr txBox="1"/>
            <p:nvPr/>
          </p:nvSpPr>
          <p:spPr>
            <a:xfrm>
              <a:off x="7160360" y="1579841"/>
              <a:ext cx="182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Inflammatory cytokine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37308" y="1865389"/>
              <a:ext cx="165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Negative regulators</a:t>
              </a:r>
              <a:endParaRPr lang="ko-KR" altLang="en-US" sz="1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44505" y="863891"/>
            <a:ext cx="90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Paracrine</a:t>
            </a:r>
            <a:endParaRPr lang="ko-KR" altLang="en-US" sz="1400" dirty="0"/>
          </a:p>
        </p:txBody>
      </p:sp>
      <p:sp>
        <p:nvSpPr>
          <p:cNvPr id="31" name="굽은 화살표 30"/>
          <p:cNvSpPr/>
          <p:nvPr/>
        </p:nvSpPr>
        <p:spPr>
          <a:xfrm flipH="1">
            <a:off x="3114060" y="947248"/>
            <a:ext cx="767153" cy="1028309"/>
          </a:xfrm>
          <a:prstGeom prst="bentArrow">
            <a:avLst>
              <a:gd name="adj1" fmla="val 9535"/>
              <a:gd name="adj2" fmla="val 10480"/>
              <a:gd name="adj3" fmla="val 13982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04653" y="4733365"/>
            <a:ext cx="1638000" cy="16366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823653" y="4223570"/>
            <a:ext cx="1638000" cy="16366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2654" y="6169075"/>
            <a:ext cx="62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HPSC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86385" y="4901749"/>
            <a:ext cx="98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Number ↓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91507" y="5169867"/>
            <a:ext cx="106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Function ↓</a:t>
            </a:r>
            <a:endParaRPr lang="ko-KR" altLang="en-US" sz="1400" dirty="0"/>
          </a:p>
        </p:txBody>
      </p:sp>
      <p:sp>
        <p:nvSpPr>
          <p:cNvPr id="38" name="굽은 화살표 37"/>
          <p:cNvSpPr/>
          <p:nvPr/>
        </p:nvSpPr>
        <p:spPr>
          <a:xfrm rot="10800000">
            <a:off x="6971257" y="3028043"/>
            <a:ext cx="253573" cy="2185404"/>
          </a:xfrm>
          <a:prstGeom prst="bentArrow">
            <a:avLst>
              <a:gd name="adj1" fmla="val 2803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굽은 화살표 38"/>
          <p:cNvSpPr/>
          <p:nvPr/>
        </p:nvSpPr>
        <p:spPr>
          <a:xfrm rot="5400000">
            <a:off x="4564031" y="1646116"/>
            <a:ext cx="279744" cy="1152263"/>
          </a:xfrm>
          <a:prstGeom prst="bentArrow">
            <a:avLst>
              <a:gd name="adj1" fmla="val 27651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97889" y="1735622"/>
            <a:ext cx="36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213" y="2480083"/>
            <a:ext cx="148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Internal autocrine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83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4258"/>
          <a:stretch/>
        </p:blipFill>
        <p:spPr>
          <a:xfrm>
            <a:off x="607480" y="1504421"/>
            <a:ext cx="6743700" cy="15943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933" y="3081862"/>
            <a:ext cx="749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MVD of RCUD was significantly lower than in others such as RCMD and RAEB-1/2.</a:t>
            </a:r>
          </a:p>
          <a:p>
            <a:r>
              <a:rPr lang="en-US" altLang="ko-KR" sz="1600" dirty="0" smtClean="0"/>
              <a:t>There was no significant differences in VEGF expression according to the subtype of MDS.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54047" y="1471552"/>
            <a:ext cx="41740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Differences in angiogenesis-related biomarkers by MDS subtype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45533" y="287867"/>
            <a:ext cx="864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Biomarkers of angiogenesis as prognostic factors in myelodysplastic syndrome patients treated with hypomethylating agents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0" y="5333999"/>
            <a:ext cx="603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MVD expression did not differ among the risk groups based on the IPSS.</a:t>
            </a:r>
          </a:p>
          <a:p>
            <a:r>
              <a:rPr lang="en-US" altLang="ko-KR" sz="1600" dirty="0" smtClean="0"/>
              <a:t>The low risk group tended to have lower expression of MVD and VEGF.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3" y="3786187"/>
            <a:ext cx="6667500" cy="1571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480" y="3743852"/>
            <a:ext cx="41740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Difference in angiogenesis-related biomarkers by IPSS risk group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07480" y="1471552"/>
            <a:ext cx="5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8" y="4058168"/>
            <a:ext cx="6686550" cy="12573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5" y="1506135"/>
            <a:ext cx="6677025" cy="1152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5000" y="2633126"/>
            <a:ext cx="854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 the HMA group, the mean MVD in the responder group was significantly lower than that of the non-responder group (</a:t>
            </a:r>
            <a:r>
              <a:rPr lang="en-US" altLang="ko-KR" sz="1600" i="1" dirty="0" smtClean="0"/>
              <a:t>P</a:t>
            </a:r>
            <a:r>
              <a:rPr lang="en-US" altLang="ko-KR" sz="1600" dirty="0" smtClean="0"/>
              <a:t> = 0.039).</a:t>
            </a:r>
          </a:p>
          <a:p>
            <a:r>
              <a:rPr lang="en-US" altLang="ko-KR" sz="1600" dirty="0" smtClean="0"/>
              <a:t>In the supportive care group, the mean MVD for responders was similar to that of 13 non-responders. The strong VEGF expression in non-responders tended to be more frequent than in responders (</a:t>
            </a:r>
            <a:r>
              <a:rPr lang="en-US" altLang="ko-KR" sz="1600" i="1" dirty="0" smtClean="0"/>
              <a:t>P</a:t>
            </a:r>
            <a:r>
              <a:rPr lang="en-US" altLang="ko-KR" sz="1600" dirty="0" smtClean="0"/>
              <a:t> = 0.079).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3467" y="5274736"/>
            <a:ext cx="854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The group with a decrease or no change of MVD had a higher response rate compared to that in the group with an increase of MVD (</a:t>
            </a:r>
            <a:r>
              <a:rPr lang="en-US" altLang="ko-KR" sz="1600" i="1" dirty="0" smtClean="0"/>
              <a:t>P</a:t>
            </a:r>
            <a:r>
              <a:rPr lang="en-US" altLang="ko-KR" sz="1600" dirty="0" smtClean="0"/>
              <a:t> = 0.045).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5533" y="287867"/>
            <a:ext cx="864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Biomarkers of angiogenesis as prognostic factors in myelodysplastic syndrome patients treated with hypomethylating agents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37606" y="1351223"/>
            <a:ext cx="381000" cy="37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934" y="1472267"/>
            <a:ext cx="53197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Differences in angiogenesis-related biomarkers by the responsiveness to treatment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4017656"/>
            <a:ext cx="52048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Consecutive evaluation of angiogenesis-related biomarkers and clinical outcomes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37606" y="3916991"/>
            <a:ext cx="381000" cy="37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6" y="1261534"/>
            <a:ext cx="335280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5667" y="4179549"/>
            <a:ext cx="22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Leuk</a:t>
            </a:r>
            <a:r>
              <a:rPr lang="en-US" altLang="ko-KR" sz="1400" dirty="0" smtClean="0"/>
              <a:t> Res. 2016 Nov;50:21-28.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3937" y="1303854"/>
            <a:ext cx="4512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Although the changes of angiogenesis-related biomarkers were not associated survival outcomes, the group with a decrease or no change of VEGF had a trend to have a better survival outcome.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5533" y="287867"/>
            <a:ext cx="864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Biomarkers of angiogenesis as prognostic factors in myelodysplastic syndrome patients treated with hypomethylating agents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336" y="3802785"/>
            <a:ext cx="76453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Consecutive assessment of VEGF results at the time of diagnosis and 3 months after initial treatment and overall survival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52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Area </a:t>
            </a:r>
            <a:r>
              <a:rPr lang="en-US" altLang="ko-KR" sz="2400" dirty="0" smtClean="0"/>
              <a:t>of </a:t>
            </a:r>
            <a:r>
              <a:rPr lang="en-US" altLang="ko-KR" sz="2400" dirty="0" smtClean="0"/>
              <a:t>controversies</a:t>
            </a:r>
            <a:endParaRPr lang="ko-KR" altLang="en-US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49937"/>
              </p:ext>
            </p:extLst>
          </p:nvPr>
        </p:nvGraphicFramePr>
        <p:xfrm>
          <a:off x="642617" y="946521"/>
          <a:ext cx="7891780" cy="43051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78847"/>
                <a:gridCol w="558803"/>
                <a:gridCol w="1367530"/>
                <a:gridCol w="4186600"/>
              </a:tblGrid>
              <a:tr h="289612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References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No.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Method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Findings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6326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</a:rPr>
                        <a:t>Leuk</a:t>
                      </a:r>
                      <a:r>
                        <a:rPr lang="en-US" sz="1000" b="0" kern="100" dirty="0">
                          <a:effectLst/>
                        </a:rPr>
                        <a:t> Res. 2006 Mar;30(3):247-53.</a:t>
                      </a:r>
                      <a:endParaRPr lang="ko-KR" sz="1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53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MDS &gt; Healthy control (P = 0.02)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Highest in RAEB group (P = NS)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BM blast (P = NS)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 !</a:t>
                      </a:r>
                      <a:r>
                        <a:rPr lang="ko-KR" sz="1000" kern="100" dirty="0">
                          <a:effectLst/>
                        </a:rPr>
                        <a:t>∝</a:t>
                      </a:r>
                      <a:r>
                        <a:rPr lang="en-US" sz="1000" kern="100" dirty="0">
                          <a:effectLst/>
                        </a:rPr>
                        <a:t> OS 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270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</a:rPr>
                        <a:t>Am J </a:t>
                      </a:r>
                      <a:r>
                        <a:rPr lang="en-US" sz="1000" b="0" kern="100" dirty="0" err="1">
                          <a:effectLst/>
                        </a:rPr>
                        <a:t>Clin</a:t>
                      </a:r>
                      <a:r>
                        <a:rPr lang="en-US" sz="1000" b="0" kern="100" dirty="0">
                          <a:effectLst/>
                        </a:rPr>
                        <a:t> </a:t>
                      </a:r>
                      <a:r>
                        <a:rPr lang="en-US" sz="1000" b="0" kern="100" dirty="0" err="1">
                          <a:effectLst/>
                        </a:rPr>
                        <a:t>Pathol</a:t>
                      </a:r>
                      <a:r>
                        <a:rPr lang="en-US" sz="1000" b="0" kern="100" dirty="0">
                          <a:effectLst/>
                        </a:rPr>
                        <a:t>. 2013 Mar;139(3):380-7.</a:t>
                      </a:r>
                      <a:endParaRPr lang="ko-KR" sz="1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79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levels </a:t>
                      </a:r>
                      <a:r>
                        <a:rPr lang="en-US" sz="1000" kern="100" dirty="0" smtClean="0">
                          <a:effectLst/>
                        </a:rPr>
                        <a:t>(</a:t>
                      </a:r>
                      <a:r>
                        <a:rPr lang="en-US" sz="1000" kern="100" dirty="0" err="1" smtClean="0">
                          <a:effectLst/>
                        </a:rPr>
                        <a:t>VEGFi</a:t>
                      </a:r>
                      <a:r>
                        <a:rPr lang="en-US" sz="1000" kern="100" dirty="0" smtClean="0">
                          <a:effectLst/>
                        </a:rPr>
                        <a:t>)</a:t>
                      </a:r>
                      <a:r>
                        <a:rPr lang="en-US" sz="1000" kern="100" baseline="0" dirty="0" smtClean="0">
                          <a:effectLst/>
                        </a:rPr>
                        <a:t> = </a:t>
                      </a:r>
                      <a:r>
                        <a:rPr lang="en-US" sz="1000" kern="100" dirty="0" smtClean="0">
                          <a:effectLst/>
                        </a:rPr>
                        <a:t>Cellularity × </a:t>
                      </a:r>
                      <a:r>
                        <a:rPr lang="en-US" sz="1000" kern="100" dirty="0">
                          <a:effectLst/>
                        </a:rPr>
                        <a:t>VEGF</a:t>
                      </a:r>
                      <a:r>
                        <a:rPr lang="en-US" sz="1000" kern="100" baseline="30000" dirty="0">
                          <a:effectLst/>
                        </a:rPr>
                        <a:t>+</a:t>
                      </a:r>
                      <a:r>
                        <a:rPr lang="en-US" sz="1000" kern="100" dirty="0">
                          <a:effectLst/>
                        </a:rPr>
                        <a:t> CD34+ cells by </a:t>
                      </a:r>
                      <a:r>
                        <a:rPr lang="en-US" sz="1000" kern="100" dirty="0" smtClean="0">
                          <a:effectLst/>
                        </a:rPr>
                        <a:t>IHC </a:t>
                      </a:r>
                      <a:r>
                        <a:rPr lang="en-US" sz="1000" kern="100" dirty="0">
                          <a:effectLst/>
                        </a:rPr>
                        <a:t>/ </a:t>
                      </a: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r>
                        <a:rPr lang="en-US" sz="1000" kern="100" baseline="30000" dirty="0" smtClean="0">
                          <a:effectLst/>
                        </a:rPr>
                        <a:t>4</a:t>
                      </a:r>
                      <a:r>
                        <a:rPr lang="en-US" sz="1000" kern="100" dirty="0" smtClean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VEGFi</a:t>
                      </a:r>
                      <a:r>
                        <a:rPr lang="en-US" sz="1000" kern="100" dirty="0">
                          <a:effectLst/>
                        </a:rPr>
                        <a:t> – Very high risk (WPSS) &gt; Very low risk (WPSS) (P = 0.01), Poor or Intermediate karyotype &gt; Good karyotype (P = 0.015)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High </a:t>
                      </a:r>
                      <a:r>
                        <a:rPr lang="en-US" sz="1000" kern="100" dirty="0" err="1">
                          <a:effectLst/>
                        </a:rPr>
                        <a:t>VEGFi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∝</a:t>
                      </a:r>
                      <a:r>
                        <a:rPr lang="en-US" sz="1000" kern="100" dirty="0">
                          <a:effectLst/>
                        </a:rPr>
                        <a:t> T/F dependency (OR 10.38; 95% CI </a:t>
                      </a:r>
                      <a:r>
                        <a:rPr lang="en-US" sz="1000" kern="100" dirty="0" smtClean="0">
                          <a:effectLst/>
                        </a:rPr>
                        <a:t>1.02</a:t>
                      </a:r>
                      <a:r>
                        <a:rPr lang="en-US" sz="1000" kern="100" baseline="0" dirty="0" smtClean="0">
                          <a:effectLst/>
                        </a:rPr>
                        <a:t>– </a:t>
                      </a:r>
                      <a:r>
                        <a:rPr lang="en-US" sz="1000" kern="100" dirty="0" smtClean="0">
                          <a:effectLst/>
                        </a:rPr>
                        <a:t>106.0</a:t>
                      </a:r>
                      <a:r>
                        <a:rPr lang="en-US" sz="1000" kern="100" dirty="0">
                          <a:effectLst/>
                        </a:rPr>
                        <a:t>), Poor LFS and OS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1681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</a:rPr>
                        <a:t>Leukemia. </a:t>
                      </a:r>
                      <a:r>
                        <a:rPr lang="en-US" sz="1000" b="0" kern="100" dirty="0" smtClean="0">
                          <a:effectLst/>
                        </a:rPr>
                        <a:t>2008;22:530-537</a:t>
                      </a:r>
                      <a:r>
                        <a:rPr lang="en-US" sz="1000" b="0" kern="100" dirty="0">
                          <a:effectLst/>
                        </a:rPr>
                        <a:t>.</a:t>
                      </a:r>
                      <a:endParaRPr lang="ko-KR" sz="1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128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Circulating endothelial cells (CEC) by flow </a:t>
                      </a:r>
                      <a:r>
                        <a:rPr lang="en-US" sz="1000" kern="100" dirty="0" err="1">
                          <a:effectLst/>
                        </a:rPr>
                        <a:t>cytometry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CEC – MDS &gt; Control (P &lt; 0.01)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CEC </a:t>
                      </a:r>
                      <a:r>
                        <a:rPr lang="ko-KR" sz="1000" kern="100" dirty="0">
                          <a:effectLst/>
                        </a:rPr>
                        <a:t>∝</a:t>
                      </a:r>
                      <a:r>
                        <a:rPr lang="en-US" sz="1000" kern="100" dirty="0">
                          <a:effectLst/>
                        </a:rPr>
                        <a:t> -IPSS (R = -0.55, P &lt;0.01)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CEC </a:t>
                      </a:r>
                      <a:r>
                        <a:rPr lang="ko-KR" sz="1000" kern="100" dirty="0">
                          <a:effectLst/>
                        </a:rPr>
                        <a:t>∝</a:t>
                      </a:r>
                      <a:r>
                        <a:rPr lang="en-US" sz="1000" kern="100" dirty="0">
                          <a:effectLst/>
                        </a:rPr>
                        <a:t> MVD (R = 0.62, P &lt;0.01)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Progenitor-to-mature CEC ratio = MDS &gt; Control (P &lt;0.01)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CEC </a:t>
                      </a:r>
                      <a:r>
                        <a:rPr lang="ko-KR" sz="1000" kern="100" dirty="0">
                          <a:effectLst/>
                        </a:rPr>
                        <a:t>∝</a:t>
                      </a:r>
                      <a:r>
                        <a:rPr lang="en-US" sz="1000" kern="100" dirty="0">
                          <a:effectLst/>
                        </a:rPr>
                        <a:t> ECFC (Endothelial colony-forming cells) (R= 0.57, P = 0.02)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ECFC – MDS &gt; Control (P = 0.01)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</a:rPr>
                        <a:t>Pathol</a:t>
                      </a:r>
                      <a:r>
                        <a:rPr lang="en-US" sz="1000" b="0" kern="100" dirty="0">
                          <a:effectLst/>
                        </a:rPr>
                        <a:t> </a:t>
                      </a:r>
                      <a:r>
                        <a:rPr lang="en-US" sz="1000" b="0" kern="100" dirty="0" err="1">
                          <a:effectLst/>
                        </a:rPr>
                        <a:t>Oncol</a:t>
                      </a:r>
                      <a:r>
                        <a:rPr lang="en-US" sz="1000" b="0" kern="100" dirty="0">
                          <a:effectLst/>
                        </a:rPr>
                        <a:t> Res. 2012 Jul;18(3):681-90.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71(50)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31(20)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expression (IHC)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 – MDS &gt; Control (P = 0.03)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expression – MDS </a:t>
                      </a:r>
                      <a:r>
                        <a:rPr lang="ko-KR" sz="1000" kern="100" dirty="0">
                          <a:effectLst/>
                        </a:rPr>
                        <a:t>≒</a:t>
                      </a:r>
                      <a:r>
                        <a:rPr lang="en-US" sz="1000" kern="100" dirty="0">
                          <a:effectLst/>
                        </a:rPr>
                        <a:t> Control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 </a:t>
                      </a:r>
                      <a:r>
                        <a:rPr lang="ko-KR" sz="1000" kern="100" dirty="0">
                          <a:effectLst/>
                        </a:rPr>
                        <a:t>∝</a:t>
                      </a:r>
                      <a:r>
                        <a:rPr lang="en-US" sz="1000" kern="100" dirty="0">
                          <a:effectLst/>
                        </a:rPr>
                        <a:t> survival (P = 0.02), ~</a:t>
                      </a:r>
                      <a:r>
                        <a:rPr lang="ko-KR" sz="1000" kern="100" dirty="0">
                          <a:effectLst/>
                        </a:rPr>
                        <a:t>∝ </a:t>
                      </a:r>
                      <a:r>
                        <a:rPr lang="en-US" sz="1000" kern="100" dirty="0">
                          <a:effectLst/>
                        </a:rPr>
                        <a:t>in multivariate analysis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expression !</a:t>
                      </a:r>
                      <a:r>
                        <a:rPr lang="ko-KR" sz="1000" kern="100" dirty="0">
                          <a:effectLst/>
                        </a:rPr>
                        <a:t>∝ </a:t>
                      </a:r>
                      <a:r>
                        <a:rPr lang="en-US" sz="1000" kern="100" dirty="0">
                          <a:effectLst/>
                        </a:rPr>
                        <a:t>survival 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1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Area of controversies</a:t>
            </a:r>
            <a:endParaRPr lang="ko-KR" altLang="en-US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74080"/>
              </p:ext>
            </p:extLst>
          </p:nvPr>
        </p:nvGraphicFramePr>
        <p:xfrm>
          <a:off x="642617" y="946521"/>
          <a:ext cx="7891780" cy="40765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78847"/>
                <a:gridCol w="558803"/>
                <a:gridCol w="1367530"/>
                <a:gridCol w="4186600"/>
              </a:tblGrid>
              <a:tr h="289612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References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No.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Method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Findings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328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</a:rPr>
                        <a:t>Br J </a:t>
                      </a:r>
                      <a:r>
                        <a:rPr lang="en-US" sz="1000" b="0" kern="100" dirty="0" err="1">
                          <a:effectLst/>
                        </a:rPr>
                        <a:t>Haematol</a:t>
                      </a:r>
                      <a:r>
                        <a:rPr lang="en-US" sz="1000" b="0" kern="100" dirty="0">
                          <a:effectLst/>
                        </a:rPr>
                        <a:t>. 2007 May;137(3):206-15.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8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qRT</a:t>
                      </a:r>
                      <a:r>
                        <a:rPr lang="en-US" sz="1000" kern="100" dirty="0">
                          <a:effectLst/>
                        </a:rPr>
                        <a:t>-PCR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 – MDS &amp; de novo AML &gt; Control, MDS OL &lt; MDS, OL &lt; de novel AML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Angiogenic</a:t>
                      </a:r>
                      <a:r>
                        <a:rPr lang="en-US" sz="1000" kern="100" dirty="0">
                          <a:effectLst/>
                        </a:rPr>
                        <a:t> mediator gene expression (VEGF, </a:t>
                      </a:r>
                      <a:r>
                        <a:rPr lang="en-US" sz="1000" kern="100" dirty="0" err="1">
                          <a:effectLst/>
                        </a:rPr>
                        <a:t>bFGF</a:t>
                      </a:r>
                      <a:r>
                        <a:rPr lang="en-US" sz="1000" kern="100" dirty="0">
                          <a:effectLst/>
                        </a:rPr>
                        <a:t>, TNF</a:t>
                      </a:r>
                      <a:r>
                        <a:rPr lang="ko-KR" sz="1000" kern="100" dirty="0">
                          <a:effectLst/>
                        </a:rPr>
                        <a:t>α</a:t>
                      </a:r>
                      <a:r>
                        <a:rPr lang="en-US" sz="1000" kern="100" dirty="0">
                          <a:effectLst/>
                        </a:rPr>
                        <a:t>, HFG, Ang-1, Ang-2) &amp; receptors of </a:t>
                      </a:r>
                      <a:r>
                        <a:rPr lang="en-US" sz="1000" kern="100" dirty="0" err="1">
                          <a:effectLst/>
                        </a:rPr>
                        <a:t>angiogenic</a:t>
                      </a:r>
                      <a:r>
                        <a:rPr lang="en-US" sz="1000" kern="100" dirty="0">
                          <a:effectLst/>
                        </a:rPr>
                        <a:t> mediators (VEGFR2, TIE2) – MDS OL &lt; de novo AML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Anti-</a:t>
                      </a:r>
                      <a:r>
                        <a:rPr lang="en-US" sz="1000" kern="100" dirty="0" err="1">
                          <a:effectLst/>
                        </a:rPr>
                        <a:t>angiogenic</a:t>
                      </a:r>
                      <a:r>
                        <a:rPr lang="en-US" sz="1000" kern="100" dirty="0">
                          <a:effectLst/>
                        </a:rPr>
                        <a:t> mediator gene expression (TGF</a:t>
                      </a:r>
                      <a:r>
                        <a:rPr lang="ko-KR" sz="1000" kern="100" dirty="0">
                          <a:effectLst/>
                        </a:rPr>
                        <a:t>β</a:t>
                      </a:r>
                      <a:r>
                        <a:rPr lang="en-US" sz="1000" kern="100" dirty="0">
                          <a:effectLst/>
                        </a:rPr>
                        <a:t>) – MDS OL &gt; de novo AML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328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</a:rPr>
                        <a:t>Br J </a:t>
                      </a:r>
                      <a:r>
                        <a:rPr lang="en-US" sz="1000" b="0" kern="100" dirty="0" err="1">
                          <a:effectLst/>
                        </a:rPr>
                        <a:t>Haematol</a:t>
                      </a:r>
                      <a:r>
                        <a:rPr lang="en-US" sz="1000" b="0" kern="100" dirty="0">
                          <a:effectLst/>
                        </a:rPr>
                        <a:t>. 2002 Jul;118(1):151-6.</a:t>
                      </a:r>
                      <a:endParaRPr lang="ko-KR" sz="1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41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66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Western blot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Radioimmunoassay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(BM mononuclear cells)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VEGFR-1 – AML &gt; MDS (P &lt; 0.01)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VEGFR-2 – AML </a:t>
                      </a:r>
                      <a:r>
                        <a:rPr lang="ko-KR" sz="1000" kern="100" dirty="0">
                          <a:effectLst/>
                        </a:rPr>
                        <a:t>≒ </a:t>
                      </a:r>
                      <a:r>
                        <a:rPr lang="en-US" sz="1000" kern="100" dirty="0">
                          <a:effectLst/>
                        </a:rPr>
                        <a:t>MDS (P = 0.50)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VGEFR-1, VEGFR-2 ~</a:t>
                      </a:r>
                      <a:r>
                        <a:rPr lang="ko-KR" sz="1000" kern="100" dirty="0">
                          <a:effectLst/>
                        </a:rPr>
                        <a:t>∝ </a:t>
                      </a:r>
                      <a:r>
                        <a:rPr lang="en-US" sz="1000" kern="100" dirty="0">
                          <a:effectLst/>
                        </a:rPr>
                        <a:t>survival, </a:t>
                      </a:r>
                      <a:r>
                        <a:rPr lang="en-US" sz="1000" kern="100" dirty="0" smtClean="0">
                          <a:effectLst/>
                        </a:rPr>
                        <a:t>VEGF </a:t>
                      </a:r>
                      <a:r>
                        <a:rPr lang="en-US" altLang="ko-KR" sz="1000" kern="100" dirty="0" smtClean="0">
                          <a:effectLst/>
                        </a:rPr>
                        <a:t>-</a:t>
                      </a:r>
                      <a:r>
                        <a:rPr lang="ko-KR" sz="1000" kern="100" dirty="0" smtClean="0">
                          <a:effectLst/>
                        </a:rPr>
                        <a:t>∝ </a:t>
                      </a:r>
                      <a:r>
                        <a:rPr lang="en-US" sz="1000" kern="100" dirty="0" smtClean="0">
                          <a:effectLst/>
                        </a:rPr>
                        <a:t>survival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</a:t>
                      </a:r>
                      <a:r>
                        <a:rPr lang="ko-KR" sz="1000" kern="100" dirty="0">
                          <a:effectLst/>
                        </a:rPr>
                        <a:t>∝ </a:t>
                      </a:r>
                      <a:r>
                        <a:rPr lang="en-US" sz="1000" kern="100" dirty="0">
                          <a:effectLst/>
                        </a:rPr>
                        <a:t>VEFGR-2 in AML and MDS (P &lt; 0.01), VEGF !~ VEGFR-1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39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</a:rPr>
                        <a:t>Leuk</a:t>
                      </a:r>
                      <a:r>
                        <a:rPr lang="en-US" sz="1000" b="0" kern="100" dirty="0">
                          <a:effectLst/>
                        </a:rPr>
                        <a:t> Lymphoma. 2017 Jul;58(7):1711-1720.</a:t>
                      </a:r>
                      <a:endParaRPr lang="ko-KR" sz="1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188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96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(IHC)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(BM plasma level &amp; supernatant)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– MDS &gt; Control (P &lt; 0.01), VEGF release – low risk &gt; high risk (P &lt; 0.05)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level </a:t>
                      </a:r>
                      <a:r>
                        <a:rPr lang="ko-KR" sz="1000" kern="100" dirty="0">
                          <a:effectLst/>
                        </a:rPr>
                        <a:t>∝ </a:t>
                      </a:r>
                      <a:r>
                        <a:rPr lang="en-US" sz="1000" kern="100" dirty="0">
                          <a:effectLst/>
                        </a:rPr>
                        <a:t>Apoptotic rate by nuclear DNA fragmentation assay (</a:t>
                      </a:r>
                      <a:r>
                        <a:rPr lang="en-US" sz="1000" kern="100" dirty="0" smtClean="0">
                          <a:effectLst/>
                        </a:rPr>
                        <a:t>P &lt; </a:t>
                      </a:r>
                      <a:r>
                        <a:rPr lang="en-US" sz="1000" kern="100" dirty="0">
                          <a:effectLst/>
                        </a:rPr>
                        <a:t>0.01)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VEGF level </a:t>
                      </a:r>
                      <a:r>
                        <a:rPr lang="ko-KR" sz="1000" kern="100" dirty="0">
                          <a:effectLst/>
                        </a:rPr>
                        <a:t>∝ </a:t>
                      </a:r>
                      <a:r>
                        <a:rPr lang="en-US" sz="1000" kern="100" dirty="0">
                          <a:effectLst/>
                        </a:rPr>
                        <a:t>OS, PFS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807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46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VEGF (IHC)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MVD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RT-PCR (isolated neoplastic cells - MNC)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Normal BM – myeloid progenitor cells, immature monocytic cells, plasma cells, and megakaryocyte (+)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RAEB, RAEB-T, CMML &gt; RA, RARS, Normal (immature myeloid cells)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MVD – RAEB-T, CMML &gt; RA, RARS, Normal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MDS cells not only produce VEGF, but also several different VEGFR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70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1399"/>
            <a:ext cx="3200400" cy="32004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25921"/>
              </p:ext>
            </p:extLst>
          </p:nvPr>
        </p:nvGraphicFramePr>
        <p:xfrm>
          <a:off x="524926" y="3701988"/>
          <a:ext cx="32766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866"/>
                <a:gridCol w="381000"/>
                <a:gridCol w="1718734"/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Group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Median (Lowest-Highest)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AA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0.09 (-0.32</a:t>
                      </a:r>
                      <a:r>
                        <a:rPr lang="en-US" altLang="ko-KR" sz="1200" baseline="0" dirty="0" smtClean="0"/>
                        <a:t> – 0.38)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Healthy</a:t>
                      </a:r>
                      <a:r>
                        <a:rPr lang="en-US" altLang="ko-KR" sz="1200" baseline="0" dirty="0" smtClean="0"/>
                        <a:t> control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0.23 (-0.98</a:t>
                      </a:r>
                      <a:r>
                        <a:rPr lang="en-US" altLang="ko-KR" sz="1200" baseline="0" dirty="0" smtClean="0"/>
                        <a:t> – 0.48)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MDS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84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1.05 (0.03 – 1.88)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sAML</a:t>
                      </a:r>
                      <a:endParaRPr lang="ko-KR" altLang="en-US" sz="12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1.36 (1.34 – 1.39)</a:t>
                      </a:r>
                      <a:endParaRPr lang="ko-KR" altLang="en-US" sz="12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AA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MDS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AA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sAML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HC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MDS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HC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sAML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MDS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SAML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Our results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700065"/>
            <a:ext cx="3200400" cy="320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39265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0331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Int-1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121397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Int-2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603994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6589" y="3440804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sAML</a:t>
            </a:r>
            <a:endParaRPr lang="ko-KR" altLang="en-US" sz="10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20537"/>
              </p:ext>
            </p:extLst>
          </p:nvPr>
        </p:nvGraphicFramePr>
        <p:xfrm>
          <a:off x="4775191" y="3701990"/>
          <a:ext cx="32766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866"/>
                <a:gridCol w="381000"/>
                <a:gridCol w="1718734"/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IPSS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Median (Lowest-Highest)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Low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0.82 (0.04-1.84)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Int-1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43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0.99 (0.03-1.88)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Int-2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1.04 (0.09-1.69), 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High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1.27 (0.73-1.44)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sAML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1.36 (1.34-1.39)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Low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Int-2 (</a:t>
                      </a:r>
                      <a:r>
                        <a:rPr lang="en-US" altLang="ko-KR" sz="1200" i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= 0.04), Low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&lt; 0.01), Int-2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&lt; 0.01), High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&lt; 0.01)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88607" y="3446099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AA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2635" y="344465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HC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8961" y="344465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MDS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3228" y="344080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sAML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081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2000"/>
            <a:ext cx="3200400" cy="32004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68741"/>
              </p:ext>
            </p:extLst>
          </p:nvPr>
        </p:nvGraphicFramePr>
        <p:xfrm>
          <a:off x="524926" y="3701988"/>
          <a:ext cx="3276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866"/>
                <a:gridCol w="381000"/>
                <a:gridCol w="1718734"/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IPSS-R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Median (Lowest-Highest)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Very low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1.21 (0.30-1.84)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Low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0.85 (0.03-1.43)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0.99 (0.48-1.88)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High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0.91 (0.21-1.38)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Very high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24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1.23 (0.09-1.69)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sAML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1.36</a:t>
                      </a:r>
                      <a:r>
                        <a:rPr lang="en-US" altLang="ko-KR" sz="1200" baseline="0" dirty="0" smtClean="0"/>
                        <a:t> (1.34-1.39)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Very low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&lt; 0.01), Low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&lt; 0.01), High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&lt; 0.01), Very high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sAML (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&lt; 0.01)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7679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VLow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6537" y="3441735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5395" y="3445221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Int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1937" y="344102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26408" y="3445221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VHigh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5727" y="344102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sAML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0" y="702000"/>
            <a:ext cx="3200400" cy="3200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Our results</a:t>
            </a:r>
            <a:endParaRPr lang="ko-KR" altLang="en-US" sz="2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87497"/>
              </p:ext>
            </p:extLst>
          </p:nvPr>
        </p:nvGraphicFramePr>
        <p:xfrm>
          <a:off x="4775191" y="3701990"/>
          <a:ext cx="32766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866"/>
                <a:gridCol w="381000"/>
                <a:gridCol w="1718734"/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Blast</a:t>
                      </a:r>
                      <a:r>
                        <a:rPr lang="en-US" altLang="ko-KR" sz="1200" baseline="0" dirty="0" smtClean="0"/>
                        <a:t> by IPSS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Median (Lowest-Highest)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&lt;5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46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0.93 (0.03-1.84)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5-10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1.02</a:t>
                      </a:r>
                      <a:r>
                        <a:rPr lang="en-US" altLang="ko-KR" sz="1200" baseline="0" dirty="0" smtClean="0"/>
                        <a:t> (0.09-1.88)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11-20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1.33 (0.73-1.69)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&gt;20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1.36 (1.37-1.39)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altLang="ko-KR" sz="1200" dirty="0" smtClean="0"/>
                        <a:t>&lt;5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11-20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&lt;5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&gt;20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5-10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11~20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= 0.01), 5~10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&gt;20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</a:t>
                      </a:r>
                      <a:endParaRPr lang="en-US" altLang="ko-KR" sz="1200" dirty="0" smtClean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39265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&lt;5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2670" y="344102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5-10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110" y="343974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11-20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8610" y="343974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&gt;20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167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5533" y="287867"/>
            <a:ext cx="86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Our results</a:t>
            </a:r>
            <a:endParaRPr lang="ko-KR" altLang="en-US" sz="24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2000"/>
            <a:ext cx="3200400" cy="3200400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3623"/>
              </p:ext>
            </p:extLst>
          </p:nvPr>
        </p:nvGraphicFramePr>
        <p:xfrm>
          <a:off x="524926" y="3701988"/>
          <a:ext cx="32766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866"/>
                <a:gridCol w="381000"/>
                <a:gridCol w="1718734"/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IPSS-R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Median (Lowest-Highest)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≤2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1.05 (0.03-1.84)</a:t>
                      </a: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2.1-4.9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0.84 (0.04-1.43)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5-10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27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1.02 (0.09-1.88)</a:t>
                      </a:r>
                      <a:endParaRPr lang="ko-KR" altLang="en-US" sz="1200" dirty="0"/>
                    </a:p>
                  </a:txBody>
                  <a:tcP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10.1-20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1.33 (0.73-1.69)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&gt;20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1.36 (1.34)-1.39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≤2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10.1~20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≤2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&gt;20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&lt;0.01), 2.1~4.9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10.1~20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2.1~4.9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&gt;20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0.01), 5~10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10.1~20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= 0.01), 5~10 </a:t>
                      </a:r>
                      <a:r>
                        <a:rPr lang="en-US" altLang="ko-KR" sz="1200" dirty="0" err="1" smtClean="0"/>
                        <a:t>vs</a:t>
                      </a:r>
                      <a:r>
                        <a:rPr lang="en-US" altLang="ko-KR" sz="1200" dirty="0" smtClean="0"/>
                        <a:t> &gt; 20 (</a:t>
                      </a:r>
                      <a:r>
                        <a:rPr lang="en-US" altLang="ko-KR" sz="1200" i="1" dirty="0" smtClean="0"/>
                        <a:t>P</a:t>
                      </a:r>
                      <a:r>
                        <a:rPr lang="en-US" altLang="ko-KR" sz="1200" dirty="0" smtClean="0"/>
                        <a:t> &lt; 0.01)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97679" y="344593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≤2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4113" y="3441735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2-5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2863" y="3445221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5-10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90300" y="344102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10-20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79623" y="3441023"/>
            <a:ext cx="491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&gt;20</a:t>
            </a:r>
            <a:endParaRPr lang="ko-KR" altLang="en-US" sz="10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0" y="702000"/>
            <a:ext cx="3200400" cy="3200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83935" y="3028933"/>
            <a:ext cx="98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30000" dirty="0" smtClean="0"/>
              <a:t>2</a:t>
            </a:r>
            <a:r>
              <a:rPr lang="en-US" altLang="ko-KR" sz="1400" dirty="0" smtClean="0"/>
              <a:t> = 0.114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609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1589</Words>
  <Application>Microsoft Office PowerPoint</Application>
  <PresentationFormat>화면 슬라이드 쇼(4:3)</PresentationFormat>
  <Paragraphs>261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</cp:revision>
  <dcterms:created xsi:type="dcterms:W3CDTF">2019-06-04T23:58:48Z</dcterms:created>
  <dcterms:modified xsi:type="dcterms:W3CDTF">2019-06-19T04:37:48Z</dcterms:modified>
</cp:coreProperties>
</file>