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BEE"/>
    <a:srgbClr val="38EF7D"/>
    <a:srgbClr val="0088D1"/>
    <a:srgbClr val="0E8FD3"/>
    <a:srgbClr val="0016B9"/>
    <a:srgbClr val="4E5FFC"/>
    <a:srgbClr val="4D16FF"/>
    <a:srgbClr val="2C76FF"/>
    <a:srgbClr val="4DDEFF"/>
    <a:srgbClr val="23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D7CC-3218-46AB-A323-B5EA28FA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00C55-BB07-4492-ACB0-554A9217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A47C-C64F-43BA-9C9A-D6DB49D2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7568-DF50-427B-900B-E6585F26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E26B-FFFE-4397-9B03-9241161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FECF-0396-4823-894A-8B24CA05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18E29-0A6F-4DFA-A581-D05C0C89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E1BB-66DE-46CE-A233-24CED7DF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D207-9216-4E38-84F0-C100A0DD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CF0C-78BD-441A-8A58-E674F60F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C5A0B-0848-4638-9650-FC7C01237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8E296-BB32-49DB-8E7A-F85FFDA2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04D-5AA5-4F19-9941-F976DE02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BC2D-722B-46B1-9A11-D8FB6E57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920B-D7E3-4DC9-8354-EFB1E50C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D656-B77D-4156-89F5-A90B3EF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1CC3-3A16-4A88-861B-C8172BD4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1196-C429-42A9-94F0-88482777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CB4F-4D42-4A03-A9A7-EE261666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84A8-6C78-46E7-AE1E-82410BAA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3A2-420D-4914-8073-B80EC05C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34B2-E297-49DC-938D-8E87EBCD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11EF-540A-4564-9593-3FB622A7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10CB-FAE9-445A-9DE4-4065BFB6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9AC2-F37F-463A-A638-EEAE9D1E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0C86-5D83-4482-A181-2FD7245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3267-C81E-49AE-9102-118FB3330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36987-E6BF-43F3-9ED8-B0B05AA26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C187-6705-4720-A6E1-C6FB9F84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5A08F-E5F0-43E5-8422-B7172CEA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C14D-3481-478F-BE87-DD1D0641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A02-7037-43AF-B228-820B1735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7853-20E9-4281-9D95-8369D25D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F2EB-D9A0-43D4-8D63-CBC62EC3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BBC14-3EBC-4ED7-8E50-ACFCDE52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ABA2F-4FDB-4E46-9AC9-8F043ECE0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A142-2878-4153-8FB9-2C316C56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794AB-5B30-44A6-8144-2C884EB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6065F-1223-4327-BBF0-ADCE7A93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6364-06CA-4C6C-B48F-8877EFE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988FC-ABB1-4213-B25E-15A83375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0593F-86D4-4201-9768-A32873D3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4E4E7-A869-4DD8-A469-4D39F861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1478B-D27E-483B-B91E-B88690E5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F17F-57AE-44F4-9888-7F8EF618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5C1E0-62EC-4908-AD5C-4CFB96BB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572-4948-45F4-B442-9611A775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0B84-E3FF-4EE4-9845-BD0861F9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31745-668E-4833-A3C3-460174ED7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EA69-2D82-4EA1-ACA4-2CB43E9F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EC935-4228-44B6-BF96-A759D7C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64968-3F82-4B7F-8C44-96E28A19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62E7-2826-42E0-B397-F78B82AE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F9695-B93D-452D-91BF-7AEF347D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D68B1-C9F2-412E-BD40-6A5049C7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A6DF-9236-4862-9288-249B7C7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50942-2A76-4D83-80A1-0CD8ECB0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53D1-3F57-4AD6-B644-12CE5D30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0B5ED-D065-4B49-BAB0-A3BD4AA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176B-8881-4C66-BFF0-4A20D88F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15FB-9D8E-44D1-981D-4A212195C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5EA6-5963-4D3A-BF70-48E55A4397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7CB9-FF9B-4001-A0FB-CBA69C436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7E82-2114-4B25-8F79-C4BAE1873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CBAD-C725-4752-B897-0944EC4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8EF7D"/>
            </a:gs>
            <a:gs pos="0">
              <a:srgbClr val="00B050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B599F4-E448-4BC3-8D80-720D55DE8BB6}"/>
              </a:ext>
            </a:extLst>
          </p:cNvPr>
          <p:cNvSpPr/>
          <p:nvPr/>
        </p:nvSpPr>
        <p:spPr>
          <a:xfrm>
            <a:off x="525713" y="473614"/>
            <a:ext cx="11140573" cy="5910771"/>
          </a:xfrm>
          <a:prstGeom prst="roundRect">
            <a:avLst>
              <a:gd name="adj" fmla="val 1367"/>
            </a:avLst>
          </a:prstGeom>
          <a:solidFill>
            <a:srgbClr val="38EF7D"/>
          </a:solidFill>
          <a:ln>
            <a:noFill/>
          </a:ln>
          <a:effectLst>
            <a:outerShdw blurRad="266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782121-5D4B-40C9-90DD-BCE86C9A7B2D}"/>
              </a:ext>
            </a:extLst>
          </p:cNvPr>
          <p:cNvSpPr txBox="1"/>
          <p:nvPr/>
        </p:nvSpPr>
        <p:spPr>
          <a:xfrm>
            <a:off x="1033122" y="2833848"/>
            <a:ext cx="5283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A decentralized AI ecosystem leveraging blockchain technology to allow users to </a:t>
            </a:r>
            <a:r>
              <a:rPr lang="en-US" sz="2000" b="0" i="0" dirty="0" err="1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contibute</a:t>
            </a:r>
            <a:r>
              <a:rPr lang="en-US" sz="2000" b="0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 </a:t>
            </a:r>
            <a:r>
              <a:rPr lang="en-US" sz="2000" b="1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computational resources</a:t>
            </a:r>
            <a:r>
              <a:rPr lang="en-US" sz="2000" b="0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, </a:t>
            </a:r>
            <a:r>
              <a:rPr lang="en-US" sz="2000" b="1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medical data</a:t>
            </a:r>
            <a:r>
              <a:rPr lang="en-US" sz="2000" b="0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 and </a:t>
            </a:r>
          </a:p>
          <a:p>
            <a:r>
              <a:rPr lang="en-US" sz="2000" b="1" i="0" dirty="0" err="1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monetory</a:t>
            </a:r>
            <a:r>
              <a:rPr lang="en-US" sz="2000" b="1" dirty="0">
                <a:solidFill>
                  <a:srgbClr val="2B292D"/>
                </a:solidFill>
                <a:latin typeface="Poppins" panose="00000500000000000000" pitchFamily="50" charset="0"/>
              </a:rPr>
              <a:t> </a:t>
            </a:r>
            <a:r>
              <a:rPr lang="en-US" sz="2000" b="1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relief</a:t>
            </a:r>
            <a:r>
              <a:rPr lang="en-US" sz="2000" b="0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 directly to those in </a:t>
            </a:r>
            <a:r>
              <a:rPr lang="en-US" sz="2000" b="1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need</a:t>
            </a:r>
            <a:r>
              <a:rPr lang="en-US" sz="2000" b="0" i="0" dirty="0">
                <a:solidFill>
                  <a:srgbClr val="2B292D"/>
                </a:solidFill>
                <a:effectLst/>
                <a:latin typeface="Poppins" panose="00000500000000000000" pitchFamily="50" charset="0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BAFC2E-BF35-4DB3-945B-A85A43FC87D3}"/>
              </a:ext>
            </a:extLst>
          </p:cNvPr>
          <p:cNvGrpSpPr/>
          <p:nvPr/>
        </p:nvGrpSpPr>
        <p:grpSpPr>
          <a:xfrm>
            <a:off x="969623" y="1019851"/>
            <a:ext cx="4905570" cy="1902029"/>
            <a:chOff x="1148503" y="1205170"/>
            <a:chExt cx="4905570" cy="19020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69E90C-0A1C-4E87-B292-8EF567EC7D05}"/>
                </a:ext>
              </a:extLst>
            </p:cNvPr>
            <p:cNvSpPr txBox="1"/>
            <p:nvPr/>
          </p:nvSpPr>
          <p:spPr>
            <a:xfrm>
              <a:off x="1148503" y="1205170"/>
              <a:ext cx="490557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The Chiron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F1C821-4C43-4541-97B8-3AFF1BB55235}"/>
                </a:ext>
              </a:extLst>
            </p:cNvPr>
            <p:cNvSpPr txBox="1"/>
            <p:nvPr/>
          </p:nvSpPr>
          <p:spPr>
            <a:xfrm>
              <a:off x="1152272" y="1999203"/>
              <a:ext cx="490180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Network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367318-B3BA-4523-93F5-7660B00A6A90}"/>
              </a:ext>
            </a:extLst>
          </p:cNvPr>
          <p:cNvGrpSpPr/>
          <p:nvPr/>
        </p:nvGrpSpPr>
        <p:grpSpPr>
          <a:xfrm>
            <a:off x="1361998" y="5178401"/>
            <a:ext cx="1694023" cy="444312"/>
            <a:chOff x="1341036" y="5062544"/>
            <a:chExt cx="2002020" cy="44431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9F1FC2F-8558-4CDD-BF46-E96D9E959913}"/>
                </a:ext>
              </a:extLst>
            </p:cNvPr>
            <p:cNvSpPr/>
            <p:nvPr/>
          </p:nvSpPr>
          <p:spPr>
            <a:xfrm>
              <a:off x="1341036" y="5062544"/>
              <a:ext cx="2002020" cy="444312"/>
            </a:xfrm>
            <a:prstGeom prst="roundRect">
              <a:avLst>
                <a:gd name="adj" fmla="val 8095"/>
              </a:avLst>
            </a:prstGeom>
            <a:solidFill>
              <a:srgbClr val="001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EC0087-235E-4F7B-AE20-4E2826359417}"/>
                </a:ext>
              </a:extLst>
            </p:cNvPr>
            <p:cNvSpPr txBox="1"/>
            <p:nvPr/>
          </p:nvSpPr>
          <p:spPr>
            <a:xfrm>
              <a:off x="1464486" y="5154978"/>
              <a:ext cx="175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Contribute</a:t>
              </a:r>
              <a:endParaRPr lang="en-US" sz="1400" u="sng" dirty="0">
                <a:solidFill>
                  <a:srgbClr val="660099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294DF33-5D01-480E-A071-C368B9C2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50" y="5300047"/>
            <a:ext cx="212986" cy="2010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6792FB5-AF3F-47AC-9EE2-05B70B24F73A}"/>
              </a:ext>
            </a:extLst>
          </p:cNvPr>
          <p:cNvGrpSpPr/>
          <p:nvPr/>
        </p:nvGrpSpPr>
        <p:grpSpPr>
          <a:xfrm>
            <a:off x="3220017" y="5178401"/>
            <a:ext cx="2948173" cy="444312"/>
            <a:chOff x="1341036" y="5062544"/>
            <a:chExt cx="1841680" cy="44431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A33E77B-2087-4FD8-9346-8A0F33B9965F}"/>
                </a:ext>
              </a:extLst>
            </p:cNvPr>
            <p:cNvSpPr/>
            <p:nvPr/>
          </p:nvSpPr>
          <p:spPr>
            <a:xfrm>
              <a:off x="1341036" y="5062544"/>
              <a:ext cx="1841680" cy="444312"/>
            </a:xfrm>
            <a:prstGeom prst="roundRect">
              <a:avLst>
                <a:gd name="adj" fmla="val 8095"/>
              </a:avLst>
            </a:prstGeom>
            <a:solidFill>
              <a:srgbClr val="001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26A563-5BCE-4CA1-A282-64C26D9ADA8E}"/>
                </a:ext>
              </a:extLst>
            </p:cNvPr>
            <p:cNvSpPr txBox="1"/>
            <p:nvPr/>
          </p:nvSpPr>
          <p:spPr>
            <a:xfrm>
              <a:off x="1428316" y="5166257"/>
              <a:ext cx="1535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Poppins" panose="00000500000000000000" pitchFamily="50" charset="0"/>
                  <a:cs typeface="Poppins" panose="00000500000000000000" pitchFamily="50" charset="0"/>
                </a:rPr>
                <a:t>Check your Symptoms</a:t>
              </a:r>
              <a:endParaRPr lang="en-US" sz="1400" u="sng" dirty="0">
                <a:solidFill>
                  <a:srgbClr val="660099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028" name="Picture 4" descr="Image result for hospital emoji">
            <a:extLst>
              <a:ext uri="{FF2B5EF4-FFF2-40B4-BE49-F238E27FC236}">
                <a16:creationId xmlns:a16="http://schemas.microsoft.com/office/drawing/2014/main" id="{4FF451DB-2E21-4F86-B77A-A7A8F7F4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47" y="5282114"/>
            <a:ext cx="244687" cy="2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273FA-8821-409F-B650-7ADAFE3CB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290" y="374344"/>
            <a:ext cx="6870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44DFE"/>
            </a:gs>
            <a:gs pos="0">
              <a:srgbClr val="2321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D41969-1079-480F-A109-70E536482B84}"/>
              </a:ext>
            </a:extLst>
          </p:cNvPr>
          <p:cNvGrpSpPr/>
          <p:nvPr/>
        </p:nvGrpSpPr>
        <p:grpSpPr>
          <a:xfrm>
            <a:off x="616587" y="432683"/>
            <a:ext cx="10958825" cy="5992633"/>
            <a:chOff x="872657" y="1056237"/>
            <a:chExt cx="10061244" cy="5360970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544644F-773A-4912-B9C3-D4552171A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4"/>
            <a:stretch/>
          </p:blipFill>
          <p:spPr>
            <a:xfrm>
              <a:off x="872657" y="1121652"/>
              <a:ext cx="10061244" cy="5295555"/>
            </a:xfrm>
            <a:prstGeom prst="rect">
              <a:avLst/>
            </a:prstGeom>
          </p:spPr>
        </p:pic>
        <p:pic>
          <p:nvPicPr>
            <p:cNvPr id="5" name="Picture 4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B956EE7F-13F9-4F36-AA87-982C880BC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77" r="10844" b="24632"/>
            <a:stretch/>
          </p:blipFill>
          <p:spPr>
            <a:xfrm>
              <a:off x="5867690" y="1056238"/>
              <a:ext cx="4767194" cy="5066366"/>
            </a:xfrm>
            <a:prstGeom prst="rect">
              <a:avLst/>
            </a:prstGeom>
          </p:spPr>
        </p:pic>
        <p:pic>
          <p:nvPicPr>
            <p:cNvPr id="7" name="Picture 6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A0632F3D-34E9-4CB7-AD2E-9ED4842E6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" b="94488"/>
            <a:stretch/>
          </p:blipFill>
          <p:spPr>
            <a:xfrm>
              <a:off x="872657" y="1056237"/>
              <a:ext cx="10061244" cy="315965"/>
            </a:xfrm>
            <a:prstGeom prst="rect">
              <a:avLst/>
            </a:prstGeom>
          </p:spPr>
        </p:pic>
      </p:grpSp>
      <p:pic>
        <p:nvPicPr>
          <p:cNvPr id="12" name="Picture 11" descr="A picture containing toy&#10;&#10;Description automatically generated">
            <a:extLst>
              <a:ext uri="{FF2B5EF4-FFF2-40B4-BE49-F238E27FC236}">
                <a16:creationId xmlns:a16="http://schemas.microsoft.com/office/drawing/2014/main" id="{00B0737E-F607-4369-A0B1-9D88438AD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6" t="78151" r="3513" b="154"/>
          <a:stretch/>
        </p:blipFill>
        <p:spPr>
          <a:xfrm>
            <a:off x="803082" y="855872"/>
            <a:ext cx="5192485" cy="5240127"/>
          </a:xfrm>
          <a:prstGeom prst="rect">
            <a:avLst/>
          </a:prstGeom>
        </p:spPr>
      </p:pic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E3FE88BE-70EF-4696-91D5-1A8FFB2FC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86932" r="56344" b="6978"/>
          <a:stretch/>
        </p:blipFill>
        <p:spPr>
          <a:xfrm>
            <a:off x="2166557" y="5833772"/>
            <a:ext cx="2831723" cy="391887"/>
          </a:xfrm>
          <a:prstGeom prst="rect">
            <a:avLst/>
          </a:prstGeom>
        </p:spPr>
      </p:pic>
      <p:pic>
        <p:nvPicPr>
          <p:cNvPr id="6" name="Picture 5" descr="A picture containing map, drawing&#10;&#10;Description automatically generated">
            <a:extLst>
              <a:ext uri="{FF2B5EF4-FFF2-40B4-BE49-F238E27FC236}">
                <a16:creationId xmlns:a16="http://schemas.microsoft.com/office/drawing/2014/main" id="{3A839EAB-1460-4E29-A38B-75FD2E338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39" y="785877"/>
            <a:ext cx="5092714" cy="50927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3A85A-3B75-4D3A-B997-29E8D3253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55" t="20533" r="24175" b="22348"/>
          <a:stretch/>
        </p:blipFill>
        <p:spPr>
          <a:xfrm>
            <a:off x="5870742" y="677257"/>
            <a:ext cx="5063963" cy="5674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21CC1-A37E-4CD4-811E-11338C958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55" t="17811" r="24175" b="75932"/>
          <a:stretch/>
        </p:blipFill>
        <p:spPr>
          <a:xfrm>
            <a:off x="818196" y="5704112"/>
            <a:ext cx="10570722" cy="621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81BD8C-57FE-4F08-AE2D-C6EA95286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26" t="65355" r="39337" b="28388"/>
          <a:stretch/>
        </p:blipFill>
        <p:spPr>
          <a:xfrm>
            <a:off x="6354485" y="5054225"/>
            <a:ext cx="1878854" cy="621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EA14D-AFDC-46CC-BDFE-B9E5FFCA80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25" t="71395" r="33071" b="22348"/>
          <a:stretch/>
        </p:blipFill>
        <p:spPr>
          <a:xfrm>
            <a:off x="8115892" y="5004342"/>
            <a:ext cx="2985796" cy="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rgbClr val="444DFE"/>
            </a:gs>
            <a:gs pos="100000">
              <a:srgbClr val="4DDEFF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37E770-933B-4183-8937-38640B3F6D6D}"/>
              </a:ext>
            </a:extLst>
          </p:cNvPr>
          <p:cNvSpPr/>
          <p:nvPr/>
        </p:nvSpPr>
        <p:spPr>
          <a:xfrm>
            <a:off x="749780" y="326571"/>
            <a:ext cx="10692440" cy="6260841"/>
          </a:xfrm>
          <a:prstGeom prst="roundRect">
            <a:avLst>
              <a:gd name="adj" fmla="val 7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57B79-E4CF-4328-9AC0-F45C55BBE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2" t="3404" r="19796" b="88380"/>
          <a:stretch/>
        </p:blipFill>
        <p:spPr>
          <a:xfrm>
            <a:off x="2401077" y="591296"/>
            <a:ext cx="7389845" cy="562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F0A50-A5A8-4BF6-867F-E72206AEE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3" t="16646" r="54285" b="10168"/>
          <a:stretch/>
        </p:blipFill>
        <p:spPr>
          <a:xfrm>
            <a:off x="2575360" y="1418967"/>
            <a:ext cx="3184850" cy="5014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08C30-8225-471F-9E6A-56FA1D952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05" t="16918" r="18800" b="9895"/>
          <a:stretch/>
        </p:blipFill>
        <p:spPr>
          <a:xfrm>
            <a:off x="6559422" y="1363614"/>
            <a:ext cx="3778898" cy="50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44DFE"/>
            </a:gs>
            <a:gs pos="0">
              <a:srgbClr val="2321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4F9094-A92C-4A09-B6D2-7538F272C4C8}"/>
              </a:ext>
            </a:extLst>
          </p:cNvPr>
          <p:cNvSpPr/>
          <p:nvPr/>
        </p:nvSpPr>
        <p:spPr>
          <a:xfrm>
            <a:off x="749780" y="326571"/>
            <a:ext cx="10692440" cy="6260841"/>
          </a:xfrm>
          <a:prstGeom prst="roundRect">
            <a:avLst>
              <a:gd name="adj" fmla="val 702"/>
            </a:avLst>
          </a:prstGeom>
          <a:solidFill>
            <a:srgbClr val="F8EB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9B3906-03A0-42FA-BA83-36062C9FCBA8}"/>
              </a:ext>
            </a:extLst>
          </p:cNvPr>
          <p:cNvSpPr/>
          <p:nvPr/>
        </p:nvSpPr>
        <p:spPr>
          <a:xfrm>
            <a:off x="749780" y="326571"/>
            <a:ext cx="10692440" cy="827671"/>
          </a:xfrm>
          <a:prstGeom prst="roundRect">
            <a:avLst>
              <a:gd name="adj" fmla="val 633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E490B-DAF8-488E-B09D-2D23D9B3E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2" t="3404" r="19796" b="88380"/>
          <a:stretch/>
        </p:blipFill>
        <p:spPr>
          <a:xfrm>
            <a:off x="2401077" y="591296"/>
            <a:ext cx="7389845" cy="562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3A5F9-5201-4CA5-9BD3-68170B285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03"/>
          <a:stretch/>
        </p:blipFill>
        <p:spPr>
          <a:xfrm>
            <a:off x="1343790" y="1976391"/>
            <a:ext cx="9504418" cy="4611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AECC43-1EBA-4CA8-9334-7EB73369CFA7}"/>
              </a:ext>
            </a:extLst>
          </p:cNvPr>
          <p:cNvSpPr txBox="1"/>
          <p:nvPr/>
        </p:nvSpPr>
        <p:spPr>
          <a:xfrm>
            <a:off x="3712823" y="1418967"/>
            <a:ext cx="4905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Available Funds</a:t>
            </a:r>
          </a:p>
        </p:txBody>
      </p:sp>
    </p:spTree>
    <p:extLst>
      <p:ext uri="{BB962C8B-B14F-4D97-AF65-F5344CB8AC3E}">
        <p14:creationId xmlns:p14="http://schemas.microsoft.com/office/powerpoint/2010/main" val="151318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18</cp:revision>
  <dcterms:created xsi:type="dcterms:W3CDTF">2020-02-16T02:12:09Z</dcterms:created>
  <dcterms:modified xsi:type="dcterms:W3CDTF">2020-03-25T20:22:09Z</dcterms:modified>
</cp:coreProperties>
</file>