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C3B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C3B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C3B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0010" y="1503045"/>
            <a:ext cx="9491979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C3B4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274823"/>
            <a:ext cx="10679379" cy="1376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walmart-recruiting-stores-sales-forecasting" TargetMode="External"/><Relationship Id="rId3" Type="http://schemas.openxmlformats.org/officeDocument/2006/relationships/hyperlink" Target="http://www.kdnuggets.com/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24280" marR="5080" indent="-1212215">
              <a:lnSpc>
                <a:spcPct val="100000"/>
              </a:lnSpc>
              <a:spcBef>
                <a:spcPts val="105"/>
              </a:spcBef>
            </a:pPr>
            <a:r>
              <a:rPr dirty="0"/>
              <a:t>LANE</a:t>
            </a:r>
            <a:r>
              <a:rPr dirty="0" spc="-20"/>
              <a:t> </a:t>
            </a:r>
            <a:r>
              <a:rPr dirty="0"/>
              <a:t>DETECTION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5"/>
              <a:t>AUTONOMOUS </a:t>
            </a:r>
            <a:r>
              <a:rPr dirty="0" spc="-785"/>
              <a:t> </a:t>
            </a:r>
            <a:r>
              <a:rPr dirty="0"/>
              <a:t>VEHICLES</a:t>
            </a:r>
            <a:r>
              <a:rPr dirty="0" spc="-10"/>
              <a:t> </a:t>
            </a:r>
            <a:r>
              <a:rPr dirty="0"/>
              <a:t>USING</a:t>
            </a:r>
            <a:r>
              <a:rPr dirty="0" spc="-20"/>
              <a:t> </a:t>
            </a:r>
            <a:r>
              <a:rPr dirty="0"/>
              <a:t>OPENCV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146" y="4349242"/>
            <a:ext cx="2335530" cy="74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Under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Guidance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800" spc="-5" b="1">
                <a:latin typeface="Times New Roman"/>
                <a:cs typeface="Times New Roman"/>
              </a:rPr>
              <a:t>Mrs.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M.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JYOTHIRANI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255" y="4349242"/>
            <a:ext cx="3559175" cy="1627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Submitted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by,</a:t>
            </a:r>
            <a:endParaRPr sz="1800">
              <a:latin typeface="Times New Roman"/>
              <a:cs typeface="Times New Roman"/>
            </a:endParaRPr>
          </a:p>
          <a:p>
            <a:pPr marL="12700" marR="5080" indent="59055">
              <a:lnSpc>
                <a:spcPct val="161200"/>
              </a:lnSpc>
              <a:spcBef>
                <a:spcPts val="10"/>
              </a:spcBef>
            </a:pPr>
            <a:r>
              <a:rPr dirty="0" sz="1800" spc="-15">
                <a:latin typeface="Times New Roman"/>
                <a:cs typeface="Times New Roman"/>
              </a:rPr>
              <a:t>CH.VAMSHI(4511-18-733-017)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K.SHIVAPRASAD(4511-18-733-016)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P.SHRAVYA(4511-18-733-034)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7401" y="357632"/>
            <a:ext cx="51593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dirty="0" spc="40"/>
              <a:t> </a:t>
            </a:r>
            <a:r>
              <a:rPr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5494" y="1037590"/>
            <a:ext cx="3455035" cy="122936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Operating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system:windows10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Coding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language: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Python(3.0)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Domain: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Machine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1750" y="2763138"/>
            <a:ext cx="589216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5" b="1">
                <a:solidFill>
                  <a:srgbClr val="2C3B43"/>
                </a:solidFill>
                <a:latin typeface="Times New Roman"/>
                <a:cs typeface="Times New Roman"/>
              </a:rPr>
              <a:t>HARDWARE</a:t>
            </a:r>
            <a:r>
              <a:rPr dirty="0" sz="3200" spc="-50" b="1">
                <a:solidFill>
                  <a:srgbClr val="2C3B43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2C3B43"/>
                </a:solidFill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494" y="3658996"/>
            <a:ext cx="2569845" cy="122999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PROCESSOR:2.70GHz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RAM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:4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GB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HARD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DISK:320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7686" y="933450"/>
            <a:ext cx="7865745" cy="0"/>
          </a:xfrm>
          <a:custGeom>
            <a:avLst/>
            <a:gdLst/>
            <a:ahLst/>
            <a:cxnLst/>
            <a:rect l="l" t="t" r="r" b="b"/>
            <a:pathLst>
              <a:path w="7865745" h="0">
                <a:moveTo>
                  <a:pt x="0" y="0"/>
                </a:moveTo>
                <a:lnTo>
                  <a:pt x="7865744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7686" y="3429761"/>
            <a:ext cx="7977505" cy="0"/>
          </a:xfrm>
          <a:custGeom>
            <a:avLst/>
            <a:gdLst/>
            <a:ahLst/>
            <a:cxnLst/>
            <a:rect l="l" t="t" r="r" b="b"/>
            <a:pathLst>
              <a:path w="7977505" h="0">
                <a:moveTo>
                  <a:pt x="0" y="0"/>
                </a:moveTo>
                <a:lnTo>
                  <a:pt x="7976996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1557" y="679450"/>
            <a:ext cx="54483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MODULES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662429"/>
            <a:ext cx="3491865" cy="367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Capturing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decoding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video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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Grayscale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conversion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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Reduce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noise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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Canny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Detector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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Region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Interest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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Hough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Line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Transform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418" y="1270253"/>
            <a:ext cx="8596630" cy="0"/>
          </a:xfrm>
          <a:custGeom>
            <a:avLst/>
            <a:gdLst/>
            <a:ahLst/>
            <a:cxnLst/>
            <a:rect l="l" t="t" r="r" b="b"/>
            <a:pathLst>
              <a:path w="8596630" h="0">
                <a:moveTo>
                  <a:pt x="0" y="0"/>
                </a:moveTo>
                <a:lnTo>
                  <a:pt x="8596630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350011"/>
            <a:ext cx="8086725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Capturing and decoding </a:t>
            </a:r>
            <a:r>
              <a:rPr dirty="0" sz="1800" b="1">
                <a:latin typeface="Times New Roman"/>
                <a:cs typeface="Times New Roman"/>
              </a:rPr>
              <a:t>video file: </a:t>
            </a:r>
            <a:r>
              <a:rPr dirty="0" sz="1800" spc="-80">
                <a:latin typeface="Times New Roman"/>
                <a:cs typeface="Times New Roman"/>
              </a:rPr>
              <a:t>We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capture the video using </a:t>
            </a:r>
            <a:r>
              <a:rPr dirty="0" sz="1800" spc="-25">
                <a:latin typeface="Times New Roman"/>
                <a:cs typeface="Times New Roman"/>
              </a:rPr>
              <a:t>Video </a:t>
            </a:r>
            <a:r>
              <a:rPr dirty="0" sz="1800">
                <a:latin typeface="Times New Roman"/>
                <a:cs typeface="Times New Roman"/>
              </a:rPr>
              <a:t>Capture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 and after the capturing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been initialized every video </a:t>
            </a:r>
            <a:r>
              <a:rPr dirty="0" sz="1800" spc="-5">
                <a:latin typeface="Times New Roman"/>
                <a:cs typeface="Times New Roman"/>
              </a:rPr>
              <a:t>frame is </a:t>
            </a:r>
            <a:r>
              <a:rPr dirty="0" sz="1800">
                <a:latin typeface="Times New Roman"/>
                <a:cs typeface="Times New Roman"/>
              </a:rPr>
              <a:t>decoded (i.e.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converting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sequence</a:t>
            </a:r>
            <a:r>
              <a:rPr dirty="0" sz="1800">
                <a:latin typeface="Times New Roman"/>
                <a:cs typeface="Times New Roman"/>
              </a:rPr>
              <a:t> of images).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51" y="1801367"/>
            <a:ext cx="8958072" cy="4497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568196"/>
            <a:ext cx="9451848" cy="44729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6310" y="143717"/>
            <a:ext cx="8598535" cy="1261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Grayscale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conversion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 image: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video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frames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RGB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format, </a:t>
            </a:r>
            <a:r>
              <a:rPr dirty="0" sz="1800" spc="-5">
                <a:latin typeface="Times New Roman"/>
                <a:cs typeface="Times New Roman"/>
              </a:rPr>
              <a:t>RGB</a:t>
            </a:r>
            <a:r>
              <a:rPr dirty="0" sz="1800">
                <a:latin typeface="Times New Roman"/>
                <a:cs typeface="Times New Roman"/>
              </a:rPr>
              <a:t> 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converted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grayscale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because </a:t>
            </a:r>
            <a:r>
              <a:rPr dirty="0" sz="1800" spc="-5">
                <a:latin typeface="Times New Roman"/>
                <a:cs typeface="Times New Roman"/>
              </a:rPr>
              <a:t>processing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single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channel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faster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than</a:t>
            </a:r>
            <a:r>
              <a:rPr dirty="0" sz="1800" spc="-5">
                <a:latin typeface="Times New Roman"/>
                <a:cs typeface="Times New Roman"/>
              </a:rPr>
              <a:t> processing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three-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channel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colored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0158" y="6348476"/>
            <a:ext cx="31534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Before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after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gray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scale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image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road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23" y="2471927"/>
            <a:ext cx="9227820" cy="411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819" y="207242"/>
            <a:ext cx="8611870" cy="220916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Reduce noise: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Noise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false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edges,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therefore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before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going </a:t>
            </a:r>
            <a:r>
              <a:rPr dirty="0" sz="1800" spc="-10">
                <a:latin typeface="Times New Roman"/>
                <a:cs typeface="Times New Roman"/>
              </a:rPr>
              <a:t>further,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it’s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imperative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image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smoothening.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Gaussian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filter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</a:t>
            </a:r>
            <a:r>
              <a:rPr dirty="0" sz="1800">
                <a:latin typeface="Times New Roman"/>
                <a:cs typeface="Times New Roman"/>
              </a:rPr>
              <a:t> this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  <a:p>
            <a:pPr marL="354965" marR="135255" indent="-342900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273139"/>
                </a:solidFill>
                <a:latin typeface="Times New Roman"/>
                <a:cs typeface="Times New Roman"/>
              </a:rPr>
              <a:t>Canny Edge </a:t>
            </a:r>
            <a:r>
              <a:rPr dirty="0" sz="1800" b="1">
                <a:solidFill>
                  <a:srgbClr val="273139"/>
                </a:solidFill>
                <a:latin typeface="Times New Roman"/>
                <a:cs typeface="Times New Roman"/>
              </a:rPr>
              <a:t>Detector: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computes </a:t>
            </a:r>
            <a:r>
              <a:rPr dirty="0" sz="1800">
                <a:latin typeface="Times New Roman"/>
                <a:cs typeface="Times New Roman"/>
              </a:rPr>
              <a:t>gradient in all directions of our </a:t>
            </a:r>
            <a:r>
              <a:rPr dirty="0" sz="1800" spc="-5">
                <a:latin typeface="Times New Roman"/>
                <a:cs typeface="Times New Roman"/>
              </a:rPr>
              <a:t>blurred </a:t>
            </a:r>
            <a:r>
              <a:rPr dirty="0" sz="1800">
                <a:latin typeface="Times New Roman"/>
                <a:cs typeface="Times New Roman"/>
              </a:rPr>
              <a:t>image 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traces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edges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large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intensity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explanation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please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article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2566416"/>
            <a:ext cx="4919472" cy="37688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8701" y="127761"/>
            <a:ext cx="9194165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Region </a:t>
            </a:r>
            <a:r>
              <a:rPr dirty="0" sz="1800" b="1">
                <a:latin typeface="Times New Roman"/>
                <a:cs typeface="Times New Roman"/>
              </a:rPr>
              <a:t>of </a:t>
            </a:r>
            <a:r>
              <a:rPr dirty="0" sz="1800" spc="-5" b="1">
                <a:latin typeface="Times New Roman"/>
                <a:cs typeface="Times New Roman"/>
              </a:rPr>
              <a:t>Interest: </a:t>
            </a:r>
            <a:r>
              <a:rPr dirty="0" sz="1800" spc="-5">
                <a:latin typeface="Times New Roman"/>
                <a:cs typeface="Times New Roman"/>
              </a:rPr>
              <a:t>his </a:t>
            </a:r>
            <a:r>
              <a:rPr dirty="0" sz="1800">
                <a:latin typeface="Times New Roman"/>
                <a:cs typeface="Times New Roman"/>
              </a:rPr>
              <a:t>step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to take into account only the region covered by the road lane. </a:t>
            </a: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mask is </a:t>
            </a:r>
            <a:r>
              <a:rPr dirty="0" sz="1800">
                <a:latin typeface="Times New Roman"/>
                <a:cs typeface="Times New Roman"/>
              </a:rPr>
              <a:t>created here, which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of the </a:t>
            </a:r>
            <a:r>
              <a:rPr dirty="0" sz="1800" spc="-5">
                <a:latin typeface="Times New Roman"/>
                <a:cs typeface="Times New Roman"/>
              </a:rPr>
              <a:t>same </a:t>
            </a:r>
            <a:r>
              <a:rPr dirty="0" sz="1800">
                <a:latin typeface="Times New Roman"/>
                <a:cs typeface="Times New Roman"/>
              </a:rPr>
              <a:t>dimension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our road image. Furthermore, bitwise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operation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pixel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 canny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 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mask.</a:t>
            </a:r>
            <a:r>
              <a:rPr dirty="0" sz="1800">
                <a:latin typeface="Times New Roman"/>
                <a:cs typeface="Times New Roman"/>
              </a:rPr>
              <a:t> It ultimately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masks </a:t>
            </a:r>
            <a:r>
              <a:rPr dirty="0" sz="1800">
                <a:latin typeface="Times New Roman"/>
                <a:cs typeface="Times New Roman"/>
              </a:rPr>
              <a:t>the canny image and </a:t>
            </a:r>
            <a:r>
              <a:rPr dirty="0" sz="1800" spc="-5">
                <a:latin typeface="Times New Roman"/>
                <a:cs typeface="Times New Roman"/>
              </a:rPr>
              <a:t>shows </a:t>
            </a:r>
            <a:r>
              <a:rPr dirty="0" sz="1800">
                <a:latin typeface="Times New Roman"/>
                <a:cs typeface="Times New Roman"/>
              </a:rPr>
              <a:t>the region of interest traced by the polygonal contour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mask.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1096" y="2621279"/>
            <a:ext cx="4767072" cy="3657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4367" y="6363715"/>
            <a:ext cx="19589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Region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interest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road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3543" y="6517640"/>
            <a:ext cx="15786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Canny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edges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road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30" y="499363"/>
            <a:ext cx="8659495" cy="1260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-150" b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000000"/>
                </a:solidFill>
              </a:rPr>
              <a:t>Hough</a:t>
            </a:r>
            <a:r>
              <a:rPr dirty="0" sz="1800" spc="-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Line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 spc="-15">
                <a:solidFill>
                  <a:srgbClr val="000000"/>
                </a:solidFill>
              </a:rPr>
              <a:t>Transform:</a:t>
            </a:r>
            <a:r>
              <a:rPr dirty="0" sz="1800" spc="10">
                <a:solidFill>
                  <a:srgbClr val="000000"/>
                </a:solidFill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The Hough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dirty="0" sz="18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Transform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a transform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to detect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straight </a:t>
            </a:r>
            <a:r>
              <a:rPr dirty="0" sz="1800" spc="-434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lines. The Probabilistic Hough Line 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Transform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is used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here, which gives output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as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0">
                <a:solidFill>
                  <a:srgbClr val="000000"/>
                </a:solidFill>
                <a:latin typeface="Times New Roman"/>
                <a:cs typeface="Times New Roman"/>
              </a:rPr>
              <a:t>extremes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of the</a:t>
            </a:r>
            <a:r>
              <a:rPr dirty="0" sz="18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detected</a:t>
            </a:r>
            <a:r>
              <a:rPr dirty="0" sz="1800" spc="-2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lines.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4264" y="2168651"/>
            <a:ext cx="4477512" cy="38724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03319" y="6365240"/>
            <a:ext cx="1997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Hough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transformation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road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072" y="568451"/>
            <a:ext cx="6054852" cy="57210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109" y="69291"/>
            <a:ext cx="79756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27960" algn="l"/>
                <a:tab pos="7962265" algn="l"/>
              </a:tabLst>
            </a:pPr>
            <a:r>
              <a:rPr dirty="0" u="heavy">
                <a:solidFill>
                  <a:srgbClr val="000000"/>
                </a:solidFill>
                <a:uFill>
                  <a:solidFill>
                    <a:srgbClr val="90C225"/>
                  </a:solidFill>
                </a:uFill>
              </a:rPr>
              <a:t> </a:t>
            </a:r>
            <a:r>
              <a:rPr dirty="0" u="heavy">
                <a:solidFill>
                  <a:srgbClr val="000000"/>
                </a:solidFill>
                <a:uFill>
                  <a:solidFill>
                    <a:srgbClr val="90C225"/>
                  </a:solidFill>
                </a:uFill>
              </a:rPr>
              <a:t>	</a:t>
            </a:r>
            <a:r>
              <a:rPr dirty="0" u="heavy" spc="5">
                <a:solidFill>
                  <a:srgbClr val="000000"/>
                </a:solidFill>
                <a:uFill>
                  <a:solidFill>
                    <a:srgbClr val="90C225"/>
                  </a:solidFill>
                </a:uFill>
              </a:rPr>
              <a:t>UM</a:t>
            </a:r>
            <a:r>
              <a:rPr dirty="0" u="heavy">
                <a:solidFill>
                  <a:srgbClr val="000000"/>
                </a:solidFill>
                <a:uFill>
                  <a:solidFill>
                    <a:srgbClr val="90C225"/>
                  </a:solidFill>
                </a:uFill>
              </a:rPr>
              <a:t>L</a:t>
            </a:r>
            <a:r>
              <a:rPr dirty="0" u="heavy" spc="-185">
                <a:solidFill>
                  <a:srgbClr val="000000"/>
                </a:solidFill>
                <a:uFill>
                  <a:solidFill>
                    <a:srgbClr val="90C225"/>
                  </a:solidFill>
                </a:uFill>
              </a:rPr>
              <a:t> </a:t>
            </a:r>
            <a:r>
              <a:rPr dirty="0" u="heavy">
                <a:solidFill>
                  <a:srgbClr val="000000"/>
                </a:solidFill>
                <a:uFill>
                  <a:solidFill>
                    <a:srgbClr val="90C225"/>
                  </a:solidFill>
                </a:uFill>
              </a:rPr>
              <a:t>DIAGRAM</a:t>
            </a:r>
            <a:r>
              <a:rPr dirty="0" u="heavy">
                <a:solidFill>
                  <a:srgbClr val="000000"/>
                </a:solidFill>
                <a:uFill>
                  <a:solidFill>
                    <a:srgbClr val="90C225"/>
                  </a:solidFill>
                </a:uFill>
              </a:rPr>
              <a:t>S</a:t>
            </a:r>
            <a:r>
              <a:rPr dirty="0" u="heavy">
                <a:solidFill>
                  <a:srgbClr val="000000"/>
                </a:solidFill>
                <a:uFill>
                  <a:solidFill>
                    <a:srgbClr val="90C225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7346" y="6318605"/>
            <a:ext cx="1156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Activity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755904"/>
            <a:ext cx="9293352" cy="5318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2267" y="275970"/>
            <a:ext cx="218376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CLASS</a:t>
            </a:r>
            <a:r>
              <a:rPr dirty="0" u="heavy" sz="2000" spc="-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DIAGRAM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91" y="1287780"/>
            <a:ext cx="9488424" cy="46512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310" y="265252"/>
            <a:ext cx="346582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OUTPUT</a:t>
            </a:r>
            <a:r>
              <a:rPr dirty="0" spc="-1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SCREEN</a:t>
            </a:r>
          </a:p>
        </p:txBody>
      </p:sp>
      <p:sp>
        <p:nvSpPr>
          <p:cNvPr id="4" name="object 4"/>
          <p:cNvSpPr/>
          <p:nvPr/>
        </p:nvSpPr>
        <p:spPr>
          <a:xfrm>
            <a:off x="122681" y="835913"/>
            <a:ext cx="9638665" cy="65405"/>
          </a:xfrm>
          <a:custGeom>
            <a:avLst/>
            <a:gdLst/>
            <a:ahLst/>
            <a:cxnLst/>
            <a:rect l="l" t="t" r="r" b="b"/>
            <a:pathLst>
              <a:path w="9638665" h="65405">
                <a:moveTo>
                  <a:pt x="0" y="0"/>
                </a:moveTo>
                <a:lnTo>
                  <a:pt x="9638538" y="65277"/>
                </a:lnTo>
              </a:path>
            </a:pathLst>
          </a:custGeom>
          <a:ln w="19049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6838" y="181737"/>
            <a:ext cx="21501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9223" y="891032"/>
            <a:ext cx="4907915" cy="542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50">
                <a:latin typeface="Times New Roman"/>
                <a:cs typeface="Times New Roman"/>
              </a:rPr>
              <a:t>1.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</a:t>
            </a:r>
            <a:r>
              <a:rPr dirty="0" sz="1800" spc="-15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TRACT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tabLst>
                <a:tab pos="354965" algn="l"/>
              </a:tabLst>
            </a:pPr>
            <a:r>
              <a:rPr dirty="0" sz="145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latin typeface="Times New Roman"/>
                <a:cs typeface="Times New Roman"/>
              </a:rPr>
              <a:t>2.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latin typeface="Times New Roman"/>
                <a:cs typeface="Times New Roman"/>
              </a:rPr>
              <a:t>3.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EXISTING SYSTEM</a:t>
            </a:r>
            <a:r>
              <a:rPr dirty="0" sz="1800">
                <a:latin typeface="Times New Roman"/>
                <a:cs typeface="Times New Roman"/>
              </a:rPr>
              <a:t> &amp;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DISADVANATGES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latin typeface="Times New Roman"/>
                <a:cs typeface="Times New Roman"/>
              </a:rPr>
              <a:t>4.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PROPOSED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ADVANTAGES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latin typeface="Times New Roman"/>
                <a:cs typeface="Times New Roman"/>
              </a:rPr>
              <a:t>5.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ARCHITECTURE</a:t>
            </a:r>
            <a:r>
              <a:rPr dirty="0" sz="1800">
                <a:latin typeface="Times New Roman"/>
                <a:cs typeface="Times New Roman"/>
              </a:rPr>
              <a:t> / </a:t>
            </a:r>
            <a:r>
              <a:rPr dirty="0" sz="1800" spc="-5">
                <a:latin typeface="Times New Roman"/>
                <a:cs typeface="Times New Roman"/>
              </a:rPr>
              <a:t>BLOCK DIAGRAM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latin typeface="Times New Roman"/>
                <a:cs typeface="Times New Roman"/>
              </a:rPr>
              <a:t>6.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REQUIREMENT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SPECIFICATION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latin typeface="Times New Roman"/>
                <a:cs typeface="Times New Roman"/>
              </a:rPr>
              <a:t>7.MODULES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DISCRIPTION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latin typeface="Times New Roman"/>
                <a:cs typeface="Times New Roman"/>
              </a:rPr>
              <a:t>8.UML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DIAGRAMS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latin typeface="Times New Roman"/>
                <a:cs typeface="Times New Roman"/>
              </a:rPr>
              <a:t>9.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OUTPUT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SCREENS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latin typeface="Times New Roman"/>
                <a:cs typeface="Times New Roman"/>
              </a:rPr>
              <a:t>10.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25">
                <a:latin typeface="Times New Roman"/>
                <a:cs typeface="Times New Roman"/>
              </a:rPr>
              <a:t>11.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FUTURE ENHANCEMENT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54965" algn="l"/>
              </a:tabLst>
            </a:pPr>
            <a:r>
              <a:rPr dirty="0" sz="145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latin typeface="Times New Roman"/>
                <a:cs typeface="Times New Roman"/>
              </a:rPr>
              <a:t>12.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REFERENCES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5">
                <a:latin typeface="Times New Roman"/>
                <a:cs typeface="Times New Roman"/>
              </a:rPr>
              <a:t> BIBLOGRAPHY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1341" y="793241"/>
            <a:ext cx="8602980" cy="0"/>
          </a:xfrm>
          <a:custGeom>
            <a:avLst/>
            <a:gdLst/>
            <a:ahLst/>
            <a:cxnLst/>
            <a:rect l="l" t="t" r="r" b="b"/>
            <a:pathLst>
              <a:path w="8602980" h="0">
                <a:moveTo>
                  <a:pt x="0" y="0"/>
                </a:moveTo>
                <a:lnTo>
                  <a:pt x="8602853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5521" y="679450"/>
            <a:ext cx="27851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502999"/>
            <a:ext cx="9370060" cy="357187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methodology,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made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OpenCV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library 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Canny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Function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</a:t>
            </a:r>
            <a:r>
              <a:rPr dirty="0" sz="1800" spc="-5">
                <a:latin typeface="Times New Roman"/>
                <a:cs typeface="Times New Roman"/>
              </a:rPr>
              <a:t> which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>
                <a:latin typeface="Times New Roman"/>
                <a:cs typeface="Times New Roman"/>
              </a:rPr>
              <a:t> achieved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detection.</a:t>
            </a:r>
            <a:endParaRPr sz="1800">
              <a:latin typeface="Times New Roman"/>
              <a:cs typeface="Times New Roman"/>
            </a:endParaRPr>
          </a:p>
          <a:p>
            <a:pPr marL="355600" marR="53975" indent="-342900">
              <a:lnSpc>
                <a:spcPct val="1501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Then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prepared a </a:t>
            </a:r>
            <a:r>
              <a:rPr dirty="0" sz="1800" spc="-5">
                <a:latin typeface="Times New Roman"/>
                <a:cs typeface="Times New Roman"/>
              </a:rPr>
              <a:t>mask </a:t>
            </a:r>
            <a:r>
              <a:rPr dirty="0" sz="1800">
                <a:latin typeface="Times New Roman"/>
                <a:cs typeface="Times New Roman"/>
              </a:rPr>
              <a:t>of zero intensity and </a:t>
            </a:r>
            <a:r>
              <a:rPr dirty="0" sz="1800" spc="-5">
                <a:latin typeface="Times New Roman"/>
                <a:cs typeface="Times New Roman"/>
              </a:rPr>
              <a:t>mapped </a:t>
            </a:r>
            <a:r>
              <a:rPr dirty="0" sz="1800">
                <a:latin typeface="Times New Roman"/>
                <a:cs typeface="Times New Roman"/>
              </a:rPr>
              <a:t>our region of interest by </a:t>
            </a:r>
            <a:r>
              <a:rPr dirty="0" sz="1800" spc="-5">
                <a:latin typeface="Times New Roman"/>
                <a:cs typeface="Times New Roman"/>
              </a:rPr>
              <a:t>performing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bitwise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operation.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Hough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Transform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technique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straight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lines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 and identified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lane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lines.</a:t>
            </a:r>
            <a:endParaRPr sz="18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408940" algn="l"/>
              </a:tabLst>
            </a:pPr>
            <a:r>
              <a:rPr dirty="0"/>
              <a:t>	</a:t>
            </a:r>
            <a:r>
              <a:rPr dirty="0" sz="1800" spc="-80">
                <a:latin typeface="Times New Roman"/>
                <a:cs typeface="Times New Roman"/>
              </a:rPr>
              <a:t>We </a:t>
            </a:r>
            <a:r>
              <a:rPr dirty="0" sz="1800" spc="-5">
                <a:latin typeface="Times New Roman"/>
                <a:cs typeface="Times New Roman"/>
              </a:rPr>
              <a:t>made </a:t>
            </a:r>
            <a:r>
              <a:rPr dirty="0" sz="1800">
                <a:latin typeface="Times New Roman"/>
                <a:cs typeface="Times New Roman"/>
              </a:rPr>
              <a:t>use of the polar coordinates </a:t>
            </a:r>
            <a:r>
              <a:rPr dirty="0" sz="1800" spc="-5">
                <a:latin typeface="Times New Roman"/>
                <a:cs typeface="Times New Roman"/>
              </a:rPr>
              <a:t>since </a:t>
            </a:r>
            <a:r>
              <a:rPr dirty="0" sz="1800">
                <a:latin typeface="Times New Roman"/>
                <a:cs typeface="Times New Roman"/>
              </a:rPr>
              <a:t>the Cartesian coordinates </a:t>
            </a:r>
            <a:r>
              <a:rPr dirty="0" sz="1800" spc="-10">
                <a:latin typeface="Times New Roman"/>
                <a:cs typeface="Times New Roman"/>
              </a:rPr>
              <a:t>don’t </a:t>
            </a:r>
            <a:r>
              <a:rPr dirty="0" sz="1800">
                <a:latin typeface="Times New Roman"/>
                <a:cs typeface="Times New Roman"/>
              </a:rPr>
              <a:t>give us an appropriate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slope of vertical and horizontal lines. </a:t>
            </a:r>
            <a:r>
              <a:rPr dirty="0" sz="1800" spc="-15">
                <a:latin typeface="Times New Roman"/>
                <a:cs typeface="Times New Roman"/>
              </a:rPr>
              <a:t>Finally, </a:t>
            </a:r>
            <a:r>
              <a:rPr dirty="0" sz="1800" spc="-5">
                <a:latin typeface="Times New Roman"/>
                <a:cs typeface="Times New Roman"/>
              </a:rPr>
              <a:t>we combined </a:t>
            </a:r>
            <a:r>
              <a:rPr dirty="0" sz="1800">
                <a:latin typeface="Times New Roman"/>
                <a:cs typeface="Times New Roman"/>
              </a:rPr>
              <a:t>the lane </a:t>
            </a:r>
            <a:r>
              <a:rPr dirty="0" sz="1800" spc="-5">
                <a:latin typeface="Times New Roman"/>
                <a:cs typeface="Times New Roman"/>
              </a:rPr>
              <a:t>image </a:t>
            </a:r>
            <a:r>
              <a:rPr dirty="0" sz="1800">
                <a:latin typeface="Times New Roman"/>
                <a:cs typeface="Times New Roman"/>
              </a:rPr>
              <a:t>with our zero-intensity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show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lines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2594" y="1250441"/>
            <a:ext cx="8556625" cy="0"/>
          </a:xfrm>
          <a:custGeom>
            <a:avLst/>
            <a:gdLst/>
            <a:ahLst/>
            <a:cxnLst/>
            <a:rect l="l" t="t" r="r" b="b"/>
            <a:pathLst>
              <a:path w="8556625" h="0">
                <a:moveTo>
                  <a:pt x="0" y="0"/>
                </a:moveTo>
                <a:lnTo>
                  <a:pt x="8556116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0785" y="677926"/>
            <a:ext cx="50558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FUTURE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ENHANCEMENT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721866"/>
            <a:ext cx="9163050" cy="464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09220" indent="-342900">
              <a:lnSpc>
                <a:spcPct val="15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updated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tuned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efficient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mathematical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modelling,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classical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OpenCV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approach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limited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no</a:t>
            </a:r>
            <a:r>
              <a:rPr dirty="0" sz="1800">
                <a:latin typeface="Times New Roman"/>
                <a:cs typeface="Times New Roman"/>
              </a:rPr>
              <a:t> upgrade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possible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approach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5">
                <a:latin typeface="Times New Roman"/>
                <a:cs typeface="Times New Roman"/>
              </a:rPr>
              <a:t>efficient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unable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give </a:t>
            </a:r>
            <a:r>
              <a:rPr dirty="0" sz="1800">
                <a:latin typeface="Times New Roman"/>
                <a:cs typeface="Times New Roman"/>
              </a:rPr>
              <a:t>accurate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roads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 do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 have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clear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markings</a:t>
            </a:r>
            <a:r>
              <a:rPr dirty="0" sz="1800">
                <a:latin typeface="Times New Roman"/>
                <a:cs typeface="Times New Roman"/>
              </a:rPr>
              <a:t> present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roads.</a:t>
            </a:r>
            <a:endParaRPr sz="1800">
              <a:latin typeface="Times New Roman"/>
              <a:cs typeface="Times New Roman"/>
            </a:endParaRPr>
          </a:p>
          <a:p>
            <a:pPr marL="355600" marR="456565" indent="-34290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99415" algn="l"/>
                <a:tab pos="400050" algn="l"/>
              </a:tabLst>
            </a:pPr>
            <a:r>
              <a:rPr dirty="0"/>
              <a:t>	</a:t>
            </a:r>
            <a:r>
              <a:rPr dirty="0" sz="1800" spc="-5">
                <a:latin typeface="Times New Roman"/>
                <a:cs typeface="Times New Roman"/>
              </a:rPr>
              <a:t>Also</a:t>
            </a:r>
            <a:r>
              <a:rPr dirty="0" sz="1800">
                <a:latin typeface="Times New Roman"/>
                <a:cs typeface="Times New Roman"/>
              </a:rPr>
              <a:t> it cannot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 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climatic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conditions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increasing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traffic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traffic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monitoring,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traffic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flow,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355600" marR="57785" indent="-342900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importance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of perception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sensors,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algorithms and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integration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achieve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optimized </a:t>
            </a:r>
            <a:r>
              <a:rPr dirty="0" sz="1800" spc="-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results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 lane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endParaRPr sz="1800">
              <a:latin typeface="Times New Roman"/>
              <a:cs typeface="Times New Roman"/>
            </a:endParaRPr>
          </a:p>
          <a:p>
            <a:pPr marL="355600" marR="622300" indent="-342900">
              <a:lnSpc>
                <a:spcPct val="150100"/>
              </a:lnSpc>
              <a:spcBef>
                <a:spcPts val="99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Advance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study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efficient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integration of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sensors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minimize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computation time, cost and </a:t>
            </a:r>
            <a:r>
              <a:rPr dirty="0" sz="1800" spc="-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increase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effective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perception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required.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418" y="1270253"/>
            <a:ext cx="8596630" cy="0"/>
          </a:xfrm>
          <a:custGeom>
            <a:avLst/>
            <a:gdLst/>
            <a:ahLst/>
            <a:cxnLst/>
            <a:rect l="l" t="t" r="r" b="b"/>
            <a:pathLst>
              <a:path w="8596630" h="0">
                <a:moveTo>
                  <a:pt x="0" y="0"/>
                </a:moveTo>
                <a:lnTo>
                  <a:pt x="8596630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5521" y="679450"/>
            <a:ext cx="27609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2274823"/>
            <a:ext cx="9050020" cy="137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htttp://</a:t>
            </a:r>
            <a:r>
              <a:rPr dirty="0" sz="1800" spc="-5">
                <a:latin typeface="Times New Roman"/>
                <a:cs typeface="Times New Roman"/>
                <a:hlinkClick r:id="rId2"/>
              </a:rPr>
              <a:t>www.kaggle.com/c/walmart-recruiting-stores-sales-forecasting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https://towardsdatascience.com/introduction-to-machine-learningalgorithms-linear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regression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10">
                <a:latin typeface="Times New Roman"/>
                <a:cs typeface="Times New Roman"/>
                <a:hlinkClick r:id="rId3"/>
              </a:rPr>
              <a:t>www.kdnuggets.com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917" y="1261110"/>
            <a:ext cx="8537575" cy="0"/>
          </a:xfrm>
          <a:custGeom>
            <a:avLst/>
            <a:gdLst/>
            <a:ahLst/>
            <a:cxnLst/>
            <a:rect l="l" t="t" r="r" b="b"/>
            <a:pathLst>
              <a:path w="8537575" h="0">
                <a:moveTo>
                  <a:pt x="0" y="0"/>
                </a:moveTo>
                <a:lnTo>
                  <a:pt x="8537448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479" y="2613279"/>
            <a:ext cx="3816985" cy="1008380"/>
          </a:xfrm>
          <a:prstGeom prst="rect"/>
          <a:ln w="19050">
            <a:solidFill>
              <a:srgbClr val="3A7415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 algn="ctr" marL="104139">
              <a:lnSpc>
                <a:spcPct val="100000"/>
              </a:lnSpc>
              <a:spcBef>
                <a:spcPts val="1400"/>
              </a:spcBef>
            </a:pPr>
            <a:r>
              <a:rPr dirty="0" sz="3600" spc="-5"/>
              <a:t>THANK</a:t>
            </a:r>
            <a:r>
              <a:rPr dirty="0" sz="3600" spc="-365"/>
              <a:t> </a:t>
            </a:r>
            <a:r>
              <a:rPr dirty="0" sz="3600" spc="-5"/>
              <a:t>YOU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92932" y="2435732"/>
            <a:ext cx="4171950" cy="1363345"/>
            <a:chOff x="2892932" y="2435732"/>
            <a:chExt cx="4171950" cy="1363345"/>
          </a:xfrm>
        </p:grpSpPr>
        <p:sp>
          <p:nvSpPr>
            <p:cNvPr id="4" name="object 4"/>
            <p:cNvSpPr/>
            <p:nvPr/>
          </p:nvSpPr>
          <p:spPr>
            <a:xfrm>
              <a:off x="2902458" y="2444749"/>
              <a:ext cx="4152900" cy="1344930"/>
            </a:xfrm>
            <a:custGeom>
              <a:avLst/>
              <a:gdLst/>
              <a:ahLst/>
              <a:cxnLst/>
              <a:rect l="l" t="t" r="r" b="b"/>
              <a:pathLst>
                <a:path w="4152900" h="1344929">
                  <a:moveTo>
                    <a:pt x="4152900" y="0"/>
                  </a:moveTo>
                  <a:lnTo>
                    <a:pt x="0" y="0"/>
                  </a:lnTo>
                  <a:lnTo>
                    <a:pt x="0" y="168910"/>
                  </a:lnTo>
                  <a:lnTo>
                    <a:pt x="0" y="1177290"/>
                  </a:lnTo>
                  <a:lnTo>
                    <a:pt x="0" y="1344930"/>
                  </a:lnTo>
                  <a:lnTo>
                    <a:pt x="4152900" y="1344930"/>
                  </a:lnTo>
                  <a:lnTo>
                    <a:pt x="4152900" y="1177290"/>
                  </a:lnTo>
                  <a:lnTo>
                    <a:pt x="168021" y="1177290"/>
                  </a:lnTo>
                  <a:lnTo>
                    <a:pt x="168021" y="168910"/>
                  </a:lnTo>
                  <a:lnTo>
                    <a:pt x="3984879" y="168910"/>
                  </a:lnTo>
                  <a:lnTo>
                    <a:pt x="3984879" y="1176655"/>
                  </a:lnTo>
                  <a:lnTo>
                    <a:pt x="4152900" y="1176655"/>
                  </a:lnTo>
                  <a:lnTo>
                    <a:pt x="4152900" y="168910"/>
                  </a:lnTo>
                  <a:lnTo>
                    <a:pt x="4152900" y="168529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02457" y="2445257"/>
              <a:ext cx="4152900" cy="1344295"/>
            </a:xfrm>
            <a:custGeom>
              <a:avLst/>
              <a:gdLst/>
              <a:ahLst/>
              <a:cxnLst/>
              <a:rect l="l" t="t" r="r" b="b"/>
              <a:pathLst>
                <a:path w="4152900" h="1344295">
                  <a:moveTo>
                    <a:pt x="0" y="0"/>
                  </a:moveTo>
                  <a:lnTo>
                    <a:pt x="4152900" y="0"/>
                  </a:lnTo>
                  <a:lnTo>
                    <a:pt x="4152900" y="1344167"/>
                  </a:lnTo>
                  <a:lnTo>
                    <a:pt x="0" y="134416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2765" y="677926"/>
            <a:ext cx="22415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546098"/>
            <a:ext cx="8890000" cy="40786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0C225"/>
              </a:buClr>
              <a:buSzPct val="78947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900" spc="-5">
                <a:latin typeface="Times New Roman"/>
                <a:cs typeface="Times New Roman"/>
              </a:rPr>
              <a:t>Autonomous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driving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car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 one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of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 </a:t>
            </a:r>
            <a:r>
              <a:rPr dirty="0" sz="1900" spc="-10">
                <a:latin typeface="Times New Roman"/>
                <a:cs typeface="Times New Roman"/>
              </a:rPr>
              <a:t>most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disruptive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innovations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-1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AI.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Clr>
                <a:srgbClr val="90C225"/>
              </a:buClr>
              <a:buSzPct val="78947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900" spc="-5">
                <a:latin typeface="Times New Roman"/>
                <a:cs typeface="Times New Roman"/>
              </a:rPr>
              <a:t>The </a:t>
            </a:r>
            <a:r>
              <a:rPr dirty="0" sz="1900" spc="-10">
                <a:latin typeface="Times New Roman"/>
                <a:cs typeface="Times New Roman"/>
              </a:rPr>
              <a:t>main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objective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vehicle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can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able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drive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by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themselves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without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any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human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9"/>
              </a:spcBef>
            </a:pPr>
            <a:r>
              <a:rPr dirty="0" sz="1900" spc="-5">
                <a:latin typeface="Times New Roman"/>
                <a:cs typeface="Times New Roman"/>
              </a:rPr>
              <a:t>interaction.</a:t>
            </a:r>
            <a:endParaRPr sz="1900">
              <a:latin typeface="Times New Roman"/>
              <a:cs typeface="Times New Roman"/>
            </a:endParaRPr>
          </a:p>
          <a:p>
            <a:pPr algn="just" marL="184785" marR="24765" indent="-172720">
              <a:lnSpc>
                <a:spcPct val="120000"/>
              </a:lnSpc>
              <a:spcBef>
                <a:spcPts val="1005"/>
              </a:spcBef>
              <a:buClr>
                <a:srgbClr val="90C225"/>
              </a:buClr>
              <a:buSzPct val="78947"/>
              <a:buFont typeface="Wingdings"/>
              <a:buChar char=""/>
              <a:tabLst>
                <a:tab pos="366395" algn="l"/>
              </a:tabLst>
            </a:pPr>
            <a:r>
              <a:rPr dirty="0" sz="1900" spc="-5">
                <a:latin typeface="Times New Roman"/>
                <a:cs typeface="Times New Roman"/>
              </a:rPr>
              <a:t>One of the </a:t>
            </a:r>
            <a:r>
              <a:rPr dirty="0" sz="1900" spc="-10">
                <a:latin typeface="Times New Roman"/>
                <a:cs typeface="Times New Roman"/>
              </a:rPr>
              <a:t>many </a:t>
            </a:r>
            <a:r>
              <a:rPr dirty="0" sz="1900" spc="-5">
                <a:latin typeface="Times New Roman"/>
                <a:cs typeface="Times New Roman"/>
              </a:rPr>
              <a:t>steps involved during the training of an autonomous driving car is lane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detection, which is the preliminary step. </a:t>
            </a:r>
            <a:r>
              <a:rPr dirty="0" sz="1900" spc="-45">
                <a:latin typeface="Times New Roman"/>
                <a:cs typeface="Times New Roman"/>
              </a:rPr>
              <a:t>Today, </a:t>
            </a:r>
            <a:r>
              <a:rPr dirty="0" sz="1900" spc="-5">
                <a:latin typeface="Times New Roman"/>
                <a:cs typeface="Times New Roman"/>
              </a:rPr>
              <a:t>we are going to learn how to perform lane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detection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using videos.</a:t>
            </a:r>
            <a:endParaRPr sz="1900">
              <a:latin typeface="Times New Roman"/>
              <a:cs typeface="Times New Roman"/>
            </a:endParaRPr>
          </a:p>
          <a:p>
            <a:pPr algn="just" marL="184785" marR="5080" indent="-172720">
              <a:lnSpc>
                <a:spcPct val="120000"/>
              </a:lnSpc>
              <a:spcBef>
                <a:spcPts val="1000"/>
              </a:spcBef>
              <a:buClr>
                <a:srgbClr val="90C225"/>
              </a:buClr>
              <a:buSzPct val="78947"/>
              <a:buFont typeface="Wingdings"/>
              <a:buChar char=""/>
              <a:tabLst>
                <a:tab pos="246379" algn="l"/>
              </a:tabLst>
            </a:pPr>
            <a:r>
              <a:rPr dirty="0" sz="1900" spc="-10">
                <a:latin typeface="Times New Roman"/>
                <a:cs typeface="Times New Roman"/>
              </a:rPr>
              <a:t>Based </a:t>
            </a:r>
            <a:r>
              <a:rPr dirty="0" sz="1900" spc="-5">
                <a:latin typeface="Times New Roman"/>
                <a:cs typeface="Times New Roman"/>
              </a:rPr>
              <a:t>on the problems encountered in detecting objects by autonomous vehicles an </a:t>
            </a:r>
            <a:r>
              <a:rPr dirty="0" sz="1900" spc="-10">
                <a:latin typeface="Times New Roman"/>
                <a:cs typeface="Times New Roman"/>
              </a:rPr>
              <a:t>effort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has been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made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 demonstrate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lane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detection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using OpenCV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library</a:t>
            </a:r>
            <a:endParaRPr sz="1900">
              <a:latin typeface="Times New Roman"/>
              <a:cs typeface="Times New Roman"/>
            </a:endParaRPr>
          </a:p>
          <a:p>
            <a:pPr algn="just" marL="355600" marR="261620" indent="-355600">
              <a:lnSpc>
                <a:spcPts val="3750"/>
              </a:lnSpc>
              <a:spcBef>
                <a:spcPts val="150"/>
              </a:spcBef>
              <a:buClr>
                <a:srgbClr val="90C225"/>
              </a:buClr>
              <a:buSzPct val="78947"/>
              <a:buFont typeface="Wingdings"/>
              <a:buChar char=""/>
              <a:tabLst>
                <a:tab pos="355600" algn="l"/>
              </a:tabLst>
            </a:pPr>
            <a:r>
              <a:rPr dirty="0" sz="1900" spc="-5">
                <a:latin typeface="Times New Roman"/>
                <a:cs typeface="Times New Roman"/>
              </a:rPr>
              <a:t>It carries out Grayscale instead of color , </a:t>
            </a:r>
            <a:r>
              <a:rPr dirty="0" sz="1900" spc="-10">
                <a:latin typeface="Times New Roman"/>
                <a:cs typeface="Times New Roman"/>
              </a:rPr>
              <a:t>Gaussian smoothing </a:t>
            </a:r>
            <a:r>
              <a:rPr dirty="0" sz="1900" spc="-5">
                <a:latin typeface="Times New Roman"/>
                <a:cs typeface="Times New Roman"/>
              </a:rPr>
              <a:t>, Canny edge detection,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selecting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region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of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interest , Hough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transformation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for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line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detection</a:t>
            </a:r>
            <a:r>
              <a:rPr dirty="0" sz="1900" spc="-5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838" y="1175766"/>
            <a:ext cx="8416290" cy="65405"/>
          </a:xfrm>
          <a:custGeom>
            <a:avLst/>
            <a:gdLst/>
            <a:ahLst/>
            <a:cxnLst/>
            <a:rect l="l" t="t" r="r" b="b"/>
            <a:pathLst>
              <a:path w="8416290" h="65405">
                <a:moveTo>
                  <a:pt x="0" y="65278"/>
                </a:moveTo>
                <a:lnTo>
                  <a:pt x="8416163" y="0"/>
                </a:lnTo>
              </a:path>
            </a:pathLst>
          </a:custGeom>
          <a:ln w="19049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9678" y="679450"/>
            <a:ext cx="32823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457427"/>
            <a:ext cx="9121775" cy="470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30100"/>
              </a:lnSpc>
              <a:spcBef>
                <a:spcPts val="100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autonomous </a:t>
            </a:r>
            <a:r>
              <a:rPr dirty="0" sz="1700">
                <a:latin typeface="Times New Roman"/>
                <a:cs typeface="Times New Roman"/>
              </a:rPr>
              <a:t>car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go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anywhere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5">
                <a:latin typeface="Times New Roman"/>
                <a:cs typeface="Times New Roman"/>
              </a:rPr>
              <a:t> traditional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car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go 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does</a:t>
            </a:r>
            <a:r>
              <a:rPr dirty="0" sz="1700" spc="-5">
                <a:latin typeface="Times New Roman"/>
                <a:cs typeface="Times New Roman"/>
              </a:rPr>
              <a:t> everything</a:t>
            </a:r>
            <a:r>
              <a:rPr dirty="0" sz="1700">
                <a:latin typeface="Times New Roman"/>
                <a:cs typeface="Times New Roman"/>
              </a:rPr>
              <a:t> that an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experienced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human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driver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does.</a:t>
            </a:r>
            <a:endParaRPr sz="17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1605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408305" algn="l"/>
                <a:tab pos="408940" algn="l"/>
              </a:tabLst>
            </a:pPr>
            <a:r>
              <a:rPr dirty="0" sz="1700">
                <a:latin typeface="Times New Roman"/>
                <a:cs typeface="Times New Roman"/>
              </a:rPr>
              <a:t>But </a:t>
            </a:r>
            <a:r>
              <a:rPr dirty="0" sz="1700" spc="-30">
                <a:latin typeface="Times New Roman"/>
                <a:cs typeface="Times New Roman"/>
              </a:rPr>
              <a:t>it’s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very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essential to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train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it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properly.</a:t>
            </a:r>
            <a:endParaRPr sz="1700">
              <a:latin typeface="Times New Roman"/>
              <a:cs typeface="Times New Roman"/>
            </a:endParaRPr>
          </a:p>
          <a:p>
            <a:pPr marL="355600" marR="255270" indent="-342900">
              <a:lnSpc>
                <a:spcPct val="13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700">
                <a:latin typeface="Times New Roman"/>
                <a:cs typeface="Times New Roman"/>
              </a:rPr>
              <a:t>One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many </a:t>
            </a:r>
            <a:r>
              <a:rPr dirty="0" sz="1700" spc="-5">
                <a:latin typeface="Times New Roman"/>
                <a:cs typeface="Times New Roman"/>
              </a:rPr>
              <a:t>steps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involved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during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5">
                <a:latin typeface="Times New Roman"/>
                <a:cs typeface="Times New Roman"/>
              </a:rPr>
              <a:t> training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 </a:t>
            </a:r>
            <a:r>
              <a:rPr dirty="0" sz="1700" spc="-5">
                <a:latin typeface="Times New Roman"/>
                <a:cs typeface="Times New Roman"/>
              </a:rPr>
              <a:t>autonomous driving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car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is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lane</a:t>
            </a:r>
            <a:r>
              <a:rPr dirty="0" sz="1700" spc="-5">
                <a:latin typeface="Times New Roman"/>
                <a:cs typeface="Times New Roman"/>
              </a:rPr>
              <a:t> detection,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which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is</a:t>
            </a:r>
            <a:r>
              <a:rPr dirty="0" sz="1700">
                <a:latin typeface="Times New Roman"/>
                <a:cs typeface="Times New Roman"/>
              </a:rPr>
              <a:t> the </a:t>
            </a:r>
            <a:r>
              <a:rPr dirty="0" sz="1700" spc="-5">
                <a:latin typeface="Times New Roman"/>
                <a:cs typeface="Times New Roman"/>
              </a:rPr>
              <a:t>preliminary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step.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25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700" spc="-40">
                <a:latin typeface="Times New Roman"/>
                <a:cs typeface="Times New Roman"/>
              </a:rPr>
              <a:t>Today,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are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going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to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learn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how </a:t>
            </a:r>
            <a:r>
              <a:rPr dirty="0" sz="1700" spc="-5">
                <a:latin typeface="Times New Roman"/>
                <a:cs typeface="Times New Roman"/>
              </a:rPr>
              <a:t>to </a:t>
            </a:r>
            <a:r>
              <a:rPr dirty="0" sz="1700">
                <a:latin typeface="Times New Roman"/>
                <a:cs typeface="Times New Roman"/>
              </a:rPr>
              <a:t>perform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lane</a:t>
            </a:r>
            <a:r>
              <a:rPr dirty="0" sz="1700" spc="-5">
                <a:latin typeface="Times New Roman"/>
                <a:cs typeface="Times New Roman"/>
              </a:rPr>
              <a:t> detection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using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videos</a:t>
            </a:r>
            <a:r>
              <a:rPr dirty="0" sz="1700">
                <a:solidFill>
                  <a:srgbClr val="273139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55600" marR="334645" indent="-342900">
              <a:lnSpc>
                <a:spcPct val="13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700">
                <a:latin typeface="Times New Roman"/>
                <a:cs typeface="Times New Roman"/>
              </a:rPr>
              <a:t>Driver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Assistant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System </a:t>
            </a:r>
            <a:r>
              <a:rPr dirty="0" sz="1700" spc="-5">
                <a:latin typeface="Times New Roman"/>
                <a:cs typeface="Times New Roman"/>
              </a:rPr>
              <a:t>is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designed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to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assist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drivers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5">
                <a:latin typeface="Times New Roman"/>
                <a:cs typeface="Times New Roman"/>
              </a:rPr>
              <a:t> perception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any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dangerous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situations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before,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to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avoid accidents after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sensing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understanding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environment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around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itself</a:t>
            </a:r>
            <a:endParaRPr sz="1700">
              <a:latin typeface="Times New Roman"/>
              <a:cs typeface="Times New Roman"/>
            </a:endParaRPr>
          </a:p>
          <a:p>
            <a:pPr marL="355600" marR="160020" indent="-342900">
              <a:lnSpc>
                <a:spcPct val="13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700">
                <a:latin typeface="Times New Roman"/>
                <a:cs typeface="Times New Roman"/>
              </a:rPr>
              <a:t>More and </a:t>
            </a:r>
            <a:r>
              <a:rPr dirty="0" sz="1700" spc="-5">
                <a:latin typeface="Times New Roman"/>
                <a:cs typeface="Times New Roman"/>
              </a:rPr>
              <a:t>more accidents </a:t>
            </a:r>
            <a:r>
              <a:rPr dirty="0" sz="1700">
                <a:latin typeface="Times New Roman"/>
                <a:cs typeface="Times New Roman"/>
              </a:rPr>
              <a:t>can be avoided </a:t>
            </a:r>
            <a:r>
              <a:rPr dirty="0" sz="1700" spc="-5">
                <a:latin typeface="Times New Roman"/>
                <a:cs typeface="Times New Roman"/>
              </a:rPr>
              <a:t>if </a:t>
            </a:r>
            <a:r>
              <a:rPr dirty="0" sz="1700">
                <a:latin typeface="Times New Roman"/>
                <a:cs typeface="Times New Roman"/>
              </a:rPr>
              <a:t>such dangerous </a:t>
            </a:r>
            <a:r>
              <a:rPr dirty="0" sz="1700" spc="-5">
                <a:latin typeface="Times New Roman"/>
                <a:cs typeface="Times New Roman"/>
              </a:rPr>
              <a:t>driving condition </a:t>
            </a:r>
            <a:r>
              <a:rPr dirty="0" sz="1700">
                <a:latin typeface="Times New Roman"/>
                <a:cs typeface="Times New Roman"/>
              </a:rPr>
              <a:t>is </a:t>
            </a:r>
            <a:r>
              <a:rPr dirty="0" sz="1700" spc="-5">
                <a:latin typeface="Times New Roman"/>
                <a:cs typeface="Times New Roman"/>
              </a:rPr>
              <a:t>detected early </a:t>
            </a:r>
            <a:r>
              <a:rPr dirty="0" sz="1700">
                <a:latin typeface="Times New Roman"/>
                <a:cs typeface="Times New Roman"/>
              </a:rPr>
              <a:t>and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warned </a:t>
            </a:r>
            <a:r>
              <a:rPr dirty="0" sz="1700" spc="-5">
                <a:latin typeface="Times New Roman"/>
                <a:cs typeface="Times New Roman"/>
              </a:rPr>
              <a:t>to other drivers. Most </a:t>
            </a:r>
            <a:r>
              <a:rPr dirty="0" sz="1700">
                <a:latin typeface="Times New Roman"/>
                <a:cs typeface="Times New Roman"/>
              </a:rPr>
              <a:t>of the </a:t>
            </a:r>
            <a:r>
              <a:rPr dirty="0" sz="1700" spc="-5">
                <a:latin typeface="Times New Roman"/>
                <a:cs typeface="Times New Roman"/>
              </a:rPr>
              <a:t>roads, </a:t>
            </a:r>
            <a:r>
              <a:rPr dirty="0" sz="1700">
                <a:latin typeface="Times New Roman"/>
                <a:cs typeface="Times New Roman"/>
              </a:rPr>
              <a:t>cameras and speed sensors are used for </a:t>
            </a:r>
            <a:r>
              <a:rPr dirty="0" sz="1700" spc="-5">
                <a:latin typeface="Times New Roman"/>
                <a:cs typeface="Times New Roman"/>
              </a:rPr>
              <a:t>monitoring </a:t>
            </a:r>
            <a:r>
              <a:rPr dirty="0" sz="1700">
                <a:latin typeface="Times New Roman"/>
                <a:cs typeface="Times New Roman"/>
              </a:rPr>
              <a:t>and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identifying </a:t>
            </a:r>
            <a:r>
              <a:rPr dirty="0" sz="1700">
                <a:latin typeface="Times New Roman"/>
                <a:cs typeface="Times New Roman"/>
              </a:rPr>
              <a:t>drivers who exceed the </a:t>
            </a:r>
            <a:r>
              <a:rPr dirty="0" sz="1700" spc="-5">
                <a:latin typeface="Times New Roman"/>
                <a:cs typeface="Times New Roman"/>
              </a:rPr>
              <a:t>permissible </a:t>
            </a:r>
            <a:r>
              <a:rPr dirty="0" sz="1700">
                <a:latin typeface="Times New Roman"/>
                <a:cs typeface="Times New Roman"/>
              </a:rPr>
              <a:t>speed </a:t>
            </a:r>
            <a:r>
              <a:rPr dirty="0" sz="1700" spc="-5">
                <a:latin typeface="Times New Roman"/>
                <a:cs typeface="Times New Roman"/>
              </a:rPr>
              <a:t>limit </a:t>
            </a:r>
            <a:r>
              <a:rPr dirty="0" sz="1700">
                <a:latin typeface="Times New Roman"/>
                <a:cs typeface="Times New Roman"/>
              </a:rPr>
              <a:t>on roads and motorways. This </a:t>
            </a:r>
            <a:r>
              <a:rPr dirty="0" sz="1700" spc="-5">
                <a:latin typeface="Times New Roman"/>
                <a:cs typeface="Times New Roman"/>
              </a:rPr>
              <a:t>simplistic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approach,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there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are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no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restrictions</a:t>
            </a:r>
            <a:r>
              <a:rPr dirty="0" sz="1700" spc="-5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418" y="1270253"/>
            <a:ext cx="8596630" cy="0"/>
          </a:xfrm>
          <a:custGeom>
            <a:avLst/>
            <a:gdLst/>
            <a:ahLst/>
            <a:cxnLst/>
            <a:rect l="l" t="t" r="r" b="b"/>
            <a:pathLst>
              <a:path w="8596630" h="0">
                <a:moveTo>
                  <a:pt x="0" y="0"/>
                </a:moveTo>
                <a:lnTo>
                  <a:pt x="8596630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5066" y="629157"/>
            <a:ext cx="37890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EXISTING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522856"/>
            <a:ext cx="8748395" cy="298259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 World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Human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driving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 like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Habit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 everyone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like driving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car , bike…etc.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Mainly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Human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Diving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helps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lot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of people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creating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job opportunities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Human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Master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on the Driving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?.It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 practice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to learn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and train in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driving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centres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follow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road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rules.</a:t>
            </a:r>
            <a:endParaRPr sz="1800">
              <a:latin typeface="Times New Roman"/>
              <a:cs typeface="Times New Roman"/>
            </a:endParaRPr>
          </a:p>
          <a:p>
            <a:pPr marL="355600" marR="8191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Human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 Driving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 not Good at Every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because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it depends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person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it behaviour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dirty="0" sz="1800" spc="-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diving.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Because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Humans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filled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by Emotions,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cannot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restrict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under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traffic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rules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safety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driving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rules.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197" y="1195577"/>
            <a:ext cx="8192770" cy="0"/>
          </a:xfrm>
          <a:custGeom>
            <a:avLst/>
            <a:gdLst/>
            <a:ahLst/>
            <a:cxnLst/>
            <a:rect l="l" t="t" r="r" b="b"/>
            <a:pathLst>
              <a:path w="8192770" h="0">
                <a:moveTo>
                  <a:pt x="0" y="0"/>
                </a:moveTo>
                <a:lnTo>
                  <a:pt x="8192261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111" y="4358639"/>
            <a:ext cx="4059936" cy="24993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310" y="679450"/>
            <a:ext cx="36969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DISSAD</a:t>
            </a:r>
            <a:r>
              <a:rPr dirty="0" spc="-409">
                <a:solidFill>
                  <a:srgbClr val="000000"/>
                </a:solidFill>
              </a:rPr>
              <a:t>V</a:t>
            </a:r>
            <a:r>
              <a:rPr dirty="0">
                <a:solidFill>
                  <a:srgbClr val="000000"/>
                </a:solidFill>
              </a:rPr>
              <a:t>AN</a:t>
            </a:r>
            <a:r>
              <a:rPr dirty="0" spc="-24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611884"/>
            <a:ext cx="8517890" cy="2601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Human</a:t>
            </a:r>
            <a:r>
              <a:rPr dirty="0" sz="1800">
                <a:latin typeface="Times New Roman"/>
                <a:cs typeface="Times New Roman"/>
              </a:rPr>
              <a:t> drivers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often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bend </a:t>
            </a:r>
            <a:r>
              <a:rPr dirty="0" sz="1800" spc="-5">
                <a:latin typeface="Times New Roman"/>
                <a:cs typeface="Times New Roman"/>
              </a:rPr>
              <a:t>traffic </a:t>
            </a:r>
            <a:r>
              <a:rPr dirty="0" sz="1800">
                <a:latin typeface="Times New Roman"/>
                <a:cs typeface="Times New Roman"/>
              </a:rPr>
              <a:t>rules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take</a:t>
            </a:r>
            <a:r>
              <a:rPr dirty="0" sz="1800" spc="-5">
                <a:latin typeface="Times New Roman"/>
                <a:cs typeface="Times New Roman"/>
              </a:rPr>
              <a:t> risks, </a:t>
            </a:r>
            <a:r>
              <a:rPr dirty="0" sz="1800">
                <a:latin typeface="Times New Roman"/>
                <a:cs typeface="Times New Roman"/>
              </a:rPr>
              <a:t>even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breaking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laws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rules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posted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limit,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roads not safety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Everyone.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average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annual road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accidents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death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crashes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stand at 1.3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lakh </a:t>
            </a:r>
            <a:r>
              <a:rPr dirty="0" sz="1800" spc="-5" b="1">
                <a:latin typeface="Times New Roman"/>
                <a:cs typeface="Times New Roman"/>
              </a:rPr>
              <a:t>per </a:t>
            </a:r>
            <a:r>
              <a:rPr dirty="0" sz="1800" spc="5">
                <a:latin typeface="Times New Roman"/>
                <a:cs typeface="Times New Roman"/>
              </a:rPr>
              <a:t>year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India.</a:t>
            </a:r>
            <a:endParaRPr sz="1800">
              <a:latin typeface="Times New Roman"/>
              <a:cs typeface="Times New Roman"/>
            </a:endParaRPr>
          </a:p>
          <a:p>
            <a:pPr marL="355600" marR="120650" indent="-342900">
              <a:lnSpc>
                <a:spcPct val="150000"/>
              </a:lnSpc>
              <a:spcBef>
                <a:spcPts val="615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Drunk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driving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serious </a:t>
            </a:r>
            <a:r>
              <a:rPr dirty="0" sz="1800">
                <a:latin typeface="Times New Roman"/>
                <a:cs typeface="Times New Roman"/>
              </a:rPr>
              <a:t>problem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continues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take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thousands 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deaths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year.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Too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innocent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lives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drunk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driving.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395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Human </a:t>
            </a:r>
            <a:r>
              <a:rPr dirty="0" sz="1800">
                <a:latin typeface="Times New Roman"/>
                <a:cs typeface="Times New Roman"/>
              </a:rPr>
              <a:t>can go to long distances travelling, it takes </a:t>
            </a:r>
            <a:r>
              <a:rPr dirty="0" sz="1800" spc="-5">
                <a:latin typeface="Times New Roman"/>
                <a:cs typeface="Times New Roman"/>
              </a:rPr>
              <a:t>more human effort. </a:t>
            </a:r>
            <a:r>
              <a:rPr dirty="0" sz="1800">
                <a:latin typeface="Times New Roman"/>
                <a:cs typeface="Times New Roman"/>
              </a:rPr>
              <a:t>It causes </a:t>
            </a:r>
            <a:r>
              <a:rPr dirty="0" sz="1800" spc="-5">
                <a:latin typeface="Times New Roman"/>
                <a:cs typeface="Times New Roman"/>
              </a:rPr>
              <a:t>different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issues</a:t>
            </a:r>
            <a:r>
              <a:rPr dirty="0" sz="1800">
                <a:latin typeface="Times New Roman"/>
                <a:cs typeface="Times New Roman"/>
              </a:rPr>
              <a:t> like backpain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..etc.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7730" y="1250441"/>
            <a:ext cx="8387715" cy="19685"/>
          </a:xfrm>
          <a:custGeom>
            <a:avLst/>
            <a:gdLst/>
            <a:ahLst/>
            <a:cxnLst/>
            <a:rect l="l" t="t" r="r" b="b"/>
            <a:pathLst>
              <a:path w="8387715" h="19684">
                <a:moveTo>
                  <a:pt x="0" y="0"/>
                </a:moveTo>
                <a:lnTo>
                  <a:pt x="8387588" y="19685"/>
                </a:lnTo>
              </a:path>
            </a:pathLst>
          </a:custGeom>
          <a:ln w="19049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4642103"/>
            <a:ext cx="3278124" cy="22158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0603" y="4642103"/>
            <a:ext cx="2823972" cy="20741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9083" y="4786882"/>
            <a:ext cx="3208020" cy="19964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9885" y="629157"/>
            <a:ext cx="40138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PROPOSED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829816"/>
            <a:ext cx="9003030" cy="2179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1600200" indent="-285115">
              <a:lnSpc>
                <a:spcPct val="1461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Self driving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most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trending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Now </a:t>
            </a:r>
            <a:r>
              <a:rPr dirty="0" sz="1800">
                <a:latin typeface="Times New Roman"/>
                <a:cs typeface="Times New Roman"/>
              </a:rPr>
              <a:t>days.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depends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lane detection.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Lane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Nothing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road.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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detecting lanes using Python and </a:t>
            </a:r>
            <a:r>
              <a:rPr dirty="0" sz="1800" spc="-35">
                <a:latin typeface="Times New Roman"/>
                <a:cs typeface="Times New Roman"/>
              </a:rPr>
              <a:t>OpenCV. </a:t>
            </a:r>
            <a:r>
              <a:rPr dirty="0" sz="1800">
                <a:latin typeface="Times New Roman"/>
                <a:cs typeface="Times New Roman"/>
              </a:rPr>
              <a:t>In real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vehicular </a:t>
            </a:r>
            <a:r>
              <a:rPr dirty="0" sz="1800" spc="-5">
                <a:latin typeface="Times New Roman"/>
                <a:cs typeface="Times New Roman"/>
              </a:rPr>
              <a:t>movements will </a:t>
            </a:r>
            <a:r>
              <a:rPr dirty="0" sz="1800">
                <a:latin typeface="Times New Roman"/>
                <a:cs typeface="Times New Roman"/>
              </a:rPr>
              <a:t>be captured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 a </a:t>
            </a:r>
            <a:r>
              <a:rPr dirty="0" sz="1800" spc="-5">
                <a:latin typeface="Times New Roman"/>
                <a:cs typeface="Times New Roman"/>
              </a:rPr>
              <a:t>camera </a:t>
            </a:r>
            <a:r>
              <a:rPr dirty="0" sz="1800">
                <a:latin typeface="Times New Roman"/>
                <a:cs typeface="Times New Roman"/>
              </a:rPr>
              <a:t>and the </a:t>
            </a:r>
            <a:r>
              <a:rPr dirty="0" sz="1800" spc="-5">
                <a:latin typeface="Times New Roman"/>
                <a:cs typeface="Times New Roman"/>
              </a:rPr>
              <a:t>same will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processed </a:t>
            </a:r>
            <a:r>
              <a:rPr dirty="0" sz="1800">
                <a:latin typeface="Times New Roman"/>
                <a:cs typeface="Times New Roman"/>
              </a:rPr>
              <a:t>to achieve the goal. The Hough </a:t>
            </a:r>
            <a:r>
              <a:rPr dirty="0" sz="1800" spc="-10">
                <a:latin typeface="Times New Roman"/>
                <a:cs typeface="Times New Roman"/>
              </a:rPr>
              <a:t>Transform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image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</a:t>
            </a:r>
            <a:r>
              <a:rPr dirty="0" sz="1800">
                <a:latin typeface="Times New Roman"/>
                <a:cs typeface="Times New Roman"/>
              </a:rPr>
              <a:t> video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418" y="1270253"/>
            <a:ext cx="8783955" cy="0"/>
          </a:xfrm>
          <a:custGeom>
            <a:avLst/>
            <a:gdLst/>
            <a:ahLst/>
            <a:cxnLst/>
            <a:rect l="l" t="t" r="r" b="b"/>
            <a:pathLst>
              <a:path w="8783955" h="0">
                <a:moveTo>
                  <a:pt x="0" y="0"/>
                </a:moveTo>
                <a:lnTo>
                  <a:pt x="8783955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1" y="4367782"/>
            <a:ext cx="5122164" cy="23987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2555" y="4367783"/>
            <a:ext cx="5289804" cy="2490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2682" y="679450"/>
            <a:ext cx="27927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310" y="1773783"/>
            <a:ext cx="9192260" cy="408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autonomous vehicle </a:t>
            </a:r>
            <a:r>
              <a:rPr dirty="0" sz="1700">
                <a:latin typeface="Times New Roman"/>
                <a:cs typeface="Times New Roman"/>
              </a:rPr>
              <a:t>can move </a:t>
            </a:r>
            <a:r>
              <a:rPr dirty="0" sz="1700" spc="-5">
                <a:latin typeface="Times New Roman"/>
                <a:cs typeface="Times New Roman"/>
              </a:rPr>
              <a:t>successfully </a:t>
            </a:r>
            <a:r>
              <a:rPr dirty="0" sz="1700">
                <a:latin typeface="Times New Roman"/>
                <a:cs typeface="Times New Roman"/>
              </a:rPr>
              <a:t>without a </a:t>
            </a:r>
            <a:r>
              <a:rPr dirty="0" sz="1700" spc="-5">
                <a:latin typeface="Times New Roman"/>
                <a:cs typeface="Times New Roman"/>
              </a:rPr>
              <a:t>driver help. </a:t>
            </a:r>
            <a:r>
              <a:rPr dirty="0" sz="1700">
                <a:latin typeface="Times New Roman"/>
                <a:cs typeface="Times New Roman"/>
              </a:rPr>
              <a:t>They can go </a:t>
            </a:r>
            <a:r>
              <a:rPr dirty="0" sz="1700" spc="-5">
                <a:latin typeface="Times New Roman"/>
                <a:cs typeface="Times New Roman"/>
              </a:rPr>
              <a:t>from </a:t>
            </a:r>
            <a:r>
              <a:rPr dirty="0" sz="1700">
                <a:latin typeface="Times New Roman"/>
                <a:cs typeface="Times New Roman"/>
              </a:rPr>
              <a:t>the </a:t>
            </a:r>
            <a:r>
              <a:rPr dirty="0" sz="1700" spc="-5">
                <a:latin typeface="Times New Roman"/>
                <a:cs typeface="Times New Roman"/>
              </a:rPr>
              <a:t>initial 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point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to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specified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target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 </a:t>
            </a:r>
            <a:r>
              <a:rPr dirty="0" sz="1700" spc="-5">
                <a:latin typeface="Times New Roman"/>
                <a:cs typeface="Times New Roman"/>
              </a:rPr>
              <a:t>applying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pre-defined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rules. </a:t>
            </a:r>
            <a:r>
              <a:rPr dirty="0" sz="1700">
                <a:latin typeface="Times New Roman"/>
                <a:cs typeface="Times New Roman"/>
              </a:rPr>
              <a:t>Hence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it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is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reduces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human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effort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5">
                <a:latin typeface="Times New Roman"/>
                <a:cs typeface="Times New Roman"/>
              </a:rPr>
              <a:t> mainly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</a:t>
            </a:r>
            <a:r>
              <a:rPr dirty="0" sz="1700">
                <a:latin typeface="Times New Roman"/>
                <a:cs typeface="Times New Roman"/>
              </a:rPr>
              <a:t> long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distances.</a:t>
            </a:r>
            <a:endParaRPr sz="1700">
              <a:latin typeface="Times New Roman"/>
              <a:cs typeface="Times New Roman"/>
            </a:endParaRPr>
          </a:p>
          <a:p>
            <a:pPr marL="355600" marR="257175" indent="-342900">
              <a:lnSpc>
                <a:spcPct val="14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405765" algn="l"/>
                <a:tab pos="406400" algn="l"/>
              </a:tabLst>
            </a:pPr>
            <a:r>
              <a:rPr dirty="0"/>
              <a:t>	</a:t>
            </a:r>
            <a:r>
              <a:rPr dirty="0" sz="1700" spc="-60">
                <a:latin typeface="Times New Roman"/>
                <a:cs typeface="Times New Roman"/>
              </a:rPr>
              <a:t>To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control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accidents </a:t>
            </a:r>
            <a:r>
              <a:rPr dirty="0" sz="1700">
                <a:latin typeface="Times New Roman"/>
                <a:cs typeface="Times New Roman"/>
              </a:rPr>
              <a:t>are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caused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due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to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insufficient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follow-up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lanes and</a:t>
            </a:r>
            <a:r>
              <a:rPr dirty="0" sz="1700" spc="-5">
                <a:latin typeface="Times New Roman"/>
                <a:cs typeface="Times New Roman"/>
              </a:rPr>
              <a:t> non-compliance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with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these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rules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drunk-drive.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majority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these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accidents also result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injury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death.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700" spc="-10">
                <a:solidFill>
                  <a:srgbClr val="333333"/>
                </a:solidFill>
                <a:latin typeface="Times New Roman"/>
                <a:cs typeface="Times New Roman"/>
              </a:rPr>
              <a:t>Efficient</a:t>
            </a: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travel</a:t>
            </a:r>
            <a:r>
              <a:rPr dirty="0" sz="17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means</a:t>
            </a:r>
            <a:r>
              <a:rPr dirty="0" sz="17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fuel</a:t>
            </a:r>
            <a:r>
              <a:rPr dirty="0" sz="17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savings</a:t>
            </a:r>
            <a:r>
              <a:rPr dirty="0" sz="17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7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travelers.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ts val="1920"/>
              </a:lnSpc>
              <a:spcBef>
                <a:spcPts val="795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Greater</a:t>
            </a:r>
            <a:r>
              <a:rPr dirty="0" sz="17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efficiency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would</a:t>
            </a:r>
            <a:r>
              <a:rPr dirty="0" sz="17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mean fewer</a:t>
            </a:r>
            <a:r>
              <a:rPr dirty="0" sz="17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emissions</a:t>
            </a:r>
            <a:r>
              <a:rPr dirty="0" sz="170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and less</a:t>
            </a:r>
            <a:r>
              <a:rPr dirty="0" sz="1700" spc="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pollution</a:t>
            </a:r>
            <a:r>
              <a:rPr dirty="0" sz="17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from cars, meaning </a:t>
            </a:r>
            <a:r>
              <a:rPr dirty="0" sz="1700">
                <a:solidFill>
                  <a:srgbClr val="333333"/>
                </a:solidFill>
                <a:latin typeface="Times New Roman"/>
                <a:cs typeface="Times New Roman"/>
              </a:rPr>
              <a:t>a lower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ts val="1920"/>
              </a:lnSpc>
            </a:pP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negative environmental</a:t>
            </a:r>
            <a:r>
              <a:rPr dirty="0" sz="17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Times New Roman"/>
                <a:cs typeface="Times New Roman"/>
              </a:rPr>
              <a:t>impact</a:t>
            </a:r>
            <a:r>
              <a:rPr dirty="0" sz="1700" spc="-5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Autonomous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 Vehicles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follow</a:t>
            </a: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traffic</a:t>
            </a: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rules.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No</a:t>
            </a: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risk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drunk</a:t>
            </a: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drive.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Increase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efficiency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time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travelling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fuel</a:t>
            </a:r>
            <a:r>
              <a:rPr dirty="0" sz="180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774" y="1223010"/>
            <a:ext cx="8341995" cy="0"/>
          </a:xfrm>
          <a:custGeom>
            <a:avLst/>
            <a:gdLst/>
            <a:ahLst/>
            <a:cxnLst/>
            <a:rect l="l" t="t" r="r" b="b"/>
            <a:pathLst>
              <a:path w="8341995" h="0">
                <a:moveTo>
                  <a:pt x="0" y="0"/>
                </a:moveTo>
                <a:lnTo>
                  <a:pt x="8341614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30400"/>
            <a:ext cx="10086340" cy="4927600"/>
            <a:chOff x="0" y="1930400"/>
            <a:chExt cx="10086340" cy="4927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2089404"/>
              <a:ext cx="9834372" cy="34884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1460" y="1930399"/>
              <a:ext cx="9834880" cy="3938270"/>
            </a:xfrm>
            <a:custGeom>
              <a:avLst/>
              <a:gdLst/>
              <a:ahLst/>
              <a:cxnLst/>
              <a:rect l="l" t="t" r="r" b="b"/>
              <a:pathLst>
                <a:path w="9834880" h="3938270">
                  <a:moveTo>
                    <a:pt x="9834372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0" y="3446780"/>
                  </a:lnTo>
                  <a:lnTo>
                    <a:pt x="0" y="3938270"/>
                  </a:lnTo>
                  <a:lnTo>
                    <a:pt x="9834372" y="3938270"/>
                  </a:lnTo>
                  <a:lnTo>
                    <a:pt x="9834372" y="3446780"/>
                  </a:lnTo>
                  <a:lnTo>
                    <a:pt x="492252" y="3446780"/>
                  </a:lnTo>
                  <a:lnTo>
                    <a:pt x="492252" y="492760"/>
                  </a:lnTo>
                  <a:lnTo>
                    <a:pt x="9342120" y="492760"/>
                  </a:lnTo>
                  <a:lnTo>
                    <a:pt x="9342120" y="3446272"/>
                  </a:lnTo>
                  <a:lnTo>
                    <a:pt x="9834372" y="3446284"/>
                  </a:lnTo>
                  <a:lnTo>
                    <a:pt x="9834372" y="492760"/>
                  </a:lnTo>
                  <a:lnTo>
                    <a:pt x="9834372" y="0"/>
                  </a:lnTo>
                  <a:close/>
                </a:path>
              </a:pathLst>
            </a:custGeom>
            <a:solidFill>
              <a:srgbClr val="539F2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7173" y="629157"/>
            <a:ext cx="36302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BLOCK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DIAGRAM</a:t>
            </a:r>
          </a:p>
        </p:txBody>
      </p:sp>
      <p:sp>
        <p:nvSpPr>
          <p:cNvPr id="6" name="object 6"/>
          <p:cNvSpPr/>
          <p:nvPr/>
        </p:nvSpPr>
        <p:spPr>
          <a:xfrm>
            <a:off x="677418" y="1290066"/>
            <a:ext cx="8803005" cy="0"/>
          </a:xfrm>
          <a:custGeom>
            <a:avLst/>
            <a:gdLst/>
            <a:ahLst/>
            <a:cxnLst/>
            <a:rect l="l" t="t" r="r" b="b"/>
            <a:pathLst>
              <a:path w="8803005" h="0">
                <a:moveTo>
                  <a:pt x="0" y="0"/>
                </a:moveTo>
                <a:lnTo>
                  <a:pt x="8802624" y="0"/>
                </a:lnTo>
              </a:path>
            </a:pathLst>
          </a:custGeom>
          <a:ln w="19050">
            <a:solidFill>
              <a:srgbClr val="90C2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chirra vamshi</dc:creator>
  <dc:title>LANE DETECTION FOR AUTONOMOUS VEHICLES USING OPENCV</dc:title>
  <dcterms:created xsi:type="dcterms:W3CDTF">2021-11-16T07:27:39Z</dcterms:created>
  <dcterms:modified xsi:type="dcterms:W3CDTF">2021-11-16T07:27:39Z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2021-11-16T00:00:00Z</vt:filetime>
  </property>
</Properties>
</file>