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5" r:id="rId10"/>
    <p:sldId id="264" r:id="rId11"/>
    <p:sldId id="266" r:id="rId12"/>
    <p:sldId id="269" r:id="rId13"/>
    <p:sldId id="274" r:id="rId14"/>
    <p:sldId id="271" r:id="rId15"/>
    <p:sldId id="272" r:id="rId16"/>
    <p:sldId id="273" r:id="rId17"/>
    <p:sldId id="270" r:id="rId18"/>
    <p:sldId id="279" r:id="rId19"/>
    <p:sldId id="275" r:id="rId20"/>
    <p:sldId id="276" r:id="rId21"/>
    <p:sldId id="277" r:id="rId22"/>
    <p:sldId id="278"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19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35763-DB68-40AE-9CDF-47015EC21907}"/>
              </a:ext>
            </a:extLst>
          </p:cNvPr>
          <p:cNvSpPr>
            <a:spLocks noGrp="1"/>
          </p:cNvSpPr>
          <p:nvPr>
            <p:ph type="ctrTitle"/>
          </p:nvPr>
        </p:nvSpPr>
        <p:spPr>
          <a:xfrm>
            <a:off x="1996751" y="2164702"/>
            <a:ext cx="6680717" cy="671804"/>
          </a:xfrm>
        </p:spPr>
        <p:txBody>
          <a:bodyPr/>
          <a:lstStyle/>
          <a:p>
            <a:pPr algn="ctr"/>
            <a:r>
              <a:rPr lang="en-IN" sz="3600" b="1" dirty="0">
                <a:solidFill>
                  <a:schemeClr val="tx1"/>
                </a:solidFill>
                <a:latin typeface="Times New Roman" panose="02020603050405020304" pitchFamily="18" charset="0"/>
                <a:cs typeface="Times New Roman" panose="02020603050405020304" pitchFamily="18" charset="0"/>
              </a:rPr>
              <a:t>VOICE  ASSISTANT  SYSTEM</a:t>
            </a:r>
          </a:p>
        </p:txBody>
      </p:sp>
      <p:sp>
        <p:nvSpPr>
          <p:cNvPr id="6" name="TextBox 5">
            <a:extLst>
              <a:ext uri="{FF2B5EF4-FFF2-40B4-BE49-F238E27FC236}">
                <a16:creationId xmlns:a16="http://schemas.microsoft.com/office/drawing/2014/main" id="{2AF3F68E-EC15-445E-AD0B-CE3310FC3056}"/>
              </a:ext>
            </a:extLst>
          </p:cNvPr>
          <p:cNvSpPr txBox="1"/>
          <p:nvPr/>
        </p:nvSpPr>
        <p:spPr>
          <a:xfrm>
            <a:off x="1194318" y="4385387"/>
            <a:ext cx="2780523"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Underthe Guidance Of,</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Mr.P.DURGA PRASAD</a:t>
            </a:r>
          </a:p>
        </p:txBody>
      </p:sp>
      <p:sp>
        <p:nvSpPr>
          <p:cNvPr id="7" name="TextBox 6">
            <a:extLst>
              <a:ext uri="{FF2B5EF4-FFF2-40B4-BE49-F238E27FC236}">
                <a16:creationId xmlns:a16="http://schemas.microsoft.com/office/drawing/2014/main" id="{20A7FDE4-0273-49EC-959B-43EE907E895F}"/>
              </a:ext>
            </a:extLst>
          </p:cNvPr>
          <p:cNvSpPr txBox="1"/>
          <p:nvPr/>
        </p:nvSpPr>
        <p:spPr>
          <a:xfrm>
            <a:off x="6096001" y="4301412"/>
            <a:ext cx="402771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Submitted By,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CH.VAMSHI (4511-18-733-107)</a:t>
            </a:r>
          </a:p>
        </p:txBody>
      </p:sp>
    </p:spTree>
    <p:extLst>
      <p:ext uri="{BB962C8B-B14F-4D97-AF65-F5344CB8AC3E}">
        <p14:creationId xmlns:p14="http://schemas.microsoft.com/office/powerpoint/2010/main" val="261945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D7E0-26A8-4EC8-B549-1747BC2D94DD}"/>
              </a:ext>
            </a:extLst>
          </p:cNvPr>
          <p:cNvSpPr>
            <a:spLocks noGrp="1"/>
          </p:cNvSpPr>
          <p:nvPr>
            <p:ph type="title"/>
          </p:nvPr>
        </p:nvSpPr>
        <p:spPr>
          <a:xfrm>
            <a:off x="2071396" y="681137"/>
            <a:ext cx="7202605" cy="598201"/>
          </a:xfrm>
        </p:spPr>
        <p:txBody>
          <a:bodyP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6.SYSTEM REQUIREMENTS</a:t>
            </a:r>
          </a:p>
        </p:txBody>
      </p:sp>
      <p:sp>
        <p:nvSpPr>
          <p:cNvPr id="3" name="Content Placeholder 2">
            <a:extLst>
              <a:ext uri="{FF2B5EF4-FFF2-40B4-BE49-F238E27FC236}">
                <a16:creationId xmlns:a16="http://schemas.microsoft.com/office/drawing/2014/main" id="{83F7C52A-E0AC-4661-820F-CF30F99F9B7C}"/>
              </a:ext>
            </a:extLst>
          </p:cNvPr>
          <p:cNvSpPr>
            <a:spLocks noGrp="1"/>
          </p:cNvSpPr>
          <p:nvPr>
            <p:ph idx="1"/>
          </p:nvPr>
        </p:nvSpPr>
        <p:spPr>
          <a:xfrm>
            <a:off x="653143" y="3275048"/>
            <a:ext cx="9330612" cy="607531"/>
          </a:xfrm>
        </p:spPr>
        <p:txBody>
          <a:bodyPr>
            <a:normAutofit/>
          </a:bodyPr>
          <a:lstStyle/>
          <a:p>
            <a:pPr marL="0" indent="0">
              <a:buNone/>
            </a:pPr>
            <a:r>
              <a:rPr lang="en-IN" sz="3200" dirty="0">
                <a:solidFill>
                  <a:schemeClr val="tx1"/>
                </a:solidFill>
                <a:latin typeface="Times New Roman" panose="02020603050405020304" pitchFamily="18" charset="0"/>
                <a:cs typeface="Times New Roman" panose="02020603050405020304" pitchFamily="18" charset="0"/>
              </a:rPr>
              <a:t>                   7.HARDWARE REQUIREMENTS</a:t>
            </a:r>
          </a:p>
        </p:txBody>
      </p:sp>
      <p:cxnSp>
        <p:nvCxnSpPr>
          <p:cNvPr id="5" name="Straight Connector 4">
            <a:extLst>
              <a:ext uri="{FF2B5EF4-FFF2-40B4-BE49-F238E27FC236}">
                <a16:creationId xmlns:a16="http://schemas.microsoft.com/office/drawing/2014/main" id="{9401CBFF-BCAD-46AA-B8C9-EF0D8F94C190}"/>
              </a:ext>
            </a:extLst>
          </p:cNvPr>
          <p:cNvCxnSpPr/>
          <p:nvPr/>
        </p:nvCxnSpPr>
        <p:spPr>
          <a:xfrm>
            <a:off x="1045029" y="1279338"/>
            <a:ext cx="84902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A2B3F85D-CA7D-4F9B-BFDE-8B67B67FCB38}"/>
              </a:ext>
            </a:extLst>
          </p:cNvPr>
          <p:cNvCxnSpPr>
            <a:cxnSpLocks/>
          </p:cNvCxnSpPr>
          <p:nvPr/>
        </p:nvCxnSpPr>
        <p:spPr>
          <a:xfrm>
            <a:off x="1045029" y="3882579"/>
            <a:ext cx="8864081"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DBA94494-BAD9-450B-9CB9-2E47E51DB486}"/>
              </a:ext>
            </a:extLst>
          </p:cNvPr>
          <p:cNvSpPr txBox="1"/>
          <p:nvPr/>
        </p:nvSpPr>
        <p:spPr>
          <a:xfrm>
            <a:off x="1530220" y="1436911"/>
            <a:ext cx="5215813" cy="12890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OPERATING SYSTEM </a:t>
            </a:r>
            <a:r>
              <a:rPr lang="en-IN" dirty="0">
                <a:latin typeface="Times New Roman" panose="02020603050405020304" pitchFamily="18" charset="0"/>
                <a:cs typeface="Times New Roman" panose="02020603050405020304" pitchFamily="18" charset="0"/>
              </a:rPr>
              <a:t>: Windows11</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CODING LANGAUGE </a:t>
            </a:r>
            <a:r>
              <a:rPr lang="en-IN" dirty="0">
                <a:latin typeface="Times New Roman" panose="02020603050405020304" pitchFamily="18" charset="0"/>
                <a:cs typeface="Times New Roman" panose="02020603050405020304" pitchFamily="18" charset="0"/>
              </a:rPr>
              <a:t>: Python</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719591-D973-4554-BFF5-47B3AB0CB8D2}"/>
              </a:ext>
            </a:extLst>
          </p:cNvPr>
          <p:cNvSpPr txBox="1"/>
          <p:nvPr/>
        </p:nvSpPr>
        <p:spPr>
          <a:xfrm>
            <a:off x="1660849" y="4049489"/>
            <a:ext cx="5085184" cy="12890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cs typeface="Times New Roman" panose="02020603050405020304" pitchFamily="18" charset="0"/>
              </a:rPr>
              <a:t>: 2.70 GHz</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RAM </a:t>
            </a:r>
            <a:r>
              <a:rPr lang="en-IN" dirty="0">
                <a:latin typeface="Times New Roman" panose="02020603050405020304" pitchFamily="18" charset="0"/>
                <a:cs typeface="Times New Roman" panose="02020603050405020304" pitchFamily="18" charset="0"/>
              </a:rPr>
              <a:t>: 4 GB</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MINIMUM HARD DISK </a:t>
            </a:r>
            <a:r>
              <a:rPr lang="en-IN" dirty="0">
                <a:latin typeface="Times New Roman" panose="02020603050405020304" pitchFamily="18" charset="0"/>
                <a:cs typeface="Times New Roman" panose="02020603050405020304" pitchFamily="18" charset="0"/>
              </a:rPr>
              <a:t>: 320 GB</a:t>
            </a:r>
          </a:p>
        </p:txBody>
      </p:sp>
    </p:spTree>
    <p:extLst>
      <p:ext uri="{BB962C8B-B14F-4D97-AF65-F5344CB8AC3E}">
        <p14:creationId xmlns:p14="http://schemas.microsoft.com/office/powerpoint/2010/main" val="16725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6F39-BA07-4EC2-9AB2-07931080C554}"/>
              </a:ext>
            </a:extLst>
          </p:cNvPr>
          <p:cNvSpPr>
            <a:spLocks noGrp="1"/>
          </p:cNvSpPr>
          <p:nvPr>
            <p:ph type="title"/>
          </p:nvPr>
        </p:nvSpPr>
        <p:spPr>
          <a:xfrm>
            <a:off x="3629609" y="335903"/>
            <a:ext cx="3331028" cy="578497"/>
          </a:xfrm>
        </p:spPr>
        <p:txBody>
          <a:bodyP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8.MODULES</a:t>
            </a:r>
          </a:p>
        </p:txBody>
      </p:sp>
      <p:pic>
        <p:nvPicPr>
          <p:cNvPr id="6" name="Content Placeholder 5">
            <a:extLst>
              <a:ext uri="{FF2B5EF4-FFF2-40B4-BE49-F238E27FC236}">
                <a16:creationId xmlns:a16="http://schemas.microsoft.com/office/drawing/2014/main" id="{8D37899D-A5CE-47B9-B31C-09976EB8D64C}"/>
              </a:ext>
            </a:extLst>
          </p:cNvPr>
          <p:cNvPicPr>
            <a:picLocks noGrp="1" noChangeAspect="1"/>
          </p:cNvPicPr>
          <p:nvPr>
            <p:ph idx="1"/>
          </p:nvPr>
        </p:nvPicPr>
        <p:blipFill>
          <a:blip r:embed="rId2"/>
          <a:stretch>
            <a:fillRect/>
          </a:stretch>
        </p:blipFill>
        <p:spPr>
          <a:xfrm>
            <a:off x="3318236" y="1084083"/>
            <a:ext cx="8751216" cy="5514678"/>
          </a:xfrm>
        </p:spPr>
      </p:pic>
      <p:cxnSp>
        <p:nvCxnSpPr>
          <p:cNvPr id="5" name="Straight Connector 4">
            <a:extLst>
              <a:ext uri="{FF2B5EF4-FFF2-40B4-BE49-F238E27FC236}">
                <a16:creationId xmlns:a16="http://schemas.microsoft.com/office/drawing/2014/main" id="{FE950D11-9AB7-4CFC-BC04-87D16F825509}"/>
              </a:ext>
            </a:extLst>
          </p:cNvPr>
          <p:cNvCxnSpPr>
            <a:cxnSpLocks/>
          </p:cNvCxnSpPr>
          <p:nvPr/>
        </p:nvCxnSpPr>
        <p:spPr>
          <a:xfrm>
            <a:off x="465055" y="820997"/>
            <a:ext cx="8971176"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9D0CED7-3824-48E7-84C9-1049A9AB4AA1}"/>
              </a:ext>
            </a:extLst>
          </p:cNvPr>
          <p:cNvSpPr txBox="1"/>
          <p:nvPr/>
        </p:nvSpPr>
        <p:spPr>
          <a:xfrm>
            <a:off x="122548" y="1173252"/>
            <a:ext cx="3874417" cy="3293209"/>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Working Layers </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.Speech To Text Layer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2.Text Analysis Layer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3.Interpret Command Layer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4.Text To Speech Layer</a:t>
            </a:r>
          </a:p>
          <a:p>
            <a:r>
              <a:rPr lang="en-IN" dirty="0"/>
              <a:t>   </a:t>
            </a:r>
          </a:p>
        </p:txBody>
      </p:sp>
    </p:spTree>
    <p:extLst>
      <p:ext uri="{BB962C8B-B14F-4D97-AF65-F5344CB8AC3E}">
        <p14:creationId xmlns:p14="http://schemas.microsoft.com/office/powerpoint/2010/main" val="10665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B251D-5B69-44B0-A3AB-1CFFC5126FD6}"/>
              </a:ext>
            </a:extLst>
          </p:cNvPr>
          <p:cNvSpPr>
            <a:spLocks noGrp="1"/>
          </p:cNvSpPr>
          <p:nvPr>
            <p:ph idx="1"/>
          </p:nvPr>
        </p:nvSpPr>
        <p:spPr>
          <a:xfrm>
            <a:off x="677333" y="282804"/>
            <a:ext cx="10276613" cy="6127421"/>
          </a:xfrm>
        </p:spPr>
        <p:txBody>
          <a:bodyPr/>
          <a:lstStyle/>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1.Speech To Text Layer (STT)</a:t>
            </a:r>
            <a:r>
              <a:rPr lang="en-IN" dirty="0">
                <a:solidFill>
                  <a:schemeClr val="accent1">
                    <a:lumMod val="7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Our voice is in the form of singals when reaches to microphone , it pickup that  signals. </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This audio can be covert into text using Speech To Text(STT) process</a:t>
            </a:r>
            <a:r>
              <a:rPr lang="en-IN" dirty="0">
                <a:solidFill>
                  <a:schemeClr val="accent1">
                    <a:lumMod val="7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This Can be achieved by using the speech recognition library.</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It involves the Accoustic Analysis which is  combination of acoustic model,pronunciation model,language model.</a:t>
            </a:r>
          </a:p>
          <a:p>
            <a:pPr marL="0" indent="0">
              <a:buNone/>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9B17A8-B1FE-458E-BFB1-B88AB7E9E1AB}"/>
              </a:ext>
            </a:extLst>
          </p:cNvPr>
          <p:cNvPicPr>
            <a:picLocks noChangeAspect="1"/>
          </p:cNvPicPr>
          <p:nvPr/>
        </p:nvPicPr>
        <p:blipFill>
          <a:blip r:embed="rId2"/>
          <a:stretch>
            <a:fillRect/>
          </a:stretch>
        </p:blipFill>
        <p:spPr>
          <a:xfrm>
            <a:off x="1026124" y="2945877"/>
            <a:ext cx="9579030" cy="4015818"/>
          </a:xfrm>
          <a:prstGeom prst="rect">
            <a:avLst/>
          </a:prstGeom>
        </p:spPr>
      </p:pic>
    </p:spTree>
    <p:extLst>
      <p:ext uri="{BB962C8B-B14F-4D97-AF65-F5344CB8AC3E}">
        <p14:creationId xmlns:p14="http://schemas.microsoft.com/office/powerpoint/2010/main" val="102125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953F2E-12C1-44A6-A7C7-20D8609ED339}"/>
              </a:ext>
            </a:extLst>
          </p:cNvPr>
          <p:cNvPicPr>
            <a:picLocks noGrp="1" noChangeAspect="1"/>
          </p:cNvPicPr>
          <p:nvPr>
            <p:ph idx="1"/>
          </p:nvPr>
        </p:nvPicPr>
        <p:blipFill>
          <a:blip r:embed="rId2"/>
          <a:stretch>
            <a:fillRect/>
          </a:stretch>
        </p:blipFill>
        <p:spPr>
          <a:xfrm>
            <a:off x="-886182" y="152841"/>
            <a:ext cx="8078832" cy="6062123"/>
          </a:xfrm>
        </p:spPr>
      </p:pic>
      <p:pic>
        <p:nvPicPr>
          <p:cNvPr id="3" name="Picture 2">
            <a:extLst>
              <a:ext uri="{FF2B5EF4-FFF2-40B4-BE49-F238E27FC236}">
                <a16:creationId xmlns:a16="http://schemas.microsoft.com/office/drawing/2014/main" id="{6E4ED059-BA4A-4FC8-B364-B71F36183500}"/>
              </a:ext>
            </a:extLst>
          </p:cNvPr>
          <p:cNvPicPr>
            <a:picLocks noChangeAspect="1"/>
          </p:cNvPicPr>
          <p:nvPr/>
        </p:nvPicPr>
        <p:blipFill>
          <a:blip r:embed="rId3"/>
          <a:stretch>
            <a:fillRect/>
          </a:stretch>
        </p:blipFill>
        <p:spPr>
          <a:xfrm>
            <a:off x="5369353" y="141056"/>
            <a:ext cx="5207522" cy="2743546"/>
          </a:xfrm>
          <a:prstGeom prst="rect">
            <a:avLst/>
          </a:prstGeom>
        </p:spPr>
      </p:pic>
      <p:pic>
        <p:nvPicPr>
          <p:cNvPr id="6" name="Picture 5">
            <a:extLst>
              <a:ext uri="{FF2B5EF4-FFF2-40B4-BE49-F238E27FC236}">
                <a16:creationId xmlns:a16="http://schemas.microsoft.com/office/drawing/2014/main" id="{AED6994D-A8B8-47EF-AE1D-EB7E875B5E56}"/>
              </a:ext>
            </a:extLst>
          </p:cNvPr>
          <p:cNvPicPr>
            <a:picLocks noChangeAspect="1"/>
          </p:cNvPicPr>
          <p:nvPr/>
        </p:nvPicPr>
        <p:blipFill>
          <a:blip r:embed="rId4"/>
          <a:stretch>
            <a:fillRect/>
          </a:stretch>
        </p:blipFill>
        <p:spPr>
          <a:xfrm>
            <a:off x="5090474" y="3973399"/>
            <a:ext cx="6551629" cy="2172877"/>
          </a:xfrm>
          <a:prstGeom prst="rect">
            <a:avLst/>
          </a:prstGeom>
        </p:spPr>
      </p:pic>
    </p:spTree>
    <p:extLst>
      <p:ext uri="{BB962C8B-B14F-4D97-AF65-F5344CB8AC3E}">
        <p14:creationId xmlns:p14="http://schemas.microsoft.com/office/powerpoint/2010/main" val="251776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7C8B3-B2A4-4A98-AFF8-3EC444591407}"/>
              </a:ext>
            </a:extLst>
          </p:cNvPr>
          <p:cNvSpPr>
            <a:spLocks noGrp="1"/>
          </p:cNvSpPr>
          <p:nvPr>
            <p:ph idx="1"/>
          </p:nvPr>
        </p:nvSpPr>
        <p:spPr>
          <a:xfrm>
            <a:off x="377071" y="367644"/>
            <a:ext cx="9964133" cy="6033155"/>
          </a:xfrm>
        </p:spPr>
        <p:txBody>
          <a:bodyPr>
            <a:normAutofit/>
          </a:bodyPr>
          <a:lstStyle/>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2.Text Analysis:</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total sentence can be divided into individual words.</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Ex:  what is capital of India.</a:t>
            </a:r>
          </a:p>
          <a:p>
            <a:pPr marL="0" indent="0">
              <a:buNone/>
            </a:pPr>
            <a:r>
              <a:rPr lang="en-IN" sz="2000" dirty="0">
                <a:solidFill>
                  <a:schemeClr val="accent1">
                    <a:lumMod val="75000"/>
                  </a:schemeClr>
                </a:solidFill>
                <a:latin typeface="Times New Roman" panose="02020603050405020304" pitchFamily="18" charset="0"/>
                <a:cs typeface="Times New Roman" panose="02020603050405020304" pitchFamily="18" charset="0"/>
              </a:rPr>
              <a:t>         </a:t>
            </a:r>
            <a:r>
              <a:rPr lang="en-IN" sz="2000">
                <a:solidFill>
                  <a:schemeClr val="accent1">
                    <a:lumMod val="75000"/>
                  </a:schemeClr>
                </a:solidFill>
                <a:latin typeface="Times New Roman" panose="02020603050405020304" pitchFamily="18" charset="0"/>
                <a:cs typeface="Times New Roman" panose="02020603050405020304" pitchFamily="18" charset="0"/>
              </a:rPr>
              <a:t>capital India</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These words can using Pattern searching algorithm to search in Internet Database(ecosystem).</a:t>
            </a:r>
          </a:p>
        </p:txBody>
      </p:sp>
      <p:pic>
        <p:nvPicPr>
          <p:cNvPr id="7" name="Picture 6">
            <a:extLst>
              <a:ext uri="{FF2B5EF4-FFF2-40B4-BE49-F238E27FC236}">
                <a16:creationId xmlns:a16="http://schemas.microsoft.com/office/drawing/2014/main" id="{26086E6C-6663-49B3-AC20-E8A004EC21DD}"/>
              </a:ext>
            </a:extLst>
          </p:cNvPr>
          <p:cNvPicPr>
            <a:picLocks noChangeAspect="1"/>
          </p:cNvPicPr>
          <p:nvPr/>
        </p:nvPicPr>
        <p:blipFill>
          <a:blip r:embed="rId2"/>
          <a:stretch>
            <a:fillRect/>
          </a:stretch>
        </p:blipFill>
        <p:spPr>
          <a:xfrm>
            <a:off x="1659118" y="3261674"/>
            <a:ext cx="7984503" cy="2837467"/>
          </a:xfrm>
          <a:prstGeom prst="rect">
            <a:avLst/>
          </a:prstGeom>
        </p:spPr>
      </p:pic>
    </p:spTree>
    <p:extLst>
      <p:ext uri="{BB962C8B-B14F-4D97-AF65-F5344CB8AC3E}">
        <p14:creationId xmlns:p14="http://schemas.microsoft.com/office/powerpoint/2010/main" val="14564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A7595-E05F-44D2-943B-158ABED1C36E}"/>
              </a:ext>
            </a:extLst>
          </p:cNvPr>
          <p:cNvSpPr>
            <a:spLocks noGrp="1"/>
          </p:cNvSpPr>
          <p:nvPr>
            <p:ph idx="1"/>
          </p:nvPr>
        </p:nvSpPr>
        <p:spPr>
          <a:xfrm>
            <a:off x="311085" y="339365"/>
            <a:ext cx="10624008" cy="6212263"/>
          </a:xfrm>
        </p:spPr>
        <p:txBody>
          <a:bodyPr>
            <a:normAutofit/>
          </a:bodyPr>
          <a:lstStyle/>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3.Interpret Commands Layer:</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Using Webrowser Library it is working as database and find the solutions</a:t>
            </a:r>
            <a:r>
              <a:rPr lang="en-IN" sz="2000" dirty="0">
                <a:solidFill>
                  <a:schemeClr val="accent1">
                    <a:lumMod val="7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It findout all the Related information which belong to task.</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In that it takes the Most times used give as output</a:t>
            </a:r>
            <a:r>
              <a:rPr lang="en-IN" sz="2000" dirty="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4.Text To Speech Layer (TTS):</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What is Output get by Data base it is text form and covert into speech</a:t>
            </a:r>
            <a:r>
              <a:rPr lang="en-IN" sz="24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can be achieved by using the pyttsx3 library</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5AFB07F-AD9A-4974-A87D-76B5043677CD}"/>
              </a:ext>
            </a:extLst>
          </p:cNvPr>
          <p:cNvPicPr>
            <a:picLocks noChangeAspect="1"/>
          </p:cNvPicPr>
          <p:nvPr/>
        </p:nvPicPr>
        <p:blipFill>
          <a:blip r:embed="rId2"/>
          <a:stretch>
            <a:fillRect/>
          </a:stretch>
        </p:blipFill>
        <p:spPr>
          <a:xfrm>
            <a:off x="707011" y="3883843"/>
            <a:ext cx="8323867" cy="2111604"/>
          </a:xfrm>
          <a:prstGeom prst="rect">
            <a:avLst/>
          </a:prstGeom>
        </p:spPr>
      </p:pic>
    </p:spTree>
    <p:extLst>
      <p:ext uri="{BB962C8B-B14F-4D97-AF65-F5344CB8AC3E}">
        <p14:creationId xmlns:p14="http://schemas.microsoft.com/office/powerpoint/2010/main" val="1714287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0742D5-A128-4935-A7D5-577262E7419A}"/>
              </a:ext>
            </a:extLst>
          </p:cNvPr>
          <p:cNvPicPr>
            <a:picLocks noGrp="1" noChangeAspect="1"/>
          </p:cNvPicPr>
          <p:nvPr>
            <p:ph idx="1"/>
          </p:nvPr>
        </p:nvPicPr>
        <p:blipFill>
          <a:blip r:embed="rId2"/>
          <a:stretch>
            <a:fillRect/>
          </a:stretch>
        </p:blipFill>
        <p:spPr>
          <a:xfrm>
            <a:off x="421572" y="282804"/>
            <a:ext cx="11258238" cy="6212264"/>
          </a:xfrm>
        </p:spPr>
      </p:pic>
    </p:spTree>
    <p:extLst>
      <p:ext uri="{BB962C8B-B14F-4D97-AF65-F5344CB8AC3E}">
        <p14:creationId xmlns:p14="http://schemas.microsoft.com/office/powerpoint/2010/main" val="65891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F9D69-7314-4410-8ECC-1CFA1D5EEC83}"/>
              </a:ext>
            </a:extLst>
          </p:cNvPr>
          <p:cNvSpPr>
            <a:spLocks noGrp="1"/>
          </p:cNvSpPr>
          <p:nvPr>
            <p:ph idx="1"/>
          </p:nvPr>
        </p:nvSpPr>
        <p:spPr>
          <a:xfrm>
            <a:off x="677334" y="1093509"/>
            <a:ext cx="7109206" cy="4947853"/>
          </a:xfrm>
        </p:spPr>
        <p:txBody>
          <a:bodyPr>
            <a:normAutofit/>
          </a:bodyPr>
          <a:lstStyle/>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Speech Recognition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Pyttsx3</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Wikipedia</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Pyaudio</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Wolframalpha</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Tkinter</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Webrowser</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Beautifullsoup</a:t>
            </a:r>
          </a:p>
        </p:txBody>
      </p:sp>
      <p:sp>
        <p:nvSpPr>
          <p:cNvPr id="5" name="Title 4">
            <a:extLst>
              <a:ext uri="{FF2B5EF4-FFF2-40B4-BE49-F238E27FC236}">
                <a16:creationId xmlns:a16="http://schemas.microsoft.com/office/drawing/2014/main" id="{5BD888CF-E7BB-411F-921A-BB6279C6AAF0}"/>
              </a:ext>
            </a:extLst>
          </p:cNvPr>
          <p:cNvSpPr>
            <a:spLocks noGrp="1"/>
          </p:cNvSpPr>
          <p:nvPr>
            <p:ph type="title"/>
          </p:nvPr>
        </p:nvSpPr>
        <p:spPr>
          <a:xfrm>
            <a:off x="677334" y="386500"/>
            <a:ext cx="8596668" cy="838986"/>
          </a:xfrm>
        </p:spPr>
        <p:txBody>
          <a:bodyPr>
            <a:normAutofit/>
          </a:bodyPr>
          <a:lstStyle/>
          <a:p>
            <a:r>
              <a:rPr lang="en-IN" sz="2800" dirty="0">
                <a:latin typeface="Times New Roman" panose="02020603050405020304" pitchFamily="18" charset="0"/>
                <a:cs typeface="Times New Roman" panose="02020603050405020304" pitchFamily="18" charset="0"/>
              </a:rPr>
              <a:t>Technical Library Requirements</a:t>
            </a:r>
            <a:r>
              <a:rPr lang="en-IN" sz="20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F9EA6809-1E3F-48BA-83F9-4CC3D5FB50E9}"/>
              </a:ext>
            </a:extLst>
          </p:cNvPr>
          <p:cNvPicPr>
            <a:picLocks noChangeAspect="1"/>
          </p:cNvPicPr>
          <p:nvPr/>
        </p:nvPicPr>
        <p:blipFill>
          <a:blip r:embed="rId2"/>
          <a:stretch>
            <a:fillRect/>
          </a:stretch>
        </p:blipFill>
        <p:spPr>
          <a:xfrm>
            <a:off x="3686764" y="1278706"/>
            <a:ext cx="2876550" cy="1590675"/>
          </a:xfrm>
          <a:prstGeom prst="rect">
            <a:avLst/>
          </a:prstGeom>
        </p:spPr>
      </p:pic>
      <p:pic>
        <p:nvPicPr>
          <p:cNvPr id="9" name="Picture 8">
            <a:extLst>
              <a:ext uri="{FF2B5EF4-FFF2-40B4-BE49-F238E27FC236}">
                <a16:creationId xmlns:a16="http://schemas.microsoft.com/office/drawing/2014/main" id="{35E64E51-130E-4F7D-BD8B-96C75ED623CE}"/>
              </a:ext>
            </a:extLst>
          </p:cNvPr>
          <p:cNvPicPr>
            <a:picLocks noChangeAspect="1"/>
          </p:cNvPicPr>
          <p:nvPr/>
        </p:nvPicPr>
        <p:blipFill>
          <a:blip r:embed="rId3"/>
          <a:stretch>
            <a:fillRect/>
          </a:stretch>
        </p:blipFill>
        <p:spPr>
          <a:xfrm>
            <a:off x="7914877" y="574984"/>
            <a:ext cx="1990725" cy="2295525"/>
          </a:xfrm>
          <a:prstGeom prst="rect">
            <a:avLst/>
          </a:prstGeom>
        </p:spPr>
      </p:pic>
      <p:pic>
        <p:nvPicPr>
          <p:cNvPr id="11" name="Picture 10">
            <a:extLst>
              <a:ext uri="{FF2B5EF4-FFF2-40B4-BE49-F238E27FC236}">
                <a16:creationId xmlns:a16="http://schemas.microsoft.com/office/drawing/2014/main" id="{F1DCE096-7906-4FB3-93F5-95E425FFD819}"/>
              </a:ext>
            </a:extLst>
          </p:cNvPr>
          <p:cNvPicPr>
            <a:picLocks noChangeAspect="1"/>
          </p:cNvPicPr>
          <p:nvPr/>
        </p:nvPicPr>
        <p:blipFill>
          <a:blip r:embed="rId4"/>
          <a:stretch>
            <a:fillRect/>
          </a:stretch>
        </p:blipFill>
        <p:spPr>
          <a:xfrm>
            <a:off x="3645685" y="3988620"/>
            <a:ext cx="2656173" cy="1285875"/>
          </a:xfrm>
          <a:prstGeom prst="rect">
            <a:avLst/>
          </a:prstGeom>
        </p:spPr>
      </p:pic>
      <p:pic>
        <p:nvPicPr>
          <p:cNvPr id="13" name="Picture 12">
            <a:extLst>
              <a:ext uri="{FF2B5EF4-FFF2-40B4-BE49-F238E27FC236}">
                <a16:creationId xmlns:a16="http://schemas.microsoft.com/office/drawing/2014/main" id="{98A57F38-1BAE-4D18-B6B5-79B5CAB1E51A}"/>
              </a:ext>
            </a:extLst>
          </p:cNvPr>
          <p:cNvPicPr>
            <a:picLocks noChangeAspect="1"/>
          </p:cNvPicPr>
          <p:nvPr/>
        </p:nvPicPr>
        <p:blipFill>
          <a:blip r:embed="rId5"/>
          <a:stretch>
            <a:fillRect/>
          </a:stretch>
        </p:blipFill>
        <p:spPr>
          <a:xfrm>
            <a:off x="7218229" y="3710482"/>
            <a:ext cx="3280527" cy="2054009"/>
          </a:xfrm>
          <a:prstGeom prst="rect">
            <a:avLst/>
          </a:prstGeom>
        </p:spPr>
      </p:pic>
    </p:spTree>
    <p:extLst>
      <p:ext uri="{BB962C8B-B14F-4D97-AF65-F5344CB8AC3E}">
        <p14:creationId xmlns:p14="http://schemas.microsoft.com/office/powerpoint/2010/main" val="298490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D7B4-343A-41B9-8E61-547BA3407214}"/>
              </a:ext>
            </a:extLst>
          </p:cNvPr>
          <p:cNvSpPr>
            <a:spLocks noGrp="1"/>
          </p:cNvSpPr>
          <p:nvPr>
            <p:ph type="title"/>
          </p:nvPr>
        </p:nvSpPr>
        <p:spPr>
          <a:xfrm>
            <a:off x="3727175" y="437328"/>
            <a:ext cx="3677478" cy="586402"/>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9.UML DIAGRAMS </a:t>
            </a:r>
          </a:p>
        </p:txBody>
      </p:sp>
      <p:pic>
        <p:nvPicPr>
          <p:cNvPr id="7" name="Content Placeholder 6">
            <a:extLst>
              <a:ext uri="{FF2B5EF4-FFF2-40B4-BE49-F238E27FC236}">
                <a16:creationId xmlns:a16="http://schemas.microsoft.com/office/drawing/2014/main" id="{142F7FBE-BA25-48B7-80DB-A8D7BEC1A732}"/>
              </a:ext>
            </a:extLst>
          </p:cNvPr>
          <p:cNvPicPr>
            <a:picLocks noGrp="1" noChangeAspect="1"/>
          </p:cNvPicPr>
          <p:nvPr>
            <p:ph idx="1"/>
          </p:nvPr>
        </p:nvPicPr>
        <p:blipFill>
          <a:blip r:embed="rId2"/>
          <a:stretch>
            <a:fillRect/>
          </a:stretch>
        </p:blipFill>
        <p:spPr>
          <a:xfrm>
            <a:off x="1958009" y="1093309"/>
            <a:ext cx="6341165" cy="5605652"/>
          </a:xfrm>
        </p:spPr>
      </p:pic>
      <p:cxnSp>
        <p:nvCxnSpPr>
          <p:cNvPr id="5" name="Straight Connector 4">
            <a:extLst>
              <a:ext uri="{FF2B5EF4-FFF2-40B4-BE49-F238E27FC236}">
                <a16:creationId xmlns:a16="http://schemas.microsoft.com/office/drawing/2014/main" id="{4A83C3C3-5EC6-4AB9-BB13-20046DA6597D}"/>
              </a:ext>
            </a:extLst>
          </p:cNvPr>
          <p:cNvCxnSpPr/>
          <p:nvPr/>
        </p:nvCxnSpPr>
        <p:spPr>
          <a:xfrm>
            <a:off x="987287" y="1013790"/>
            <a:ext cx="844905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31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187-6A26-43E9-90A3-D1ACE0903B0E}"/>
              </a:ext>
            </a:extLst>
          </p:cNvPr>
          <p:cNvSpPr>
            <a:spLocks noGrp="1"/>
          </p:cNvSpPr>
          <p:nvPr>
            <p:ph type="title"/>
          </p:nvPr>
        </p:nvSpPr>
        <p:spPr>
          <a:xfrm>
            <a:off x="3240158" y="288236"/>
            <a:ext cx="3965712" cy="528402"/>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10.OUTPUT SCREEN</a:t>
            </a:r>
          </a:p>
        </p:txBody>
      </p:sp>
      <p:pic>
        <p:nvPicPr>
          <p:cNvPr id="9" name="Content Placeholder 8">
            <a:extLst>
              <a:ext uri="{FF2B5EF4-FFF2-40B4-BE49-F238E27FC236}">
                <a16:creationId xmlns:a16="http://schemas.microsoft.com/office/drawing/2014/main" id="{C24F1421-BD93-4096-A4AB-7893D20EFB03}"/>
              </a:ext>
            </a:extLst>
          </p:cNvPr>
          <p:cNvPicPr>
            <a:picLocks noGrp="1" noChangeAspect="1"/>
          </p:cNvPicPr>
          <p:nvPr>
            <p:ph idx="1"/>
          </p:nvPr>
        </p:nvPicPr>
        <p:blipFill>
          <a:blip r:embed="rId2"/>
          <a:stretch>
            <a:fillRect/>
          </a:stretch>
        </p:blipFill>
        <p:spPr>
          <a:xfrm>
            <a:off x="735495" y="954179"/>
            <a:ext cx="10505661" cy="5615580"/>
          </a:xfrm>
        </p:spPr>
      </p:pic>
      <p:cxnSp>
        <p:nvCxnSpPr>
          <p:cNvPr id="5" name="Straight Connector 4">
            <a:extLst>
              <a:ext uri="{FF2B5EF4-FFF2-40B4-BE49-F238E27FC236}">
                <a16:creationId xmlns:a16="http://schemas.microsoft.com/office/drawing/2014/main" id="{DAE98636-A8D4-4AAA-BF98-704FA775DEE6}"/>
              </a:ext>
            </a:extLst>
          </p:cNvPr>
          <p:cNvCxnSpPr>
            <a:cxnSpLocks/>
          </p:cNvCxnSpPr>
          <p:nvPr/>
        </p:nvCxnSpPr>
        <p:spPr>
          <a:xfrm>
            <a:off x="516835" y="816638"/>
            <a:ext cx="8926472" cy="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49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164F-C496-45BB-95E3-044D0856BF83}"/>
              </a:ext>
            </a:extLst>
          </p:cNvPr>
          <p:cNvSpPr>
            <a:spLocks noGrp="1"/>
          </p:cNvSpPr>
          <p:nvPr>
            <p:ph type="title"/>
          </p:nvPr>
        </p:nvSpPr>
        <p:spPr>
          <a:xfrm>
            <a:off x="3377683" y="149089"/>
            <a:ext cx="3293706" cy="667537"/>
          </a:xfrm>
        </p:spPr>
        <p:txBody>
          <a:bodyPr>
            <a:normAutofit/>
          </a:bodyPr>
          <a:lstStyle/>
          <a:p>
            <a:pPr algn="ctr"/>
            <a:r>
              <a:rPr lang="en-IN" sz="3200"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CCC0996-8667-47BA-A60E-4F659D6B09AE}"/>
              </a:ext>
            </a:extLst>
          </p:cNvPr>
          <p:cNvSpPr>
            <a:spLocks noGrp="1"/>
          </p:cNvSpPr>
          <p:nvPr>
            <p:ph idx="1"/>
          </p:nvPr>
        </p:nvSpPr>
        <p:spPr>
          <a:xfrm>
            <a:off x="1110343" y="1013790"/>
            <a:ext cx="8163659" cy="5844209"/>
          </a:xfrm>
        </p:spPr>
        <p:txBody>
          <a:bodyPr>
            <a:normAutofit lnSpcReduction="10000"/>
          </a:bodyPr>
          <a:lstStyle/>
          <a:p>
            <a:pPr marL="298450" marR="0" lvl="0" indent="-285750" algn="l" defTabSz="914400" rtl="0" eaLnBrk="1" fontAlgn="auto" latinLnBrk="0" hangingPunct="1">
              <a:lnSpc>
                <a:spcPct val="100000"/>
              </a:lnSpc>
              <a:spcBef>
                <a:spcPts val="10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150" normalizeH="0" baseline="0" noProof="0" dirty="0">
                <a:ln>
                  <a:noFill/>
                </a:ln>
                <a:solidFill>
                  <a:prstClr val="black"/>
                </a:solidFill>
                <a:effectLst/>
                <a:uLnTx/>
                <a:uFillTx/>
                <a:latin typeface="Times New Roman"/>
                <a:ea typeface="+mn-ea"/>
                <a:cs typeface="Times New Roman"/>
              </a:rPr>
              <a:t>1.</a:t>
            </a:r>
            <a:r>
              <a:rPr kumimoji="0" lang="en-IN" sz="18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AB</a:t>
            </a:r>
            <a:r>
              <a:rPr kumimoji="0" lang="en-IN" sz="18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TRACT</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0"/>
              </a:spcBef>
              <a:spcAft>
                <a:spcPts val="0"/>
              </a:spcAft>
              <a:buClrTx/>
              <a:buSzTx/>
              <a:buFont typeface="Wingdings" panose="05000000000000000000" pitchFamily="2" charset="2"/>
              <a:buChar char="Ø"/>
              <a:tabLst>
                <a:tab pos="354965" algn="l"/>
              </a:tabLst>
              <a:defRPr/>
            </a:pPr>
            <a:r>
              <a:rPr kumimoji="0" lang="en-IN" sz="1450" b="0" i="0" u="none" strike="noStrike" kern="1200" cap="none" spc="-145"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2.</a:t>
            </a:r>
            <a:r>
              <a:rPr kumimoji="0" lang="en-IN" sz="1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INTRODUCTION</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3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3.</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EXISTING SYSTEM</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 &amp;</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40" normalizeH="0" baseline="0" noProof="0" dirty="0">
                <a:ln>
                  <a:noFill/>
                </a:ln>
                <a:solidFill>
                  <a:prstClr val="black"/>
                </a:solidFill>
                <a:effectLst/>
                <a:uLnTx/>
                <a:uFillTx/>
                <a:latin typeface="Times New Roman"/>
                <a:ea typeface="+mn-ea"/>
                <a:cs typeface="Times New Roman"/>
              </a:rPr>
              <a:t>DISADVANATGES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4.</a:t>
            </a:r>
            <a:r>
              <a:rPr kumimoji="0" lang="en-IN" sz="1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PROPOSED</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SYSTEM</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&amp;</a:t>
            </a:r>
            <a:r>
              <a:rPr kumimoji="0" lang="en-IN" sz="18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45" normalizeH="0" baseline="0" noProof="0" dirty="0">
                <a:ln>
                  <a:noFill/>
                </a:ln>
                <a:solidFill>
                  <a:prstClr val="black"/>
                </a:solidFill>
                <a:effectLst/>
                <a:uLnTx/>
                <a:uFillTx/>
                <a:latin typeface="Times New Roman"/>
                <a:ea typeface="+mn-ea"/>
                <a:cs typeface="Times New Roman"/>
              </a:rPr>
              <a:t>ADVANTAGES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5.</a:t>
            </a:r>
            <a:r>
              <a:rPr kumimoji="0" lang="en-IN" sz="18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BLOCK DIAGRAM</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6.</a:t>
            </a:r>
            <a:r>
              <a:rPr kumimoji="0" lang="en-IN" sz="1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SYSTEM</a:t>
            </a:r>
            <a:r>
              <a:rPr kumimoji="0" lang="en-IN" sz="1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REQUIREMENT</a:t>
            </a:r>
            <a:r>
              <a:rPr lang="en-IN" spc="-45" dirty="0">
                <a:solidFill>
                  <a:prstClr val="black"/>
                </a:solidFill>
                <a:latin typeface="Times New Roman"/>
                <a:cs typeface="Times New Roman"/>
              </a:rPr>
              <a:t>ES</a:t>
            </a:r>
          </a:p>
          <a:p>
            <a:pPr marL="298450" marR="0" lvl="0" indent="-285750" algn="l" defTabSz="914400" rtl="0" eaLnBrk="1" fontAlgn="auto" latinLnBrk="0" hangingPunct="1">
              <a:lnSpc>
                <a:spcPct val="100000"/>
              </a:lnSpc>
              <a:spcBef>
                <a:spcPts val="1515"/>
              </a:spcBef>
              <a:spcAft>
                <a:spcPts val="0"/>
              </a:spcAft>
              <a:buClrTx/>
              <a:buSzTx/>
              <a:buFont typeface="Wingdings" panose="05000000000000000000" pitchFamily="2" charset="2"/>
              <a:buChar char="Ø"/>
              <a:tabLst>
                <a:tab pos="354965" algn="l"/>
              </a:tabLst>
              <a:defRPr/>
            </a:pPr>
            <a:r>
              <a:rPr kumimoji="0" lang="en-IN" sz="1800" b="0" i="0" u="none" strike="noStrike" kern="1200" cap="none" spc="0" normalizeH="0" baseline="0" noProof="0" dirty="0">
                <a:ln>
                  <a:noFill/>
                </a:ln>
                <a:solidFill>
                  <a:srgbClr val="92D050"/>
                </a:solidFill>
                <a:effectLst/>
                <a:uLnTx/>
                <a:uFillTx/>
                <a:latin typeface="Times New Roman"/>
                <a:ea typeface="+mn-ea"/>
                <a:cs typeface="Times New Roman"/>
              </a:rPr>
              <a:t>  </a:t>
            </a:r>
            <a:r>
              <a:rPr kumimoji="0" lang="en-IN" sz="1800" b="0" i="0" u="none" strike="noStrike" kern="1200" cap="none" spc="0" normalizeH="0" baseline="0" noProof="0" dirty="0">
                <a:ln>
                  <a:noFill/>
                </a:ln>
                <a:solidFill>
                  <a:schemeClr val="tx1"/>
                </a:solidFill>
                <a:effectLst/>
                <a:uLnTx/>
                <a:uFillTx/>
                <a:latin typeface="Times New Roman"/>
                <a:ea typeface="+mn-ea"/>
                <a:cs typeface="Times New Roman"/>
              </a:rPr>
              <a:t>7.HARDWARE REQUIREMENTES</a:t>
            </a: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lang="en-IN" spc="-5" dirty="0">
                <a:solidFill>
                  <a:prstClr val="black"/>
                </a:solidFill>
                <a:latin typeface="Times New Roman"/>
                <a:cs typeface="Times New Roman"/>
              </a:rPr>
              <a:t>8</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.MODULES</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0"/>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lang="en-IN" spc="-5" dirty="0">
                <a:solidFill>
                  <a:prstClr val="black"/>
                </a:solidFill>
                <a:latin typeface="Times New Roman"/>
                <a:cs typeface="Times New Roman"/>
              </a:rPr>
              <a:t>9</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.UML</a:t>
            </a:r>
            <a:r>
              <a:rPr kumimoji="0" lang="en-IN" sz="1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DIAGRAMS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lang="en-IN" dirty="0">
                <a:solidFill>
                  <a:prstClr val="black"/>
                </a:solidFill>
                <a:latin typeface="Times New Roman"/>
                <a:cs typeface="Times New Roman"/>
              </a:rPr>
              <a:t>10</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IN" sz="1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OUTPUT</a:t>
            </a:r>
            <a:r>
              <a:rPr kumimoji="0" lang="en-IN" sz="18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SCREENS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2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11.</a:t>
            </a:r>
            <a:r>
              <a:rPr kumimoji="0" lang="en-IN" sz="18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CONCLUSION</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515"/>
              </a:spcBef>
              <a:spcAft>
                <a:spcPts val="0"/>
              </a:spcAft>
              <a:buClrTx/>
              <a:buSzTx/>
              <a:buFont typeface="Wingdings" panose="05000000000000000000" pitchFamily="2" charset="2"/>
              <a:buChar char="Ø"/>
              <a:tabLst>
                <a:tab pos="354965" algn="l"/>
              </a:tabLst>
              <a:defRPr/>
            </a:pPr>
            <a:r>
              <a:rPr kumimoji="0" lang="en-IN" sz="1450" b="0" i="0" u="none" strike="noStrike" kern="1200" cap="none" spc="-150"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25" normalizeH="0" baseline="0" noProof="0" dirty="0">
                <a:ln>
                  <a:noFill/>
                </a:ln>
                <a:solidFill>
                  <a:prstClr val="black"/>
                </a:solidFill>
                <a:effectLst/>
                <a:uLnTx/>
                <a:uFillTx/>
                <a:latin typeface="Times New Roman"/>
                <a:ea typeface="+mn-ea"/>
                <a:cs typeface="Times New Roman"/>
              </a:rPr>
              <a:t>12.</a:t>
            </a:r>
            <a:r>
              <a:rPr kumimoji="0" lang="en-IN" sz="1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FUTURE ENHANCEMENT</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98450" marR="0" lvl="0" indent="-285750" algn="l" defTabSz="914400" rtl="0" eaLnBrk="1" fontAlgn="auto" latinLnBrk="0" hangingPunct="1">
              <a:lnSpc>
                <a:spcPct val="100000"/>
              </a:lnSpc>
              <a:spcBef>
                <a:spcPts val="1365"/>
              </a:spcBef>
              <a:spcAft>
                <a:spcPts val="0"/>
              </a:spcAft>
              <a:buClrTx/>
              <a:buSzTx/>
              <a:buFont typeface="Wingdings" panose="05000000000000000000" pitchFamily="2" charset="2"/>
              <a:buChar char="Ø"/>
              <a:tabLst>
                <a:tab pos="354965" algn="l"/>
              </a:tabLst>
              <a:defRPr/>
            </a:pPr>
            <a:r>
              <a:rPr kumimoji="0" lang="en-IN" sz="1450" b="0" i="0" u="none" strike="noStrike" kern="1200" cap="none" spc="-145" normalizeH="0" baseline="0" noProof="0" dirty="0">
                <a:ln>
                  <a:noFill/>
                </a:ln>
                <a:solidFill>
                  <a:srgbClr val="90C225"/>
                </a:solidFill>
                <a:effectLst/>
                <a:uLnTx/>
                <a:uFillTx/>
                <a:latin typeface="Lucida Sans Unicode"/>
                <a:ea typeface="+mn-ea"/>
                <a:cs typeface="Lucida Sans Unicode"/>
              </a:rPr>
              <a:t>	</a:t>
            </a:r>
            <a:r>
              <a:rPr kumimoji="0" lang="en-IN" sz="1800" b="0" i="0" u="none" strike="noStrike" kern="1200" cap="none" spc="0" normalizeH="0" baseline="0" noProof="0" dirty="0">
                <a:ln>
                  <a:noFill/>
                </a:ln>
                <a:solidFill>
                  <a:prstClr val="black"/>
                </a:solidFill>
                <a:effectLst/>
                <a:uLnTx/>
                <a:uFillTx/>
                <a:latin typeface="Times New Roman"/>
                <a:ea typeface="+mn-ea"/>
                <a:cs typeface="Times New Roman"/>
              </a:rPr>
              <a:t>13.</a:t>
            </a:r>
            <a:r>
              <a:rPr kumimoji="0" lang="en-IN" sz="1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IN" sz="1800" b="0" i="0" u="none" strike="noStrike" kern="1200" cap="none" spc="-5" normalizeH="0" baseline="0" noProof="0" dirty="0">
                <a:ln>
                  <a:noFill/>
                </a:ln>
                <a:solidFill>
                  <a:prstClr val="black"/>
                </a:solidFill>
                <a:effectLst/>
                <a:uLnTx/>
                <a:uFillTx/>
                <a:latin typeface="Times New Roman"/>
                <a:ea typeface="+mn-ea"/>
                <a:cs typeface="Times New Roman"/>
              </a:rPr>
              <a:t>REFERENCES</a:t>
            </a:r>
            <a:endParaRPr kumimoji="0" lang="en-IN" sz="1800" b="0" i="0" u="none" strike="noStrike" kern="1200" cap="none" spc="0" normalizeH="0" baseline="0" noProof="0" dirty="0">
              <a:ln>
                <a:noFill/>
              </a:ln>
              <a:solidFill>
                <a:prstClr val="black"/>
              </a:solidFill>
              <a:effectLst/>
              <a:uLnTx/>
              <a:uFillTx/>
              <a:latin typeface="Times New Roman"/>
              <a:ea typeface="+mn-ea"/>
              <a:cs typeface="Times New Roman"/>
            </a:endParaRPr>
          </a:p>
          <a:p>
            <a:pPr>
              <a:lnSpc>
                <a:spcPct val="20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45AA681-26FD-42E5-9417-5EFDEBD0AD03}"/>
              </a:ext>
            </a:extLst>
          </p:cNvPr>
          <p:cNvCxnSpPr>
            <a:cxnSpLocks/>
          </p:cNvCxnSpPr>
          <p:nvPr/>
        </p:nvCxnSpPr>
        <p:spPr>
          <a:xfrm>
            <a:off x="864704" y="816638"/>
            <a:ext cx="8248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060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6919-2B71-4BCE-ABBA-7E92D2C706AF}"/>
              </a:ext>
            </a:extLst>
          </p:cNvPr>
          <p:cNvSpPr>
            <a:spLocks noGrp="1"/>
          </p:cNvSpPr>
          <p:nvPr>
            <p:ph type="title"/>
          </p:nvPr>
        </p:nvSpPr>
        <p:spPr>
          <a:xfrm>
            <a:off x="3458817" y="983979"/>
            <a:ext cx="3508514" cy="526766"/>
          </a:xfrm>
        </p:spPr>
        <p:txBody>
          <a:bodyPr>
            <a:noAutofit/>
          </a:bodyPr>
          <a:lstStyle/>
          <a:p>
            <a:r>
              <a:rPr lang="en-IN" sz="3200" dirty="0">
                <a:solidFill>
                  <a:schemeClr val="tx1"/>
                </a:solidFill>
                <a:latin typeface="Times New Roman" panose="02020603050405020304" pitchFamily="18" charset="0"/>
                <a:cs typeface="Times New Roman" panose="02020603050405020304" pitchFamily="18" charset="0"/>
              </a:rPr>
              <a:t>11.CONCLUSION</a:t>
            </a:r>
          </a:p>
        </p:txBody>
      </p:sp>
      <p:sp>
        <p:nvSpPr>
          <p:cNvPr id="3" name="Content Placeholder 2">
            <a:extLst>
              <a:ext uri="{FF2B5EF4-FFF2-40B4-BE49-F238E27FC236}">
                <a16:creationId xmlns:a16="http://schemas.microsoft.com/office/drawing/2014/main" id="{49A27912-C091-4F96-8776-A7F14F1B1D41}"/>
              </a:ext>
            </a:extLst>
          </p:cNvPr>
          <p:cNvSpPr>
            <a:spLocks noGrp="1"/>
          </p:cNvSpPr>
          <p:nvPr>
            <p:ph idx="1"/>
          </p:nvPr>
        </p:nvSpPr>
        <p:spPr>
          <a:xfrm>
            <a:off x="934278" y="1858617"/>
            <a:ext cx="9213574" cy="4353333"/>
          </a:xfrm>
        </p:spPr>
        <p:txBody>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This is how simple it is to build your own voice assistant. </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You can add many more features such as play your favorite songs, give weather details, open email application, compose emails, restart your system, etc.</a:t>
            </a:r>
          </a:p>
          <a:p>
            <a:pPr>
              <a:lnSpc>
                <a:spcPct val="150000"/>
              </a:lnSpc>
              <a:buFont typeface="Wingdings" panose="05000000000000000000" pitchFamily="2" charset="2"/>
              <a:buChar char="Ø"/>
            </a:pPr>
            <a:r>
              <a:rPr lang="en-US">
                <a:solidFill>
                  <a:schemeClr val="tx1"/>
                </a:solidFill>
                <a:latin typeface="Times New Roman" panose="02020603050405020304" pitchFamily="18" charset="0"/>
                <a:cs typeface="Times New Roman" panose="02020603050405020304" pitchFamily="18" charset="0"/>
              </a:rPr>
              <a:t>You </a:t>
            </a:r>
            <a:r>
              <a:rPr lang="en-US" dirty="0">
                <a:solidFill>
                  <a:schemeClr val="tx1"/>
                </a:solidFill>
                <a:latin typeface="Times New Roman" panose="02020603050405020304" pitchFamily="18" charset="0"/>
                <a:cs typeface="Times New Roman" panose="02020603050405020304" pitchFamily="18" charset="0"/>
              </a:rPr>
              <a:t>can integrate this application into your phone or tablet as well. </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Have fun exploring and developing your own Alexa/Siri/Cortana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0B6C1F-C374-4376-AE8B-68B4EE3CB0B0}"/>
              </a:ext>
            </a:extLst>
          </p:cNvPr>
          <p:cNvCxnSpPr/>
          <p:nvPr/>
        </p:nvCxnSpPr>
        <p:spPr>
          <a:xfrm>
            <a:off x="1043609" y="1649897"/>
            <a:ext cx="828923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6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7F20-1D2C-4FB5-B50C-5794BD39B730}"/>
              </a:ext>
            </a:extLst>
          </p:cNvPr>
          <p:cNvSpPr>
            <a:spLocks noGrp="1"/>
          </p:cNvSpPr>
          <p:nvPr>
            <p:ph type="title"/>
          </p:nvPr>
        </p:nvSpPr>
        <p:spPr>
          <a:xfrm>
            <a:off x="2544417" y="218661"/>
            <a:ext cx="5526157" cy="785192"/>
          </a:xfrm>
        </p:spPr>
        <p:txBody>
          <a:bodyPr>
            <a:noAutofit/>
          </a:bodyPr>
          <a:lstStyle/>
          <a:p>
            <a:r>
              <a:rPr lang="en-IN" sz="3200" dirty="0">
                <a:solidFill>
                  <a:schemeClr val="tx1"/>
                </a:solidFill>
                <a:latin typeface="Times New Roman" panose="02020603050405020304" pitchFamily="18" charset="0"/>
                <a:cs typeface="Times New Roman" panose="02020603050405020304" pitchFamily="18" charset="0"/>
              </a:rPr>
              <a:t>12.FUTURE ENHANCEMENT</a:t>
            </a:r>
          </a:p>
        </p:txBody>
      </p:sp>
      <p:sp>
        <p:nvSpPr>
          <p:cNvPr id="3" name="Content Placeholder 2">
            <a:extLst>
              <a:ext uri="{FF2B5EF4-FFF2-40B4-BE49-F238E27FC236}">
                <a16:creationId xmlns:a16="http://schemas.microsoft.com/office/drawing/2014/main" id="{2D6A13CE-A3A1-49D0-BC35-819FE242CDFF}"/>
              </a:ext>
            </a:extLst>
          </p:cNvPr>
          <p:cNvSpPr>
            <a:spLocks noGrp="1"/>
          </p:cNvSpPr>
          <p:nvPr>
            <p:ph idx="1"/>
          </p:nvPr>
        </p:nvSpPr>
        <p:spPr>
          <a:xfrm>
            <a:off x="1033668" y="1590262"/>
            <a:ext cx="8776254" cy="5078893"/>
          </a:xfrm>
        </p:spPr>
        <p:txBody>
          <a:bodyPr>
            <a:normAutofit/>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virtual assistants which are currently available are </a:t>
            </a:r>
            <a:r>
              <a:rPr lang="en-US">
                <a:latin typeface="Times New Roman" panose="02020603050405020304" pitchFamily="18" charset="0"/>
                <a:cs typeface="Times New Roman" panose="02020603050405020304" pitchFamily="18" charset="0"/>
              </a:rPr>
              <a:t>fast and responsive </a:t>
            </a:r>
            <a:r>
              <a:rPr lang="en-US" dirty="0">
                <a:latin typeface="Times New Roman" panose="02020603050405020304" pitchFamily="18" charset="0"/>
                <a:cs typeface="Times New Roman" panose="02020603050405020304" pitchFamily="18" charset="0"/>
              </a:rPr>
              <a:t>but we still have to go a long way</a:t>
            </a:r>
            <a:r>
              <a:rPr lang="en-US">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understanding </a:t>
            </a:r>
            <a:r>
              <a:rPr lang="en-US" dirty="0">
                <a:latin typeface="Times New Roman" panose="02020603050405020304" pitchFamily="18" charset="0"/>
                <a:cs typeface="Times New Roman" panose="02020603050405020304" pitchFamily="18" charset="0"/>
              </a:rPr>
              <a:t>and reliability of the current systems need </a:t>
            </a:r>
            <a:r>
              <a:rPr lang="en-US">
                <a:latin typeface="Times New Roman" panose="02020603050405020304" pitchFamily="18" charset="0"/>
                <a:cs typeface="Times New Roman" panose="02020603050405020304" pitchFamily="18" charset="0"/>
              </a:rPr>
              <a:t>to be improved </a:t>
            </a:r>
            <a:r>
              <a:rPr lang="en-US" dirty="0">
                <a:latin typeface="Times New Roman" panose="02020603050405020304" pitchFamily="18" charset="0"/>
                <a:cs typeface="Times New Roman" panose="02020603050405020304" pitchFamily="18" charset="0"/>
              </a:rPr>
              <a:t>a lot</a:t>
            </a:r>
            <a:r>
              <a:rPr lang="en-US">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assistants available nowadays are </a:t>
            </a:r>
            <a:r>
              <a:rPr lang="en-US">
                <a:latin typeface="Times New Roman" panose="02020603050405020304" pitchFamily="18" charset="0"/>
                <a:cs typeface="Times New Roman" panose="02020603050405020304" pitchFamily="18" charset="0"/>
              </a:rPr>
              <a:t>still not reliable </a:t>
            </a:r>
            <a:r>
              <a:rPr lang="en-US" dirty="0">
                <a:latin typeface="Times New Roman" panose="02020603050405020304" pitchFamily="18" charset="0"/>
                <a:cs typeface="Times New Roman" panose="02020603050405020304" pitchFamily="18" charset="0"/>
              </a:rPr>
              <a:t>in critical scenarios</a:t>
            </a:r>
            <a:r>
              <a:rPr lang="en-US">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future of these </a:t>
            </a:r>
            <a:r>
              <a:rPr lang="en-US">
                <a:latin typeface="Times New Roman" panose="02020603050405020304" pitchFamily="18" charset="0"/>
                <a:cs typeface="Times New Roman" panose="02020603050405020304" pitchFamily="18" charset="0"/>
              </a:rPr>
              <a:t>assistants will have </a:t>
            </a:r>
            <a:r>
              <a:rPr lang="en-US" dirty="0">
                <a:latin typeface="Times New Roman" panose="02020603050405020304" pitchFamily="18" charset="0"/>
                <a:cs typeface="Times New Roman" panose="02020603050405020304" pitchFamily="18" charset="0"/>
              </a:rPr>
              <a:t>the virtual assistants incorporated with Artificial</a:t>
            </a:r>
          </a:p>
          <a:p>
            <a:pPr marL="0" indent="0">
              <a:lnSpc>
                <a:spcPct val="150000"/>
              </a:lnSpc>
              <a:buNone/>
            </a:pPr>
            <a:r>
              <a:rPr lang="en-US">
                <a:latin typeface="Times New Roman" panose="02020603050405020304" pitchFamily="18" charset="0"/>
                <a:cs typeface="Times New Roman" panose="02020603050405020304" pitchFamily="18" charset="0"/>
              </a:rPr>
              <a:t>       Intelligence </a:t>
            </a:r>
            <a:r>
              <a:rPr lang="en-US" dirty="0">
                <a:latin typeface="Times New Roman" panose="02020603050405020304" pitchFamily="18" charset="0"/>
                <a:cs typeface="Times New Roman" panose="02020603050405020304" pitchFamily="18" charset="0"/>
              </a:rPr>
              <a:t>which includes Machine Learning</a:t>
            </a:r>
            <a:r>
              <a:rPr lang="en-US">
                <a:latin typeface="Times New Roman" panose="02020603050405020304" pitchFamily="18" charset="0"/>
                <a:cs typeface="Times New Roman" panose="02020603050405020304" pitchFamily="18" charset="0"/>
              </a:rPr>
              <a:t>, Neural Networks</a:t>
            </a:r>
            <a:r>
              <a:rPr lang="en-US" dirty="0">
                <a:latin typeface="Times New Roman" panose="02020603050405020304" pitchFamily="18" charset="0"/>
                <a:cs typeface="Times New Roman" panose="02020603050405020304" pitchFamily="18" charset="0"/>
              </a:rPr>
              <a:t>, etc</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5B363DC-E45D-47EC-B9CB-4FCB6912E86D}"/>
              </a:ext>
            </a:extLst>
          </p:cNvPr>
          <p:cNvCxnSpPr/>
          <p:nvPr/>
        </p:nvCxnSpPr>
        <p:spPr>
          <a:xfrm>
            <a:off x="1033669" y="805070"/>
            <a:ext cx="808051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10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2BC5-7D03-4233-81ED-6F65EDECFF02}"/>
              </a:ext>
            </a:extLst>
          </p:cNvPr>
          <p:cNvSpPr>
            <a:spLocks noGrp="1"/>
          </p:cNvSpPr>
          <p:nvPr>
            <p:ph type="title"/>
          </p:nvPr>
        </p:nvSpPr>
        <p:spPr>
          <a:xfrm>
            <a:off x="3289852" y="498585"/>
            <a:ext cx="3399184" cy="675861"/>
          </a:xfrm>
        </p:spPr>
        <p:txBody>
          <a:bodyPr>
            <a:noAutofit/>
          </a:bodyPr>
          <a:lstStyle/>
          <a:p>
            <a:r>
              <a:rPr lang="en-IN" sz="3200" dirty="0">
                <a:solidFill>
                  <a:schemeClr val="tx1"/>
                </a:solidFill>
                <a:latin typeface="Times New Roman" panose="02020603050405020304" pitchFamily="18" charset="0"/>
                <a:cs typeface="Times New Roman" panose="02020603050405020304" pitchFamily="18" charset="0"/>
              </a:rPr>
              <a:t>13.REFERENCES</a:t>
            </a:r>
          </a:p>
        </p:txBody>
      </p:sp>
      <p:sp>
        <p:nvSpPr>
          <p:cNvPr id="3" name="Content Placeholder 2">
            <a:extLst>
              <a:ext uri="{FF2B5EF4-FFF2-40B4-BE49-F238E27FC236}">
                <a16:creationId xmlns:a16="http://schemas.microsoft.com/office/drawing/2014/main" id="{B621A70E-B1C0-4C75-B7E3-7A28B8FB96B2}"/>
              </a:ext>
            </a:extLst>
          </p:cNvPr>
          <p:cNvSpPr>
            <a:spLocks noGrp="1"/>
          </p:cNvSpPr>
          <p:nvPr>
            <p:ph idx="1"/>
          </p:nvPr>
        </p:nvSpPr>
        <p:spPr>
          <a:xfrm>
            <a:off x="726292" y="1154568"/>
            <a:ext cx="9183021" cy="4789032"/>
          </a:xfrm>
        </p:spPr>
        <p:txBody>
          <a:bodyPr>
            <a:normAutofit lnSpcReduction="10000"/>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Nil Goksel-Canbek Mehmet Emin Mutlu, “On the track of Artificial Intelligence: Learning with Intelligent Personal Assistant” International Journal of Human Sciences.</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Sutar Shekhar, P. Sameer, Kamad Neha, Prof. Devkate Laxman, " An Intelligent Voice Assistant Using Android Platform", March 2015, IJARCSMS, ISSN: 232 7782</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VINAY SAGAR, KUSUMA SM, "Home Automation Using Internet of Things", June-2015, IRJET, e-ISSN: 2395 -0056.</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“Speech recognition with flat direct models,” IEEE Journal of Selected Topics in Signal Processing, 2010. </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Rishabh Shah, Siddhant Lahoti, Prof. Lavanya. K, “An Intelligent Chatbot using Natural Language Processing”. International Journal of Engineering Research, Vol. 6, pp. 281-286, 1 May 2017.</a:t>
            </a:r>
          </a:p>
        </p:txBody>
      </p:sp>
      <p:cxnSp>
        <p:nvCxnSpPr>
          <p:cNvPr id="5" name="Straight Connector 4">
            <a:extLst>
              <a:ext uri="{FF2B5EF4-FFF2-40B4-BE49-F238E27FC236}">
                <a16:creationId xmlns:a16="http://schemas.microsoft.com/office/drawing/2014/main" id="{9025371C-D86D-45C3-BDDC-5889363F2BDF}"/>
              </a:ext>
            </a:extLst>
          </p:cNvPr>
          <p:cNvCxnSpPr/>
          <p:nvPr/>
        </p:nvCxnSpPr>
        <p:spPr>
          <a:xfrm flipV="1">
            <a:off x="526773" y="914400"/>
            <a:ext cx="8328992" cy="9939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00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5A86B-D8BA-4BD2-8778-5B00FDC90AF3}"/>
              </a:ext>
            </a:extLst>
          </p:cNvPr>
          <p:cNvSpPr>
            <a:spLocks noGrp="1"/>
          </p:cNvSpPr>
          <p:nvPr>
            <p:ph idx="1"/>
          </p:nvPr>
        </p:nvSpPr>
        <p:spPr>
          <a:xfrm>
            <a:off x="3573624" y="2883159"/>
            <a:ext cx="4198776" cy="1670180"/>
          </a:xfrm>
        </p:spPr>
        <p:txBody>
          <a:bodyPr>
            <a:noAutofit/>
          </a:bodyPr>
          <a:lstStyle/>
          <a:p>
            <a:pPr marL="0" indent="0">
              <a:buNone/>
            </a:pPr>
            <a:r>
              <a:rPr lang="en-IN" sz="4800" b="1" dirty="0">
                <a:latin typeface="Times New Roman" panose="02020603050405020304" pitchFamily="18" charset="0"/>
                <a:cs typeface="Times New Roman" panose="02020603050405020304" pitchFamily="18" charset="0"/>
              </a:rPr>
              <a:t>THANK YOU</a:t>
            </a:r>
          </a:p>
        </p:txBody>
      </p:sp>
      <p:sp>
        <p:nvSpPr>
          <p:cNvPr id="6" name="Rectangle 5">
            <a:extLst>
              <a:ext uri="{FF2B5EF4-FFF2-40B4-BE49-F238E27FC236}">
                <a16:creationId xmlns:a16="http://schemas.microsoft.com/office/drawing/2014/main" id="{43DE4D41-166B-4E32-8DE0-79AD43C03157}"/>
              </a:ext>
            </a:extLst>
          </p:cNvPr>
          <p:cNvSpPr/>
          <p:nvPr/>
        </p:nvSpPr>
        <p:spPr>
          <a:xfrm>
            <a:off x="3172408" y="2509935"/>
            <a:ext cx="4599992" cy="1828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
        <p:nvSpPr>
          <p:cNvPr id="7" name="Rectangle 6">
            <a:extLst>
              <a:ext uri="{FF2B5EF4-FFF2-40B4-BE49-F238E27FC236}">
                <a16:creationId xmlns:a16="http://schemas.microsoft.com/office/drawing/2014/main" id="{A39ABC8A-15D3-43FE-9F46-F79B470D756A}"/>
              </a:ext>
            </a:extLst>
          </p:cNvPr>
          <p:cNvSpPr/>
          <p:nvPr/>
        </p:nvSpPr>
        <p:spPr>
          <a:xfrm>
            <a:off x="3051110" y="2332653"/>
            <a:ext cx="4889241" cy="20060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5809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F327-C4AD-44C6-BDA5-475936E8C9A9}"/>
              </a:ext>
            </a:extLst>
          </p:cNvPr>
          <p:cNvSpPr>
            <a:spLocks noGrp="1"/>
          </p:cNvSpPr>
          <p:nvPr>
            <p:ph type="title"/>
          </p:nvPr>
        </p:nvSpPr>
        <p:spPr>
          <a:xfrm>
            <a:off x="3750906" y="1432880"/>
            <a:ext cx="2780523" cy="600035"/>
          </a:xfrm>
        </p:spPr>
        <p:txBody>
          <a:bodyPr>
            <a:normAutofit/>
          </a:bodyPr>
          <a:lstStyle/>
          <a:p>
            <a:pPr algn="ctr"/>
            <a:r>
              <a:rPr lang="en-IN" sz="3200" dirty="0">
                <a:solidFill>
                  <a:schemeClr val="tx1"/>
                </a:solidFill>
                <a:latin typeface="Times New Roman" panose="02020603050405020304" pitchFamily="18" charset="0"/>
                <a:cs typeface="Times New Roman" panose="02020603050405020304" pitchFamily="18" charset="0"/>
              </a:rPr>
              <a:t>1.ABSTRACT</a:t>
            </a:r>
          </a:p>
        </p:txBody>
      </p:sp>
      <p:sp>
        <p:nvSpPr>
          <p:cNvPr id="3" name="Content Placeholder 2">
            <a:extLst>
              <a:ext uri="{FF2B5EF4-FFF2-40B4-BE49-F238E27FC236}">
                <a16:creationId xmlns:a16="http://schemas.microsoft.com/office/drawing/2014/main" id="{6A1C9C21-5B20-4017-8177-849B03ACE9F2}"/>
              </a:ext>
            </a:extLst>
          </p:cNvPr>
          <p:cNvSpPr>
            <a:spLocks noGrp="1"/>
          </p:cNvSpPr>
          <p:nvPr>
            <p:ph idx="1"/>
          </p:nvPr>
        </p:nvSpPr>
        <p:spPr>
          <a:xfrm>
            <a:off x="363894" y="2460398"/>
            <a:ext cx="10198359" cy="4257633"/>
          </a:xfrm>
        </p:spPr>
        <p:txBody>
          <a:bodyPr>
            <a:normAutofit/>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Most famous application of iPhone is “SIRI” and  Google that is “GoogleVoice Search”. But this Application mostly works with Internet Connections.</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But our Proposed System has capability to work with and without Internet Connectivity.</a:t>
            </a:r>
          </a:p>
          <a:p>
            <a:pPr>
              <a:lnSpc>
                <a:spcPct val="150000"/>
              </a:lnSpc>
              <a:buFont typeface="Wingdings" panose="05000000000000000000" pitchFamily="2" charset="2"/>
              <a:buChar char="Ø"/>
            </a:pPr>
            <a:r>
              <a:rPr lang="en-US">
                <a:solidFill>
                  <a:schemeClr val="tx1"/>
                </a:solidFill>
                <a:latin typeface="Times New Roman" panose="02020603050405020304" pitchFamily="18" charset="0"/>
                <a:cs typeface="Times New Roman" panose="02020603050405020304" pitchFamily="18" charset="0"/>
              </a:rPr>
              <a:t> System </a:t>
            </a:r>
            <a:r>
              <a:rPr lang="en-US" dirty="0">
                <a:solidFill>
                  <a:schemeClr val="tx1"/>
                </a:solidFill>
                <a:latin typeface="Times New Roman" panose="02020603050405020304" pitchFamily="18" charset="0"/>
                <a:cs typeface="Times New Roman" panose="02020603050405020304" pitchFamily="18" charset="0"/>
              </a:rPr>
              <a:t>takes the user input in form of voice or text and process it and returns the output in various forms like action to be performed or the search result is dictated to the end user. </a:t>
            </a:r>
          </a:p>
        </p:txBody>
      </p:sp>
      <p:cxnSp>
        <p:nvCxnSpPr>
          <p:cNvPr id="5" name="Straight Connector 4">
            <a:extLst>
              <a:ext uri="{FF2B5EF4-FFF2-40B4-BE49-F238E27FC236}">
                <a16:creationId xmlns:a16="http://schemas.microsoft.com/office/drawing/2014/main" id="{AE73B2B2-3F48-416A-A9D7-BD5B188B517C}"/>
              </a:ext>
            </a:extLst>
          </p:cNvPr>
          <p:cNvCxnSpPr>
            <a:cxnSpLocks/>
          </p:cNvCxnSpPr>
          <p:nvPr/>
        </p:nvCxnSpPr>
        <p:spPr>
          <a:xfrm>
            <a:off x="363894" y="2246657"/>
            <a:ext cx="93772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266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DEA8-91DA-4D5F-94B4-2598FFBA8F63}"/>
              </a:ext>
            </a:extLst>
          </p:cNvPr>
          <p:cNvSpPr>
            <a:spLocks noGrp="1"/>
          </p:cNvSpPr>
          <p:nvPr>
            <p:ph type="title"/>
          </p:nvPr>
        </p:nvSpPr>
        <p:spPr>
          <a:xfrm>
            <a:off x="3073138" y="876692"/>
            <a:ext cx="3286841" cy="527899"/>
          </a:xfrm>
        </p:spPr>
        <p:txBody>
          <a:bodyPr>
            <a:normAutofit fontScale="90000"/>
          </a:bodyPr>
          <a:lstStyle/>
          <a:p>
            <a:pPr algn="ctr"/>
            <a:r>
              <a:rPr lang="en-IN" sz="3200" dirty="0">
                <a:solidFill>
                  <a:schemeClr val="tx1"/>
                </a:solidFill>
                <a:latin typeface="Times New Roman" panose="02020603050405020304" pitchFamily="18" charset="0"/>
                <a:cs typeface="Times New Roman" panose="02020603050405020304" pitchFamily="18" charset="0"/>
              </a:rPr>
              <a:t>2.INTRODUCTION</a:t>
            </a:r>
          </a:p>
        </p:txBody>
      </p:sp>
      <p:sp>
        <p:nvSpPr>
          <p:cNvPr id="3" name="Content Placeholder 2">
            <a:extLst>
              <a:ext uri="{FF2B5EF4-FFF2-40B4-BE49-F238E27FC236}">
                <a16:creationId xmlns:a16="http://schemas.microsoft.com/office/drawing/2014/main" id="{872CC310-179F-4CA6-92ED-792822325CBC}"/>
              </a:ext>
            </a:extLst>
          </p:cNvPr>
          <p:cNvSpPr>
            <a:spLocks noGrp="1"/>
          </p:cNvSpPr>
          <p:nvPr>
            <p:ph idx="1"/>
          </p:nvPr>
        </p:nvSpPr>
        <p:spPr>
          <a:xfrm>
            <a:off x="438540" y="1951349"/>
            <a:ext cx="7772206" cy="4458872"/>
          </a:xfrm>
        </p:spPr>
        <p:txBody>
          <a:bodyPr>
            <a:normAutofit/>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 voice assistant is a digital assistant that uses voice recognition, language processing algorithms, and voice synthesis to listen to specific voice commands and return relevant information or perform specific functions as requested by the user.</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Types Of Voice Assistant:</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      1.Task Oriented Voice Assistant.</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      2.Knowledge Oriented Voice Assistant.</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B8C2247-DC65-4707-80F7-D90DC3B72661}"/>
              </a:ext>
            </a:extLst>
          </p:cNvPr>
          <p:cNvCxnSpPr>
            <a:cxnSpLocks/>
          </p:cNvCxnSpPr>
          <p:nvPr/>
        </p:nvCxnSpPr>
        <p:spPr>
          <a:xfrm>
            <a:off x="802048" y="1583701"/>
            <a:ext cx="8304245" cy="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F7C7A764-8E7F-47DD-A13A-6ED6FA621FDB}"/>
              </a:ext>
            </a:extLst>
          </p:cNvPr>
          <p:cNvPicPr>
            <a:picLocks noChangeAspect="1"/>
          </p:cNvPicPr>
          <p:nvPr/>
        </p:nvPicPr>
        <p:blipFill>
          <a:blip r:embed="rId2"/>
          <a:stretch>
            <a:fillRect/>
          </a:stretch>
        </p:blipFill>
        <p:spPr>
          <a:xfrm>
            <a:off x="8210747" y="1951350"/>
            <a:ext cx="3704734" cy="4081804"/>
          </a:xfrm>
          <a:prstGeom prst="rect">
            <a:avLst/>
          </a:prstGeom>
        </p:spPr>
      </p:pic>
    </p:spTree>
    <p:extLst>
      <p:ext uri="{BB962C8B-B14F-4D97-AF65-F5344CB8AC3E}">
        <p14:creationId xmlns:p14="http://schemas.microsoft.com/office/powerpoint/2010/main" val="118089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12AC-FCA2-4A6F-8A2D-CBC4A5225711}"/>
              </a:ext>
            </a:extLst>
          </p:cNvPr>
          <p:cNvSpPr>
            <a:spLocks noGrp="1"/>
          </p:cNvSpPr>
          <p:nvPr>
            <p:ph type="title"/>
          </p:nvPr>
        </p:nvSpPr>
        <p:spPr>
          <a:xfrm>
            <a:off x="3452327" y="816638"/>
            <a:ext cx="4111351" cy="569168"/>
          </a:xfrm>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3.EXISTING SYSTEM</a:t>
            </a:r>
          </a:p>
        </p:txBody>
      </p:sp>
      <p:sp>
        <p:nvSpPr>
          <p:cNvPr id="3" name="Content Placeholder 2">
            <a:extLst>
              <a:ext uri="{FF2B5EF4-FFF2-40B4-BE49-F238E27FC236}">
                <a16:creationId xmlns:a16="http://schemas.microsoft.com/office/drawing/2014/main" id="{75D1E795-DCED-487E-A67A-165FD0F11ADD}"/>
              </a:ext>
            </a:extLst>
          </p:cNvPr>
          <p:cNvSpPr>
            <a:spLocks noGrp="1"/>
          </p:cNvSpPr>
          <p:nvPr>
            <p:ph idx="1"/>
          </p:nvPr>
        </p:nvSpPr>
        <p:spPr>
          <a:xfrm>
            <a:off x="677333" y="1385806"/>
            <a:ext cx="9175793" cy="4655556"/>
          </a:xfrm>
        </p:spPr>
        <p:txBody>
          <a:bodyPr/>
          <a:lstStyle/>
          <a:p>
            <a:pPr>
              <a:lnSpc>
                <a:spcPct val="17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Most famous application of iPhone is “SIRI” which helps the end user to  communicate end user mobile with voice and it also responds to the voice commandsof the user.</a:t>
            </a:r>
          </a:p>
          <a:p>
            <a:pPr>
              <a:lnSpc>
                <a:spcPct val="17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Same kind of application is also developed by the Google that is “GoogleVoice Search” which is used for in Android Phones. But this Application mostly works with Internet Connections</a:t>
            </a:r>
            <a:endParaRPr lang="en-IN" dirty="0">
              <a:solidFill>
                <a:schemeClr val="tx1"/>
              </a:solidFill>
            </a:endParaRPr>
          </a:p>
        </p:txBody>
      </p:sp>
      <p:cxnSp>
        <p:nvCxnSpPr>
          <p:cNvPr id="5" name="Straight Connector 4">
            <a:extLst>
              <a:ext uri="{FF2B5EF4-FFF2-40B4-BE49-F238E27FC236}">
                <a16:creationId xmlns:a16="http://schemas.microsoft.com/office/drawing/2014/main" id="{73D7CBFE-800C-4644-AAA9-1D5B873363F9}"/>
              </a:ext>
            </a:extLst>
          </p:cNvPr>
          <p:cNvCxnSpPr>
            <a:cxnSpLocks/>
          </p:cNvCxnSpPr>
          <p:nvPr/>
        </p:nvCxnSpPr>
        <p:spPr>
          <a:xfrm>
            <a:off x="1156996" y="1385806"/>
            <a:ext cx="8388220" cy="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CBFA9441-96F6-4A8F-9547-2124553F3DCA}"/>
              </a:ext>
            </a:extLst>
          </p:cNvPr>
          <p:cNvPicPr>
            <a:picLocks noChangeAspect="1"/>
          </p:cNvPicPr>
          <p:nvPr/>
        </p:nvPicPr>
        <p:blipFill>
          <a:blip r:embed="rId2"/>
          <a:stretch>
            <a:fillRect/>
          </a:stretch>
        </p:blipFill>
        <p:spPr>
          <a:xfrm>
            <a:off x="2238473" y="3780148"/>
            <a:ext cx="6377626" cy="2925647"/>
          </a:xfrm>
          <a:prstGeom prst="rect">
            <a:avLst/>
          </a:prstGeom>
        </p:spPr>
      </p:pic>
    </p:spTree>
    <p:extLst>
      <p:ext uri="{BB962C8B-B14F-4D97-AF65-F5344CB8AC3E}">
        <p14:creationId xmlns:p14="http://schemas.microsoft.com/office/powerpoint/2010/main" val="168007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5A03-2874-4CF9-AFA4-0681DEDA143E}"/>
              </a:ext>
            </a:extLst>
          </p:cNvPr>
          <p:cNvSpPr>
            <a:spLocks noGrp="1"/>
          </p:cNvSpPr>
          <p:nvPr>
            <p:ph type="title"/>
          </p:nvPr>
        </p:nvSpPr>
        <p:spPr>
          <a:xfrm>
            <a:off x="3368351" y="1940767"/>
            <a:ext cx="4040156" cy="494521"/>
          </a:xfrm>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A1FABE44-080D-48EB-9746-E27CBB4CF2BF}"/>
              </a:ext>
            </a:extLst>
          </p:cNvPr>
          <p:cNvSpPr>
            <a:spLocks noGrp="1"/>
          </p:cNvSpPr>
          <p:nvPr>
            <p:ph idx="1"/>
          </p:nvPr>
        </p:nvSpPr>
        <p:spPr>
          <a:xfrm>
            <a:off x="677333" y="2948476"/>
            <a:ext cx="9642323" cy="3092886"/>
          </a:xfrm>
        </p:spPr>
        <p:txBody>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Most famous application of iPhone is “SIRI” and  Google developed “GoogleVoice Search” are </a:t>
            </a:r>
            <a:r>
              <a:rPr lang="en-US" dirty="0">
                <a:solidFill>
                  <a:schemeClr val="tx1"/>
                </a:solidFill>
                <a:latin typeface="Times New Roman" panose="02020603050405020304" pitchFamily="18" charset="0"/>
                <a:cs typeface="Times New Roman" panose="02020603050405020304" pitchFamily="18" charset="0"/>
              </a:rPr>
              <a:t>more power consuming applications.</a:t>
            </a:r>
            <a:r>
              <a:rPr lang="en-US" sz="18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Cost and Infrastructure is more.</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And  this Application mostly works with Internet Connections.</a:t>
            </a:r>
            <a:endParaRPr lang="en-IN" dirty="0">
              <a:solidFill>
                <a:schemeClr val="tx1"/>
              </a:solidFill>
            </a:endParaRPr>
          </a:p>
        </p:txBody>
      </p:sp>
      <p:cxnSp>
        <p:nvCxnSpPr>
          <p:cNvPr id="5" name="Straight Connector 4">
            <a:extLst>
              <a:ext uri="{FF2B5EF4-FFF2-40B4-BE49-F238E27FC236}">
                <a16:creationId xmlns:a16="http://schemas.microsoft.com/office/drawing/2014/main" id="{6B9BBC79-EE17-4AC9-B8B7-7F80256A4A17}"/>
              </a:ext>
            </a:extLst>
          </p:cNvPr>
          <p:cNvCxnSpPr>
            <a:cxnSpLocks/>
          </p:cNvCxnSpPr>
          <p:nvPr/>
        </p:nvCxnSpPr>
        <p:spPr>
          <a:xfrm>
            <a:off x="923731" y="2649895"/>
            <a:ext cx="8369559"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32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2F8B-B4DF-49A6-99C4-45F5B0442CA9}"/>
              </a:ext>
            </a:extLst>
          </p:cNvPr>
          <p:cNvSpPr>
            <a:spLocks noGrp="1"/>
          </p:cNvSpPr>
          <p:nvPr>
            <p:ph type="title"/>
          </p:nvPr>
        </p:nvSpPr>
        <p:spPr>
          <a:xfrm>
            <a:off x="2917998" y="661485"/>
            <a:ext cx="4387871" cy="603111"/>
          </a:xfrm>
        </p:spPr>
        <p:txBody>
          <a:bodyPr>
            <a:normAutofit fontScale="90000"/>
          </a:bodyPr>
          <a:lstStyle/>
          <a:p>
            <a:pPr algn="ctr"/>
            <a:r>
              <a:rPr lang="en-IN" dirty="0">
                <a:solidFill>
                  <a:schemeClr val="tx1"/>
                </a:solidFill>
                <a:latin typeface="Times New Roman" panose="02020603050405020304" pitchFamily="18" charset="0"/>
                <a:cs typeface="Times New Roman" panose="02020603050405020304" pitchFamily="18" charset="0"/>
              </a:rPr>
              <a:t>4.PROPOSED SYSTEM</a:t>
            </a:r>
          </a:p>
        </p:txBody>
      </p:sp>
      <p:sp>
        <p:nvSpPr>
          <p:cNvPr id="3" name="Content Placeholder 2">
            <a:extLst>
              <a:ext uri="{FF2B5EF4-FFF2-40B4-BE49-F238E27FC236}">
                <a16:creationId xmlns:a16="http://schemas.microsoft.com/office/drawing/2014/main" id="{0F7BB70C-2971-487B-92C2-7BC3B5D101B8}"/>
              </a:ext>
            </a:extLst>
          </p:cNvPr>
          <p:cNvSpPr>
            <a:spLocks noGrp="1"/>
          </p:cNvSpPr>
          <p:nvPr>
            <p:ph idx="1"/>
          </p:nvPr>
        </p:nvSpPr>
        <p:spPr>
          <a:xfrm>
            <a:off x="457201" y="1509075"/>
            <a:ext cx="10105052" cy="4532288"/>
          </a:xfrm>
        </p:spPr>
        <p:txBody>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Assistant System  is a Concept of artificial Intelligence.</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is Combination of </a:t>
            </a:r>
          </a:p>
          <a:p>
            <a:pPr marL="0" indent="0">
              <a:lnSpc>
                <a:spcPct val="150000"/>
              </a:lnSpc>
              <a:buNone/>
            </a:pPr>
            <a:r>
              <a:rPr lang="en-IN" dirty="0">
                <a:latin typeface="Times New Roman" panose="02020603050405020304" pitchFamily="18" charset="0"/>
                <a:cs typeface="Times New Roman" panose="02020603050405020304" pitchFamily="18" charset="0"/>
              </a:rPr>
              <a:t>     Automatic SpeechRecognition.</a:t>
            </a:r>
          </a:p>
          <a:p>
            <a:pPr marL="0" indent="0">
              <a:lnSpc>
                <a:spcPct val="150000"/>
              </a:lnSpc>
              <a:buNone/>
            </a:pPr>
            <a:r>
              <a:rPr lang="en-IN" dirty="0">
                <a:latin typeface="Times New Roman" panose="02020603050405020304" pitchFamily="18" charset="0"/>
                <a:cs typeface="Times New Roman" panose="02020603050405020304" pitchFamily="18" charset="0"/>
              </a:rPr>
              <a:t>     Artificial Intelligence.</a:t>
            </a:r>
          </a:p>
          <a:p>
            <a:pPr marL="0" indent="0">
              <a:lnSpc>
                <a:spcPct val="150000"/>
              </a:lnSpc>
              <a:buNone/>
            </a:pPr>
            <a:r>
              <a:rPr lang="en-IN" dirty="0">
                <a:latin typeface="Times New Roman" panose="02020603050405020304" pitchFamily="18" charset="0"/>
                <a:cs typeface="Times New Roman" panose="02020603050405020304" pitchFamily="18" charset="0"/>
              </a:rPr>
              <a:t>     Natural Language Processing.</a:t>
            </a:r>
          </a:p>
          <a:p>
            <a:pPr marL="0" indent="0">
              <a:lnSpc>
                <a:spcPct val="150000"/>
              </a:lnSpc>
              <a:buNone/>
            </a:pPr>
            <a:r>
              <a:rPr lang="en-IN" dirty="0">
                <a:latin typeface="Times New Roman" panose="02020603050405020304" pitchFamily="18" charset="0"/>
                <a:cs typeface="Times New Roman" panose="02020603050405020304" pitchFamily="18" charset="0"/>
              </a:rPr>
              <a:t>     Inter Process Communication.</a:t>
            </a:r>
          </a:p>
        </p:txBody>
      </p:sp>
      <p:cxnSp>
        <p:nvCxnSpPr>
          <p:cNvPr id="5" name="Straight Connector 4">
            <a:extLst>
              <a:ext uri="{FF2B5EF4-FFF2-40B4-BE49-F238E27FC236}">
                <a16:creationId xmlns:a16="http://schemas.microsoft.com/office/drawing/2014/main" id="{61EE5C22-4FC0-4770-99AF-4A6910EDD085}"/>
              </a:ext>
            </a:extLst>
          </p:cNvPr>
          <p:cNvCxnSpPr>
            <a:cxnSpLocks/>
          </p:cNvCxnSpPr>
          <p:nvPr/>
        </p:nvCxnSpPr>
        <p:spPr>
          <a:xfrm>
            <a:off x="1034675" y="1264596"/>
            <a:ext cx="7987004"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AABCF312-8571-4DD8-8F8C-56149BBC157C}"/>
              </a:ext>
            </a:extLst>
          </p:cNvPr>
          <p:cNvPicPr>
            <a:picLocks noChangeAspect="1"/>
          </p:cNvPicPr>
          <p:nvPr/>
        </p:nvPicPr>
        <p:blipFill>
          <a:blip r:embed="rId2"/>
          <a:stretch>
            <a:fillRect/>
          </a:stretch>
        </p:blipFill>
        <p:spPr>
          <a:xfrm>
            <a:off x="3874415" y="2696066"/>
            <a:ext cx="6687837" cy="4004554"/>
          </a:xfrm>
          <a:prstGeom prst="rect">
            <a:avLst/>
          </a:prstGeom>
        </p:spPr>
      </p:pic>
    </p:spTree>
    <p:extLst>
      <p:ext uri="{BB962C8B-B14F-4D97-AF65-F5344CB8AC3E}">
        <p14:creationId xmlns:p14="http://schemas.microsoft.com/office/powerpoint/2010/main" val="289317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F00B-61DC-4D9C-9C09-F018D206C41A}"/>
              </a:ext>
            </a:extLst>
          </p:cNvPr>
          <p:cNvSpPr>
            <a:spLocks noGrp="1"/>
          </p:cNvSpPr>
          <p:nvPr>
            <p:ph type="title"/>
          </p:nvPr>
        </p:nvSpPr>
        <p:spPr>
          <a:xfrm>
            <a:off x="3582955" y="471345"/>
            <a:ext cx="3153747" cy="584458"/>
          </a:xfrm>
        </p:spPr>
        <p:txBody>
          <a:bodyP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ADVANATAGES</a:t>
            </a:r>
          </a:p>
        </p:txBody>
      </p:sp>
      <p:sp>
        <p:nvSpPr>
          <p:cNvPr id="3" name="Content Placeholder 2">
            <a:extLst>
              <a:ext uri="{FF2B5EF4-FFF2-40B4-BE49-F238E27FC236}">
                <a16:creationId xmlns:a16="http://schemas.microsoft.com/office/drawing/2014/main" id="{CAED57D1-6806-4A92-85CD-9C0A029E6191}"/>
              </a:ext>
            </a:extLst>
          </p:cNvPr>
          <p:cNvSpPr>
            <a:spLocks noGrp="1"/>
          </p:cNvSpPr>
          <p:nvPr>
            <p:ph idx="1"/>
          </p:nvPr>
        </p:nvSpPr>
        <p:spPr>
          <a:xfrm>
            <a:off x="677333" y="1127503"/>
            <a:ext cx="9362406" cy="4913860"/>
          </a:xfrm>
        </p:spPr>
        <p:txBody>
          <a:bodyPr/>
          <a:lstStyle/>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Application works with and without Internet Connection.</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Application Consist  Most Efficiency and Saftey</a:t>
            </a:r>
          </a:p>
        </p:txBody>
      </p:sp>
      <p:cxnSp>
        <p:nvCxnSpPr>
          <p:cNvPr id="5" name="Straight Connector 4">
            <a:extLst>
              <a:ext uri="{FF2B5EF4-FFF2-40B4-BE49-F238E27FC236}">
                <a16:creationId xmlns:a16="http://schemas.microsoft.com/office/drawing/2014/main" id="{06FE676D-D078-4FC2-9D2B-209CC1DBB089}"/>
              </a:ext>
            </a:extLst>
          </p:cNvPr>
          <p:cNvCxnSpPr>
            <a:cxnSpLocks/>
          </p:cNvCxnSpPr>
          <p:nvPr/>
        </p:nvCxnSpPr>
        <p:spPr>
          <a:xfrm>
            <a:off x="1044356" y="1091652"/>
            <a:ext cx="8126963"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B7B49189-F963-47CD-A765-CCCD0C266B35}"/>
              </a:ext>
            </a:extLst>
          </p:cNvPr>
          <p:cNvPicPr>
            <a:picLocks noChangeAspect="1"/>
          </p:cNvPicPr>
          <p:nvPr/>
        </p:nvPicPr>
        <p:blipFill>
          <a:blip r:embed="rId2"/>
          <a:stretch>
            <a:fillRect/>
          </a:stretch>
        </p:blipFill>
        <p:spPr>
          <a:xfrm>
            <a:off x="1692198" y="2448981"/>
            <a:ext cx="7332675" cy="3937674"/>
          </a:xfrm>
          <a:prstGeom prst="rect">
            <a:avLst/>
          </a:prstGeom>
        </p:spPr>
      </p:pic>
    </p:spTree>
    <p:extLst>
      <p:ext uri="{BB962C8B-B14F-4D97-AF65-F5344CB8AC3E}">
        <p14:creationId xmlns:p14="http://schemas.microsoft.com/office/powerpoint/2010/main" val="326010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FD9C-6EE0-4ED8-A096-5FC4741A6B0B}"/>
              </a:ext>
            </a:extLst>
          </p:cNvPr>
          <p:cNvSpPr>
            <a:spLocks noGrp="1"/>
          </p:cNvSpPr>
          <p:nvPr>
            <p:ph type="title"/>
          </p:nvPr>
        </p:nvSpPr>
        <p:spPr>
          <a:xfrm>
            <a:off x="3284376" y="75418"/>
            <a:ext cx="3593501" cy="622160"/>
          </a:xfrm>
        </p:spPr>
        <p:txBody>
          <a:bodyPr>
            <a:normAutofit fontScale="90000"/>
          </a:bodyPr>
          <a:lstStyle/>
          <a:p>
            <a:pPr algn="ctr"/>
            <a:r>
              <a:rPr lang="en-IN" sz="3200" dirty="0">
                <a:solidFill>
                  <a:schemeClr val="tx1"/>
                </a:solidFill>
                <a:latin typeface="Times New Roman" panose="02020603050405020304" pitchFamily="18" charset="0"/>
                <a:cs typeface="Times New Roman" panose="02020603050405020304" pitchFamily="18" charset="0"/>
              </a:rPr>
              <a:t>5.BLOCK DIAGRAM</a:t>
            </a:r>
          </a:p>
        </p:txBody>
      </p:sp>
      <p:cxnSp>
        <p:nvCxnSpPr>
          <p:cNvPr id="5" name="Straight Connector 4">
            <a:extLst>
              <a:ext uri="{FF2B5EF4-FFF2-40B4-BE49-F238E27FC236}">
                <a16:creationId xmlns:a16="http://schemas.microsoft.com/office/drawing/2014/main" id="{59D8C01D-FFB7-4A3E-8C8D-187FB627D3A6}"/>
              </a:ext>
            </a:extLst>
          </p:cNvPr>
          <p:cNvCxnSpPr/>
          <p:nvPr/>
        </p:nvCxnSpPr>
        <p:spPr>
          <a:xfrm>
            <a:off x="969519" y="565602"/>
            <a:ext cx="8089640"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Content Placeholder 6">
            <a:extLst>
              <a:ext uri="{FF2B5EF4-FFF2-40B4-BE49-F238E27FC236}">
                <a16:creationId xmlns:a16="http://schemas.microsoft.com/office/drawing/2014/main" id="{E3143E9D-C734-4DAE-A0CE-4FE496883FF0}"/>
              </a:ext>
            </a:extLst>
          </p:cNvPr>
          <p:cNvPicPr>
            <a:picLocks noGrp="1" noChangeAspect="1"/>
          </p:cNvPicPr>
          <p:nvPr>
            <p:ph idx="1"/>
          </p:nvPr>
        </p:nvPicPr>
        <p:blipFill>
          <a:blip r:embed="rId2"/>
          <a:stretch>
            <a:fillRect/>
          </a:stretch>
        </p:blipFill>
        <p:spPr>
          <a:xfrm>
            <a:off x="179109" y="838989"/>
            <a:ext cx="10746558" cy="5580662"/>
          </a:xfrm>
        </p:spPr>
      </p:pic>
    </p:spTree>
    <p:extLst>
      <p:ext uri="{BB962C8B-B14F-4D97-AF65-F5344CB8AC3E}">
        <p14:creationId xmlns:p14="http://schemas.microsoft.com/office/powerpoint/2010/main" val="473987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775</TotalTime>
  <Words>968</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Lucida Sans Unicode</vt:lpstr>
      <vt:lpstr>Times New Roman</vt:lpstr>
      <vt:lpstr>Trebuchet MS</vt:lpstr>
      <vt:lpstr>Wingdings</vt:lpstr>
      <vt:lpstr>Wingdings 3</vt:lpstr>
      <vt:lpstr>Facet</vt:lpstr>
      <vt:lpstr>VOICE  ASSISTANT  SYSTEM</vt:lpstr>
      <vt:lpstr>CONTENTS</vt:lpstr>
      <vt:lpstr>1.ABSTRACT</vt:lpstr>
      <vt:lpstr>2.INTRODUCTION</vt:lpstr>
      <vt:lpstr>3.EXISTING SYSTEM</vt:lpstr>
      <vt:lpstr>DISADVANTAGES</vt:lpstr>
      <vt:lpstr>4.PROPOSED SYSTEM</vt:lpstr>
      <vt:lpstr>ADVANATAGES</vt:lpstr>
      <vt:lpstr>5.BLOCK DIAGRAM</vt:lpstr>
      <vt:lpstr>6.SYSTEM REQUIREMENTS</vt:lpstr>
      <vt:lpstr>8.MODULES</vt:lpstr>
      <vt:lpstr>PowerPoint Presentation</vt:lpstr>
      <vt:lpstr>PowerPoint Presentation</vt:lpstr>
      <vt:lpstr>PowerPoint Presentation</vt:lpstr>
      <vt:lpstr>PowerPoint Presentation</vt:lpstr>
      <vt:lpstr>PowerPoint Presentation</vt:lpstr>
      <vt:lpstr>Technical Library Requirements:</vt:lpstr>
      <vt:lpstr>9.UML DIAGRAMS </vt:lpstr>
      <vt:lpstr>10.OUTPUT SCREEN</vt:lpstr>
      <vt:lpstr>11.CONCLUSION</vt:lpstr>
      <vt:lpstr>12.FUTURE ENHANCEMENT</vt:lpstr>
      <vt:lpstr>13.REFERENCES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SYSTEM</dc:title>
  <dc:creator>Rakesh Gajula</dc:creator>
  <cp:lastModifiedBy>Rakesh Gajula</cp:lastModifiedBy>
  <cp:revision>54</cp:revision>
  <dcterms:created xsi:type="dcterms:W3CDTF">2022-02-06T02:34:45Z</dcterms:created>
  <dcterms:modified xsi:type="dcterms:W3CDTF">2022-05-31T00:58:14Z</dcterms:modified>
</cp:coreProperties>
</file>