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643"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hirucl/key-project2"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1932194"/>
            <a:ext cx="8848851"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t>Kanagala Chiranjeevi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576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EA08D2D-FDAD-C967-D0CB-3DB94CF2241B}"/>
              </a:ext>
            </a:extLst>
          </p:cNvPr>
          <p:cNvSpPr>
            <a:spLocks noGrp="1" noChangeArrowheads="1"/>
          </p:cNvSpPr>
          <p:nvPr>
            <p:ph type="body" idx="1"/>
          </p:nvPr>
        </p:nvSpPr>
        <p:spPr bwMode="auto">
          <a:xfrm>
            <a:off x="752475" y="953888"/>
            <a:ext cx="8382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Confirmed keylogger activity within Teams.exe, triggering Defender alerts.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Investigated Teams configuration for legitimate use of keylogging.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Enhanced keylogger detection in Defender for future incidents.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Analyzed timeline via advanced hunting to understand context.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Validated legitimacy of parent process and employed MITRE techniques for further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Project link-</a:t>
            </a:r>
            <a:r>
              <a:rPr lang="en-US" altLang="en-US" sz="2400" dirty="0">
                <a:solidFill>
                  <a:schemeClr val="tx1"/>
                </a:solidFill>
                <a:latin typeface="Arial" panose="020B0604020202020204" pitchFamily="34" charset="0"/>
                <a:hlinkClick r:id="rId3"/>
              </a:rPr>
              <a:t>https://github.com/</a:t>
            </a:r>
            <a:r>
              <a:rPr lang="en-US" altLang="en-US" sz="2400" dirty="0" err="1">
                <a:solidFill>
                  <a:schemeClr val="tx1"/>
                </a:solidFill>
                <a:latin typeface="Arial" panose="020B0604020202020204" pitchFamily="34" charset="0"/>
                <a:hlinkClick r:id="rId3"/>
              </a:rPr>
              <a:t>chirucl</a:t>
            </a:r>
            <a:r>
              <a:rPr lang="en-US" altLang="en-US" sz="2400" dirty="0">
                <a:solidFill>
                  <a:schemeClr val="tx1"/>
                </a:solidFill>
                <a:latin typeface="Arial" panose="020B0604020202020204" pitchFamily="34" charset="0"/>
                <a:hlinkClick r:id="rId3"/>
              </a:rPr>
              <a:t>/key-project2</a:t>
            </a:r>
            <a:endParaRPr lang="en-US" altLang="en-US" sz="2400" dirty="0">
              <a:solidFill>
                <a:schemeClr val="tx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Keylogger</a:t>
            </a:r>
            <a:br>
              <a:rPr lang="en-IN" sz="4250" spc="25" dirty="0"/>
            </a:br>
            <a:r>
              <a:rPr lang="en-IN" sz="4250" spc="25" dirty="0"/>
              <a:t>   </a:t>
            </a:r>
            <a:br>
              <a:rPr lang="en-IN" sz="4250" spc="25" dirty="0"/>
            </a:br>
            <a:br>
              <a:rPr lang="en-IN" sz="4250" spc="25" dirty="0"/>
            </a:br>
            <a:br>
              <a:rPr lang="en-IN"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B685E43-0BF8-B63B-8149-DCB83D2FE827}"/>
              </a:ext>
            </a:extLst>
          </p:cNvPr>
          <p:cNvSpPr>
            <a:spLocks noGrp="1"/>
          </p:cNvSpPr>
          <p:nvPr>
            <p:ph type="body" idx="1"/>
          </p:nvPr>
        </p:nvSpPr>
        <p:spPr>
          <a:xfrm>
            <a:off x="1781175" y="1253419"/>
            <a:ext cx="8033767" cy="5078313"/>
          </a:xfrm>
        </p:spPr>
        <p:txBody>
          <a:bodyPr/>
          <a:lstStyle/>
          <a:p>
            <a:pPr marL="285750" indent="-285750">
              <a:buFont typeface="Arial" panose="020B0604020202020204" pitchFamily="34" charset="0"/>
              <a:buChar char="•"/>
            </a:pPr>
            <a:r>
              <a:rPr lang="en-IN" sz="2400" b="1" dirty="0"/>
              <a:t>Understanding Keyloggers: Definition and Types</a:t>
            </a:r>
          </a:p>
          <a:p>
            <a:endParaRPr lang="en-IN" sz="2400" b="1" dirty="0"/>
          </a:p>
          <a:p>
            <a:pPr marL="285750" indent="-285750">
              <a:buFont typeface="Arial" panose="020B0604020202020204" pitchFamily="34" charset="0"/>
              <a:buChar char="•"/>
            </a:pPr>
            <a:r>
              <a:rPr lang="en-US" sz="2400" b="1" dirty="0"/>
              <a:t>Legitimate Uses and Ethical Considerations</a:t>
            </a:r>
          </a:p>
          <a:p>
            <a:endParaRPr lang="en-US" sz="2400" b="1" dirty="0"/>
          </a:p>
          <a:p>
            <a:pPr marL="285750" indent="-285750">
              <a:buFont typeface="Arial" panose="020B0604020202020204" pitchFamily="34" charset="0"/>
              <a:buChar char="•"/>
            </a:pPr>
            <a:r>
              <a:rPr lang="en-US" sz="2400" b="1" dirty="0"/>
              <a:t>Threats and Risks Associated with Keyloggers</a:t>
            </a:r>
          </a:p>
          <a:p>
            <a:endParaRPr lang="en-US" sz="2400" b="1" dirty="0"/>
          </a:p>
          <a:p>
            <a:pPr marL="285750" indent="-285750">
              <a:buFont typeface="Arial" panose="020B0604020202020204" pitchFamily="34" charset="0"/>
              <a:buChar char="•"/>
            </a:pPr>
            <a:r>
              <a:rPr lang="en-IN" sz="2400" b="1" dirty="0"/>
              <a:t>Detection and Prevention Techniques</a:t>
            </a:r>
          </a:p>
          <a:p>
            <a:endParaRPr lang="en-US" sz="2400" b="1" dirty="0"/>
          </a:p>
          <a:p>
            <a:pPr marL="285750" indent="-285750">
              <a:buFont typeface="Arial" panose="020B0604020202020204" pitchFamily="34" charset="0"/>
              <a:buChar char="•"/>
            </a:pPr>
            <a:r>
              <a:rPr lang="en-US" sz="2400" b="1" dirty="0"/>
              <a:t>Legal Implications and Response Strategies</a:t>
            </a:r>
          </a:p>
          <a:p>
            <a:endParaRPr lang="en-US" sz="2400" b="1" dirty="0"/>
          </a:p>
          <a:p>
            <a:pPr marL="285750" indent="-285750">
              <a:buFont typeface="Arial" panose="020B0604020202020204" pitchFamily="34" charset="0"/>
              <a:buChar char="•"/>
            </a:pPr>
            <a:r>
              <a:rPr lang="en-US" sz="2400" b="1" dirty="0"/>
              <a:t>Case Studies and Real-World Examples</a:t>
            </a:r>
          </a:p>
          <a:p>
            <a:endParaRPr lang="en-US" sz="2400" b="1" dirty="0"/>
          </a:p>
          <a:p>
            <a:pPr marL="285750" indent="-285750">
              <a:buFont typeface="Arial" panose="020B0604020202020204" pitchFamily="34" charset="0"/>
              <a:buChar char="•"/>
            </a:pPr>
            <a:r>
              <a:rPr lang="en-US" sz="2400" b="1" dirty="0"/>
              <a:t>Future Trends and Technological Advancements</a:t>
            </a:r>
          </a:p>
          <a:p>
            <a:endParaRPr lang="en-IN"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2192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0" y="3132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42507D85-E0AD-4EF7-FB9E-7353A6AEDD64}"/>
              </a:ext>
            </a:extLst>
          </p:cNvPr>
          <p:cNvSpPr>
            <a:spLocks noGrp="1"/>
          </p:cNvSpPr>
          <p:nvPr>
            <p:ph type="body" idx="1"/>
          </p:nvPr>
        </p:nvSpPr>
        <p:spPr>
          <a:xfrm>
            <a:off x="353483" y="1219201"/>
            <a:ext cx="8991601" cy="4857750"/>
          </a:xfrm>
        </p:spPr>
        <p:txBody>
          <a:bodyPr/>
          <a:lstStyle/>
          <a:p>
            <a:r>
              <a:rPr lang="en-US" sz="2400" dirty="0"/>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371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66103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9D013FEC-A5F8-C065-0BC6-775F929B3D08}"/>
              </a:ext>
            </a:extLst>
          </p:cNvPr>
          <p:cNvSpPr>
            <a:spLocks noGrp="1"/>
          </p:cNvSpPr>
          <p:nvPr>
            <p:ph type="body" idx="1"/>
          </p:nvPr>
        </p:nvSpPr>
        <p:spPr>
          <a:xfrm>
            <a:off x="304800" y="2057400"/>
            <a:ext cx="8839200" cy="4876800"/>
          </a:xfrm>
        </p:spPr>
        <p:txBody>
          <a:bodyPr/>
          <a:lstStyle/>
          <a:p>
            <a:r>
              <a:rPr lang="en-US" sz="2000" b="1" dirty="0"/>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lang="en-IN"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403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45280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5B72B002-DB1C-BD1A-A913-BABF6DD1E566}"/>
              </a:ext>
            </a:extLst>
          </p:cNvPr>
          <p:cNvSpPr>
            <a:spLocks noGrp="1"/>
          </p:cNvSpPr>
          <p:nvPr>
            <p:ph type="body" idx="1"/>
          </p:nvPr>
        </p:nvSpPr>
        <p:spPr>
          <a:xfrm>
            <a:off x="755332" y="1143634"/>
            <a:ext cx="10134600" cy="4708981"/>
          </a:xfrm>
        </p:spPr>
        <p:txBody>
          <a:bodyPr/>
          <a:lstStyle/>
          <a:p>
            <a:pPr marL="285750" indent="-285750">
              <a:buFont typeface="Arial" panose="020B0604020202020204" pitchFamily="34" charset="0"/>
              <a:buChar char="•"/>
            </a:pPr>
            <a:r>
              <a:rPr lang="en-IN" b="1" u="sng" dirty="0"/>
              <a:t>Individual Users:</a:t>
            </a:r>
          </a:p>
          <a:p>
            <a:r>
              <a:rPr lang="en-IN" dirty="0"/>
              <a:t>           &gt;</a:t>
            </a:r>
            <a:r>
              <a:rPr lang="en-US" dirty="0"/>
              <a:t>Protecting personal devices and sensitive information from keylogger attacks.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Organizations and Businesses:</a:t>
            </a:r>
          </a:p>
          <a:p>
            <a:r>
              <a:rPr lang="en-IN" dirty="0"/>
              <a:t>           &gt;</a:t>
            </a:r>
            <a:r>
              <a:rPr lang="en-US" dirty="0"/>
              <a:t>IT and cybersecurity teams safeguarding company data and employee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Parents:</a:t>
            </a:r>
          </a:p>
          <a:p>
            <a:r>
              <a:rPr lang="en-IN" dirty="0"/>
              <a:t>           &gt;</a:t>
            </a:r>
            <a:r>
              <a:rPr lang="en-US" dirty="0"/>
              <a:t>Using keyloggers responsibly to monitor children's online activities for safety purposes.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Law Enforcement Agencies:</a:t>
            </a:r>
          </a:p>
          <a:p>
            <a:r>
              <a:rPr lang="en-IN" dirty="0"/>
              <a:t>           &gt;</a:t>
            </a:r>
            <a:r>
              <a:rPr lang="en-US" dirty="0"/>
              <a:t>Utilizing keyloggers under legal frameworks for investigations and cybersecurity efforts.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Cybersecurity Researchers:</a:t>
            </a:r>
          </a:p>
          <a:p>
            <a:r>
              <a:rPr lang="en-IN" dirty="0"/>
              <a:t>           &gt;</a:t>
            </a:r>
            <a:r>
              <a:rPr lang="en-US" dirty="0"/>
              <a:t>Studying keyloggers to understand their mechanisms and develop effective countermeasures.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Software Developers:</a:t>
            </a:r>
          </a:p>
          <a:p>
            <a:r>
              <a:rPr lang="en-IN" dirty="0"/>
              <a:t>           &gt;</a:t>
            </a:r>
            <a:r>
              <a:rPr lang="en-US" dirty="0"/>
              <a:t>Creating anti-keylogger software and security tools to protect against keylogger threats.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971782" y="57147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72443" y="62030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8EE06194-5E21-0502-371A-9D3848BD5FA9}"/>
              </a:ext>
            </a:extLst>
          </p:cNvPr>
          <p:cNvSpPr>
            <a:spLocks noGrp="1"/>
          </p:cNvSpPr>
          <p:nvPr>
            <p:ph type="body" idx="1"/>
          </p:nvPr>
        </p:nvSpPr>
        <p:spPr>
          <a:xfrm>
            <a:off x="2819400" y="918865"/>
            <a:ext cx="7349490" cy="8925520"/>
          </a:xfrm>
        </p:spPr>
        <p:txBody>
          <a:bodyPr/>
          <a:lstStyle/>
          <a:p>
            <a:r>
              <a:rPr lang="en-US" sz="2000" b="1" u="sng" dirty="0"/>
              <a:t>Solution:</a:t>
            </a:r>
          </a:p>
          <a:p>
            <a:r>
              <a:rPr lang="en-US" sz="2000" dirty="0"/>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p>
          <a:p>
            <a:endParaRPr lang="en-US" sz="2000" dirty="0"/>
          </a:p>
          <a:p>
            <a:r>
              <a:rPr lang="en-IN" sz="2000" b="1" u="sng" dirty="0"/>
              <a:t>Value Proposition:</a:t>
            </a:r>
          </a:p>
          <a:p>
            <a:endParaRPr lang="en-IN" sz="2000" b="1" dirty="0"/>
          </a:p>
          <a:p>
            <a:pPr marL="342900" indent="-342900">
              <a:buFont typeface="Arial" panose="020B0604020202020204" pitchFamily="34" charset="0"/>
              <a:buChar char="•"/>
            </a:pPr>
            <a:r>
              <a:rPr lang="en-US" sz="2000" b="1" dirty="0"/>
              <a:t>Enhanced Security:</a:t>
            </a:r>
            <a:r>
              <a:rPr lang="en-US" sz="2000" dirty="0"/>
              <a:t> Protects sensitive information from theft by detecting and neutralizing keyloggers promptly.</a:t>
            </a:r>
            <a:endParaRPr lang="en-IN" sz="2000" b="1" u="sng" dirty="0"/>
          </a:p>
          <a:p>
            <a:pPr marL="342900" indent="-342900">
              <a:buFont typeface="Arial" panose="020B0604020202020204" pitchFamily="34" charset="0"/>
              <a:buChar char="•"/>
            </a:pPr>
            <a:r>
              <a:rPr lang="en-US" sz="2000" b="1" dirty="0"/>
              <a:t>User Confidence:</a:t>
            </a:r>
            <a:r>
              <a:rPr lang="en-US" sz="2000" dirty="0"/>
              <a:t> Increases trust in digital interactions by ensuring a secure computing environment.</a:t>
            </a:r>
          </a:p>
          <a:p>
            <a:pPr marL="342900" indent="-342900">
              <a:buFont typeface="Arial" panose="020B0604020202020204" pitchFamily="34" charset="0"/>
              <a:buChar char="•"/>
            </a:pPr>
            <a:r>
              <a:rPr lang="en-US" sz="2000" b="1" dirty="0"/>
              <a:t>Proactive Protection:</a:t>
            </a:r>
            <a:r>
              <a:rPr lang="en-US" sz="2000" dirty="0"/>
              <a:t> Offers real-time monitoring and alerts to prevent keylogger installations.</a:t>
            </a:r>
            <a:endParaRPr lang="en-IN" sz="2000" b="1" u="sng" dirty="0"/>
          </a:p>
          <a:p>
            <a:pPr marL="342900" indent="-342900">
              <a:buFont typeface="Arial" panose="020B0604020202020204" pitchFamily="34" charset="0"/>
              <a:buChar char="•"/>
            </a:pPr>
            <a:r>
              <a:rPr lang="en-US" sz="2000" b="1" dirty="0"/>
              <a:t>Educational Resources:</a:t>
            </a:r>
            <a:r>
              <a:rPr lang="en-US" sz="2000" dirty="0"/>
              <a:t> Empowers users with knowledge on cybersecurity best practices.</a:t>
            </a:r>
            <a:endParaRPr lang="en-IN" sz="2000" b="1" u="sng" dirty="0"/>
          </a:p>
          <a:p>
            <a:pPr marL="342900" indent="-342900">
              <a:buFont typeface="Arial" panose="020B0604020202020204" pitchFamily="34" charset="0"/>
              <a:buChar char="•"/>
            </a:pPr>
            <a:r>
              <a:rPr lang="en-US" sz="2000" b="1" dirty="0"/>
              <a:t>Compliance:</a:t>
            </a:r>
            <a:r>
              <a:rPr lang="en-US" sz="2000" dirty="0"/>
              <a:t> Ensures legal and ethical use of monitoring tools, aligning with privacy regulations.</a:t>
            </a:r>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011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9300EA97-A61F-9157-C1C8-CD719AB40872}"/>
              </a:ext>
            </a:extLst>
          </p:cNvPr>
          <p:cNvSpPr>
            <a:spLocks noGrp="1"/>
          </p:cNvSpPr>
          <p:nvPr>
            <p:ph type="body" idx="1"/>
          </p:nvPr>
        </p:nvSpPr>
        <p:spPr>
          <a:xfrm>
            <a:off x="2209800" y="1758315"/>
            <a:ext cx="6858000" cy="2585323"/>
          </a:xfrm>
        </p:spPr>
        <p:txBody>
          <a:bodyPr/>
          <a:lstStyle/>
          <a:p>
            <a:r>
              <a:rPr lang="en-US" sz="2400" dirty="0"/>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601325"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2736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9615" y="107805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7" name="Rectangle 2">
            <a:extLst>
              <a:ext uri="{FF2B5EF4-FFF2-40B4-BE49-F238E27FC236}">
                <a16:creationId xmlns:a16="http://schemas.microsoft.com/office/drawing/2014/main" id="{D7020477-5930-70F3-3DC9-1508352DBAEB}"/>
              </a:ext>
            </a:extLst>
          </p:cNvPr>
          <p:cNvSpPr>
            <a:spLocks noGrp="1" noChangeArrowheads="1"/>
          </p:cNvSpPr>
          <p:nvPr>
            <p:ph type="body" idx="1"/>
          </p:nvPr>
        </p:nvSpPr>
        <p:spPr bwMode="auto">
          <a:xfrm>
            <a:off x="768350" y="1464540"/>
            <a:ext cx="89090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Teams.exe Monitoring Keystrokes: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 detected Teams.exe making API calls associated with keystroke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Teams is highly configurable and customizable, offering various functionalities to cater to different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Keylogger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Defender's keylogger detection feature raises alerts for suspicious activities like keystroke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Hunting: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further by creating a timeline and analyzing activities preceding and following the flagged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726</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Kanagala Chiranjeevi</vt:lpstr>
      <vt:lpstr>PROJECT TITLE    Keylogger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Kanagala Chiranjeevi</cp:lastModifiedBy>
  <cp:revision>3</cp:revision>
  <dcterms:created xsi:type="dcterms:W3CDTF">2024-06-03T05:48:59Z</dcterms:created>
  <dcterms:modified xsi:type="dcterms:W3CDTF">2024-06-13T06:07:59Z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