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61" r:id="rId6"/>
    <p:sldId id="263" r:id="rId7"/>
    <p:sldId id="259" r:id="rId8"/>
    <p:sldId id="262" r:id="rId9"/>
  </p:sldIdLst>
  <p:sldSz cx="12192000" cy="6858000"/>
  <p:notesSz cx="6858000" cy="9144000"/>
  <p:embeddedFontLst>
    <p:embeddedFont>
      <p:font typeface="Lato Black" panose="020F0502020204030203" pitchFamily="34" charset="0"/>
      <p:bold r:id="rId11"/>
      <p:boldItalic r:id="rId12"/>
    </p:embeddedFont>
    <p:embeddedFont>
      <p:font typeface="Libre Baskerville" panose="02000000000000000000" pitchFamily="2"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1333B45-562F-8D0C-8CB8-8AF69C56BFC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D7C66A7-4DC7-0197-B490-20ADEB3309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AAF77C02-B45E-FFF6-795C-E404E5CE799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4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9EDF719-22F8-2C3C-0E49-11E54CA0AE9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FA35599-C088-E686-B93F-9F2DE0B645E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472A100-B9A4-620D-AFA5-0D16D355B23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7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D0DE7FE-8690-54C6-24F0-9AABE7F4D1E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99E9873-1A69-D0B3-BC61-139395C933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D9C9BA0-049E-EC99-954A-BE27CC0D02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66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44833F8-2423-F49D-EA9A-5E615B5133C3}"/>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BC6EB4E2-ECCF-40C9-FA47-80BF8096380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246E9596-ADD1-30F4-D973-12991818231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773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hirudeepsanchul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rgbClr val="FF0000"/>
                </a:solidFill>
              </a:rPr>
              <a:t>EDA Project - Analysis of AMCAT Data</a:t>
            </a:r>
            <a:endParaRPr lang="en-IN" sz="28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1027678"/>
            <a:ext cx="11037093" cy="526293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2400" b="1" i="1" u="none" strike="noStrike" cap="none" dirty="0">
                <a:solidFill>
                  <a:srgbClr val="FF0000"/>
                </a:solidFill>
                <a:latin typeface="Calibri"/>
                <a:ea typeface="Calibri"/>
                <a:cs typeface="Calibri"/>
                <a:sym typeface="Calibri"/>
              </a:rPr>
              <a:t>Hello, my name is Chirudeep Sanchula. I have completed my </a:t>
            </a:r>
            <a:r>
              <a:rPr lang="en-US" sz="2400" b="1" i="1" u="none" strike="noStrike" cap="none" dirty="0" err="1">
                <a:solidFill>
                  <a:srgbClr val="FF0000"/>
                </a:solidFill>
                <a:latin typeface="Calibri"/>
                <a:ea typeface="Calibri"/>
                <a:cs typeface="Calibri"/>
                <a:sym typeface="Calibri"/>
              </a:rPr>
              <a:t>B.Tech</a:t>
            </a:r>
            <a:r>
              <a:rPr lang="en-US" sz="2400" b="1" i="1" u="none" strike="noStrike" cap="none" dirty="0">
                <a:solidFill>
                  <a:srgbClr val="FF0000"/>
                </a:solidFill>
                <a:latin typeface="Calibri"/>
                <a:ea typeface="Calibri"/>
                <a:cs typeface="Calibri"/>
                <a:sym typeface="Calibri"/>
              </a:rPr>
              <a:t> in Computer Science Engineering from Marri Laxman Reddy Institute of Technology and Management. I have finished my graduation in the year 2022.  </a:t>
            </a:r>
          </a:p>
          <a:p>
            <a:pPr marL="285750" marR="0" lvl="0" indent="-285750" algn="l" rtl="0">
              <a:spcBef>
                <a:spcPts val="0"/>
              </a:spcBef>
              <a:spcAft>
                <a:spcPts val="0"/>
              </a:spcAft>
              <a:buClr>
                <a:schemeClr val="dk1"/>
              </a:buClr>
              <a:buSzPts val="1800"/>
              <a:buFont typeface="Arial"/>
              <a:buChar char="•"/>
            </a:pPr>
            <a:r>
              <a:rPr lang="en-US" sz="2400" b="1" i="1" u="none" strike="noStrike" cap="none" dirty="0">
                <a:solidFill>
                  <a:srgbClr val="FF0000"/>
                </a:solidFill>
                <a:latin typeface="Calibri"/>
                <a:ea typeface="Calibri"/>
                <a:cs typeface="Calibri"/>
                <a:sym typeface="Calibri"/>
              </a:rPr>
              <a:t>Data science is a rapidly growing field with high demand and good job prospects. I'm interested in a career that allows me to use my problem-solving skills and make a real impact, and data science seems like a great fit</a:t>
            </a:r>
            <a:r>
              <a:rPr lang="en-US" sz="2400" b="1" i="1" dirty="0">
                <a:solidFill>
                  <a:srgbClr val="FF0000"/>
                </a:solidFill>
                <a:latin typeface="Calibri"/>
                <a:ea typeface="Calibri"/>
                <a:cs typeface="Calibri"/>
                <a:sym typeface="Calibri"/>
              </a:rPr>
              <a:t>. </a:t>
            </a:r>
            <a:r>
              <a:rPr lang="en-US" sz="2400" b="1" i="1" u="none" strike="noStrike" cap="none" dirty="0">
                <a:solidFill>
                  <a:srgbClr val="FF0000"/>
                </a:solidFill>
                <a:latin typeface="Calibri"/>
                <a:ea typeface="Calibri"/>
                <a:cs typeface="Calibri"/>
                <a:sym typeface="Calibri"/>
              </a:rPr>
              <a:t>I enjoy the challenge of learning new things and expanding my knowledge base. Data science is a constantly evolving field, and I'm excited to stay up-to-date with the latest advancements.</a:t>
            </a:r>
          </a:p>
          <a:p>
            <a:pPr marL="285750" marR="0" lvl="0" indent="-285750" algn="l" rtl="0">
              <a:spcBef>
                <a:spcPts val="0"/>
              </a:spcBef>
              <a:spcAft>
                <a:spcPts val="0"/>
              </a:spcAft>
              <a:buClr>
                <a:schemeClr val="dk1"/>
              </a:buClr>
              <a:buSzPts val="1800"/>
              <a:buFont typeface="Arial"/>
              <a:buChar char="•"/>
            </a:pPr>
            <a:r>
              <a:rPr lang="en-US" sz="2400" b="1" i="1" u="none" strike="noStrike" cap="none" dirty="0">
                <a:solidFill>
                  <a:srgbClr val="FF0000"/>
                </a:solidFill>
                <a:latin typeface="Calibri"/>
                <a:ea typeface="Calibri"/>
                <a:cs typeface="Calibri"/>
                <a:sym typeface="Calibri"/>
              </a:rPr>
              <a:t>I have worked at Hexaware Technologies, Chennai from 2022 to 2023, where I learnt Salesforce and worked as a Software Engineer. </a:t>
            </a:r>
          </a:p>
          <a:p>
            <a:pPr marL="285750" marR="0" lvl="0" indent="-285750" algn="l" rtl="0">
              <a:spcBef>
                <a:spcPts val="0"/>
              </a:spcBef>
              <a:spcAft>
                <a:spcPts val="0"/>
              </a:spcAft>
              <a:buClr>
                <a:schemeClr val="dk1"/>
              </a:buClr>
              <a:buSzPts val="1800"/>
              <a:buFont typeface="Calibri"/>
              <a:buChar char="•"/>
            </a:pPr>
            <a:r>
              <a:rPr lang="en-US" sz="2400" b="1" i="1" dirty="0">
                <a:solidFill>
                  <a:srgbClr val="FF0000"/>
                </a:solidFill>
                <a:latin typeface="Calibri"/>
                <a:ea typeface="Calibri"/>
                <a:cs typeface="Calibri"/>
                <a:sym typeface="Calibri"/>
              </a:rPr>
              <a:t>Here are my GitHub and Linked Profiles : </a:t>
            </a:r>
            <a:br>
              <a:rPr lang="en-US" sz="2400" b="1" i="1" dirty="0">
                <a:solidFill>
                  <a:srgbClr val="FF0000"/>
                </a:solidFill>
                <a:latin typeface="Calibri"/>
                <a:ea typeface="Calibri"/>
                <a:cs typeface="Calibri"/>
                <a:sym typeface="Calibri"/>
              </a:rPr>
            </a:br>
            <a:r>
              <a:rPr lang="en-US" sz="2400" b="1" i="1" dirty="0" err="1">
                <a:solidFill>
                  <a:srgbClr val="FF0000"/>
                </a:solidFill>
                <a:latin typeface="Calibri"/>
                <a:ea typeface="Calibri"/>
                <a:cs typeface="Calibri"/>
                <a:sym typeface="Calibri"/>
              </a:rPr>
              <a:t>Github</a:t>
            </a:r>
            <a:r>
              <a:rPr lang="en-US" sz="2400" b="1" i="1" dirty="0">
                <a:solidFill>
                  <a:srgbClr val="FF0000"/>
                </a:solidFill>
                <a:latin typeface="Calibri"/>
                <a:ea typeface="Calibri"/>
                <a:cs typeface="Calibri"/>
                <a:sym typeface="Calibri"/>
              </a:rPr>
              <a:t>: </a:t>
            </a:r>
            <a:r>
              <a:rPr lang="en-US" sz="2400" b="1" i="1" dirty="0">
                <a:solidFill>
                  <a:srgbClr val="FF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https://github.com/chirudeepsanchula</a:t>
            </a:r>
            <a:endParaRPr lang="en-US" sz="2400" b="1" i="1" dirty="0">
              <a:solidFill>
                <a:srgbClr val="FF0000"/>
              </a:solidFill>
              <a:latin typeface="Calibri"/>
              <a:ea typeface="Calibri"/>
              <a:cs typeface="Calibri"/>
              <a:sym typeface="Calibri"/>
            </a:endParaRPr>
          </a:p>
          <a:p>
            <a:pPr marR="0" lvl="0" algn="l" rtl="0">
              <a:spcBef>
                <a:spcPts val="0"/>
              </a:spcBef>
              <a:spcAft>
                <a:spcPts val="0"/>
              </a:spcAft>
              <a:buClr>
                <a:schemeClr val="dk1"/>
              </a:buClr>
              <a:buSzPts val="1800"/>
            </a:pPr>
            <a:r>
              <a:rPr lang="en-US" sz="2400" b="1" i="1" dirty="0">
                <a:solidFill>
                  <a:srgbClr val="FF0000"/>
                </a:solidFill>
                <a:latin typeface="Calibri"/>
                <a:ea typeface="Calibri"/>
                <a:cs typeface="Calibri"/>
                <a:sym typeface="Calibri"/>
              </a:rPr>
              <a:t>    LinkedIn : https://www.linkedin.com/in/chirudeepsanchula</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p:cNvSpPr txBox="1">
            <a:spLocks noGrp="1"/>
          </p:cNvSpPr>
          <p:nvPr>
            <p:ph type="body" idx="1"/>
          </p:nvPr>
        </p:nvSpPr>
        <p:spPr>
          <a:xfrm>
            <a:off x="684880" y="1074821"/>
            <a:ext cx="10515600" cy="519554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Clr>
                <a:schemeClr val="dk1"/>
              </a:buClr>
              <a:buSzPct val="100000"/>
              <a:buChar char="•"/>
            </a:pPr>
            <a:r>
              <a:rPr lang="en-IN" b="1" dirty="0">
                <a:solidFill>
                  <a:srgbClr val="FF0000"/>
                </a:solidFill>
              </a:rPr>
              <a:t>Objective: </a:t>
            </a:r>
            <a:r>
              <a:rPr lang="en-US" sz="2600" dirty="0"/>
              <a:t>The objective to perform exploratory data analysis (EDA) on AMCAT exam data is to understand the characteristics, patterns, and trends of the data, and to identify any errors, outliers, or anomalies that may affect the analysis. EDA can also help to prepare the data for further analysis, such as hypothesis testing, machine learning, or visualization.</a:t>
            </a:r>
          </a:p>
          <a:p>
            <a:pPr marL="228600" lvl="0" indent="-228600" algn="l" rtl="0">
              <a:lnSpc>
                <a:spcPct val="90000"/>
              </a:lnSpc>
              <a:spcBef>
                <a:spcPts val="1000"/>
              </a:spcBef>
              <a:spcAft>
                <a:spcPts val="0"/>
              </a:spcAft>
              <a:buClr>
                <a:schemeClr val="dk1"/>
              </a:buClr>
              <a:buSzPct val="100000"/>
              <a:buChar char="•"/>
            </a:pPr>
            <a:r>
              <a:rPr lang="en-US" b="1" dirty="0">
                <a:solidFill>
                  <a:srgbClr val="FF0000"/>
                </a:solidFill>
              </a:rPr>
              <a:t>Summary of the Data:</a:t>
            </a:r>
            <a:r>
              <a:rPr lang="en-US" b="1" dirty="0"/>
              <a:t> </a:t>
            </a:r>
            <a:r>
              <a:rPr lang="en-US" dirty="0"/>
              <a:t>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74ED40D-51ED-D6D2-7E5E-0E7FE3054AFA}"/>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2513187-C612-2AF4-5992-82A210334CC3}"/>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a:extLst>
              <a:ext uri="{FF2B5EF4-FFF2-40B4-BE49-F238E27FC236}">
                <a16:creationId xmlns:a16="http://schemas.microsoft.com/office/drawing/2014/main" id="{9571D84E-27D2-1CF2-D8E2-3EF00767F578}"/>
              </a:ext>
            </a:extLst>
          </p:cNvPr>
          <p:cNvSpPr txBox="1">
            <a:spLocks noGrp="1"/>
          </p:cNvSpPr>
          <p:nvPr>
            <p:ph type="body" idx="1"/>
          </p:nvPr>
        </p:nvSpPr>
        <p:spPr>
          <a:xfrm>
            <a:off x="405352" y="1042736"/>
            <a:ext cx="10795127" cy="52276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dirty="0"/>
          </a:p>
          <a:p>
            <a:pPr marL="0" lvl="0" indent="0" algn="just" rtl="0">
              <a:lnSpc>
                <a:spcPct val="90000"/>
              </a:lnSpc>
              <a:spcBef>
                <a:spcPts val="1000"/>
              </a:spcBef>
              <a:spcAft>
                <a:spcPts val="0"/>
              </a:spcAft>
              <a:buClr>
                <a:schemeClr val="dk1"/>
              </a:buClr>
              <a:buSzPct val="100000"/>
              <a:buNone/>
            </a:pPr>
            <a:r>
              <a:rPr lang="en-IN" b="1" i="1" dirty="0"/>
              <a:t>Univariate Analysis  Steps:</a:t>
            </a:r>
          </a:p>
          <a:p>
            <a:pPr marL="0" lvl="0" indent="0" algn="just" rtl="0">
              <a:lnSpc>
                <a:spcPct val="90000"/>
              </a:lnSpc>
              <a:spcBef>
                <a:spcPts val="1000"/>
              </a:spcBef>
              <a:spcAft>
                <a:spcPts val="0"/>
              </a:spcAft>
              <a:buClr>
                <a:schemeClr val="dk1"/>
              </a:buClr>
              <a:buSzPct val="100000"/>
              <a:buNone/>
            </a:pPr>
            <a:r>
              <a:rPr lang="en-IN" dirty="0"/>
              <a:t>- Plotting the Distribution of the target variable – Salary</a:t>
            </a:r>
          </a:p>
          <a:p>
            <a:pPr marL="0" indent="0" algn="just">
              <a:buSzPct val="100000"/>
              <a:buNone/>
            </a:pPr>
            <a:r>
              <a:rPr lang="en-IN" dirty="0"/>
              <a:t>- Plotting the boxplots of the numerical columns to find the outliers.</a:t>
            </a:r>
          </a:p>
          <a:p>
            <a:pPr marL="0" indent="0" algn="just">
              <a:buSzPct val="100000"/>
              <a:buNone/>
            </a:pPr>
            <a:r>
              <a:rPr lang="en-IN" dirty="0"/>
              <a:t>- Plotting the histograms of the numerical columns to understand the probability and frequency distribution.</a:t>
            </a:r>
          </a:p>
          <a:p>
            <a:pPr marL="0" indent="0" algn="just">
              <a:buSzPct val="100000"/>
              <a:buNone/>
            </a:pPr>
            <a:r>
              <a:rPr lang="en-IN" dirty="0"/>
              <a:t>- Plotting the </a:t>
            </a:r>
            <a:r>
              <a:rPr lang="en-IN" dirty="0" err="1"/>
              <a:t>countplots</a:t>
            </a:r>
            <a:r>
              <a:rPr lang="en-IN" dirty="0"/>
              <a:t> of the categorical columns to understand the frequency distribution.</a:t>
            </a:r>
          </a:p>
          <a:p>
            <a:pPr marL="0" indent="0" algn="just">
              <a:buSzPct val="100000"/>
              <a:buNone/>
            </a:pPr>
            <a:endParaRPr lang="en-IN" dirty="0"/>
          </a:p>
          <a:p>
            <a:pPr marL="0" indent="0" algn="just">
              <a:buSzPct val="100000"/>
              <a:buNone/>
            </a:pPr>
            <a:endParaRPr lang="en-IN" dirty="0"/>
          </a:p>
          <a:p>
            <a:pPr marL="0" lvl="0" indent="0" algn="just" rtl="0">
              <a:lnSpc>
                <a:spcPct val="90000"/>
              </a:lnSpc>
              <a:spcBef>
                <a:spcPts val="1000"/>
              </a:spcBef>
              <a:spcAft>
                <a:spcPts val="0"/>
              </a:spcAft>
              <a:buClr>
                <a:schemeClr val="dk1"/>
              </a:buClr>
              <a:buSzPct val="100000"/>
              <a:buNone/>
            </a:pPr>
            <a:endParaRPr lang="en-IN" dirty="0"/>
          </a:p>
          <a:p>
            <a:pPr marL="0" lvl="0" indent="0" algn="just" rtl="0">
              <a:lnSpc>
                <a:spcPct val="90000"/>
              </a:lnSpc>
              <a:spcBef>
                <a:spcPts val="1000"/>
              </a:spcBef>
              <a:spcAft>
                <a:spcPts val="0"/>
              </a:spcAft>
              <a:buClr>
                <a:schemeClr val="dk1"/>
              </a:buClr>
              <a:buSzPct val="100000"/>
              <a:buNone/>
            </a:pPr>
            <a:endParaRPr lang="en-IN" b="1" dirty="0"/>
          </a:p>
        </p:txBody>
      </p:sp>
    </p:spTree>
    <p:extLst>
      <p:ext uri="{BB962C8B-B14F-4D97-AF65-F5344CB8AC3E}">
        <p14:creationId xmlns:p14="http://schemas.microsoft.com/office/powerpoint/2010/main" val="13631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1E64253-38E1-C6AB-DFE0-B23E15E7395F}"/>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225508B-B3C1-EF26-2009-7414EC2AA6F4}"/>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a:extLst>
              <a:ext uri="{FF2B5EF4-FFF2-40B4-BE49-F238E27FC236}">
                <a16:creationId xmlns:a16="http://schemas.microsoft.com/office/drawing/2014/main" id="{61C0F6E2-BC44-2C30-D7E2-2C5218481C30}"/>
              </a:ext>
            </a:extLst>
          </p:cNvPr>
          <p:cNvSpPr txBox="1">
            <a:spLocks noGrp="1"/>
          </p:cNvSpPr>
          <p:nvPr>
            <p:ph type="body" idx="1"/>
          </p:nvPr>
        </p:nvSpPr>
        <p:spPr>
          <a:xfrm>
            <a:off x="348792" y="914400"/>
            <a:ext cx="11634736" cy="592534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rgbClr val="FF0000"/>
              </a:buClr>
              <a:buSzPct val="100000"/>
              <a:buChar char="•"/>
            </a:pPr>
            <a:r>
              <a:rPr lang="en-US" b="1" u="sng" dirty="0">
                <a:solidFill>
                  <a:srgbClr val="FF0000"/>
                </a:solidFill>
              </a:rPr>
              <a:t>Exploratory Data Analysis: </a:t>
            </a:r>
            <a:endParaRPr lang="en-US" dirty="0"/>
          </a:p>
          <a:p>
            <a:pPr marL="0" lvl="0" indent="0" algn="just" rtl="0">
              <a:lnSpc>
                <a:spcPct val="90000"/>
              </a:lnSpc>
              <a:spcBef>
                <a:spcPts val="1000"/>
              </a:spcBef>
              <a:spcAft>
                <a:spcPts val="0"/>
              </a:spcAft>
              <a:buClr>
                <a:schemeClr val="dk1"/>
              </a:buClr>
              <a:buSzPct val="100000"/>
              <a:buNone/>
            </a:pPr>
            <a:r>
              <a:rPr lang="en-US" b="1" i="1" dirty="0"/>
              <a:t>Bivariate Analysis  Steps:</a:t>
            </a:r>
          </a:p>
          <a:p>
            <a:pPr marL="0" lvl="0" indent="0" algn="just" rtl="0">
              <a:lnSpc>
                <a:spcPct val="90000"/>
              </a:lnSpc>
              <a:spcBef>
                <a:spcPts val="1000"/>
              </a:spcBef>
              <a:spcAft>
                <a:spcPts val="0"/>
              </a:spcAft>
              <a:buClr>
                <a:schemeClr val="dk1"/>
              </a:buClr>
              <a:buSzPct val="100000"/>
              <a:buNone/>
            </a:pPr>
            <a:r>
              <a:rPr lang="en-US" b="1" i="1" dirty="0"/>
              <a:t>- </a:t>
            </a:r>
            <a:r>
              <a:rPr lang="en-US" sz="2400" dirty="0"/>
              <a:t>Discovering the relationships between numerical columns using scatterplots, pair plots, etc.</a:t>
            </a:r>
          </a:p>
          <a:p>
            <a:pPr marL="0" lvl="0" indent="0" algn="just" rtl="0">
              <a:lnSpc>
                <a:spcPct val="90000"/>
              </a:lnSpc>
              <a:spcBef>
                <a:spcPts val="1000"/>
              </a:spcBef>
              <a:spcAft>
                <a:spcPts val="0"/>
              </a:spcAft>
              <a:buClr>
                <a:schemeClr val="dk1"/>
              </a:buClr>
              <a:buSzPct val="100000"/>
              <a:buNone/>
            </a:pPr>
            <a:r>
              <a:rPr lang="en-US" sz="2400" dirty="0"/>
              <a:t>- Plotting the scatterplot of Salary vs </a:t>
            </a:r>
            <a:r>
              <a:rPr lang="en-US" sz="2400" dirty="0" err="1"/>
              <a:t>collegeGPA</a:t>
            </a:r>
            <a:endParaRPr lang="en-US" sz="2400" dirty="0"/>
          </a:p>
          <a:p>
            <a:pPr marL="0" lvl="0" indent="0" algn="just" rtl="0">
              <a:lnSpc>
                <a:spcPct val="90000"/>
              </a:lnSpc>
              <a:spcBef>
                <a:spcPts val="1000"/>
              </a:spcBef>
              <a:spcAft>
                <a:spcPts val="0"/>
              </a:spcAft>
              <a:buClr>
                <a:schemeClr val="dk1"/>
              </a:buClr>
              <a:buSzPct val="100000"/>
              <a:buNone/>
            </a:pPr>
            <a:r>
              <a:rPr lang="en-US" sz="2400" dirty="0"/>
              <a:t>- Plotting the regression plot of Salary vs Quant</a:t>
            </a:r>
          </a:p>
          <a:p>
            <a:pPr marL="0" lvl="0" indent="0" algn="just" rtl="0">
              <a:lnSpc>
                <a:spcPct val="90000"/>
              </a:lnSpc>
              <a:spcBef>
                <a:spcPts val="1000"/>
              </a:spcBef>
              <a:spcAft>
                <a:spcPts val="0"/>
              </a:spcAft>
              <a:buClr>
                <a:schemeClr val="dk1"/>
              </a:buClr>
              <a:buSzPct val="100000"/>
              <a:buNone/>
            </a:pPr>
            <a:r>
              <a:rPr lang="en-US" sz="2400" dirty="0"/>
              <a:t>- Plotting the pair plot of Salary vs the aptitude test scores.</a:t>
            </a:r>
          </a:p>
          <a:p>
            <a:pPr marL="0" lvl="0" indent="0" algn="just" rtl="0">
              <a:lnSpc>
                <a:spcPct val="90000"/>
              </a:lnSpc>
              <a:spcBef>
                <a:spcPts val="1000"/>
              </a:spcBef>
              <a:spcAft>
                <a:spcPts val="0"/>
              </a:spcAft>
              <a:buClr>
                <a:schemeClr val="dk1"/>
              </a:buClr>
              <a:buSzPct val="100000"/>
              <a:buNone/>
            </a:pPr>
            <a:r>
              <a:rPr lang="en-US" sz="2400" dirty="0"/>
              <a:t>- Plotting the boxplot of Salary vs Gender</a:t>
            </a:r>
          </a:p>
          <a:p>
            <a:pPr marL="0" indent="0" algn="just">
              <a:buSzPct val="100000"/>
              <a:buNone/>
            </a:pPr>
            <a:r>
              <a:rPr lang="en-US" sz="2400" dirty="0"/>
              <a:t>- Plotting the bar plot of Salary vs </a:t>
            </a:r>
            <a:r>
              <a:rPr lang="en-US" sz="2400" dirty="0" err="1"/>
              <a:t>CollegeTier</a:t>
            </a:r>
            <a:endParaRPr lang="en-US" sz="2400" dirty="0"/>
          </a:p>
          <a:p>
            <a:pPr marL="0" indent="0" algn="just">
              <a:buSzPct val="100000"/>
              <a:buNone/>
            </a:pPr>
            <a:r>
              <a:rPr lang="en-US" sz="2400" dirty="0"/>
              <a:t>- Discovering the relationships between numerical columns using scatterplots, pair plots, etc.</a:t>
            </a:r>
          </a:p>
          <a:p>
            <a:pPr marL="0" indent="0" algn="just">
              <a:buSzPct val="100000"/>
              <a:buNone/>
            </a:pPr>
            <a:r>
              <a:rPr lang="en-US" sz="2400" dirty="0"/>
              <a:t>- Plotting the stacked bar plot of Degree vs Specialization</a:t>
            </a:r>
          </a:p>
          <a:p>
            <a:pPr marL="0" indent="0" algn="just">
              <a:buSzPct val="100000"/>
              <a:buNone/>
            </a:pPr>
            <a:endParaRPr lang="en-US" dirty="0"/>
          </a:p>
          <a:p>
            <a:pPr marL="0" lvl="0" indent="0" algn="just" rtl="0">
              <a:lnSpc>
                <a:spcPct val="90000"/>
              </a:lnSpc>
              <a:spcBef>
                <a:spcPts val="1000"/>
              </a:spcBef>
              <a:spcAft>
                <a:spcPts val="0"/>
              </a:spcAft>
              <a:buClr>
                <a:schemeClr val="dk1"/>
              </a:buClr>
              <a:buSzPct val="100000"/>
              <a:buNone/>
            </a:pPr>
            <a:endParaRPr lang="en-US" dirty="0"/>
          </a:p>
          <a:p>
            <a:pPr marL="0" lvl="0" indent="0" algn="just" rtl="0">
              <a:lnSpc>
                <a:spcPct val="90000"/>
              </a:lnSpc>
              <a:spcBef>
                <a:spcPts val="1000"/>
              </a:spcBef>
              <a:spcAft>
                <a:spcPts val="0"/>
              </a:spcAft>
              <a:buClr>
                <a:schemeClr val="dk1"/>
              </a:buClr>
              <a:buSzPct val="100000"/>
              <a:buNone/>
            </a:pPr>
            <a:endParaRPr lang="en-US" dirty="0"/>
          </a:p>
          <a:p>
            <a:pPr marL="0" lvl="0" indent="0" algn="just" rtl="0">
              <a:lnSpc>
                <a:spcPct val="90000"/>
              </a:lnSpc>
              <a:spcBef>
                <a:spcPts val="1000"/>
              </a:spcBef>
              <a:spcAft>
                <a:spcPts val="0"/>
              </a:spcAft>
              <a:buClr>
                <a:schemeClr val="dk1"/>
              </a:buClr>
              <a:buSzPct val="100000"/>
              <a:buNone/>
            </a:pPr>
            <a:endParaRPr lang="en-US"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44065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68B9A50-FC26-76B3-0CF0-6A4BEA25E922}"/>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B0C1D52-C1CC-A86C-2FD3-65C0F0C8FB13}"/>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a:extLst>
              <a:ext uri="{FF2B5EF4-FFF2-40B4-BE49-F238E27FC236}">
                <a16:creationId xmlns:a16="http://schemas.microsoft.com/office/drawing/2014/main" id="{5354AA15-6586-4F40-EE62-831C2F6FADD9}"/>
              </a:ext>
            </a:extLst>
          </p:cNvPr>
          <p:cNvSpPr txBox="1">
            <a:spLocks noGrp="1"/>
          </p:cNvSpPr>
          <p:nvPr>
            <p:ph type="body" idx="1"/>
          </p:nvPr>
        </p:nvSpPr>
        <p:spPr>
          <a:xfrm>
            <a:off x="684880" y="914400"/>
            <a:ext cx="10913562" cy="592534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rgbClr val="FF0000"/>
              </a:buClr>
              <a:buSzPct val="100000"/>
              <a:buChar char="•"/>
            </a:pPr>
            <a:r>
              <a:rPr lang="en-US" b="1" u="sng" dirty="0">
                <a:solidFill>
                  <a:srgbClr val="FF0000"/>
                </a:solidFill>
              </a:rPr>
              <a:t>Research Questions: </a:t>
            </a:r>
            <a:endParaRPr lang="en-US" dirty="0"/>
          </a:p>
          <a:p>
            <a:pPr marL="0" indent="0" algn="just">
              <a:buSzPct val="100000"/>
              <a:buNone/>
            </a:pPr>
            <a:r>
              <a:rPr lang="en-US" dirty="0"/>
              <a:t>- </a:t>
            </a:r>
            <a:r>
              <a:rPr lang="en-US" dirty="0">
                <a:latin typeface="Calibri" panose="020F0502020204030204" pitchFamily="34" charset="0"/>
                <a:ea typeface="Calibri" panose="020F0502020204030204" pitchFamily="34" charset="0"/>
                <a:cs typeface="Calibri" panose="020F0502020204030204" pitchFamily="34" charset="0"/>
              </a:rPr>
              <a:t>After doing your Computer Science Engineering if you take up jobs as a Programming Analyst, Software Engineer, Hardware Engineer and Associate Engineer you can earn up to 2.5-3 lakhs as a fresh graduate?</a:t>
            </a:r>
          </a:p>
          <a:p>
            <a:pPr marL="0" indent="0" algn="just">
              <a:buSzPct val="100000"/>
              <a:buNone/>
            </a:pPr>
            <a:r>
              <a:rPr lang="en-US" dirty="0">
                <a:latin typeface="Calibri" panose="020F0502020204030204" pitchFamily="34" charset="0"/>
                <a:ea typeface="Calibri" panose="020F0502020204030204" pitchFamily="34" charset="0"/>
                <a:cs typeface="Calibri" panose="020F0502020204030204" pitchFamily="34" charset="0"/>
              </a:rPr>
              <a:t>Claim proven to be False.</a:t>
            </a:r>
          </a:p>
          <a:p>
            <a:pPr marL="0" indent="0" algn="just">
              <a:buSzPct val="100000"/>
              <a:buNone/>
            </a:pPr>
            <a:r>
              <a:rPr lang="en-US" dirty="0">
                <a:latin typeface="Calibri" panose="020F0502020204030204" pitchFamily="34" charset="0"/>
                <a:ea typeface="Calibri" panose="020F0502020204030204" pitchFamily="34" charset="0"/>
                <a:cs typeface="Calibri" panose="020F0502020204030204" pitchFamily="34" charset="0"/>
              </a:rPr>
              <a:t>-  Is there a relationship between gender and specialization?</a:t>
            </a:r>
          </a:p>
          <a:p>
            <a:pPr marL="0" indent="0" algn="just">
              <a:buSzPct val="100000"/>
              <a:buNone/>
            </a:pPr>
            <a:r>
              <a:rPr lang="en-US" dirty="0">
                <a:latin typeface="Calibri" panose="020F0502020204030204" pitchFamily="34" charset="0"/>
                <a:ea typeface="Calibri" panose="020F0502020204030204" pitchFamily="34" charset="0"/>
                <a:cs typeface="Calibri" panose="020F0502020204030204" pitchFamily="34" charset="0"/>
              </a:rPr>
              <a:t>Claim proven to be True.</a:t>
            </a:r>
          </a:p>
          <a:p>
            <a:pPr marL="0" lvl="0" indent="0" algn="just" rtl="0">
              <a:lnSpc>
                <a:spcPct val="90000"/>
              </a:lnSpc>
              <a:spcBef>
                <a:spcPts val="1000"/>
              </a:spcBef>
              <a:spcAft>
                <a:spcPts val="0"/>
              </a:spcAft>
              <a:buClr>
                <a:schemeClr val="dk1"/>
              </a:buClr>
              <a:buSzPct val="100000"/>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After doing your Electronics and Communication Engineering if you take up jobs as a Network Engineer, Embedded Systems Engineer, VLSI Engineer and Electronics Engineer you can earn up to 3-4 lakhs as a fresh graduate?</a:t>
            </a:r>
          </a:p>
          <a:p>
            <a:pPr marL="0" lvl="0" indent="0" algn="just" rtl="0">
              <a:lnSpc>
                <a:spcPct val="90000"/>
              </a:lnSpc>
              <a:spcBef>
                <a:spcPts val="1000"/>
              </a:spcBef>
              <a:spcAft>
                <a:spcPts val="0"/>
              </a:spcAft>
              <a:buClr>
                <a:schemeClr val="dk1"/>
              </a:buClr>
              <a:buSzPct val="100000"/>
              <a:buNone/>
            </a:pPr>
            <a:r>
              <a:rPr lang="en-US" dirty="0">
                <a:solidFill>
                  <a:srgbClr val="111111"/>
                </a:solidFill>
                <a:latin typeface="Calibri" panose="020F0502020204030204" pitchFamily="34" charset="0"/>
                <a:ea typeface="Calibri" panose="020F0502020204030204" pitchFamily="34" charset="0"/>
                <a:cs typeface="Calibri" panose="020F0502020204030204" pitchFamily="34" charset="0"/>
              </a:rPr>
              <a:t>Claim proven to be False.</a:t>
            </a:r>
            <a:endParaRPr lang="en-US"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ct val="100000"/>
              <a:buNone/>
            </a:pPr>
            <a:endParaRPr lang="en-US"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61417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ANY QUERIES?</a:t>
            </a:r>
            <a:endParaRPr sz="1800" b="0" i="0" u="none" strike="noStrike" cap="none" dirty="0">
              <a:solidFill>
                <a:schemeClr val="dk1"/>
              </a:solidFill>
              <a:latin typeface="Calibri"/>
              <a:ea typeface="Calibri"/>
              <a:cs typeface="Calibri"/>
              <a:sym typeface="Calibri"/>
            </a:endParaRPr>
          </a:p>
        </p:txBody>
      </p:sp>
      <p:pic>
        <p:nvPicPr>
          <p:cNvPr id="1026" name="Picture 2">
            <a:extLst>
              <a:ext uri="{FF2B5EF4-FFF2-40B4-BE49-F238E27FC236}">
                <a16:creationId xmlns:a16="http://schemas.microsoft.com/office/drawing/2014/main" id="{468415D3-71FD-D5EF-F4E6-22FD29598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782" y="1359568"/>
            <a:ext cx="3905250" cy="3905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6F4CF3F-A815-EDF5-34FB-9848409BB942}"/>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CEA4E17C-4D7F-420F-7BE0-61F88391B6D1}"/>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103B8925-3ED5-DDEB-5D14-8BD124F956A7}"/>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830954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615</Words>
  <Application>Microsoft Office PowerPoint</Application>
  <PresentationFormat>Widescreen</PresentationFormat>
  <Paragraphs>43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Libre Baskerville</vt:lpstr>
      <vt:lpstr>Lato Black</vt:lpstr>
      <vt:lpstr>Office Theme</vt:lpstr>
      <vt:lpstr>PowerPoint Presentation</vt:lpstr>
      <vt:lpstr>PowerPoint Presentation</vt:lpstr>
      <vt:lpstr>Agenda (This should be the PPT flow)  </vt:lpstr>
      <vt:lpstr>Agenda</vt:lpstr>
      <vt:lpstr>Agenda  </vt:lpstr>
      <vt:lpstr>Agenda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Chirudeep Sanchula</cp:lastModifiedBy>
  <cp:revision>9</cp:revision>
  <dcterms:created xsi:type="dcterms:W3CDTF">2021-02-16T05:19:01Z</dcterms:created>
  <dcterms:modified xsi:type="dcterms:W3CDTF">2024-02-22T18:48:50Z</dcterms:modified>
</cp:coreProperties>
</file>