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4"/>
  </p:sldMasterIdLst>
  <p:notesMasterIdLst>
    <p:notesMasterId r:id="rId24"/>
  </p:notesMasterIdLst>
  <p:handoutMasterIdLst>
    <p:handoutMasterId r:id="rId25"/>
  </p:handoutMasterIdLst>
  <p:sldIdLst>
    <p:sldId id="256" r:id="rId5"/>
    <p:sldId id="262" r:id="rId6"/>
    <p:sldId id="267" r:id="rId7"/>
    <p:sldId id="276" r:id="rId8"/>
    <p:sldId id="277" r:id="rId9"/>
    <p:sldId id="278" r:id="rId10"/>
    <p:sldId id="279" r:id="rId11"/>
    <p:sldId id="280" r:id="rId12"/>
    <p:sldId id="281" r:id="rId13"/>
    <p:sldId id="282" r:id="rId14"/>
    <p:sldId id="283" r:id="rId15"/>
    <p:sldId id="284" r:id="rId16"/>
    <p:sldId id="285" r:id="rId17"/>
    <p:sldId id="286" r:id="rId18"/>
    <p:sldId id="289" r:id="rId19"/>
    <p:sldId id="287" r:id="rId20"/>
    <p:sldId id="275" r:id="rId21"/>
    <p:sldId id="288"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05" autoAdjust="0"/>
  </p:normalViewPr>
  <p:slideViewPr>
    <p:cSldViewPr snapToGrid="0">
      <p:cViewPr varScale="1">
        <p:scale>
          <a:sx n="82" d="100"/>
          <a:sy n="82" d="100"/>
        </p:scale>
        <p:origin x="69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1CF908-B9F8-4D75-9563-AB61F9135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DEC0F2-C9ED-4E40-9090-1AABA509E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4071-69B2-40A7-B3EA-674584CE017F}" type="datetimeFigureOut">
              <a:rPr lang="en-US" smtClean="0"/>
              <a:t>3/31/2024</a:t>
            </a:fld>
            <a:endParaRPr lang="en-US" dirty="0"/>
          </a:p>
        </p:txBody>
      </p:sp>
      <p:sp>
        <p:nvSpPr>
          <p:cNvPr id="4" name="Footer Placeholder 3">
            <a:extLst>
              <a:ext uri="{FF2B5EF4-FFF2-40B4-BE49-F238E27FC236}">
                <a16:creationId xmlns:a16="http://schemas.microsoft.com/office/drawing/2014/main" id="{E2343BCB-1A9C-419E-A510-1B43D44FD1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ECDCF-FA4F-4A45-8FAD-9C923EE306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A0F0C-BE24-43A8-A6ED-60EC67C28C43}" type="slidenum">
              <a:rPr lang="en-US" smtClean="0"/>
              <a:t>‹#›</a:t>
            </a:fld>
            <a:endParaRPr lang="en-US" dirty="0"/>
          </a:p>
        </p:txBody>
      </p:sp>
    </p:spTree>
    <p:extLst>
      <p:ext uri="{BB962C8B-B14F-4D97-AF65-F5344CB8AC3E}">
        <p14:creationId xmlns:p14="http://schemas.microsoft.com/office/powerpoint/2010/main" val="979089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B909-20DD-493C-AC6E-6A09AF3AE40E}"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A3186-490C-4963-9CE5-58096C2F0BE5}" type="slidenum">
              <a:rPr lang="en-US" smtClean="0"/>
              <a:t>‹#›</a:t>
            </a:fld>
            <a:endParaRPr lang="en-US" dirty="0"/>
          </a:p>
        </p:txBody>
      </p:sp>
    </p:spTree>
    <p:extLst>
      <p:ext uri="{BB962C8B-B14F-4D97-AF65-F5344CB8AC3E}">
        <p14:creationId xmlns:p14="http://schemas.microsoft.com/office/powerpoint/2010/main" val="972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1</a:t>
            </a:fld>
            <a:endParaRPr lang="en-US" dirty="0"/>
          </a:p>
        </p:txBody>
      </p:sp>
    </p:spTree>
    <p:extLst>
      <p:ext uri="{BB962C8B-B14F-4D97-AF65-F5344CB8AC3E}">
        <p14:creationId xmlns:p14="http://schemas.microsoft.com/office/powerpoint/2010/main" val="276778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2</a:t>
            </a:fld>
            <a:endParaRPr lang="en-US" dirty="0"/>
          </a:p>
        </p:txBody>
      </p:sp>
    </p:spTree>
    <p:extLst>
      <p:ext uri="{BB962C8B-B14F-4D97-AF65-F5344CB8AC3E}">
        <p14:creationId xmlns:p14="http://schemas.microsoft.com/office/powerpoint/2010/main" val="3081001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37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2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95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80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068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94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52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66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8853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0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6986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6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66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0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8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6508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descr="Rocky beach&#10;&#10;">
            <a:extLst>
              <a:ext uri="{FF2B5EF4-FFF2-40B4-BE49-F238E27FC236}">
                <a16:creationId xmlns:a16="http://schemas.microsoft.com/office/drawing/2014/main" id="{1D741830-4E4E-4CA5-B92A-047E598CB2C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24" y="0"/>
            <a:ext cx="12191980" cy="6857990"/>
          </a:xfrm>
          <a:prstGeom prst="rect">
            <a:avLst/>
          </a:prstGeom>
        </p:spPr>
      </p:pic>
      <p:grpSp>
        <p:nvGrpSpPr>
          <p:cNvPr id="10" name="Group 9">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1"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3"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2683932" y="2524786"/>
            <a:ext cx="6815669" cy="1025086"/>
          </a:xfrm>
        </p:spPr>
        <p:txBody>
          <a:bodyPr>
            <a:noAutofit/>
          </a:bodyPr>
          <a:lstStyle/>
          <a:p>
            <a:br>
              <a:rPr lang="en-US" sz="18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Designing A 48 V to 24 V DC-DC Converter for Vehicle Application Using a Resonant Switched Capacitor Converter Topology versus Flyback Converter</a:t>
            </a:r>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2602262" y="4157658"/>
            <a:ext cx="3763309" cy="1025085"/>
          </a:xfrm>
        </p:spPr>
        <p:txBody>
          <a:bodyPr>
            <a:normAutofit fontScale="25000" lnSpcReduction="20000"/>
          </a:bodyPr>
          <a:lstStyle/>
          <a:p>
            <a:pPr algn="just">
              <a:lnSpc>
                <a:spcPct val="120000"/>
              </a:lnSpc>
            </a:pPr>
            <a:r>
              <a:rPr lang="en-US" sz="4800" b="1" u="sng" dirty="0"/>
              <a:t>PROJECT GUIDE</a:t>
            </a:r>
            <a:r>
              <a:rPr lang="en-US" sz="4800" b="1" u="sng" dirty="0">
                <a:solidFill>
                  <a:schemeClr val="tx1">
                    <a:lumMod val="75000"/>
                    <a:lumOff val="25000"/>
                  </a:schemeClr>
                </a:solidFill>
                <a:latin typeface="Times New Roman" panose="02020603050405020304" pitchFamily="18" charset="0"/>
                <a:cs typeface="Times New Roman" panose="02020603050405020304" pitchFamily="18" charset="0"/>
              </a:rPr>
              <a:t> BY :             </a:t>
            </a:r>
          </a:p>
          <a:p>
            <a:pPr algn="just">
              <a:lnSpc>
                <a:spcPct val="120000"/>
              </a:lnSpc>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Mrs. B. N. M. DEEPIKA</a:t>
            </a:r>
          </a:p>
          <a:p>
            <a:pPr marL="0" indent="0" algn="just">
              <a:lnSpc>
                <a:spcPct val="120000"/>
              </a:lnSpc>
              <a:buNone/>
            </a:pPr>
            <a:r>
              <a:rPr lang="en-US" sz="4800" b="1" dirty="0">
                <a:latin typeface="Times New Roman" panose="02020603050405020304" pitchFamily="18" charset="0"/>
                <a:cs typeface="Times New Roman" panose="02020603050405020304" pitchFamily="18" charset="0"/>
              </a:rPr>
              <a:t>Guest faculty, Department of EE,AUCEW</a:t>
            </a:r>
          </a:p>
          <a:p>
            <a:pPr marL="0" indent="0" algn="just">
              <a:lnSpc>
                <a:spcPct val="120000"/>
              </a:lnSpc>
              <a:buNone/>
            </a:pPr>
            <a:r>
              <a:rPr lang="en-US" sz="4800" b="1" dirty="0">
                <a:latin typeface="Times New Roman" panose="02020603050405020304" pitchFamily="18" charset="0"/>
                <a:cs typeface="Times New Roman" panose="02020603050405020304" pitchFamily="18" charset="0"/>
              </a:rPr>
              <a:t>Andhra University-Visakhapatnam</a:t>
            </a:r>
            <a:endParaRPr lang="en-IN" sz="4800" b="1" dirty="0">
              <a:latin typeface="Times New Roman" panose="02020603050405020304" pitchFamily="18" charset="0"/>
              <a:cs typeface="Times New Roman" panose="02020603050405020304" pitchFamily="18" charset="0"/>
            </a:endParaRPr>
          </a:p>
          <a:p>
            <a:pPr algn="just"/>
            <a:endParaRPr lang="en-US" sz="4800" dirty="0">
              <a:latin typeface="Times New Roman" panose="02020603050405020304" pitchFamily="18" charset="0"/>
              <a:cs typeface="Times New Roman" panose="02020603050405020304" pitchFamily="18" charset="0"/>
            </a:endParaRPr>
          </a:p>
          <a:p>
            <a:pPr algn="just"/>
            <a:endParaRPr lang="en-US" dirty="0"/>
          </a:p>
        </p:txBody>
      </p:sp>
      <p:cxnSp>
        <p:nvCxnSpPr>
          <p:cNvPr id="18" name="Straight Connector 17">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6C5D4845-A063-7201-803F-554D2281DAC2}"/>
              </a:ext>
            </a:extLst>
          </p:cNvPr>
          <p:cNvPicPr>
            <a:picLocks noChangeAspect="1"/>
          </p:cNvPicPr>
          <p:nvPr/>
        </p:nvPicPr>
        <p:blipFill>
          <a:blip r:embed="rId6"/>
          <a:stretch>
            <a:fillRect/>
          </a:stretch>
        </p:blipFill>
        <p:spPr>
          <a:xfrm>
            <a:off x="8767990" y="1577051"/>
            <a:ext cx="623921" cy="67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9042724B-6DE8-55A0-6F37-A6EA69CB19D0}"/>
              </a:ext>
            </a:extLst>
          </p:cNvPr>
          <p:cNvSpPr txBox="1"/>
          <p:nvPr/>
        </p:nvSpPr>
        <p:spPr>
          <a:xfrm>
            <a:off x="2748560" y="1628005"/>
            <a:ext cx="6531428"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ANDHRA UNIVERSITY COLLEGE OF ENGINEERING </a:t>
            </a:r>
          </a:p>
          <a:p>
            <a:pPr algn="ctr"/>
            <a:r>
              <a:rPr lang="en-US" b="1" dirty="0">
                <a:solidFill>
                  <a:srgbClr val="C00000"/>
                </a:solidFill>
                <a:latin typeface="Times New Roman" panose="02020603050405020304" pitchFamily="18" charset="0"/>
                <a:cs typeface="Times New Roman" panose="02020603050405020304" pitchFamily="18" charset="0"/>
              </a:rPr>
              <a:t>FOR WOMEN</a:t>
            </a:r>
          </a:p>
          <a:p>
            <a:pPr algn="ctr"/>
            <a:r>
              <a:rPr lang="en-US" b="1" dirty="0">
                <a:latin typeface="Times New Roman" panose="02020603050405020304" pitchFamily="18" charset="0"/>
                <a:cs typeface="Times New Roman" panose="02020603050405020304" pitchFamily="18" charset="0"/>
              </a:rPr>
              <a:t>Department of Electrical Engineering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883E4D-84D4-0625-F215-6BF43ED5369B}"/>
              </a:ext>
            </a:extLst>
          </p:cNvPr>
          <p:cNvSpPr txBox="1"/>
          <p:nvPr/>
        </p:nvSpPr>
        <p:spPr>
          <a:xfrm>
            <a:off x="6253821" y="4129918"/>
            <a:ext cx="3419898" cy="1200329"/>
          </a:xfrm>
          <a:prstGeom prst="rect">
            <a:avLst/>
          </a:prstGeom>
          <a:noFill/>
        </p:spPr>
        <p:txBody>
          <a:bodyPr wrap="square">
            <a:spAutoFit/>
          </a:bodyPr>
          <a:lstStyle/>
          <a:p>
            <a:pPr algn="just"/>
            <a:r>
              <a:rPr lang="en-US" sz="1200" b="1" u="sng" dirty="0">
                <a:latin typeface="Times New Roman" panose="02020603050405020304" pitchFamily="18" charset="0"/>
                <a:cs typeface="Times New Roman" panose="02020603050405020304" pitchFamily="18" charset="0"/>
              </a:rPr>
              <a:t>PRESENTED BY</a:t>
            </a:r>
            <a:r>
              <a:rPr lang="en-US" sz="1200" dirty="0">
                <a:latin typeface="Times New Roman" panose="02020603050405020304" pitchFamily="18" charset="0"/>
                <a:cs typeface="Times New Roman" panose="02020603050405020304" pitchFamily="18" charset="0"/>
              </a:rPr>
              <a:t>;</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S.CHIRUHASINI		 (320114214048)                                                                                       M.SHINI			 </a:t>
            </a:r>
            <a:r>
              <a:rPr lang="en-US" sz="1200" b="1">
                <a:latin typeface="Times New Roman" panose="02020603050405020304" pitchFamily="18" charset="0"/>
                <a:cs typeface="Times New Roman" panose="02020603050405020304" pitchFamily="18" charset="0"/>
              </a:rPr>
              <a:t>(320114214033</a:t>
            </a:r>
            <a:r>
              <a:rPr lang="en-US" sz="1200" b="1" dirty="0">
                <a:latin typeface="Times New Roman" panose="02020603050405020304" pitchFamily="18" charset="0"/>
                <a:cs typeface="Times New Roman" panose="02020603050405020304" pitchFamily="18" charset="0"/>
              </a:rPr>
              <a:t>)                                                                                                                                                                                                 L. VIJAYAKUMARI		 (320114214029)</a:t>
            </a:r>
          </a:p>
          <a:p>
            <a:pPr algn="just"/>
            <a:endParaRPr lang="en-US" sz="1200" dirty="0">
              <a:solidFill>
                <a:srgbClr val="262626"/>
              </a:solidFill>
            </a:endParaRPr>
          </a:p>
        </p:txBody>
      </p:sp>
    </p:spTree>
    <p:extLst>
      <p:ext uri="{BB962C8B-B14F-4D97-AF65-F5344CB8AC3E}">
        <p14:creationId xmlns:p14="http://schemas.microsoft.com/office/powerpoint/2010/main" val="96991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8B6C9-A514-1D4E-B4C4-76D67E5B7694}"/>
              </a:ext>
            </a:extLst>
          </p:cNvPr>
          <p:cNvSpPr txBox="1"/>
          <p:nvPr/>
        </p:nvSpPr>
        <p:spPr>
          <a:xfrm>
            <a:off x="1235244" y="793902"/>
            <a:ext cx="9352546" cy="461665"/>
          </a:xfrm>
          <a:prstGeom prst="rect">
            <a:avLst/>
          </a:prstGeom>
          <a:noFill/>
        </p:spPr>
        <p:txBody>
          <a:bodyPr wrap="square">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COMPARISON BETWEEN RSCC AND </a:t>
            </a:r>
            <a:r>
              <a:rPr lang="en-IN" sz="2400" b="1" dirty="0">
                <a:solidFill>
                  <a:srgbClr val="C00000"/>
                </a:solidFill>
                <a:latin typeface="Times New Roman" panose="02020603050405020304" pitchFamily="18" charset="0"/>
                <a:cs typeface="Times New Roman" panose="02020603050405020304" pitchFamily="18" charset="0"/>
              </a:rPr>
              <a:t>FLYBACK CONVERTER</a:t>
            </a:r>
            <a:endParaRPr lang="en-IN" sz="2400" b="1" dirty="0"/>
          </a:p>
        </p:txBody>
      </p:sp>
      <p:graphicFrame>
        <p:nvGraphicFramePr>
          <p:cNvPr id="6" name="Table 5">
            <a:extLst>
              <a:ext uri="{FF2B5EF4-FFF2-40B4-BE49-F238E27FC236}">
                <a16:creationId xmlns:a16="http://schemas.microsoft.com/office/drawing/2014/main" id="{0E362A95-BF17-339B-85C0-B82DA3B2EE3C}"/>
              </a:ext>
            </a:extLst>
          </p:cNvPr>
          <p:cNvGraphicFramePr>
            <a:graphicFrameLocks noGrp="1"/>
          </p:cNvGraphicFramePr>
          <p:nvPr>
            <p:extLst>
              <p:ext uri="{D42A27DB-BD31-4B8C-83A1-F6EECF244321}">
                <p14:modId xmlns:p14="http://schemas.microsoft.com/office/powerpoint/2010/main" val="1130007038"/>
              </p:ext>
            </p:extLst>
          </p:nvPr>
        </p:nvGraphicFramePr>
        <p:xfrm>
          <a:off x="850232" y="1255567"/>
          <a:ext cx="10571746" cy="5050044"/>
        </p:xfrm>
        <a:graphic>
          <a:graphicData uri="http://schemas.openxmlformats.org/drawingml/2006/table">
            <a:tbl>
              <a:tblPr firstRow="1" firstCol="1">
                <a:tableStyleId>{5940675A-B579-460E-94D1-54222C63F5DA}</a:tableStyleId>
              </a:tblPr>
              <a:tblGrid>
                <a:gridCol w="3408712">
                  <a:extLst>
                    <a:ext uri="{9D8B030D-6E8A-4147-A177-3AD203B41FA5}">
                      <a16:colId xmlns:a16="http://schemas.microsoft.com/office/drawing/2014/main" val="1118188489"/>
                    </a:ext>
                  </a:extLst>
                </a:gridCol>
                <a:gridCol w="3408712">
                  <a:extLst>
                    <a:ext uri="{9D8B030D-6E8A-4147-A177-3AD203B41FA5}">
                      <a16:colId xmlns:a16="http://schemas.microsoft.com/office/drawing/2014/main" val="3749206133"/>
                    </a:ext>
                  </a:extLst>
                </a:gridCol>
                <a:gridCol w="3754322">
                  <a:extLst>
                    <a:ext uri="{9D8B030D-6E8A-4147-A177-3AD203B41FA5}">
                      <a16:colId xmlns:a16="http://schemas.microsoft.com/office/drawing/2014/main" val="1020061396"/>
                    </a:ext>
                  </a:extLst>
                </a:gridCol>
              </a:tblGrid>
              <a:tr h="316869">
                <a:tc>
                  <a:txBody>
                    <a:bodyPr/>
                    <a:lstStyle/>
                    <a:p>
                      <a:pPr algn="ctr">
                        <a:lnSpc>
                          <a:spcPct val="150000"/>
                        </a:lnSpc>
                      </a:pPr>
                      <a:r>
                        <a:rPr lang="en-US" sz="1400" kern="100">
                          <a:effectLst/>
                        </a:rPr>
                        <a:t>Aspect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Resonant Switched Capacitor Converter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Flyback Converter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2992498523"/>
                  </a:ext>
                </a:extLst>
              </a:tr>
              <a:tr h="770292">
                <a:tc>
                  <a:txBody>
                    <a:bodyPr/>
                    <a:lstStyle/>
                    <a:p>
                      <a:pPr algn="ctr">
                        <a:lnSpc>
                          <a:spcPct val="150000"/>
                        </a:lnSpc>
                      </a:pPr>
                      <a:r>
                        <a:rPr lang="en-US" sz="1400" kern="100">
                          <a:effectLst/>
                        </a:rPr>
                        <a:t>Operating Principle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Energy is transferred by switching capacitors and inductors in a resonant manner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Energy is transferred by storing energy in the transformer's magnetic field and then releasing it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1637940376"/>
                  </a:ext>
                </a:extLst>
              </a:tr>
              <a:tr h="296782">
                <a:tc>
                  <a:txBody>
                    <a:bodyPr/>
                    <a:lstStyle/>
                    <a:p>
                      <a:pPr algn="ctr">
                        <a:lnSpc>
                          <a:spcPct val="150000"/>
                        </a:lnSpc>
                      </a:pPr>
                      <a:r>
                        <a:rPr lang="en-US" sz="1400" kern="100">
                          <a:effectLst/>
                        </a:rPr>
                        <a:t>Transformer Requirement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Not required</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Required</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395019539"/>
                  </a:ext>
                </a:extLst>
              </a:tr>
              <a:tr h="612455">
                <a:tc>
                  <a:txBody>
                    <a:bodyPr/>
                    <a:lstStyle/>
                    <a:p>
                      <a:pPr algn="ctr">
                        <a:lnSpc>
                          <a:spcPct val="150000"/>
                        </a:lnSpc>
                      </a:pPr>
                      <a:r>
                        <a:rPr lang="en-US" sz="1400" kern="100">
                          <a:effectLst/>
                        </a:rPr>
                        <a:t>Transformer Leakage Inductance Utilization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Not applicable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Utilizes leakage inductance for energy transfer, increasing efficiency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1999356706"/>
                  </a:ext>
                </a:extLst>
              </a:tr>
              <a:tr h="454619">
                <a:tc>
                  <a:txBody>
                    <a:bodyPr/>
                    <a:lstStyle/>
                    <a:p>
                      <a:pPr algn="ctr">
                        <a:lnSpc>
                          <a:spcPct val="150000"/>
                        </a:lnSpc>
                      </a:pPr>
                      <a:r>
                        <a:rPr lang="en-US" sz="1400" kern="100">
                          <a:effectLst/>
                        </a:rPr>
                        <a:t>Voltage Regulation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Relatively easier due to simpler topology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dirty="0">
                          <a:effectLst/>
                        </a:rPr>
                        <a:t>Typically, more complex due to transformer characteristics</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2550649406"/>
                  </a:ext>
                </a:extLst>
              </a:tr>
              <a:tr h="612455">
                <a:tc>
                  <a:txBody>
                    <a:bodyPr/>
                    <a:lstStyle/>
                    <a:p>
                      <a:pPr algn="ctr">
                        <a:lnSpc>
                          <a:spcPct val="150000"/>
                        </a:lnSpc>
                      </a:pPr>
                      <a:r>
                        <a:rPr lang="en-US" sz="1400" kern="100">
                          <a:effectLst/>
                        </a:rPr>
                        <a:t>Efficiency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Highly dependent on capacitor quality and switching losses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Affected by transformer losses and leakage, but can be optimized with proper design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2015208806"/>
                  </a:ext>
                </a:extLst>
              </a:tr>
              <a:tr h="454619">
                <a:tc>
                  <a:txBody>
                    <a:bodyPr/>
                    <a:lstStyle/>
                    <a:p>
                      <a:pPr algn="ctr">
                        <a:lnSpc>
                          <a:spcPct val="150000"/>
                        </a:lnSpc>
                      </a:pPr>
                      <a:r>
                        <a:rPr lang="en-US" sz="1400" kern="100">
                          <a:effectLst/>
                        </a:rPr>
                        <a:t>Size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Compact due to absence of transformer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Bulkier due to transformer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948861030"/>
                  </a:ext>
                </a:extLst>
              </a:tr>
              <a:tr h="520145">
                <a:tc>
                  <a:txBody>
                    <a:bodyPr/>
                    <a:lstStyle/>
                    <a:p>
                      <a:pPr algn="ctr">
                        <a:lnSpc>
                          <a:spcPct val="150000"/>
                        </a:lnSpc>
                      </a:pPr>
                      <a:r>
                        <a:rPr lang="en-US" sz="1400" kern="100">
                          <a:effectLst/>
                        </a:rPr>
                        <a:t>Voltage and Current Stress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Lower voltage and current stresses due to resonant operation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Higher voltage and current stresses due to transformer operation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2823766216"/>
                  </a:ext>
                </a:extLst>
              </a:tr>
              <a:tr h="770292">
                <a:tc>
                  <a:txBody>
                    <a:bodyPr/>
                    <a:lstStyle/>
                    <a:p>
                      <a:pPr algn="ctr">
                        <a:lnSpc>
                          <a:spcPct val="150000"/>
                        </a:lnSpc>
                      </a:pPr>
                      <a:r>
                        <a:rPr lang="en-US" sz="1400" kern="100">
                          <a:effectLst/>
                        </a:rPr>
                        <a:t>Applications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a:effectLst/>
                        </a:rPr>
                        <a:t>Low power, high-frequency applications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tc>
                  <a:txBody>
                    <a:bodyPr/>
                    <a:lstStyle/>
                    <a:p>
                      <a:pPr algn="ctr">
                        <a:lnSpc>
                          <a:spcPct val="150000"/>
                        </a:lnSpc>
                      </a:pPr>
                      <a:r>
                        <a:rPr lang="en-US" sz="1400" kern="100" dirty="0">
                          <a:effectLst/>
                        </a:rPr>
                        <a:t>Widely used in various power supply applications, including low and medium power levels</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02" marR="29702" marT="0" marB="0"/>
                </a:tc>
                <a:extLst>
                  <a:ext uri="{0D108BD9-81ED-4DB2-BD59-A6C34878D82A}">
                    <a16:rowId xmlns:a16="http://schemas.microsoft.com/office/drawing/2014/main" val="1643143882"/>
                  </a:ext>
                </a:extLst>
              </a:tr>
            </a:tbl>
          </a:graphicData>
        </a:graphic>
      </p:graphicFrame>
    </p:spTree>
    <p:extLst>
      <p:ext uri="{BB962C8B-B14F-4D97-AF65-F5344CB8AC3E}">
        <p14:creationId xmlns:p14="http://schemas.microsoft.com/office/powerpoint/2010/main" val="221732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9BA7B-C3D9-3F76-BAD7-609AB16B1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32" y="1249947"/>
            <a:ext cx="10186736" cy="4775200"/>
          </a:xfrm>
          <a:prstGeom prst="rect">
            <a:avLst/>
          </a:prstGeom>
        </p:spPr>
      </p:pic>
      <p:sp>
        <p:nvSpPr>
          <p:cNvPr id="4" name="TextBox 3">
            <a:extLst>
              <a:ext uri="{FF2B5EF4-FFF2-40B4-BE49-F238E27FC236}">
                <a16:creationId xmlns:a16="http://schemas.microsoft.com/office/drawing/2014/main" id="{9FEC6D7C-7171-2281-B11E-598E39563D04}"/>
              </a:ext>
            </a:extLst>
          </p:cNvPr>
          <p:cNvSpPr txBox="1"/>
          <p:nvPr/>
        </p:nvSpPr>
        <p:spPr>
          <a:xfrm>
            <a:off x="4058654" y="648187"/>
            <a:ext cx="6096000" cy="369332"/>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SIMULATION MODEL  FOR RSCC</a:t>
            </a:r>
            <a:endParaRPr lang="en-IN" dirty="0"/>
          </a:p>
        </p:txBody>
      </p:sp>
    </p:spTree>
    <p:extLst>
      <p:ext uri="{BB962C8B-B14F-4D97-AF65-F5344CB8AC3E}">
        <p14:creationId xmlns:p14="http://schemas.microsoft.com/office/powerpoint/2010/main" val="73178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B6308C-55B0-4DDE-659A-536D983C7A47}"/>
              </a:ext>
            </a:extLst>
          </p:cNvPr>
          <p:cNvSpPr txBox="1"/>
          <p:nvPr/>
        </p:nvSpPr>
        <p:spPr>
          <a:xfrm>
            <a:off x="3048000" y="808608"/>
            <a:ext cx="6096000" cy="369332"/>
          </a:xfrm>
          <a:prstGeom prst="rect">
            <a:avLst/>
          </a:prstGeom>
          <a:noFill/>
        </p:spPr>
        <p:txBody>
          <a:bodyPr wrap="square">
            <a:spAutoFit/>
          </a:bodyPr>
          <a:lstStyle/>
          <a:p>
            <a:pPr algn="ctr"/>
            <a:r>
              <a:rPr lang="en-IN" b="1" dirty="0">
                <a:solidFill>
                  <a:srgbClr val="C00000"/>
                </a:solidFill>
                <a:latin typeface="Times New Roman" panose="02020603050405020304" pitchFamily="18" charset="0"/>
                <a:cs typeface="Times New Roman" panose="02020603050405020304" pitchFamily="18" charset="0"/>
              </a:rPr>
              <a:t>SIMULATION RESULTS  FOR RSCC</a:t>
            </a:r>
            <a:endParaRPr lang="en-IN" dirty="0"/>
          </a:p>
        </p:txBody>
      </p:sp>
      <p:pic>
        <p:nvPicPr>
          <p:cNvPr id="3" name="Picture 2">
            <a:extLst>
              <a:ext uri="{FF2B5EF4-FFF2-40B4-BE49-F238E27FC236}">
                <a16:creationId xmlns:a16="http://schemas.microsoft.com/office/drawing/2014/main" id="{99AE9FAB-606E-AB46-F58E-09B028DD1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583" y="3872333"/>
            <a:ext cx="5727032" cy="1800225"/>
          </a:xfrm>
          <a:prstGeom prst="rect">
            <a:avLst/>
          </a:prstGeom>
        </p:spPr>
      </p:pic>
      <p:sp>
        <p:nvSpPr>
          <p:cNvPr id="5" name="TextBox 4">
            <a:extLst>
              <a:ext uri="{FF2B5EF4-FFF2-40B4-BE49-F238E27FC236}">
                <a16:creationId xmlns:a16="http://schemas.microsoft.com/office/drawing/2014/main" id="{A31EFC7D-A9A4-3280-F9FC-14CE5685252A}"/>
              </a:ext>
            </a:extLst>
          </p:cNvPr>
          <p:cNvSpPr txBox="1"/>
          <p:nvPr/>
        </p:nvSpPr>
        <p:spPr>
          <a:xfrm>
            <a:off x="3048000" y="5672558"/>
            <a:ext cx="6096000" cy="417422"/>
          </a:xfrm>
          <a:prstGeom prst="rect">
            <a:avLst/>
          </a:prstGeom>
          <a:noFill/>
        </p:spPr>
        <p:txBody>
          <a:bodyPr wrap="square">
            <a:spAutoFit/>
          </a:bodyPr>
          <a:lstStyle/>
          <a:p>
            <a:pPr algn="ctr">
              <a:lnSpc>
                <a:spcPct val="150000"/>
              </a:lnSpc>
            </a:pPr>
            <a:r>
              <a:rPr lang="en-US" sz="1600" dirty="0">
                <a:effectLst/>
                <a:latin typeface="Times New Roman" panose="02020603050405020304" pitchFamily="18" charset="0"/>
                <a:ea typeface="Times New Roman" panose="02020603050405020304" pitchFamily="18" charset="0"/>
              </a:rPr>
              <a:t>Figure </a:t>
            </a:r>
            <a:r>
              <a:rPr lang="en-US" sz="1600" dirty="0">
                <a:latin typeface="Times New Roman" panose="02020603050405020304" pitchFamily="18" charset="0"/>
                <a:ea typeface="Times New Roman" panose="02020603050405020304" pitchFamily="18" charset="0"/>
              </a:rPr>
              <a:t>8</a:t>
            </a:r>
            <a:r>
              <a:rPr lang="en-US" sz="1600" dirty="0">
                <a:effectLst/>
                <a:latin typeface="Times New Roman" panose="02020603050405020304" pitchFamily="18" charset="0"/>
                <a:ea typeface="Times New Roman" panose="02020603050405020304" pitchFamily="18" charset="0"/>
              </a:rPr>
              <a:t>: ZCS dual-phase half mode SCC Output Voltage waveform </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ED32A19-5D16-7A62-009C-1AB2FD140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29" y="1185442"/>
            <a:ext cx="5130800" cy="1800225"/>
          </a:xfrm>
          <a:prstGeom prst="rect">
            <a:avLst/>
          </a:prstGeom>
        </p:spPr>
      </p:pic>
      <p:sp>
        <p:nvSpPr>
          <p:cNvPr id="8" name="TextBox 7">
            <a:extLst>
              <a:ext uri="{FF2B5EF4-FFF2-40B4-BE49-F238E27FC236}">
                <a16:creationId xmlns:a16="http://schemas.microsoft.com/office/drawing/2014/main" id="{0C72DE06-3ABA-109E-BABC-C7B0F1335159}"/>
              </a:ext>
            </a:extLst>
          </p:cNvPr>
          <p:cNvSpPr txBox="1"/>
          <p:nvPr/>
        </p:nvSpPr>
        <p:spPr>
          <a:xfrm>
            <a:off x="196347" y="2950651"/>
            <a:ext cx="6096000" cy="417422"/>
          </a:xfrm>
          <a:prstGeom prst="rect">
            <a:avLst/>
          </a:prstGeom>
          <a:noFill/>
        </p:spPr>
        <p:txBody>
          <a:bodyPr wrap="square">
            <a:spAutoFit/>
          </a:bodyPr>
          <a:lstStyle/>
          <a:p>
            <a:pPr algn="ctr">
              <a:lnSpc>
                <a:spcPct val="150000"/>
              </a:lnSpc>
            </a:pPr>
            <a:r>
              <a:rPr lang="en-US" sz="1600" dirty="0">
                <a:effectLst/>
                <a:latin typeface="Times New Roman" panose="02020603050405020304" pitchFamily="18" charset="0"/>
                <a:ea typeface="Times New Roman" panose="02020603050405020304" pitchFamily="18" charset="0"/>
              </a:rPr>
              <a:t>Figure 6: ZCS Switched Current Waveform</a:t>
            </a:r>
            <a:endParaRPr lang="en-IN" sz="16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187729E5-2DB0-D3A7-4233-F4944CCBA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965" y="1229218"/>
            <a:ext cx="5321300" cy="1871345"/>
          </a:xfrm>
          <a:prstGeom prst="rect">
            <a:avLst/>
          </a:prstGeom>
        </p:spPr>
      </p:pic>
      <p:sp>
        <p:nvSpPr>
          <p:cNvPr id="10" name="TextBox 9">
            <a:extLst>
              <a:ext uri="{FF2B5EF4-FFF2-40B4-BE49-F238E27FC236}">
                <a16:creationId xmlns:a16="http://schemas.microsoft.com/office/drawing/2014/main" id="{2BAA1791-4AA7-4A37-C5B8-0C33EBB40DC1}"/>
              </a:ext>
            </a:extLst>
          </p:cNvPr>
          <p:cNvSpPr txBox="1"/>
          <p:nvPr/>
        </p:nvSpPr>
        <p:spPr>
          <a:xfrm>
            <a:off x="5777329" y="3065003"/>
            <a:ext cx="6096000" cy="417422"/>
          </a:xfrm>
          <a:prstGeom prst="rect">
            <a:avLst/>
          </a:prstGeom>
          <a:noFill/>
        </p:spPr>
        <p:txBody>
          <a:bodyPr wrap="square">
            <a:spAutoFit/>
          </a:bodyPr>
          <a:lstStyle/>
          <a:p>
            <a:pPr algn="ctr">
              <a:lnSpc>
                <a:spcPct val="150000"/>
              </a:lnSpc>
            </a:pPr>
            <a:r>
              <a:rPr lang="en-US" sz="1600" dirty="0">
                <a:effectLst/>
                <a:latin typeface="Times New Roman" panose="02020603050405020304" pitchFamily="18" charset="0"/>
                <a:ea typeface="Times New Roman" panose="02020603050405020304" pitchFamily="18" charset="0"/>
              </a:rPr>
              <a:t>Figure </a:t>
            </a:r>
            <a:r>
              <a:rPr lang="en-US" sz="1600" dirty="0">
                <a:latin typeface="Times New Roman" panose="02020603050405020304" pitchFamily="18" charset="0"/>
                <a:ea typeface="Times New Roman" panose="02020603050405020304" pitchFamily="18" charset="0"/>
              </a:rPr>
              <a:t>7</a:t>
            </a:r>
            <a:r>
              <a:rPr lang="en-US" sz="1600" dirty="0">
                <a:effectLst/>
                <a:latin typeface="Times New Roman" panose="02020603050405020304" pitchFamily="18" charset="0"/>
                <a:ea typeface="Times New Roman" panose="02020603050405020304" pitchFamily="18" charset="0"/>
              </a:rPr>
              <a:t>: ZCS Switched </a:t>
            </a:r>
            <a:r>
              <a:rPr lang="en-US" sz="1600" dirty="0">
                <a:latin typeface="Times New Roman" panose="02020603050405020304" pitchFamily="18" charset="0"/>
                <a:ea typeface="Times New Roman" panose="02020603050405020304" pitchFamily="18" charset="0"/>
              </a:rPr>
              <a:t>Voltage </a:t>
            </a:r>
            <a:r>
              <a:rPr lang="en-US" sz="1600" dirty="0">
                <a:effectLst/>
                <a:latin typeface="Times New Roman" panose="02020603050405020304" pitchFamily="18" charset="0"/>
                <a:ea typeface="Times New Roman" panose="02020603050405020304" pitchFamily="18" charset="0"/>
              </a:rPr>
              <a:t>Waveform</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920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8D3631-B603-6DD7-22D9-963D191A030F}"/>
              </a:ext>
            </a:extLst>
          </p:cNvPr>
          <p:cNvSpPr txBox="1"/>
          <p:nvPr/>
        </p:nvSpPr>
        <p:spPr>
          <a:xfrm>
            <a:off x="3192379" y="745776"/>
            <a:ext cx="6096000" cy="369332"/>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SIMULATION MODEL  FOR FLYBACK CONVERTER</a:t>
            </a:r>
            <a:endParaRPr lang="en-IN" dirty="0"/>
          </a:p>
        </p:txBody>
      </p:sp>
      <p:pic>
        <p:nvPicPr>
          <p:cNvPr id="4" name="Picture 3">
            <a:extLst>
              <a:ext uri="{FF2B5EF4-FFF2-40B4-BE49-F238E27FC236}">
                <a16:creationId xmlns:a16="http://schemas.microsoft.com/office/drawing/2014/main" id="{9F24AE86-1E44-EBCA-79B8-A0AFE1C47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2" y="1183640"/>
            <a:ext cx="8341895" cy="4490720"/>
          </a:xfrm>
          <a:prstGeom prst="rect">
            <a:avLst/>
          </a:prstGeom>
        </p:spPr>
      </p:pic>
    </p:spTree>
    <p:extLst>
      <p:ext uri="{BB962C8B-B14F-4D97-AF65-F5344CB8AC3E}">
        <p14:creationId xmlns:p14="http://schemas.microsoft.com/office/powerpoint/2010/main" val="121272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B121B-AF7C-EEB4-B08E-A41F9DB34A22}"/>
              </a:ext>
            </a:extLst>
          </p:cNvPr>
          <p:cNvSpPr txBox="1"/>
          <p:nvPr/>
        </p:nvSpPr>
        <p:spPr>
          <a:xfrm>
            <a:off x="3192379" y="745776"/>
            <a:ext cx="6096000" cy="369332"/>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SIMULATION RESULTS  FOR FLYBACK CONVERTER</a:t>
            </a:r>
            <a:endParaRPr lang="en-IN" dirty="0"/>
          </a:p>
        </p:txBody>
      </p:sp>
      <p:pic>
        <p:nvPicPr>
          <p:cNvPr id="3" name="Picture 2">
            <a:extLst>
              <a:ext uri="{FF2B5EF4-FFF2-40B4-BE49-F238E27FC236}">
                <a16:creationId xmlns:a16="http://schemas.microsoft.com/office/drawing/2014/main" id="{2D08C9E2-05FB-F389-5D84-8F6D6E363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77" y="1115107"/>
            <a:ext cx="5147077" cy="1997075"/>
          </a:xfrm>
          <a:prstGeom prst="rect">
            <a:avLst/>
          </a:prstGeom>
        </p:spPr>
      </p:pic>
      <p:pic>
        <p:nvPicPr>
          <p:cNvPr id="4" name="Picture 3">
            <a:extLst>
              <a:ext uri="{FF2B5EF4-FFF2-40B4-BE49-F238E27FC236}">
                <a16:creationId xmlns:a16="http://schemas.microsoft.com/office/drawing/2014/main" id="{074E239F-FB15-0404-7CFE-2923A9835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379" y="1330373"/>
            <a:ext cx="5147077" cy="1781810"/>
          </a:xfrm>
          <a:prstGeom prst="rect">
            <a:avLst/>
          </a:prstGeom>
        </p:spPr>
      </p:pic>
      <p:pic>
        <p:nvPicPr>
          <p:cNvPr id="5" name="Picture 4">
            <a:extLst>
              <a:ext uri="{FF2B5EF4-FFF2-40B4-BE49-F238E27FC236}">
                <a16:creationId xmlns:a16="http://schemas.microsoft.com/office/drawing/2014/main" id="{32486940-A585-CD94-3492-008667597F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4253" y="3745818"/>
            <a:ext cx="5823283" cy="1847850"/>
          </a:xfrm>
          <a:prstGeom prst="rect">
            <a:avLst/>
          </a:prstGeom>
        </p:spPr>
      </p:pic>
      <p:sp>
        <p:nvSpPr>
          <p:cNvPr id="7" name="TextBox 6">
            <a:extLst>
              <a:ext uri="{FF2B5EF4-FFF2-40B4-BE49-F238E27FC236}">
                <a16:creationId xmlns:a16="http://schemas.microsoft.com/office/drawing/2014/main" id="{640CB233-E3C4-92EA-786F-F2A897AC4C91}"/>
              </a:ext>
            </a:extLst>
          </p:cNvPr>
          <p:cNvSpPr txBox="1"/>
          <p:nvPr/>
        </p:nvSpPr>
        <p:spPr>
          <a:xfrm>
            <a:off x="144379" y="2913385"/>
            <a:ext cx="6096000" cy="786754"/>
          </a:xfrm>
          <a:prstGeom prst="rect">
            <a:avLst/>
          </a:prstGeom>
          <a:noFill/>
        </p:spPr>
        <p:txBody>
          <a:bodyPr wrap="square">
            <a:spAutoFit/>
          </a:bodyPr>
          <a:lstStyle/>
          <a:p>
            <a:pPr marL="228600" algn="ctr">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28600" algn="ctr">
              <a:lnSpc>
                <a:spcPct val="150000"/>
              </a:lnSpc>
            </a:pPr>
            <a:r>
              <a:rPr lang="en-US" sz="1600" dirty="0">
                <a:effectLst/>
                <a:latin typeface="Times New Roman" panose="02020603050405020304" pitchFamily="18" charset="0"/>
                <a:ea typeface="Times New Roman" panose="02020603050405020304" pitchFamily="18" charset="0"/>
              </a:rPr>
              <a:t>Figure </a:t>
            </a:r>
            <a:r>
              <a:rPr lang="en-US" sz="1600" dirty="0">
                <a:latin typeface="Times New Roman" panose="02020603050405020304" pitchFamily="18" charset="0"/>
                <a:ea typeface="Times New Roman" panose="02020603050405020304" pitchFamily="18" charset="0"/>
              </a:rPr>
              <a:t>9</a:t>
            </a:r>
            <a:r>
              <a:rPr lang="en-US" sz="1600" dirty="0">
                <a:effectLst/>
                <a:latin typeface="Times New Roman" panose="02020603050405020304" pitchFamily="18" charset="0"/>
                <a:ea typeface="Times New Roman" panose="02020603050405020304" pitchFamily="18" charset="0"/>
              </a:rPr>
              <a:t>: Flyback Converter Output </a:t>
            </a:r>
            <a:r>
              <a:rPr lang="en-US" sz="1600" dirty="0">
                <a:latin typeface="Times New Roman" panose="02020603050405020304" pitchFamily="18" charset="0"/>
                <a:ea typeface="Times New Roman" panose="02020603050405020304" pitchFamily="18" charset="0"/>
              </a:rPr>
              <a:t>Current</a:t>
            </a:r>
            <a:r>
              <a:rPr lang="en-US" sz="1600" dirty="0">
                <a:effectLst/>
                <a:latin typeface="Times New Roman" panose="02020603050405020304" pitchFamily="18" charset="0"/>
                <a:ea typeface="Times New Roman" panose="02020603050405020304" pitchFamily="18" charset="0"/>
              </a:rPr>
              <a:t> Waveform</a:t>
            </a:r>
            <a:endParaRPr lang="en-IN" sz="1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A077E1A-AF60-843C-7952-5C4A86EFE312}"/>
              </a:ext>
            </a:extLst>
          </p:cNvPr>
          <p:cNvSpPr txBox="1"/>
          <p:nvPr/>
        </p:nvSpPr>
        <p:spPr>
          <a:xfrm>
            <a:off x="5566610" y="2867706"/>
            <a:ext cx="6096000" cy="786754"/>
          </a:xfrm>
          <a:prstGeom prst="rect">
            <a:avLst/>
          </a:prstGeom>
          <a:noFill/>
        </p:spPr>
        <p:txBody>
          <a:bodyPr wrap="square">
            <a:spAutoFit/>
          </a:bodyPr>
          <a:lstStyle/>
          <a:p>
            <a:pPr marL="228600" algn="ctr">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28600" algn="ctr">
              <a:lnSpc>
                <a:spcPct val="150000"/>
              </a:lnSpc>
            </a:pPr>
            <a:r>
              <a:rPr lang="en-US" sz="1600" dirty="0">
                <a:effectLst/>
                <a:latin typeface="Times New Roman" panose="02020603050405020304" pitchFamily="18" charset="0"/>
                <a:ea typeface="Times New Roman" panose="02020603050405020304" pitchFamily="18" charset="0"/>
              </a:rPr>
              <a:t>Figure 10: Flyback Converter Output Voltage Waveform</a:t>
            </a:r>
            <a:endParaRPr lang="en-IN" sz="16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6A160376-FCF2-A01D-B5BD-BB4C4322E997}"/>
              </a:ext>
            </a:extLst>
          </p:cNvPr>
          <p:cNvSpPr txBox="1"/>
          <p:nvPr/>
        </p:nvSpPr>
        <p:spPr>
          <a:xfrm>
            <a:off x="3007894" y="5109256"/>
            <a:ext cx="6096000" cy="873572"/>
          </a:xfrm>
          <a:prstGeom prst="rect">
            <a:avLst/>
          </a:prstGeom>
          <a:noFill/>
        </p:spPr>
        <p:txBody>
          <a:bodyPr wrap="square">
            <a:spAutoFit/>
          </a:bodyPr>
          <a:lstStyle/>
          <a:p>
            <a:pPr marL="228600" algn="ctr">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28600" algn="ctr">
              <a:lnSpc>
                <a:spcPct val="150000"/>
              </a:lnSpc>
            </a:pPr>
            <a:r>
              <a:rPr lang="en-US" sz="1800" dirty="0">
                <a:effectLst/>
                <a:latin typeface="Times New Roman" panose="02020603050405020304" pitchFamily="18" charset="0"/>
                <a:ea typeface="Times New Roman" panose="02020603050405020304" pitchFamily="18" charset="0"/>
              </a:rPr>
              <a:t>Figure </a:t>
            </a:r>
            <a:r>
              <a:rPr lang="en-US" dirty="0">
                <a:latin typeface="Times New Roman" panose="02020603050405020304" pitchFamily="18" charset="0"/>
                <a:ea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rPr>
              <a:t>: Flyback Converter Output Voltage Waveform</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613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430A2-0015-1F3A-D6D4-5A6640E0179B}"/>
              </a:ext>
            </a:extLst>
          </p:cNvPr>
          <p:cNvSpPr txBox="1"/>
          <p:nvPr/>
        </p:nvSpPr>
        <p:spPr>
          <a:xfrm>
            <a:off x="1042697" y="715738"/>
            <a:ext cx="8082643" cy="461665"/>
          </a:xfrm>
          <a:prstGeom prst="rect">
            <a:avLst/>
          </a:prstGeom>
          <a:noFill/>
        </p:spPr>
        <p:txBody>
          <a:bodyPr wrap="square">
            <a:spAutoFit/>
          </a:bodyPr>
          <a:lstStyle/>
          <a:p>
            <a:r>
              <a:rPr lang="en-IN" sz="2400" dirty="0">
                <a:solidFill>
                  <a:srgbClr val="C00000"/>
                </a:solidFill>
                <a:latin typeface="Times New Roman" panose="02020603050405020304" pitchFamily="18" charset="0"/>
                <a:cs typeface="Times New Roman" panose="02020603050405020304" pitchFamily="18" charset="0"/>
              </a:rPr>
              <a:t>APPLICATIONS FOR RSCC &amp; FLYBACK CONVERTERS</a:t>
            </a:r>
          </a:p>
        </p:txBody>
      </p:sp>
      <p:sp>
        <p:nvSpPr>
          <p:cNvPr id="10" name="TextBox 9">
            <a:extLst>
              <a:ext uri="{FF2B5EF4-FFF2-40B4-BE49-F238E27FC236}">
                <a16:creationId xmlns:a16="http://schemas.microsoft.com/office/drawing/2014/main" id="{06A56D11-36FC-5A5D-F6CE-21F6AB877DA1}"/>
              </a:ext>
            </a:extLst>
          </p:cNvPr>
          <p:cNvSpPr txBox="1"/>
          <p:nvPr/>
        </p:nvSpPr>
        <p:spPr>
          <a:xfrm>
            <a:off x="1042697" y="1177403"/>
            <a:ext cx="6097554" cy="501675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Resonant Switched Capacitor Converters</a:t>
            </a:r>
          </a:p>
          <a:p>
            <a:pPr marL="342900" indent="-342900">
              <a:buFont typeface="Wingdings" panose="05000000000000000000" pitchFamily="2" charset="2"/>
              <a:buChar char="Ø"/>
            </a:pPr>
            <a:r>
              <a:rPr lang="en-IN" sz="2000" dirty="0"/>
              <a:t>DC-DC Voltage Conversion</a:t>
            </a:r>
          </a:p>
          <a:p>
            <a:pPr marL="285750" indent="-285750">
              <a:buFont typeface="Wingdings" panose="05000000000000000000" pitchFamily="2" charset="2"/>
              <a:buChar char="Ø"/>
            </a:pPr>
            <a:r>
              <a:rPr lang="en-IN" sz="2000" dirty="0"/>
              <a:t>LED Lighting</a:t>
            </a:r>
          </a:p>
          <a:p>
            <a:pPr marL="285750" indent="-285750">
              <a:buFont typeface="Wingdings" panose="05000000000000000000" pitchFamily="2" charset="2"/>
              <a:buChar char="Ø"/>
            </a:pPr>
            <a:r>
              <a:rPr lang="en-IN" sz="2000" dirty="0"/>
              <a:t>Photovoltaic (PV) Systems</a:t>
            </a:r>
          </a:p>
          <a:p>
            <a:pPr marL="285750" indent="-285750">
              <a:buFont typeface="Wingdings" panose="05000000000000000000" pitchFamily="2" charset="2"/>
              <a:buChar char="Ø"/>
            </a:pPr>
            <a:r>
              <a:rPr lang="en-IN" sz="2000" dirty="0"/>
              <a:t> Electric Vehicles (EVs)</a:t>
            </a:r>
          </a:p>
          <a:p>
            <a:pPr marL="285750" indent="-285750">
              <a:buFont typeface="Wingdings" panose="05000000000000000000" pitchFamily="2" charset="2"/>
              <a:buChar char="Ø"/>
            </a:pPr>
            <a:r>
              <a:rPr lang="en-IN" sz="2000" dirty="0"/>
              <a:t> Wireless Power Transfer (WPT)</a:t>
            </a:r>
          </a:p>
          <a:p>
            <a:pPr marL="285750" indent="-285750">
              <a:buFont typeface="Wingdings" panose="05000000000000000000" pitchFamily="2" charset="2"/>
              <a:buChar char="Ø"/>
            </a:pPr>
            <a:r>
              <a:rPr lang="en-IN" sz="2000" dirty="0"/>
              <a:t>Energy Harvesting</a:t>
            </a:r>
          </a:p>
          <a:p>
            <a:pPr marL="285750" indent="-285750">
              <a:buFont typeface="Wingdings" panose="05000000000000000000" pitchFamily="2" charset="2"/>
              <a:buChar char="Ø"/>
            </a:pPr>
            <a:r>
              <a:rPr lang="en-IN" sz="2000" dirty="0"/>
              <a:t>Grid-Tied Inverters</a:t>
            </a:r>
          </a:p>
          <a:p>
            <a:endParaRPr lang="en-IN" sz="2000" dirty="0"/>
          </a:p>
          <a:p>
            <a:r>
              <a:rPr lang="en-IN" sz="2000" b="1" dirty="0"/>
              <a:t>Flyback Converters</a:t>
            </a:r>
          </a:p>
          <a:p>
            <a:pPr marL="342900" indent="-342900">
              <a:buFont typeface="Wingdings" panose="05000000000000000000" pitchFamily="2" charset="2"/>
              <a:buChar char="Ø"/>
            </a:pPr>
            <a:r>
              <a:rPr lang="en-IN" sz="2000" dirty="0"/>
              <a:t>Power Supplies</a:t>
            </a:r>
          </a:p>
          <a:p>
            <a:pPr marL="342900" indent="-342900">
              <a:buFont typeface="Wingdings" panose="05000000000000000000" pitchFamily="2" charset="2"/>
              <a:buChar char="Ø"/>
            </a:pPr>
            <a:r>
              <a:rPr lang="en-IN" sz="2000" dirty="0"/>
              <a:t>LED Lighting</a:t>
            </a:r>
          </a:p>
          <a:p>
            <a:pPr marL="342900" indent="-342900">
              <a:buFont typeface="Wingdings" panose="05000000000000000000" pitchFamily="2" charset="2"/>
              <a:buChar char="Ø"/>
            </a:pPr>
            <a:r>
              <a:rPr lang="en-IN" sz="2000" dirty="0"/>
              <a:t>Battery Charging</a:t>
            </a:r>
          </a:p>
          <a:p>
            <a:pPr marL="342900" indent="-342900">
              <a:buFont typeface="Wingdings" panose="05000000000000000000" pitchFamily="2" charset="2"/>
              <a:buChar char="Ø"/>
            </a:pPr>
            <a:r>
              <a:rPr lang="en-IN" sz="2000" dirty="0"/>
              <a:t>Isolated Power Supplies(IPS)</a:t>
            </a:r>
          </a:p>
          <a:p>
            <a:pPr marL="342900" indent="-342900">
              <a:buFont typeface="Wingdings" panose="05000000000000000000" pitchFamily="2" charset="2"/>
              <a:buChar char="Ø"/>
            </a:pPr>
            <a:r>
              <a:rPr lang="en-IN" sz="2000" dirty="0"/>
              <a:t>Renewable Energy System</a:t>
            </a:r>
          </a:p>
          <a:p>
            <a:pPr marL="342900" indent="-342900">
              <a:buFont typeface="Wingdings" panose="05000000000000000000" pitchFamily="2" charset="2"/>
              <a:buChar char="Ø"/>
            </a:pPr>
            <a:r>
              <a:rPr lang="en-IN" sz="2000" dirty="0"/>
              <a:t>Automotive Electronics</a:t>
            </a:r>
          </a:p>
        </p:txBody>
      </p:sp>
    </p:spTree>
    <p:extLst>
      <p:ext uri="{BB962C8B-B14F-4D97-AF65-F5344CB8AC3E}">
        <p14:creationId xmlns:p14="http://schemas.microsoft.com/office/powerpoint/2010/main" val="196905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DA533-7AF1-5035-6B73-00C51895770C}"/>
              </a:ext>
            </a:extLst>
          </p:cNvPr>
          <p:cNvSpPr txBox="1"/>
          <p:nvPr/>
        </p:nvSpPr>
        <p:spPr>
          <a:xfrm>
            <a:off x="962526" y="3813124"/>
            <a:ext cx="10491538" cy="1477328"/>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limitation of the output voltage regulation, independence from the duty cycle.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variation of the output voltage by changing the output load, and in special case by input voltage tolerance.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limitation of the accessible power range.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low efficiency between 70 and 80 percent.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non zero equivalent output resistant.</a:t>
            </a:r>
          </a:p>
        </p:txBody>
      </p:sp>
      <p:sp>
        <p:nvSpPr>
          <p:cNvPr id="4" name="TextBox 3">
            <a:extLst>
              <a:ext uri="{FF2B5EF4-FFF2-40B4-BE49-F238E27FC236}">
                <a16:creationId xmlns:a16="http://schemas.microsoft.com/office/drawing/2014/main" id="{CF233644-F6F1-0D2C-AD47-16F193761DDB}"/>
              </a:ext>
            </a:extLst>
          </p:cNvPr>
          <p:cNvSpPr txBox="1"/>
          <p:nvPr/>
        </p:nvSpPr>
        <p:spPr>
          <a:xfrm>
            <a:off x="962525" y="1290550"/>
            <a:ext cx="9865895" cy="1754326"/>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low volume and weight.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operation at low power range even under the no load condition without any dummy load.</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inherent short circuit current limiting feature of this kinds of converters.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power density.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low cost, due to no copper usage in the converter.</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transient response due to using capacitor instead of  inductance. </a:t>
            </a:r>
          </a:p>
        </p:txBody>
      </p:sp>
      <p:sp>
        <p:nvSpPr>
          <p:cNvPr id="6" name="TextBox 5">
            <a:extLst>
              <a:ext uri="{FF2B5EF4-FFF2-40B4-BE49-F238E27FC236}">
                <a16:creationId xmlns:a16="http://schemas.microsoft.com/office/drawing/2014/main" id="{A8E8B28B-1838-36CC-217A-4FB1ABB760C3}"/>
              </a:ext>
            </a:extLst>
          </p:cNvPr>
          <p:cNvSpPr txBox="1"/>
          <p:nvPr/>
        </p:nvSpPr>
        <p:spPr>
          <a:xfrm>
            <a:off x="994610" y="828885"/>
            <a:ext cx="6096000" cy="461665"/>
          </a:xfrm>
          <a:prstGeom prst="rect">
            <a:avLst/>
          </a:prstGeom>
          <a:noFill/>
        </p:spPr>
        <p:txBody>
          <a:bodyPr wrap="square">
            <a:spAutoFit/>
          </a:bodyPr>
          <a:lstStyle/>
          <a:p>
            <a:r>
              <a:rPr lang="en-IN" sz="2400" dirty="0">
                <a:solidFill>
                  <a:srgbClr val="C00000"/>
                </a:solidFill>
                <a:latin typeface="Times New Roman" panose="02020603050405020304" pitchFamily="18" charset="0"/>
                <a:cs typeface="Times New Roman" panose="02020603050405020304" pitchFamily="18" charset="0"/>
              </a:rPr>
              <a:t>ADVANTAGES</a:t>
            </a:r>
          </a:p>
        </p:txBody>
      </p:sp>
      <p:sp>
        <p:nvSpPr>
          <p:cNvPr id="7" name="TextBox 6">
            <a:extLst>
              <a:ext uri="{FF2B5EF4-FFF2-40B4-BE49-F238E27FC236}">
                <a16:creationId xmlns:a16="http://schemas.microsoft.com/office/drawing/2014/main" id="{A56EE6A9-C9A7-A0A5-4217-A8354AFBDAEE}"/>
              </a:ext>
            </a:extLst>
          </p:cNvPr>
          <p:cNvSpPr txBox="1"/>
          <p:nvPr/>
        </p:nvSpPr>
        <p:spPr>
          <a:xfrm>
            <a:off x="994610" y="3351460"/>
            <a:ext cx="6096000" cy="461665"/>
          </a:xfrm>
          <a:prstGeom prst="rect">
            <a:avLst/>
          </a:prstGeom>
          <a:noFill/>
        </p:spPr>
        <p:txBody>
          <a:bodyPr wrap="square">
            <a:spAutoFit/>
          </a:bodyPr>
          <a:lstStyle/>
          <a:p>
            <a:r>
              <a:rPr lang="en-IN" sz="2400" dirty="0">
                <a:solidFill>
                  <a:srgbClr val="C00000"/>
                </a:solidFill>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33675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FAA62-C1B1-F788-AB3F-7C05C139112F}"/>
              </a:ext>
            </a:extLst>
          </p:cNvPr>
          <p:cNvSpPr txBox="1"/>
          <p:nvPr/>
        </p:nvSpPr>
        <p:spPr>
          <a:xfrm>
            <a:off x="1074963" y="1413063"/>
            <a:ext cx="10336376" cy="4801314"/>
          </a:xfrm>
          <a:prstGeom prst="rect">
            <a:avLst/>
          </a:prstGeom>
          <a:noFill/>
        </p:spPr>
        <p:txBody>
          <a:bodyPr wrap="square">
            <a:spAutoFit/>
          </a:bodyPr>
          <a:lstStyle/>
          <a:p>
            <a:pPr marL="285750" indent="-285750">
              <a:buFont typeface="Wingdings" panose="05000000000000000000" pitchFamily="2" charset="2"/>
              <a:buChar char="Ø"/>
            </a:pPr>
            <a:r>
              <a:rPr lang="en-US" dirty="0"/>
              <a:t>In conclusion, the simulation results between the ZCS dual-phase half mode switched capacitor converter and the flyback converter with transformer leakage for a 48V to 24V DC-DC conversion application indicate distinct performance characteristics for each topology. </a:t>
            </a:r>
          </a:p>
          <a:p>
            <a:pPr marL="285750" indent="-285750">
              <a:buFont typeface="Wingdings" panose="05000000000000000000" pitchFamily="2" charset="2"/>
              <a:buChar char="Ø"/>
            </a:pPr>
            <a:r>
              <a:rPr lang="en-US" dirty="0"/>
              <a:t>The ZCS switched capacitor converter showcased its strengths in achieving high efficiency and low output voltage ripple, which is ideal for applications where energy conservation and stable voltage are critical. Its ability to operate with zero current switching reduces stress on components, leading to potentially longer life and higher reliability. </a:t>
            </a:r>
          </a:p>
          <a:p>
            <a:pPr marL="285750" indent="-285750">
              <a:buFont typeface="Wingdings" panose="05000000000000000000" pitchFamily="2" charset="2"/>
              <a:buChar char="Ø"/>
            </a:pPr>
            <a:r>
              <a:rPr lang="en-US" dirty="0"/>
              <a:t>This topology is particularly beneficial for applications that require lightweight and compact power supplies. On the other hand, the flyback converter's provision of galvanic isolation via the transformer is an essential feature for safety in many applications. While it may exhibit higher voltage ripple and slightly lower efficiency, the ability to provide isolation is often a non-negotiable aspect in vehicle and industrial applications.</a:t>
            </a:r>
          </a:p>
          <a:p>
            <a:pPr marL="285750" indent="-285750">
              <a:buFont typeface="Wingdings" panose="05000000000000000000" pitchFamily="2" charset="2"/>
              <a:buChar char="Ø"/>
            </a:pPr>
            <a:r>
              <a:rPr lang="en-US" dirty="0"/>
              <a:t> The flyback converter is also highly scalable and can be designed for a wide range of power levels, making it versatile across different use cases. Ultimately, the choice between these topologies will depend on the specific requirements of the application. </a:t>
            </a:r>
          </a:p>
          <a:p>
            <a:pPr marL="285750" indent="-285750">
              <a:buFont typeface="Wingdings" panose="05000000000000000000" pitchFamily="2" charset="2"/>
              <a:buChar char="Ø"/>
            </a:pPr>
            <a:r>
              <a:rPr lang="en-US" dirty="0"/>
              <a:t>For energy-sensitive and space-constrained environments, the ZCS switched capacitor converter may be the preferred choice. In contrast, for applications where isolation is paramount and efficiency can be slightly compromised, the flyback converter would be the suitable option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7CAB0F-DDDC-9C38-6F57-26A7D15B1762}"/>
              </a:ext>
            </a:extLst>
          </p:cNvPr>
          <p:cNvSpPr txBox="1"/>
          <p:nvPr/>
        </p:nvSpPr>
        <p:spPr>
          <a:xfrm>
            <a:off x="4752392" y="943394"/>
            <a:ext cx="2273559" cy="461665"/>
          </a:xfrm>
          <a:prstGeom prst="rect">
            <a:avLst/>
          </a:prstGeom>
          <a:noFill/>
        </p:spPr>
        <p:txBody>
          <a:bodyPr wrap="square">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75190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A97D1-886A-87E8-C01A-F2D3AA5DEB5A}"/>
              </a:ext>
            </a:extLst>
          </p:cNvPr>
          <p:cNvSpPr txBox="1"/>
          <p:nvPr/>
        </p:nvSpPr>
        <p:spPr>
          <a:xfrm>
            <a:off x="2582780" y="825986"/>
            <a:ext cx="6096000" cy="461665"/>
          </a:xfrm>
          <a:prstGeom prst="rect">
            <a:avLst/>
          </a:prstGeom>
          <a:noFill/>
        </p:spPr>
        <p:txBody>
          <a:bodyPr wrap="square">
            <a:spAutoFit/>
          </a:bodyPr>
          <a:lstStyle/>
          <a:p>
            <a:pPr algn="ctr"/>
            <a:r>
              <a:rPr lang="en-IN" sz="2400" dirty="0">
                <a:solidFill>
                  <a:srgbClr val="C00000"/>
                </a:solidFill>
                <a:latin typeface="Times New Roman" panose="02020603050405020304" pitchFamily="18"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E4756DB1-7C3A-9464-8DE7-94062941876B}"/>
              </a:ext>
            </a:extLst>
          </p:cNvPr>
          <p:cNvSpPr txBox="1"/>
          <p:nvPr/>
        </p:nvSpPr>
        <p:spPr>
          <a:xfrm>
            <a:off x="1090863" y="1448071"/>
            <a:ext cx="10010273"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future scope for the topic "Designing a 48 V to 24 V DC-DC Converters for Vehicle Applications Using a Resonant Switched Capacitor Converter Topology Versus Flyback Converter" holds significant potential for further advancements and exploration in several key areas: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Eff</a:t>
            </a:r>
            <a:r>
              <a:rPr lang="en-IN" dirty="0"/>
              <a:t>iciency Optimization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Integration with Vehicle Electrification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Advanced Semiconductor Technologies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Reliability and Robustness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System-Level Optimization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Environmental Considerations</a:t>
            </a:r>
          </a:p>
          <a:p>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92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3FE7D8-8AA7-4396-6DD8-D59BD384BB6B}"/>
              </a:ext>
            </a:extLst>
          </p:cNvPr>
          <p:cNvSpPr txBox="1"/>
          <p:nvPr/>
        </p:nvSpPr>
        <p:spPr>
          <a:xfrm>
            <a:off x="3608614" y="2833787"/>
            <a:ext cx="6097554"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THANK YOU</a:t>
            </a:r>
            <a:r>
              <a:rPr lang="en-US" sz="4800" dirty="0"/>
              <a:t>…..</a:t>
            </a:r>
            <a:endParaRPr lang="en-IN" sz="4800" dirty="0"/>
          </a:p>
        </p:txBody>
      </p:sp>
    </p:spTree>
    <p:extLst>
      <p:ext uri="{BB962C8B-B14F-4D97-AF65-F5344CB8AC3E}">
        <p14:creationId xmlns:p14="http://schemas.microsoft.com/office/powerpoint/2010/main" val="261152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DE69-9246-4C6D-B903-F8ACF4C0E855}"/>
              </a:ext>
            </a:extLst>
          </p:cNvPr>
          <p:cNvSpPr>
            <a:spLocks noGrp="1"/>
          </p:cNvSpPr>
          <p:nvPr>
            <p:ph type="title" idx="4294967295"/>
          </p:nvPr>
        </p:nvSpPr>
        <p:spPr>
          <a:xfrm>
            <a:off x="1586205" y="717959"/>
            <a:ext cx="8350898" cy="883632"/>
          </a:xfrm>
        </p:spPr>
        <p:txBody>
          <a:bodyPr>
            <a:normAutofit fontScale="90000"/>
          </a:bodyPr>
          <a:lstStyle/>
          <a:p>
            <a:r>
              <a:rPr lang="en-US" sz="3200" b="1" dirty="0">
                <a:solidFill>
                  <a:srgbClr val="C00000"/>
                </a:solidFill>
                <a:latin typeface="Times New Roman" panose="02020603050405020304" pitchFamily="18" charset="0"/>
                <a:cs typeface="Times New Roman" panose="02020603050405020304" pitchFamily="18" charset="0"/>
              </a:rPr>
              <a:t>CONTENTS</a:t>
            </a:r>
            <a:r>
              <a:rPr lang="en-US" sz="3200" b="1" dirty="0">
                <a:solidFill>
                  <a:srgbClr val="C00000"/>
                </a:solidFill>
              </a:rPr>
              <a:t>:</a:t>
            </a:r>
            <a:br>
              <a:rPr lang="en-US" sz="3200" u="sng" dirty="0">
                <a:solidFill>
                  <a:srgbClr val="262626"/>
                </a:solidFill>
              </a:rPr>
            </a:br>
            <a:endParaRPr lang="en-US" sz="3200" dirty="0">
              <a:solidFill>
                <a:srgbClr val="262626"/>
              </a:solidFill>
            </a:endParaRPr>
          </a:p>
        </p:txBody>
      </p:sp>
      <p:sp>
        <p:nvSpPr>
          <p:cNvPr id="4" name="TextBox 3">
            <a:extLst>
              <a:ext uri="{FF2B5EF4-FFF2-40B4-BE49-F238E27FC236}">
                <a16:creationId xmlns:a16="http://schemas.microsoft.com/office/drawing/2014/main" id="{F6AF92C7-93EB-7FFD-9221-4C84E30F6F24}"/>
              </a:ext>
            </a:extLst>
          </p:cNvPr>
          <p:cNvSpPr txBox="1"/>
          <p:nvPr/>
        </p:nvSpPr>
        <p:spPr>
          <a:xfrm>
            <a:off x="1073992" y="1019816"/>
            <a:ext cx="9648846" cy="6878806"/>
          </a:xfrm>
          <a:prstGeom prst="rect">
            <a:avLst/>
          </a:prstGeom>
          <a:noFill/>
        </p:spPr>
        <p:txBody>
          <a:bodyPr wrap="square">
            <a:spAutoFit/>
          </a:bodyPr>
          <a:lstStyle/>
          <a:p>
            <a:pPr algn="just"/>
            <a:endParaRPr lang="en-US" dirty="0">
              <a:solidFill>
                <a:srgbClr val="262626"/>
              </a:solidFill>
            </a:endParaRPr>
          </a:p>
          <a:p>
            <a:pPr marL="285750" indent="-285750" algn="just">
              <a:lnSpc>
                <a:spcPct val="150000"/>
              </a:lnSpc>
              <a:buFont typeface="Wingdings" panose="05000000000000000000" pitchFamily="2" charset="2"/>
              <a:buChar char="q"/>
            </a:pPr>
            <a:r>
              <a:rPr lang="en-US" b="1" dirty="0"/>
              <a:t>INTRODUCTION</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LITERATURE REVIEW</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METHODOLOGY</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RESONANT SWITCHED CAPACITOR CONVERTER</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FLYBACK CONVERTER</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COMPARISION BETWEEN RSCC AND FLYBACK CONVERTER</a:t>
            </a:r>
          </a:p>
          <a:p>
            <a:pPr marL="285750" indent="-285750" algn="just">
              <a:lnSpc>
                <a:spcPct val="150000"/>
              </a:lnSpc>
              <a:buFont typeface="Wingdings" panose="05000000000000000000" pitchFamily="2" charset="2"/>
              <a:buChar char="q"/>
            </a:pPr>
            <a:r>
              <a:rPr lang="en-US" b="1" dirty="0"/>
              <a:t>SIMULATION RESULTS </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APPLICATIONS</a:t>
            </a:r>
            <a:endParaRPr lang="en-US" b="1" dirty="0"/>
          </a:p>
          <a:p>
            <a:pPr marL="285750" indent="-285750" algn="just">
              <a:lnSpc>
                <a:spcPct val="150000"/>
              </a:lnSpc>
              <a:buFont typeface="Wingdings" panose="05000000000000000000" pitchFamily="2" charset="2"/>
              <a:buChar char="q"/>
            </a:pPr>
            <a:r>
              <a:rPr lang="en-US" b="1" dirty="0"/>
              <a:t>ADVANTAGES AND DISADVANTAGES</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FUTURE SCOPE</a:t>
            </a:r>
          </a:p>
          <a:p>
            <a:pPr marL="285750" indent="-285750" algn="just">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CONCLUSION</a:t>
            </a:r>
          </a:p>
          <a:p>
            <a:pPr algn="just">
              <a:lnSpc>
                <a:spcPct val="150000"/>
              </a:lnSpc>
            </a:pPr>
            <a:endParaRPr lang="en-IN" b="1" dirty="0">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262626"/>
              </a:solidFill>
            </a:endParaRPr>
          </a:p>
          <a:p>
            <a:pPr algn="just"/>
            <a:endParaRPr lang="en-US" dirty="0">
              <a:solidFill>
                <a:srgbClr val="262626"/>
              </a:solidFill>
            </a:endParaRPr>
          </a:p>
          <a:p>
            <a:pPr algn="just"/>
            <a:endParaRPr lang="en-US" dirty="0">
              <a:solidFill>
                <a:srgbClr val="262626"/>
              </a:solidFill>
            </a:endParaRPr>
          </a:p>
          <a:p>
            <a:pPr marL="285750" indent="-285750" algn="just">
              <a:buFont typeface="Wingdings" panose="05000000000000000000" pitchFamily="2" charset="2"/>
              <a:buChar char="q"/>
            </a:pPr>
            <a:endParaRPr lang="en-US" dirty="0">
              <a:solidFill>
                <a:srgbClr val="262626"/>
              </a:solidFill>
            </a:endParaRPr>
          </a:p>
          <a:p>
            <a:pPr algn="just"/>
            <a:endParaRPr lang="en-IN" dirty="0"/>
          </a:p>
        </p:txBody>
      </p:sp>
    </p:spTree>
    <p:extLst>
      <p:ext uri="{BB962C8B-B14F-4D97-AF65-F5344CB8AC3E}">
        <p14:creationId xmlns:p14="http://schemas.microsoft.com/office/powerpoint/2010/main" val="202649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A293D-36B3-4F84-897D-BBBF92885E71}"/>
              </a:ext>
            </a:extLst>
          </p:cNvPr>
          <p:cNvSpPr txBox="1"/>
          <p:nvPr/>
        </p:nvSpPr>
        <p:spPr>
          <a:xfrm>
            <a:off x="2829765" y="577987"/>
            <a:ext cx="6096000" cy="523220"/>
          </a:xfrm>
          <a:prstGeom prst="rect">
            <a:avLst/>
          </a:prstGeom>
          <a:noFill/>
        </p:spPr>
        <p:txBody>
          <a:bodyPr wrap="square">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INTRODUCTIO</a:t>
            </a:r>
            <a:r>
              <a:rPr lang="en-US" sz="2800" b="1" dirty="0">
                <a:solidFill>
                  <a:srgbClr val="C00000"/>
                </a:solidFill>
              </a:rPr>
              <a:t>N</a:t>
            </a:r>
            <a:endParaRPr lang="en-IN" sz="3200" b="1" dirty="0">
              <a:solidFill>
                <a:srgbClr val="C00000"/>
              </a:solidFill>
            </a:endParaRPr>
          </a:p>
        </p:txBody>
      </p:sp>
      <p:sp>
        <p:nvSpPr>
          <p:cNvPr id="2" name="Content Placeholder 2">
            <a:extLst>
              <a:ext uri="{FF2B5EF4-FFF2-40B4-BE49-F238E27FC236}">
                <a16:creationId xmlns:a16="http://schemas.microsoft.com/office/drawing/2014/main" id="{C1166AFA-1BAB-AD14-42EE-D5A824E13954}"/>
              </a:ext>
            </a:extLst>
          </p:cNvPr>
          <p:cNvSpPr txBox="1">
            <a:spLocks/>
          </p:cNvSpPr>
          <p:nvPr/>
        </p:nvSpPr>
        <p:spPr>
          <a:xfrm>
            <a:off x="650239" y="1164656"/>
            <a:ext cx="11092581" cy="4915302"/>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buClr>
                <a:srgbClr val="C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ever-evolving landscape of automotive technology, the demand for efficient power management solutions continues to surge.</a:t>
            </a:r>
          </a:p>
          <a:p>
            <a:pPr algn="just">
              <a:lnSpc>
                <a:spcPct val="150000"/>
              </a:lnSpc>
              <a:buClr>
                <a:srgbClr val="C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.Among the critical components driving this advancement are DC-DC converters. Among the myriad of DC-DC converter topologies, the Resonant Switched Capacitor Converter (RSCC) and the Flyback Converter emerge as frontrunners, each offering unique advantages and trade-offs .</a:t>
            </a:r>
          </a:p>
          <a:p>
            <a:pPr algn="just">
              <a:lnSpc>
                <a:spcPct val="150000"/>
              </a:lnSpc>
              <a:buClr>
                <a:srgbClr val="C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Switched Capacitor and Flyback Converter topologies for transitioning from a 48V to a 24V system.</a:t>
            </a:r>
          </a:p>
          <a:p>
            <a:pPr algn="just">
              <a:lnSpc>
                <a:spcPct val="150000"/>
              </a:lnSpc>
              <a:buClr>
                <a:srgbClr val="C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Through comprehensive analysis and simulation, we aim to delineate the strengths and limitations of each approach, empowering engineers and researchers with valuable insights to inform their design decisions and propel the advancement of automotive power electronics into a new era of efficiency and reliability.</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Clr>
                <a:srgbClr val="C00000"/>
              </a:buClr>
              <a:buSzPct val="10000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43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43649-46A5-3862-A9FC-2EB5970D0EEF}"/>
              </a:ext>
            </a:extLst>
          </p:cNvPr>
          <p:cNvSpPr txBox="1"/>
          <p:nvPr/>
        </p:nvSpPr>
        <p:spPr>
          <a:xfrm>
            <a:off x="3048000" y="809944"/>
            <a:ext cx="6096000" cy="523220"/>
          </a:xfrm>
          <a:prstGeom prst="rect">
            <a:avLst/>
          </a:prstGeom>
          <a:noFill/>
        </p:spPr>
        <p:txBody>
          <a:bodyPr wrap="square">
            <a:spAutoFit/>
          </a:bodyPr>
          <a:lstStyle/>
          <a:p>
            <a:pPr algn="ctr"/>
            <a:r>
              <a:rPr lang="en-IN" sz="2800" b="1" dirty="0">
                <a:solidFill>
                  <a:srgbClr val="C00000"/>
                </a:solidFill>
                <a:latin typeface="Times New Roman" panose="02020603050405020304" pitchFamily="18" charset="0"/>
                <a:cs typeface="Times New Roman" panose="02020603050405020304" pitchFamily="18" charset="0"/>
              </a:rPr>
              <a:t>LITERATURE</a:t>
            </a:r>
            <a:r>
              <a:rPr lang="en-IN" sz="2800" b="1" dirty="0">
                <a:solidFill>
                  <a:srgbClr val="002060"/>
                </a:solidFill>
                <a:latin typeface="Times New Roman" panose="02020603050405020304" pitchFamily="18" charset="0"/>
                <a:cs typeface="Times New Roman" panose="02020603050405020304" pitchFamily="18" charset="0"/>
              </a:rPr>
              <a:t> </a:t>
            </a:r>
            <a:r>
              <a:rPr lang="en-IN" sz="2800" b="1" dirty="0">
                <a:solidFill>
                  <a:srgbClr val="C00000"/>
                </a:solidFill>
                <a:latin typeface="Times New Roman" panose="02020603050405020304" pitchFamily="18" charset="0"/>
                <a:cs typeface="Times New Roman" panose="02020603050405020304" pitchFamily="18" charset="0"/>
              </a:rPr>
              <a:t>REVIEW</a:t>
            </a:r>
            <a:endParaRPr lang="en-IN" sz="2800" dirty="0"/>
          </a:p>
        </p:txBody>
      </p:sp>
      <p:sp>
        <p:nvSpPr>
          <p:cNvPr id="4" name="Content Placeholder 2">
            <a:extLst>
              <a:ext uri="{FF2B5EF4-FFF2-40B4-BE49-F238E27FC236}">
                <a16:creationId xmlns:a16="http://schemas.microsoft.com/office/drawing/2014/main" id="{6D23A636-31E9-2616-4267-B7DC12E4E8AF}"/>
              </a:ext>
            </a:extLst>
          </p:cNvPr>
          <p:cNvSpPr txBox="1">
            <a:spLocks/>
          </p:cNvSpPr>
          <p:nvPr/>
        </p:nvSpPr>
        <p:spPr>
          <a:xfrm>
            <a:off x="667886" y="1482257"/>
            <a:ext cx="10627360" cy="554632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literature survey designing a 48v to 24 v dc-dc converters for vehicle application would involve speed control of motors using Mat lab Simulink.</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of a 48V to 24V DCDC converter for vehicle applications using a resonant switched capacitor converter (RSCC) versus a flyback converter involves a combination of electrical engineering principles, control systems, and renewable energy integration.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Leverage academic databases containing resources such as peer-reviewed journal articles, research papers, and textbooks in disciplines including electrical engineering, power electronics, Look for keywords such as "Switched capacitor converter," "Resonant converter," "PWM" and "EMI" Websites like IEEE Xplore, ScienceDirect, and Google Scholar are good places to search.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80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B6926D0F-717B-BAB9-2E7B-53D5E31E5EAF}"/>
              </a:ext>
            </a:extLst>
          </p:cNvPr>
          <p:cNvSpPr txBox="1">
            <a:spLocks/>
          </p:cNvSpPr>
          <p:nvPr/>
        </p:nvSpPr>
        <p:spPr>
          <a:xfrm>
            <a:off x="2485053" y="786064"/>
            <a:ext cx="7221893" cy="94239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IN" sz="3200" b="1" dirty="0">
                <a:solidFill>
                  <a:srgbClr val="C00000"/>
                </a:solidFill>
                <a:latin typeface="Times New Roman" panose="02020603050405020304" pitchFamily="18" charset="0"/>
                <a:cs typeface="Times New Roman" panose="02020603050405020304" pitchFamily="18" charset="0"/>
              </a:rPr>
              <a:t>   METHODOLOGY</a:t>
            </a:r>
          </a:p>
        </p:txBody>
      </p:sp>
      <p:sp>
        <p:nvSpPr>
          <p:cNvPr id="4" name="TextBox 3">
            <a:extLst>
              <a:ext uri="{FF2B5EF4-FFF2-40B4-BE49-F238E27FC236}">
                <a16:creationId xmlns:a16="http://schemas.microsoft.com/office/drawing/2014/main" id="{A6756D15-D55A-3003-02F4-833314AF7865}"/>
              </a:ext>
            </a:extLst>
          </p:cNvPr>
          <p:cNvSpPr txBox="1"/>
          <p:nvPr/>
        </p:nvSpPr>
        <p:spPr>
          <a:xfrm>
            <a:off x="986588" y="1728457"/>
            <a:ext cx="10218821" cy="3277885"/>
          </a:xfrm>
          <a:prstGeom prst="rect">
            <a:avLst/>
          </a:prstGeom>
          <a:noFill/>
        </p:spPr>
        <p:txBody>
          <a:bodyPr wrap="square">
            <a:spAutoFit/>
          </a:bodyPr>
          <a:lstStyle/>
          <a:p>
            <a:pPr marL="342900" indent="-342900" algn="just">
              <a:lnSpc>
                <a:spcPct val="150000"/>
              </a:lnSpc>
              <a:buClr>
                <a:schemeClr val="tx1"/>
              </a:buClr>
              <a:buSzPct val="1000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Methodology for designing of a 48V to 24V DC-DC converter for vehicle applications, particularly focusing on a resonant switched capacitor converter topology versus a flyback converter, involve several critical stages to ensure efficiency, reliability, and safety.</a:t>
            </a:r>
          </a:p>
          <a:p>
            <a:pPr marL="342900" indent="-342900" algn="just">
              <a:lnSpc>
                <a:spcPct val="150000"/>
              </a:lnSpc>
              <a:buClr>
                <a:schemeClr val="tx1"/>
              </a:buClr>
              <a:buSzPct val="1000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Here's a structured methodology broken down into five key heading several critical stages to ensure efficiency, reliability, and safety.</a:t>
            </a:r>
            <a:r>
              <a:rPr lang="en-US" sz="2000" dirty="0"/>
              <a:t> </a:t>
            </a:r>
          </a:p>
          <a:p>
            <a:pPr marL="342900" indent="-342900" algn="just">
              <a:lnSpc>
                <a:spcPct val="150000"/>
              </a:lnSpc>
              <a:buClr>
                <a:schemeClr val="tx1"/>
              </a:buClr>
              <a:buSzPct val="100000"/>
              <a:buFont typeface="Wingdings" panose="05000000000000000000" pitchFamily="2" charset="2"/>
              <a:buChar char="Ø"/>
            </a:pPr>
            <a:r>
              <a:rPr lang="en-US" sz="2000" dirty="0"/>
              <a:t>Conceptual Design and Requirements Analysis.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SzPct val="100000"/>
              <a:buFont typeface="Wingdings" panose="05000000000000000000" pitchFamily="2" charset="2"/>
              <a:buChar char="Ø"/>
            </a:pPr>
            <a:r>
              <a:rPr lang="en-US" sz="2000" dirty="0"/>
              <a:t> Design and Simulation of the Converter Circuit.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70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108AD82-D574-D29D-A9E0-01867C745EF2}"/>
              </a:ext>
            </a:extLst>
          </p:cNvPr>
          <p:cNvSpPr txBox="1">
            <a:spLocks/>
          </p:cNvSpPr>
          <p:nvPr/>
        </p:nvSpPr>
        <p:spPr>
          <a:xfrm>
            <a:off x="244145" y="758098"/>
            <a:ext cx="11703709" cy="868903"/>
          </a:xfrm>
          <a:prstGeom prst="rect">
            <a:avLst/>
          </a:prstGeom>
          <a:noFill/>
          <a:ln>
            <a:noFill/>
          </a:ln>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C00000"/>
                </a:solidFill>
                <a:latin typeface="Times New Roman" panose="02020603050405020304" pitchFamily="18" charset="0"/>
                <a:cs typeface="Times New Roman" panose="02020603050405020304" pitchFamily="18" charset="0"/>
              </a:rPr>
              <a:t>RESONANT SWITCHED CAPACITOR CONVERTER</a:t>
            </a:r>
          </a:p>
        </p:txBody>
      </p:sp>
      <p:sp>
        <p:nvSpPr>
          <p:cNvPr id="5" name="TextBox 4">
            <a:extLst>
              <a:ext uri="{FF2B5EF4-FFF2-40B4-BE49-F238E27FC236}">
                <a16:creationId xmlns:a16="http://schemas.microsoft.com/office/drawing/2014/main" id="{084229D4-AD56-CA64-6595-D2D099EB85D8}"/>
              </a:ext>
            </a:extLst>
          </p:cNvPr>
          <p:cNvSpPr txBox="1"/>
          <p:nvPr/>
        </p:nvSpPr>
        <p:spPr>
          <a:xfrm>
            <a:off x="1122946" y="1627001"/>
            <a:ext cx="5229728" cy="347787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dual-phase half mode switched-capacitor converter with zero current switching (ZCS) is simulated, here.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Soft switching in both turn-on and turn-off of all power diodes and switches, dual-phase ability, high efficiency, low output voltage ripple, complementary drive signal, and light weight are the advantages of this converter.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circuit diagram of a 48 V to 24 V converter with 100 W output power is shown in Figure 1</a:t>
            </a:r>
            <a:r>
              <a:rPr lang="en-US"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FDB68532-9618-F46E-E6A9-B0A2F1DBF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73516" y="1352651"/>
            <a:ext cx="4695190" cy="3564255"/>
          </a:xfrm>
          <a:prstGeom prst="rect">
            <a:avLst/>
          </a:prstGeom>
          <a:noFill/>
          <a:ln>
            <a:noFill/>
          </a:ln>
        </p:spPr>
      </p:pic>
      <p:sp>
        <p:nvSpPr>
          <p:cNvPr id="8" name="TextBox 7">
            <a:extLst>
              <a:ext uri="{FF2B5EF4-FFF2-40B4-BE49-F238E27FC236}">
                <a16:creationId xmlns:a16="http://schemas.microsoft.com/office/drawing/2014/main" id="{12701447-264C-3D8A-7B62-5624B101233E}"/>
              </a:ext>
            </a:extLst>
          </p:cNvPr>
          <p:cNvSpPr txBox="1"/>
          <p:nvPr/>
        </p:nvSpPr>
        <p:spPr>
          <a:xfrm>
            <a:off x="6478437" y="4916906"/>
            <a:ext cx="5085347" cy="646331"/>
          </a:xfrm>
          <a:prstGeom prst="rect">
            <a:avLst/>
          </a:prstGeom>
          <a:noFill/>
        </p:spPr>
        <p:txBody>
          <a:bodyPr wrap="square">
            <a:spAutoFit/>
          </a:bodyPr>
          <a:lstStyle/>
          <a:p>
            <a:pPr algn="ctr"/>
            <a:r>
              <a:rPr lang="en-US" dirty="0"/>
              <a:t>Figure 1: ZCS dual-phase half mode switched capacitor converter </a:t>
            </a:r>
            <a:endParaRPr lang="en-IN" dirty="0"/>
          </a:p>
        </p:txBody>
      </p:sp>
      <p:cxnSp>
        <p:nvCxnSpPr>
          <p:cNvPr id="4" name="Straight Arrow Connector 3">
            <a:extLst>
              <a:ext uri="{FF2B5EF4-FFF2-40B4-BE49-F238E27FC236}">
                <a16:creationId xmlns:a16="http://schemas.microsoft.com/office/drawing/2014/main" id="{1DADCE16-2A76-23F1-EFF8-6ED77D1FB7FC}"/>
              </a:ext>
            </a:extLst>
          </p:cNvPr>
          <p:cNvCxnSpPr>
            <a:cxnSpLocks/>
          </p:cNvCxnSpPr>
          <p:nvPr/>
        </p:nvCxnSpPr>
        <p:spPr>
          <a:xfrm flipV="1">
            <a:off x="11047445" y="2878494"/>
            <a:ext cx="0" cy="55050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8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6A1294-A84A-11A7-082E-2F24804759B7}"/>
              </a:ext>
            </a:extLst>
          </p:cNvPr>
          <p:cNvSpPr txBox="1"/>
          <p:nvPr/>
        </p:nvSpPr>
        <p:spPr>
          <a:xfrm>
            <a:off x="3384884" y="6015037"/>
            <a:ext cx="6096000" cy="400110"/>
          </a:xfrm>
          <a:prstGeom prst="rect">
            <a:avLst/>
          </a:prstGeom>
          <a:noFill/>
        </p:spPr>
        <p:txBody>
          <a:bodyPr wrap="square">
            <a:spAutoFit/>
          </a:bodyPr>
          <a:lstStyle/>
          <a:p>
            <a:pPr algn="ctr"/>
            <a:r>
              <a:rPr lang="en-US" sz="2000" dirty="0"/>
              <a:t>Figure 2: operation mode of RSSC </a:t>
            </a:r>
            <a:endParaRPr lang="en-IN" sz="2000" dirty="0"/>
          </a:p>
        </p:txBody>
      </p:sp>
      <p:sp>
        <p:nvSpPr>
          <p:cNvPr id="5" name="TextBox 4">
            <a:extLst>
              <a:ext uri="{FF2B5EF4-FFF2-40B4-BE49-F238E27FC236}">
                <a16:creationId xmlns:a16="http://schemas.microsoft.com/office/drawing/2014/main" id="{7369866C-C80A-DCEF-FE31-3C6A58B7D84B}"/>
              </a:ext>
            </a:extLst>
          </p:cNvPr>
          <p:cNvSpPr txBox="1"/>
          <p:nvPr/>
        </p:nvSpPr>
        <p:spPr>
          <a:xfrm>
            <a:off x="1962702" y="442853"/>
            <a:ext cx="7812506" cy="461665"/>
          </a:xfrm>
          <a:prstGeom prst="rect">
            <a:avLst/>
          </a:prstGeom>
          <a:noFill/>
        </p:spPr>
        <p:txBody>
          <a:bodyPr wrap="square">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OPERATION MODE </a:t>
            </a:r>
            <a:r>
              <a:rPr lang="en-IN" sz="2400" b="1" dirty="0">
                <a:solidFill>
                  <a:srgbClr val="C00000"/>
                </a:solidFill>
                <a:latin typeface="Times New Roman" panose="02020603050405020304" pitchFamily="18" charset="0"/>
                <a:cs typeface="Times New Roman" panose="02020603050405020304" pitchFamily="18" charset="0"/>
              </a:rPr>
              <a:t>RSSC</a:t>
            </a:r>
          </a:p>
        </p:txBody>
      </p:sp>
      <p:pic>
        <p:nvPicPr>
          <p:cNvPr id="6" name="Picture 5">
            <a:extLst>
              <a:ext uri="{FF2B5EF4-FFF2-40B4-BE49-F238E27FC236}">
                <a16:creationId xmlns:a16="http://schemas.microsoft.com/office/drawing/2014/main" id="{BF675E0B-39EC-61EB-CC4F-B30BBEA30542}"/>
              </a:ext>
            </a:extLst>
          </p:cNvPr>
          <p:cNvPicPr>
            <a:picLocks noChangeAspect="1"/>
          </p:cNvPicPr>
          <p:nvPr/>
        </p:nvPicPr>
        <p:blipFill>
          <a:blip r:embed="rId2"/>
          <a:stretch>
            <a:fillRect/>
          </a:stretch>
        </p:blipFill>
        <p:spPr>
          <a:xfrm>
            <a:off x="2416792" y="989045"/>
            <a:ext cx="7064092" cy="4786604"/>
          </a:xfrm>
          <a:prstGeom prst="rect">
            <a:avLst/>
          </a:prstGeom>
        </p:spPr>
      </p:pic>
    </p:spTree>
    <p:extLst>
      <p:ext uri="{BB962C8B-B14F-4D97-AF65-F5344CB8AC3E}">
        <p14:creationId xmlns:p14="http://schemas.microsoft.com/office/powerpoint/2010/main" val="228969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CF3E90-F61C-A184-314A-FCEBE070D096}"/>
              </a:ext>
            </a:extLst>
          </p:cNvPr>
          <p:cNvSpPr txBox="1"/>
          <p:nvPr/>
        </p:nvSpPr>
        <p:spPr>
          <a:xfrm>
            <a:off x="1844841" y="763894"/>
            <a:ext cx="7812506" cy="584775"/>
          </a:xfrm>
          <a:prstGeom prst="rect">
            <a:avLst/>
          </a:prstGeom>
          <a:noFill/>
        </p:spPr>
        <p:txBody>
          <a:bodyPr wrap="square">
            <a:sp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  FLYBACK CONVERTER</a:t>
            </a:r>
          </a:p>
        </p:txBody>
      </p:sp>
      <p:pic>
        <p:nvPicPr>
          <p:cNvPr id="3" name="Picture 2">
            <a:extLst>
              <a:ext uri="{FF2B5EF4-FFF2-40B4-BE49-F238E27FC236}">
                <a16:creationId xmlns:a16="http://schemas.microsoft.com/office/drawing/2014/main" id="{E94DA596-EF33-F255-D596-B4B9B1DBBFF4}"/>
              </a:ext>
            </a:extLst>
          </p:cNvPr>
          <p:cNvPicPr>
            <a:picLocks noChangeAspect="1"/>
          </p:cNvPicPr>
          <p:nvPr/>
        </p:nvPicPr>
        <p:blipFill>
          <a:blip r:embed="rId2"/>
          <a:stretch>
            <a:fillRect/>
          </a:stretch>
        </p:blipFill>
        <p:spPr>
          <a:xfrm>
            <a:off x="6096000" y="1593450"/>
            <a:ext cx="5390147" cy="3920401"/>
          </a:xfrm>
          <a:prstGeom prst="rect">
            <a:avLst/>
          </a:prstGeom>
        </p:spPr>
      </p:pic>
      <p:sp>
        <p:nvSpPr>
          <p:cNvPr id="5" name="TextBox 4">
            <a:extLst>
              <a:ext uri="{FF2B5EF4-FFF2-40B4-BE49-F238E27FC236}">
                <a16:creationId xmlns:a16="http://schemas.microsoft.com/office/drawing/2014/main" id="{B8D56223-981B-D0EC-F973-92CD6E957356}"/>
              </a:ext>
            </a:extLst>
          </p:cNvPr>
          <p:cNvSpPr txBox="1"/>
          <p:nvPr/>
        </p:nvSpPr>
        <p:spPr>
          <a:xfrm>
            <a:off x="829114" y="1720840"/>
            <a:ext cx="5173579" cy="3416320"/>
          </a:xfrm>
          <a:prstGeom prst="rect">
            <a:avLst/>
          </a:prstGeom>
          <a:noFill/>
        </p:spPr>
        <p:txBody>
          <a:bodyPr wrap="square">
            <a:spAutoFit/>
          </a:bodyPr>
          <a:lstStyle/>
          <a:p>
            <a:pPr marL="285750" indent="-285750" algn="just">
              <a:buFont typeface="Wingdings" panose="05000000000000000000" pitchFamily="2" charset="2"/>
              <a:buChar char="Ø"/>
            </a:pPr>
            <a:r>
              <a:rPr lang="en-US" sz="1800" kern="0" dirty="0">
                <a:effectLst/>
                <a:latin typeface="Times New Roman" panose="02020603050405020304" pitchFamily="18" charset="0"/>
                <a:ea typeface="Times New Roman" panose="02020603050405020304" pitchFamily="18" charset="0"/>
              </a:rPr>
              <a:t>A flyback converter is a type of isolated DC-DC converter used to step up or step-down voltage levels. </a:t>
            </a: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Times New Roman" panose="02020603050405020304" pitchFamily="18" charset="0"/>
              </a:rPr>
              <a:t>It operates by storing energy in the magnetic field of a transformer during the switch-on time and transferring it to the output during the switch-off time.</a:t>
            </a: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Times New Roman" panose="02020603050405020304" pitchFamily="18" charset="0"/>
              </a:rPr>
              <a:t> This transformer provides electrical isolation between the input and output, making the flyback converter suitable for applications requiring isolation, such as in power supplies for electronics, automotive, and industrial systems.</a:t>
            </a:r>
            <a:endParaRPr lang="en-IN" dirty="0"/>
          </a:p>
        </p:txBody>
      </p:sp>
      <p:sp>
        <p:nvSpPr>
          <p:cNvPr id="6" name="TextBox 5">
            <a:extLst>
              <a:ext uri="{FF2B5EF4-FFF2-40B4-BE49-F238E27FC236}">
                <a16:creationId xmlns:a16="http://schemas.microsoft.com/office/drawing/2014/main" id="{583F2116-353E-1AAF-F3E3-5B0B77332733}"/>
              </a:ext>
            </a:extLst>
          </p:cNvPr>
          <p:cNvSpPr txBox="1"/>
          <p:nvPr/>
        </p:nvSpPr>
        <p:spPr>
          <a:xfrm>
            <a:off x="6570878" y="5143750"/>
            <a:ext cx="5085347" cy="369332"/>
          </a:xfrm>
          <a:prstGeom prst="rect">
            <a:avLst/>
          </a:prstGeom>
          <a:noFill/>
        </p:spPr>
        <p:txBody>
          <a:bodyPr wrap="square">
            <a:spAutoFit/>
          </a:bodyPr>
          <a:lstStyle/>
          <a:p>
            <a:pPr algn="ctr"/>
            <a:r>
              <a:rPr lang="en-US" dirty="0"/>
              <a:t>Figure 3: Flyback converter </a:t>
            </a:r>
            <a:endParaRPr lang="en-IN" dirty="0"/>
          </a:p>
        </p:txBody>
      </p:sp>
    </p:spTree>
    <p:extLst>
      <p:ext uri="{BB962C8B-B14F-4D97-AF65-F5344CB8AC3E}">
        <p14:creationId xmlns:p14="http://schemas.microsoft.com/office/powerpoint/2010/main" val="3550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EB22B1-C8FE-01DE-536F-1D69F7797493}"/>
              </a:ext>
            </a:extLst>
          </p:cNvPr>
          <p:cNvSpPr txBox="1"/>
          <p:nvPr/>
        </p:nvSpPr>
        <p:spPr>
          <a:xfrm>
            <a:off x="369336" y="4648353"/>
            <a:ext cx="6097554" cy="458074"/>
          </a:xfrm>
          <a:prstGeom prst="rect">
            <a:avLst/>
          </a:prstGeom>
          <a:noFill/>
        </p:spPr>
        <p:txBody>
          <a:bodyPr wrap="square">
            <a:spAutoFit/>
          </a:bodyPr>
          <a:lstStyle/>
          <a:p>
            <a:pPr marL="457200" indent="-22860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Figure 4</a:t>
            </a:r>
            <a:r>
              <a:rPr lang="en-US"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Switch ON state</a:t>
            </a:r>
            <a:endParaRPr lang="en-IN"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EBEF925-9458-B54E-0D88-C619CC98FBE0}"/>
              </a:ext>
            </a:extLst>
          </p:cNvPr>
          <p:cNvSpPr txBox="1"/>
          <p:nvPr/>
        </p:nvSpPr>
        <p:spPr>
          <a:xfrm>
            <a:off x="5725111" y="4674297"/>
            <a:ext cx="6097554" cy="458074"/>
          </a:xfrm>
          <a:prstGeom prst="rect">
            <a:avLst/>
          </a:prstGeom>
          <a:noFill/>
        </p:spPr>
        <p:txBody>
          <a:bodyPr wrap="square">
            <a:spAutoFit/>
          </a:bodyPr>
          <a:lstStyle/>
          <a:p>
            <a:pPr marL="457200" indent="-22860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Figure </a:t>
            </a:r>
            <a:r>
              <a:rPr lang="en-US" dirty="0">
                <a:solidFill>
                  <a:srgbClr val="000000"/>
                </a:solidFill>
                <a:latin typeface="Times New Roman" panose="02020603050405020304" pitchFamily="18" charset="0"/>
                <a:ea typeface="Times New Roman" panose="02020603050405020304" pitchFamily="18" charset="0"/>
              </a:rPr>
              <a:t>5:</a:t>
            </a:r>
            <a:r>
              <a:rPr lang="en-US" sz="1800" dirty="0">
                <a:solidFill>
                  <a:srgbClr val="000000"/>
                </a:solidFill>
                <a:effectLst/>
                <a:latin typeface="Times New Roman" panose="02020603050405020304" pitchFamily="18" charset="0"/>
                <a:ea typeface="Times New Roman" panose="02020603050405020304" pitchFamily="18" charset="0"/>
              </a:rPr>
              <a:t> Switch OFF state</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B8B42AF-1F0B-FFD5-C081-534CC138EAF4}"/>
              </a:ext>
            </a:extLst>
          </p:cNvPr>
          <p:cNvSpPr txBox="1"/>
          <p:nvPr/>
        </p:nvSpPr>
        <p:spPr>
          <a:xfrm>
            <a:off x="2189747" y="781388"/>
            <a:ext cx="7812506" cy="461665"/>
          </a:xfrm>
          <a:prstGeom prst="rect">
            <a:avLst/>
          </a:prstGeom>
          <a:noFill/>
        </p:spPr>
        <p:txBody>
          <a:bodyPr wrap="square">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OPERATION MODE </a:t>
            </a:r>
            <a:r>
              <a:rPr lang="en-IN" sz="2400" b="1" dirty="0">
                <a:solidFill>
                  <a:srgbClr val="C00000"/>
                </a:solidFill>
                <a:latin typeface="Times New Roman" panose="02020603050405020304" pitchFamily="18" charset="0"/>
                <a:cs typeface="Times New Roman" panose="02020603050405020304" pitchFamily="18" charset="0"/>
              </a:rPr>
              <a:t>FLYBACK CONVERTER</a:t>
            </a:r>
          </a:p>
        </p:txBody>
      </p:sp>
      <p:pic>
        <p:nvPicPr>
          <p:cNvPr id="8" name="Picture 7">
            <a:extLst>
              <a:ext uri="{FF2B5EF4-FFF2-40B4-BE49-F238E27FC236}">
                <a16:creationId xmlns:a16="http://schemas.microsoft.com/office/drawing/2014/main" id="{498194D8-F839-8D95-7C3C-F5A23C3DF132}"/>
              </a:ext>
            </a:extLst>
          </p:cNvPr>
          <p:cNvPicPr>
            <a:picLocks noChangeAspect="1"/>
          </p:cNvPicPr>
          <p:nvPr/>
        </p:nvPicPr>
        <p:blipFill>
          <a:blip r:embed="rId2"/>
          <a:stretch>
            <a:fillRect/>
          </a:stretch>
        </p:blipFill>
        <p:spPr>
          <a:xfrm>
            <a:off x="1072022" y="1595535"/>
            <a:ext cx="5132836" cy="2929375"/>
          </a:xfrm>
          <a:prstGeom prst="rect">
            <a:avLst/>
          </a:prstGeom>
        </p:spPr>
      </p:pic>
      <p:pic>
        <p:nvPicPr>
          <p:cNvPr id="10" name="Picture 9">
            <a:extLst>
              <a:ext uri="{FF2B5EF4-FFF2-40B4-BE49-F238E27FC236}">
                <a16:creationId xmlns:a16="http://schemas.microsoft.com/office/drawing/2014/main" id="{A9D99599-34E4-771B-D093-E4FEBB4F4556}"/>
              </a:ext>
            </a:extLst>
          </p:cNvPr>
          <p:cNvPicPr>
            <a:picLocks noChangeAspect="1"/>
          </p:cNvPicPr>
          <p:nvPr/>
        </p:nvPicPr>
        <p:blipFill>
          <a:blip r:embed="rId3"/>
          <a:stretch>
            <a:fillRect/>
          </a:stretch>
        </p:blipFill>
        <p:spPr>
          <a:xfrm>
            <a:off x="6466890" y="1464371"/>
            <a:ext cx="4748506" cy="3060540"/>
          </a:xfrm>
          <a:prstGeom prst="rect">
            <a:avLst/>
          </a:prstGeom>
        </p:spPr>
      </p:pic>
    </p:spTree>
    <p:extLst>
      <p:ext uri="{BB962C8B-B14F-4D97-AF65-F5344CB8AC3E}">
        <p14:creationId xmlns:p14="http://schemas.microsoft.com/office/powerpoint/2010/main" val="41467692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46">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78524312_Recreation Organic design_SL-V1.pptx" id="{F71A86FF-49A3-4B67-A125-11EA00B3A17C}" vid="{EA83300D-506E-4894-9D32-3B71A0743C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5A39CB-C45B-4F08-829C-AB9550EE08FE}">
  <ds:schemaRefs>
    <ds:schemaRef ds:uri="http://schemas.microsoft.com/sharepoint/v3/contenttype/forms"/>
  </ds:schemaRefs>
</ds:datastoreItem>
</file>

<file path=customXml/itemProps2.xml><?xml version="1.0" encoding="utf-8"?>
<ds:datastoreItem xmlns:ds="http://schemas.openxmlformats.org/officeDocument/2006/customXml" ds:itemID="{0F92F16A-38EE-4C9D-AFD3-2845EC2D906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6F0FA-5858-4AD1-8F89-D32310719A51}">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Recreation design</Template>
  <TotalTime>480</TotalTime>
  <Words>1377</Words>
  <Application>Microsoft Office PowerPoint</Application>
  <PresentationFormat>Widescreen</PresentationFormat>
  <Paragraphs>151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Times New Roman</vt:lpstr>
      <vt:lpstr>Wingdings</vt:lpstr>
      <vt:lpstr>Organic</vt:lpstr>
      <vt:lpstr>    Designing A 48 V to 24 V DC-DC Converter for Vehicle Application Using a Resonant Switched Capacitor Converter Topology versus Flyback Converter</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48 V to 24 V DC-DC Converter for Vehicle Application Using a Resonant Switched Capacitor Converter Topology</dc:title>
  <dc:creator>niharika kontham</dc:creator>
  <cp:lastModifiedBy>niharika kontham</cp:lastModifiedBy>
  <cp:revision>10</cp:revision>
  <dcterms:created xsi:type="dcterms:W3CDTF">2024-02-12T12:54:56Z</dcterms:created>
  <dcterms:modified xsi:type="dcterms:W3CDTF">2024-03-31T06:01:43Z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