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3"/>
  </p:notesMasterIdLst>
  <p:sldIdLst>
    <p:sldId id="256" r:id="rId2"/>
    <p:sldId id="257" r:id="rId3"/>
    <p:sldId id="258" r:id="rId4"/>
    <p:sldId id="259" r:id="rId5"/>
    <p:sldId id="260" r:id="rId6"/>
    <p:sldId id="261" r:id="rId7"/>
    <p:sldId id="265" r:id="rId8"/>
    <p:sldId id="262" r:id="rId9"/>
    <p:sldId id="287" r:id="rId10"/>
    <p:sldId id="263" r:id="rId11"/>
    <p:sldId id="264" r:id="rId12"/>
    <p:sldId id="296" r:id="rId13"/>
    <p:sldId id="267" r:id="rId14"/>
    <p:sldId id="297" r:id="rId15"/>
    <p:sldId id="298" r:id="rId16"/>
    <p:sldId id="299" r:id="rId17"/>
    <p:sldId id="266" r:id="rId18"/>
    <p:sldId id="270" r:id="rId19"/>
    <p:sldId id="285" r:id="rId20"/>
    <p:sldId id="301" r:id="rId21"/>
    <p:sldId id="300" r:id="rId22"/>
    <p:sldId id="302" r:id="rId23"/>
    <p:sldId id="304" r:id="rId24"/>
    <p:sldId id="305" r:id="rId25"/>
    <p:sldId id="303" r:id="rId26"/>
    <p:sldId id="275" r:id="rId27"/>
    <p:sldId id="277" r:id="rId28"/>
    <p:sldId id="276" r:id="rId29"/>
    <p:sldId id="282" r:id="rId30"/>
    <p:sldId id="278" r:id="rId31"/>
    <p:sldId id="288" r:id="rId32"/>
  </p:sldIdLst>
  <p:sldSz cx="9144000" cy="5143500" type="screen16x9"/>
  <p:notesSz cx="6858000" cy="9144000"/>
  <p:embeddedFontLst>
    <p:embeddedFont>
      <p:font typeface="Calibri" pitchFamily="34" charset="0"/>
      <p:regular r:id="rId34"/>
      <p:bold r:id="rId35"/>
      <p:italic r:id="rId36"/>
      <p:boldItalic r:id="rId37"/>
    </p:embeddedFont>
    <p:embeddedFont>
      <p:font typeface="Raleway Thin" charset="0"/>
      <p:regular r:id="rId38"/>
      <p:bold r:id="rId39"/>
      <p:italic r:id="rId40"/>
      <p:boldItalic r:id="rId41"/>
    </p:embeddedFont>
    <p:embeddedFont>
      <p:font typeface="Barlow Light" charset="0"/>
      <p:regular r:id="rId42"/>
      <p:bold r:id="rId43"/>
      <p:italic r:id="rId44"/>
      <p:boldItalic r:id="rId45"/>
    </p:embeddedFont>
    <p:embeddedFont>
      <p:font typeface="Barlow" charset="0"/>
      <p:regular r:id="rId46"/>
      <p:bold r:id="rId47"/>
      <p:italic r:id="rId48"/>
      <p:boldItalic r:id="rId49"/>
    </p:embeddedFont>
    <p:embeddedFont>
      <p:font typeface="Barlow SemiBold" charset="0"/>
      <p:regular r:id="rId50"/>
      <p:bold r:id="rId51"/>
      <p:italic r:id="rId52"/>
      <p:boldItalic r:id="rId53"/>
    </p:embeddedFont>
    <p:embeddedFont>
      <p:font typeface="Raleway"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555" autoAdjust="0"/>
    <p:restoredTop sz="94660"/>
  </p:normalViewPr>
  <p:slideViewPr>
    <p:cSldViewPr>
      <p:cViewPr varScale="1">
        <p:scale>
          <a:sx n="111" d="100"/>
          <a:sy n="111" d="100"/>
        </p:scale>
        <p:origin x="-821" y="-8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54"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font" Target="fonts/font24.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9"/>
        <p:cNvGrpSpPr/>
        <p:nvPr/>
      </p:nvGrpSpPr>
      <p:grpSpPr>
        <a:xfrm>
          <a:off x="0" y="0"/>
          <a:ext cx="0" cy="0"/>
          <a:chOff x="0" y="0"/>
          <a:chExt cx="0" cy="0"/>
        </a:xfrm>
      </p:grpSpPr>
      <p:sp>
        <p:nvSpPr>
          <p:cNvPr id="2330" name="Google Shape;2330;gc620bbb03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1" name="Google Shape;2331;gc620bbb03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p:cNvGrpSpPr/>
        <p:nvPr/>
      </p:nvGrpSpPr>
      <p:grpSpPr>
        <a:xfrm>
          <a:off x="0" y="0"/>
          <a:ext cx="0" cy="0"/>
          <a:chOff x="0" y="0"/>
          <a:chExt cx="0" cy="0"/>
        </a:xfrm>
      </p:grpSpPr>
      <p:sp>
        <p:nvSpPr>
          <p:cNvPr id="1975" name="Google Shape;1975;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6" name="Google Shape;1976;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2"/>
        <p:cNvGrpSpPr/>
        <p:nvPr/>
      </p:nvGrpSpPr>
      <p:grpSpPr>
        <a:xfrm>
          <a:off x="0" y="0"/>
          <a:ext cx="0" cy="0"/>
          <a:chOff x="0" y="0"/>
          <a:chExt cx="0" cy="0"/>
        </a:xfrm>
      </p:grpSpPr>
      <p:sp>
        <p:nvSpPr>
          <p:cNvPr id="2033" name="Google Shape;203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4" name="Google Shape;203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3"/>
        <p:cNvGrpSpPr/>
        <p:nvPr/>
      </p:nvGrpSpPr>
      <p:grpSpPr>
        <a:xfrm>
          <a:off x="0" y="0"/>
          <a:ext cx="0" cy="0"/>
          <a:chOff x="0" y="0"/>
          <a:chExt cx="0" cy="0"/>
        </a:xfrm>
      </p:grpSpPr>
      <p:sp>
        <p:nvSpPr>
          <p:cNvPr id="2004" name="Google Shape;2004;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5" name="Google Shape;2005;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7"/>
        <p:cNvGrpSpPr/>
        <p:nvPr/>
      </p:nvGrpSpPr>
      <p:grpSpPr>
        <a:xfrm>
          <a:off x="0" y="0"/>
          <a:ext cx="0" cy="0"/>
          <a:chOff x="0" y="0"/>
          <a:chExt cx="0" cy="0"/>
        </a:xfrm>
      </p:grpSpPr>
      <p:sp>
        <p:nvSpPr>
          <p:cNvPr id="2248" name="Google Shape;2248;gc620bbb03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9" name="Google Shape;2249;gc620bbb03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3"/>
        <p:cNvGrpSpPr/>
        <p:nvPr/>
      </p:nvGrpSpPr>
      <p:grpSpPr>
        <a:xfrm>
          <a:off x="0" y="0"/>
          <a:ext cx="0" cy="0"/>
          <a:chOff x="0" y="0"/>
          <a:chExt cx="0" cy="0"/>
        </a:xfrm>
      </p:grpSpPr>
      <p:sp>
        <p:nvSpPr>
          <p:cNvPr id="2414" name="Google Shape;2414;gc620bbb036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5" name="Google Shape;2415;gc620bbb036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7"/>
        <p:cNvGrpSpPr/>
        <p:nvPr/>
      </p:nvGrpSpPr>
      <p:grpSpPr>
        <a:xfrm>
          <a:off x="0" y="0"/>
          <a:ext cx="0" cy="0"/>
          <a:chOff x="0" y="0"/>
          <a:chExt cx="0" cy="0"/>
        </a:xfrm>
      </p:grpSpPr>
      <p:sp>
        <p:nvSpPr>
          <p:cNvPr id="2388" name="Google Shape;2388;gc620bbb036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9" name="Google Shape;2389;gc620bbb036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838200" y="1809750"/>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HCL PASSWORD MANAGEMENT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9"/>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smtClean="0"/>
              <a:t>JAVA</a:t>
            </a:r>
          </a:p>
          <a:p>
            <a:pPr marL="0" lvl="0" indent="0">
              <a:lnSpc>
                <a:spcPct val="100000"/>
              </a:lnSpc>
              <a:buNone/>
            </a:pPr>
            <a:r>
              <a:rPr lang="en-US" sz="1400" dirty="0" smtClean="0"/>
              <a:t>Java is a high-level, class-based, object-oriented programming language that is designed to have as few implementation dependencies as possible.</a:t>
            </a:r>
          </a:p>
          <a:p>
            <a:pPr marL="0" lvl="0" indent="0">
              <a:lnSpc>
                <a:spcPct val="100000"/>
              </a:lnSpc>
              <a:buNone/>
            </a:pPr>
            <a:endParaRPr b="1"/>
          </a:p>
        </p:txBody>
      </p:sp>
      <p:sp>
        <p:nvSpPr>
          <p:cNvPr id="858" name="Google Shape;858;p19"/>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lvl="0"/>
            <a:r>
              <a:rPr lang="en-US" dirty="0" smtClean="0"/>
              <a:t>TOOLS AND TECHNOLOGIES</a:t>
            </a:r>
            <a:endParaRPr/>
          </a:p>
        </p:txBody>
      </p:sp>
      <p:sp>
        <p:nvSpPr>
          <p:cNvPr id="859" name="Google Shape;859;p19"/>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smtClean="0"/>
              <a:t>HTML</a:t>
            </a:r>
          </a:p>
          <a:p>
            <a:pPr marL="0" lvl="0" indent="0" algn="just">
              <a:lnSpc>
                <a:spcPct val="100000"/>
              </a:lnSpc>
              <a:buNone/>
            </a:pPr>
            <a:r>
              <a:rPr lang="en-US" sz="1400" dirty="0" smtClean="0"/>
              <a:t>The HyperText Markup Language, or HTML is the standard markup language for documents designed to be displayed in a web browser. It can be assisted by technologies such as Cascading Style Sheets and scripting languages such as JavaScript.</a:t>
            </a:r>
            <a:endParaRPr sz="1400" b="1"/>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
        <p:nvSpPr>
          <p:cNvPr id="138" name="Rectangle 137"/>
          <p:cNvSpPr/>
          <p:nvPr/>
        </p:nvSpPr>
        <p:spPr>
          <a:xfrm>
            <a:off x="6324600" y="2114550"/>
            <a:ext cx="2133600" cy="2323713"/>
          </a:xfrm>
          <a:prstGeom prst="rect">
            <a:avLst/>
          </a:prstGeom>
        </p:spPr>
        <p:txBody>
          <a:bodyPr wrap="square">
            <a:spAutoFit/>
          </a:bodyPr>
          <a:lstStyle/>
          <a:p>
            <a:pPr lvl="0">
              <a:spcBef>
                <a:spcPts val="600"/>
              </a:spcBef>
            </a:pPr>
            <a:r>
              <a:rPr lang="en-US" b="1" dirty="0" smtClean="0"/>
              <a:t>JSP</a:t>
            </a:r>
          </a:p>
          <a:p>
            <a:pPr lvl="0">
              <a:spcBef>
                <a:spcPts val="600"/>
              </a:spcBef>
            </a:pPr>
            <a:r>
              <a:rPr lang="en-US" dirty="0" smtClean="0"/>
              <a:t>Jakarta Server Pages is a collection of technologies that helps software developers create dynamically generated web pages based on HTML, XML, SOAP, or other document types.</a:t>
            </a:r>
            <a:endParaRPr lang="en-US" b="1"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TOOLS AND TECHNOLOGIES</a:t>
            </a:r>
            <a:endParaRPr/>
          </a:p>
        </p:txBody>
      </p:sp>
      <p:sp>
        <p:nvSpPr>
          <p:cNvPr id="998" name="Google Shape;998;p20"/>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smtClean="0"/>
              <a:t>CSS</a:t>
            </a:r>
          </a:p>
          <a:p>
            <a:pPr marL="0" lvl="0" indent="0" algn="just">
              <a:lnSpc>
                <a:spcPct val="100000"/>
              </a:lnSpc>
              <a:buNone/>
            </a:pPr>
            <a:r>
              <a:rPr lang="en-US" sz="1400" dirty="0" smtClean="0"/>
              <a:t>Cascading Style Sheets is a style sheet language used for describing the presentation of a document written in a markup language such as HTML. CSS is a cornerstone technology of the World Wide Web, alongside HTML and JavaScript.</a:t>
            </a:r>
            <a:endParaRPr sz="1400" b="1"/>
          </a:p>
        </p:txBody>
      </p:sp>
      <p:sp>
        <p:nvSpPr>
          <p:cNvPr id="999" name="Google Shape;999;p20"/>
          <p:cNvSpPr txBox="1">
            <a:spLocks noGrp="1"/>
          </p:cNvSpPr>
          <p:nvPr>
            <p:ph type="body" idx="2"/>
          </p:nvPr>
        </p:nvSpPr>
        <p:spPr>
          <a:xfrm>
            <a:off x="3290250" y="1995750"/>
            <a:ext cx="2563500" cy="2679000"/>
          </a:xfrm>
          <a:prstGeom prst="rect">
            <a:avLst/>
          </a:prstGeom>
        </p:spPr>
        <p:txBody>
          <a:bodyPr spcFirstLastPara="1" wrap="square" lIns="0" tIns="0" rIns="0" bIns="0" numCol="1" anchor="t" anchorCtr="0">
            <a:noAutofit/>
          </a:bodyPr>
          <a:lstStyle/>
          <a:p>
            <a:pPr marL="0" lvl="0" indent="0" algn="l" rtl="0">
              <a:spcBef>
                <a:spcPts val="600"/>
              </a:spcBef>
              <a:spcAft>
                <a:spcPts val="0"/>
              </a:spcAft>
              <a:buNone/>
            </a:pPr>
            <a:r>
              <a:rPr lang="en" b="1" dirty="0" smtClean="0"/>
              <a:t>JAVA SCRIPT</a:t>
            </a:r>
          </a:p>
          <a:p>
            <a:pPr marL="0" lvl="0" indent="0" algn="just">
              <a:lnSpc>
                <a:spcPct val="100000"/>
              </a:lnSpc>
              <a:buNone/>
            </a:pPr>
            <a:r>
              <a:rPr lang="en-US" sz="1400" dirty="0" smtClean="0"/>
              <a:t>JavaScript is a </a:t>
            </a:r>
            <a:r>
              <a:rPr lang="en-US" sz="1400" b="1" dirty="0" smtClean="0"/>
              <a:t>lightweight, cross-platform, and interpreted scripting language</a:t>
            </a:r>
            <a:r>
              <a:rPr lang="en-US" sz="1400" dirty="0" smtClean="0"/>
              <a:t>. It is well-known for the development of web pages, many non-browser environments also use it. ... Client-side: It supplies objects to control a browser and its Document Object Model (DOM).</a:t>
            </a:r>
            <a:endParaRPr lang="en" sz="1400" b="1" dirty="0" smtClean="0"/>
          </a:p>
        </p:txBody>
      </p:sp>
      <p:sp>
        <p:nvSpPr>
          <p:cNvPr id="1000" name="Google Shape;1000;p20"/>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smtClean="0"/>
              <a:t>MY ECLIPSE IDE</a:t>
            </a:r>
          </a:p>
          <a:p>
            <a:pPr marL="0" lvl="0" indent="0" algn="just">
              <a:lnSpc>
                <a:spcPct val="100000"/>
              </a:lnSpc>
              <a:buNone/>
            </a:pPr>
            <a:r>
              <a:rPr lang="en-US" sz="1400" dirty="0" smtClean="0"/>
              <a:t>MyEclipse is a commercially available Java EE IDE created and maintained by the company Genuitec, a founding member of the Eclipse Foundation. </a:t>
            </a:r>
          </a:p>
          <a:p>
            <a:pPr marL="0" lvl="0" indent="0" algn="just">
              <a:lnSpc>
                <a:spcPct val="100000"/>
              </a:lnSpc>
              <a:buNone/>
            </a:pPr>
            <a:r>
              <a:rPr lang="en-US" sz="1400" dirty="0" smtClean="0"/>
              <a:t>MyEclipse is built upon the Eclipse platform, and integrates both proprietary and open source code into the development environment.</a:t>
            </a:r>
            <a:endParaRPr sz="1400" b="1"/>
          </a:p>
          <a:p>
            <a:pPr marL="0" lvl="0" indent="0" algn="just" rtl="0">
              <a:spcBef>
                <a:spcPts val="600"/>
              </a:spcBef>
              <a:spcAft>
                <a:spcPts val="0"/>
              </a:spcAft>
              <a:buNone/>
            </a:pPr>
            <a:endParaRPr sz="1400"/>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TOOLS AND TECHNOLOGIES</a:t>
            </a:r>
            <a:endParaRPr/>
          </a:p>
        </p:txBody>
      </p:sp>
      <p:sp>
        <p:nvSpPr>
          <p:cNvPr id="998" name="Google Shape;998;p20"/>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smtClean="0"/>
              <a:t>ORACLE</a:t>
            </a:r>
          </a:p>
          <a:p>
            <a:pPr marL="0" lvl="0" indent="0" algn="just">
              <a:lnSpc>
                <a:spcPct val="100000"/>
              </a:lnSpc>
              <a:buNone/>
            </a:pPr>
            <a:r>
              <a:rPr lang="en-US" sz="1200" dirty="0" smtClean="0"/>
              <a:t>Oracle Database is a multi-model database management system produced and marketed by Oracle Corporation. It is a database commonly used for running online transaction processing, data warehousing and mixed database workloads.</a:t>
            </a:r>
            <a:endParaRPr lang="en" sz="1200" b="1" dirty="0" smtClean="0"/>
          </a:p>
        </p:txBody>
      </p:sp>
      <p:sp>
        <p:nvSpPr>
          <p:cNvPr id="999" name="Google Shape;999;p20"/>
          <p:cNvSpPr txBox="1">
            <a:spLocks noGrp="1"/>
          </p:cNvSpPr>
          <p:nvPr>
            <p:ph type="body" idx="2"/>
          </p:nvPr>
        </p:nvSpPr>
        <p:spPr>
          <a:xfrm>
            <a:off x="3276600" y="1962150"/>
            <a:ext cx="2563500" cy="2679000"/>
          </a:xfrm>
          <a:prstGeom prst="rect">
            <a:avLst/>
          </a:prstGeom>
        </p:spPr>
        <p:txBody>
          <a:bodyPr spcFirstLastPara="1" wrap="square" lIns="0" tIns="0" rIns="0" bIns="0" numCol="1" anchor="t" anchorCtr="0">
            <a:noAutofit/>
          </a:bodyPr>
          <a:lstStyle/>
          <a:p>
            <a:pPr marL="0" lvl="0" indent="0" algn="l" rtl="0">
              <a:spcBef>
                <a:spcPts val="600"/>
              </a:spcBef>
              <a:spcAft>
                <a:spcPts val="0"/>
              </a:spcAft>
              <a:buNone/>
            </a:pPr>
            <a:r>
              <a:rPr lang="en" b="1" dirty="0" smtClean="0"/>
              <a:t>Excel</a:t>
            </a:r>
          </a:p>
          <a:p>
            <a:pPr marL="0" lvl="0" indent="0" algn="just" rtl="0">
              <a:lnSpc>
                <a:spcPct val="100000"/>
              </a:lnSpc>
              <a:spcBef>
                <a:spcPts val="600"/>
              </a:spcBef>
              <a:spcAft>
                <a:spcPts val="0"/>
              </a:spcAft>
              <a:buNone/>
            </a:pPr>
            <a:r>
              <a:rPr lang="en-US" sz="1200" dirty="0" smtClean="0"/>
              <a:t>Excel can work well with </a:t>
            </a:r>
            <a:r>
              <a:rPr lang="en-US" sz="1200" b="1" dirty="0" smtClean="0"/>
              <a:t>backend database systems such as oracle</a:t>
            </a:r>
            <a:r>
              <a:rPr lang="en-US" sz="1200" dirty="0" smtClean="0"/>
              <a:t>. As a result it can come in handy for pulling in your test results and in turn, reporting on them. Add to that the fact Excel is operating system independent; hence these functionalities can be leveraged across multiple operating systems.</a:t>
            </a:r>
            <a:endParaRPr lang="en" sz="1200" b="1" dirty="0" smtClean="0"/>
          </a:p>
          <a:p>
            <a:pPr marL="0" lvl="0" indent="0" algn="l" rtl="0">
              <a:spcBef>
                <a:spcPts val="600"/>
              </a:spcBef>
              <a:spcAft>
                <a:spcPts val="0"/>
              </a:spcAft>
              <a:buNone/>
            </a:pPr>
            <a:endParaRPr lang="en" b="1" dirty="0" smtClean="0"/>
          </a:p>
          <a:p>
            <a:pPr marL="0" lvl="0" indent="0" algn="l" rtl="0">
              <a:spcBef>
                <a:spcPts val="600"/>
              </a:spcBef>
              <a:spcAft>
                <a:spcPts val="0"/>
              </a:spcAft>
              <a:buNone/>
            </a:pPr>
            <a:endParaRPr lang="en" b="1" dirty="0" smtClean="0"/>
          </a:p>
        </p:txBody>
      </p:sp>
      <p:sp>
        <p:nvSpPr>
          <p:cNvPr id="1000" name="Google Shape;1000;p20"/>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smtClean="0"/>
              <a:t>Selenium Automation and Framework</a:t>
            </a:r>
          </a:p>
          <a:p>
            <a:pPr marL="0" lvl="0" indent="0" algn="just">
              <a:lnSpc>
                <a:spcPct val="100000"/>
              </a:lnSpc>
              <a:buNone/>
            </a:pPr>
            <a:r>
              <a:rPr lang="en-US" sz="1200" dirty="0" smtClean="0"/>
              <a:t>Selenium is a portable framework for testing web applications. Selenium provides a playback tool for authoring functional tests without the need to learn a test scripting language.</a:t>
            </a:r>
          </a:p>
          <a:p>
            <a:pPr marL="0" lvl="0" indent="0" algn="just">
              <a:lnSpc>
                <a:spcPct val="100000"/>
              </a:lnSpc>
              <a:buNone/>
            </a:pPr>
            <a:r>
              <a:rPr lang="en-US" sz="1200" dirty="0" smtClean="0"/>
              <a:t>Test automation frameworks are </a:t>
            </a:r>
            <a:r>
              <a:rPr lang="en-US" sz="1200" b="1" dirty="0" smtClean="0"/>
              <a:t>a set of rules and corresponding tools that are used for building test cases</a:t>
            </a:r>
            <a:r>
              <a:rPr lang="en-US" sz="1200" dirty="0" smtClean="0"/>
              <a:t>. It is designed to help engineering functions work more efficiently.</a:t>
            </a:r>
          </a:p>
          <a:p>
            <a:pPr marL="0" lvl="0" indent="0">
              <a:lnSpc>
                <a:spcPct val="100000"/>
              </a:lnSpc>
              <a:buNone/>
            </a:pPr>
            <a:endParaRPr lang="en-US" sz="1200" dirty="0" smtClean="0"/>
          </a:p>
          <a:p>
            <a:pPr marL="0" lvl="0" indent="0">
              <a:lnSpc>
                <a:spcPct val="100000"/>
              </a:lnSpc>
              <a:buNone/>
            </a:pPr>
            <a:endParaRPr lang="en-US" sz="1200" b="1" dirty="0" smtClean="0"/>
          </a:p>
          <a:p>
            <a:pPr marL="0" lvl="0" indent="0" algn="l" rtl="0">
              <a:spcBef>
                <a:spcPts val="600"/>
              </a:spcBef>
              <a:spcAft>
                <a:spcPts val="0"/>
              </a:spcAft>
              <a:buNone/>
            </a:pPr>
            <a:endParaRPr lang="en-US" sz="1200" b="1" dirty="0" smtClean="0"/>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2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Follow the upcoming diagrams </a:t>
            </a:r>
            <a:endParaRPr/>
          </a:p>
        </p:txBody>
      </p:sp>
      <p:sp>
        <p:nvSpPr>
          <p:cNvPr id="1021" name="Google Shape;1021;p2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grpSp>
        <p:nvGrpSpPr>
          <p:cNvPr id="1022" name="Google Shape;1022;p23"/>
          <p:cNvGrpSpPr/>
          <p:nvPr/>
        </p:nvGrpSpPr>
        <p:grpSpPr>
          <a:xfrm>
            <a:off x="2655041" y="2436044"/>
            <a:ext cx="2200509" cy="1776159"/>
            <a:chOff x="3071457" y="2013875"/>
            <a:chExt cx="1944600" cy="1569600"/>
          </a:xfrm>
        </p:grpSpPr>
        <p:sp>
          <p:nvSpPr>
            <p:cNvPr id="1023" name="Google Shape;1023;p23"/>
            <p:cNvSpPr/>
            <p:nvPr/>
          </p:nvSpPr>
          <p:spPr>
            <a:xfrm rot="10800000" flipH="1">
              <a:off x="3071457" y="2013875"/>
              <a:ext cx="1944600" cy="1569600"/>
            </a:xfrm>
            <a:prstGeom prst="round2DiagRect">
              <a:avLst>
                <a:gd name="adj1" fmla="val 0"/>
                <a:gd name="adj2" fmla="val 177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txBox="1"/>
            <p:nvPr/>
          </p:nvSpPr>
          <p:spPr>
            <a:xfrm>
              <a:off x="3316102" y="2256385"/>
              <a:ext cx="14517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smtClean="0">
                  <a:solidFill>
                    <a:srgbClr val="FFFFFF"/>
                  </a:solidFill>
                  <a:latin typeface="Barlow"/>
                  <a:ea typeface="Barlow"/>
                  <a:cs typeface="Barlow"/>
                  <a:sym typeface="Barlow"/>
                </a:rPr>
                <a:t>Sequence Diagram</a:t>
              </a:r>
              <a:endParaRPr sz="1100">
                <a:solidFill>
                  <a:srgbClr val="FFFFFF"/>
                </a:solidFill>
                <a:latin typeface="Barlow"/>
                <a:ea typeface="Barlow"/>
                <a:cs typeface="Barlow"/>
                <a:sym typeface="Barlow"/>
              </a:endParaRPr>
            </a:p>
          </p:txBody>
        </p:sp>
        <p:sp>
          <p:nvSpPr>
            <p:cNvPr id="1025" name="Google Shape;1025;p23"/>
            <p:cNvSpPr txBox="1"/>
            <p:nvPr/>
          </p:nvSpPr>
          <p:spPr>
            <a:xfrm>
              <a:off x="3284040" y="2605167"/>
              <a:ext cx="1451700" cy="512400"/>
            </a:xfrm>
            <a:prstGeom prst="rect">
              <a:avLst/>
            </a:prstGeom>
            <a:noFill/>
            <a:ln>
              <a:noFill/>
            </a:ln>
          </p:spPr>
          <p:txBody>
            <a:bodyPr spcFirstLastPara="1" wrap="square" lIns="91425" tIns="91425" rIns="91425" bIns="91425" anchor="t" anchorCtr="0">
              <a:noAutofit/>
            </a:bodyPr>
            <a:lstStyle/>
            <a:p>
              <a:pPr lvl="0">
                <a:spcAft>
                  <a:spcPts val="1600"/>
                </a:spcAft>
              </a:pPr>
              <a:r>
                <a:rPr lang="en-US" sz="900" dirty="0" smtClean="0">
                  <a:solidFill>
                    <a:schemeClr val="accent2">
                      <a:lumMod val="20000"/>
                      <a:lumOff val="80000"/>
                    </a:schemeClr>
                  </a:solidFill>
                </a:rPr>
                <a:t>A sequence diagram is </a:t>
              </a:r>
              <a:r>
                <a:rPr lang="en-US" sz="900" b="1" dirty="0" smtClean="0">
                  <a:solidFill>
                    <a:schemeClr val="accent2">
                      <a:lumMod val="20000"/>
                      <a:lumOff val="80000"/>
                    </a:schemeClr>
                  </a:solidFill>
                </a:rPr>
                <a:t>a Unified Modeling Language (UML) diagram</a:t>
              </a:r>
              <a:r>
                <a:rPr lang="en-US" sz="900" dirty="0" smtClean="0">
                  <a:solidFill>
                    <a:schemeClr val="accent2">
                      <a:lumMod val="20000"/>
                      <a:lumOff val="80000"/>
                    </a:schemeClr>
                  </a:solidFill>
                </a:rPr>
                <a:t> that illustrates the sequence of messages between objects in an interaction.</a:t>
              </a:r>
              <a:endParaRPr sz="900">
                <a:solidFill>
                  <a:schemeClr val="accent2">
                    <a:lumMod val="20000"/>
                    <a:lumOff val="80000"/>
                  </a:schemeClr>
                </a:solidFill>
                <a:latin typeface="Barlow"/>
                <a:ea typeface="Barlow"/>
                <a:cs typeface="Barlow"/>
                <a:sym typeface="Barlow"/>
              </a:endParaRPr>
            </a:p>
          </p:txBody>
        </p:sp>
      </p:grpSp>
      <p:grpSp>
        <p:nvGrpSpPr>
          <p:cNvPr id="1026" name="Google Shape;1026;p23"/>
          <p:cNvGrpSpPr/>
          <p:nvPr/>
        </p:nvGrpSpPr>
        <p:grpSpPr>
          <a:xfrm>
            <a:off x="457232" y="2436044"/>
            <a:ext cx="2200509" cy="1776159"/>
            <a:chOff x="1126863" y="2013875"/>
            <a:chExt cx="1944600" cy="1569600"/>
          </a:xfrm>
        </p:grpSpPr>
        <p:sp>
          <p:nvSpPr>
            <p:cNvPr id="1027" name="Google Shape;1027;p23"/>
            <p:cNvSpPr/>
            <p:nvPr/>
          </p:nvSpPr>
          <p:spPr>
            <a:xfrm>
              <a:off x="1126863" y="2013875"/>
              <a:ext cx="1944600" cy="1569600"/>
            </a:xfrm>
            <a:prstGeom prst="round2DiagRect">
              <a:avLst>
                <a:gd name="adj1" fmla="val 0"/>
                <a:gd name="adj2" fmla="val 177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txBox="1"/>
            <p:nvPr/>
          </p:nvSpPr>
          <p:spPr>
            <a:xfrm>
              <a:off x="1351627" y="2256385"/>
              <a:ext cx="14517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smtClean="0">
                  <a:solidFill>
                    <a:srgbClr val="FFFFFF"/>
                  </a:solidFill>
                  <a:latin typeface="Barlow"/>
                  <a:ea typeface="Barlow"/>
                  <a:cs typeface="Barlow"/>
                  <a:sym typeface="Barlow"/>
                </a:rPr>
                <a:t>High Level Use Case Diagram</a:t>
              </a:r>
              <a:endParaRPr sz="1100">
                <a:solidFill>
                  <a:srgbClr val="FFFFFF"/>
                </a:solidFill>
                <a:latin typeface="Barlow"/>
                <a:ea typeface="Barlow"/>
                <a:cs typeface="Barlow"/>
                <a:sym typeface="Barlow"/>
              </a:endParaRPr>
            </a:p>
          </p:txBody>
        </p:sp>
        <p:sp>
          <p:nvSpPr>
            <p:cNvPr id="1029" name="Google Shape;1029;p23"/>
            <p:cNvSpPr txBox="1"/>
            <p:nvPr/>
          </p:nvSpPr>
          <p:spPr>
            <a:xfrm>
              <a:off x="1351625" y="2716352"/>
              <a:ext cx="1451700" cy="512400"/>
            </a:xfrm>
            <a:prstGeom prst="rect">
              <a:avLst/>
            </a:prstGeom>
            <a:noFill/>
            <a:ln>
              <a:noFill/>
            </a:ln>
          </p:spPr>
          <p:txBody>
            <a:bodyPr spcFirstLastPara="1" wrap="square" lIns="91425" tIns="91425" rIns="91425" bIns="91425" anchor="t" anchorCtr="0">
              <a:noAutofit/>
            </a:bodyPr>
            <a:lstStyle/>
            <a:p>
              <a:pPr lvl="0">
                <a:spcAft>
                  <a:spcPts val="1600"/>
                </a:spcAft>
              </a:pPr>
              <a:r>
                <a:rPr lang="en-US" sz="1000" dirty="0" smtClean="0">
                  <a:solidFill>
                    <a:schemeClr val="accent2">
                      <a:lumMod val="20000"/>
                      <a:lumOff val="80000"/>
                    </a:schemeClr>
                  </a:solidFill>
                </a:rPr>
                <a:t>Use-case diagrams describe the high</a:t>
              </a:r>
              <a:r>
                <a:rPr lang="en-US" sz="1000" b="1" dirty="0" smtClean="0">
                  <a:solidFill>
                    <a:schemeClr val="accent2">
                      <a:lumMod val="20000"/>
                      <a:lumOff val="80000"/>
                    </a:schemeClr>
                  </a:solidFill>
                </a:rPr>
                <a:t>-</a:t>
              </a:r>
              <a:r>
                <a:rPr lang="en-US" sz="1000" dirty="0" smtClean="0">
                  <a:solidFill>
                    <a:schemeClr val="accent2">
                      <a:lumMod val="20000"/>
                      <a:lumOff val="80000"/>
                    </a:schemeClr>
                  </a:solidFill>
                </a:rPr>
                <a:t>level functions and scope of a system.</a:t>
              </a:r>
              <a:endParaRPr sz="1000">
                <a:solidFill>
                  <a:schemeClr val="accent2">
                    <a:lumMod val="20000"/>
                    <a:lumOff val="80000"/>
                  </a:schemeClr>
                </a:solidFill>
                <a:latin typeface="Barlow"/>
                <a:ea typeface="Barlow"/>
                <a:cs typeface="Barlow"/>
                <a:sym typeface="Barlow"/>
              </a:endParaRPr>
            </a:p>
          </p:txBody>
        </p:sp>
      </p:grpSp>
      <p:grpSp>
        <p:nvGrpSpPr>
          <p:cNvPr id="1030" name="Google Shape;1030;p23"/>
          <p:cNvGrpSpPr/>
          <p:nvPr/>
        </p:nvGrpSpPr>
        <p:grpSpPr>
          <a:xfrm>
            <a:off x="4800600" y="2419350"/>
            <a:ext cx="3396158" cy="1776159"/>
            <a:chOff x="4969879" y="1999122"/>
            <a:chExt cx="3001200" cy="1569600"/>
          </a:xfrm>
        </p:grpSpPr>
        <p:sp>
          <p:nvSpPr>
            <p:cNvPr id="1031" name="Google Shape;1031;p23"/>
            <p:cNvSpPr/>
            <p:nvPr/>
          </p:nvSpPr>
          <p:spPr>
            <a:xfrm>
              <a:off x="4969879" y="1999122"/>
              <a:ext cx="3001200" cy="1569600"/>
            </a:xfrm>
            <a:prstGeom prst="round2DiagRect">
              <a:avLst>
                <a:gd name="adj1" fmla="val 0"/>
                <a:gd name="adj2" fmla="val 1776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32" name="Google Shape;1032;p23"/>
            <p:cNvSpPr txBox="1"/>
            <p:nvPr/>
          </p:nvSpPr>
          <p:spPr>
            <a:xfrm>
              <a:off x="5360226" y="2256387"/>
              <a:ext cx="24171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smtClean="0">
                  <a:solidFill>
                    <a:srgbClr val="FFFFFF"/>
                  </a:solidFill>
                  <a:latin typeface="Barlow"/>
                  <a:ea typeface="Barlow"/>
                  <a:cs typeface="Barlow"/>
                  <a:sym typeface="Barlow"/>
                </a:rPr>
                <a:t>ER Diagram</a:t>
              </a:r>
              <a:endParaRPr sz="1100">
                <a:solidFill>
                  <a:srgbClr val="FFFFFF"/>
                </a:solidFill>
                <a:latin typeface="Barlow"/>
                <a:ea typeface="Barlow"/>
                <a:cs typeface="Barlow"/>
                <a:sym typeface="Barlow"/>
              </a:endParaRPr>
            </a:p>
          </p:txBody>
        </p:sp>
        <p:sp>
          <p:nvSpPr>
            <p:cNvPr id="1033" name="Google Shape;1033;p23"/>
            <p:cNvSpPr txBox="1"/>
            <p:nvPr/>
          </p:nvSpPr>
          <p:spPr>
            <a:xfrm>
              <a:off x="5373909" y="2672505"/>
              <a:ext cx="2417100" cy="512400"/>
            </a:xfrm>
            <a:prstGeom prst="rect">
              <a:avLst/>
            </a:prstGeom>
            <a:noFill/>
            <a:ln>
              <a:noFill/>
            </a:ln>
          </p:spPr>
          <p:txBody>
            <a:bodyPr spcFirstLastPara="1" wrap="square" lIns="91425" tIns="91425" rIns="91425" bIns="91425" anchor="t" anchorCtr="0">
              <a:noAutofit/>
            </a:bodyPr>
            <a:lstStyle/>
            <a:p>
              <a:pPr lvl="0">
                <a:spcAft>
                  <a:spcPts val="1600"/>
                </a:spcAft>
              </a:pPr>
              <a:r>
                <a:rPr lang="en-US" sz="1000" dirty="0" smtClean="0">
                  <a:solidFill>
                    <a:schemeClr val="accent2">
                      <a:lumMod val="20000"/>
                      <a:lumOff val="80000"/>
                    </a:schemeClr>
                  </a:solidFill>
                </a:rPr>
                <a:t>An entity–relationship model describes interrelated things of interest in a specific domain of knowledge. A basic ER model is composed of entity types and specifies relationships that can exist between entities.</a:t>
              </a:r>
              <a:endParaRPr sz="1000">
                <a:solidFill>
                  <a:schemeClr val="accent2">
                    <a:lumMod val="20000"/>
                    <a:lumOff val="80000"/>
                  </a:schemeClr>
                </a:solidFill>
                <a:latin typeface="Barlow"/>
                <a:ea typeface="Barlow"/>
                <a:cs typeface="Barlow"/>
                <a:sym typeface="Barlow"/>
              </a:endParaRPr>
            </a:p>
          </p:txBody>
        </p:sp>
      </p:grpSp>
      <p:grpSp>
        <p:nvGrpSpPr>
          <p:cNvPr id="1034" name="Google Shape;1034;p23"/>
          <p:cNvGrpSpPr/>
          <p:nvPr/>
        </p:nvGrpSpPr>
        <p:grpSpPr>
          <a:xfrm>
            <a:off x="4705169" y="3213940"/>
            <a:ext cx="295999" cy="294651"/>
            <a:chOff x="4858109" y="2631368"/>
            <a:chExt cx="316442" cy="315000"/>
          </a:xfrm>
        </p:grpSpPr>
        <p:sp>
          <p:nvSpPr>
            <p:cNvPr id="1035" name="Google Shape;1035;p23"/>
            <p:cNvSpPr/>
            <p:nvPr/>
          </p:nvSpPr>
          <p:spPr>
            <a:xfrm>
              <a:off x="4859551" y="2631368"/>
              <a:ext cx="315000" cy="315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4858109" y="2739300"/>
              <a:ext cx="239100" cy="99000"/>
            </a:xfrm>
            <a:prstGeom prst="rightArrow">
              <a:avLst>
                <a:gd name="adj1" fmla="val 32020"/>
                <a:gd name="adj2" fmla="val 669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r>
              <a:br>
                <a:rPr lang="en"/>
              </a:br>
              <a:endParaRPr/>
            </a:p>
          </p:txBody>
        </p:sp>
      </p:grpSp>
      <p:grpSp>
        <p:nvGrpSpPr>
          <p:cNvPr id="1037" name="Google Shape;1037;p23"/>
          <p:cNvGrpSpPr/>
          <p:nvPr/>
        </p:nvGrpSpPr>
        <p:grpSpPr>
          <a:xfrm>
            <a:off x="2512794" y="3213816"/>
            <a:ext cx="294612" cy="294612"/>
            <a:chOff x="3157188" y="909150"/>
            <a:chExt cx="470400" cy="470400"/>
          </a:xfrm>
        </p:grpSpPr>
        <p:sp>
          <p:nvSpPr>
            <p:cNvPr id="1038" name="Google Shape;1038;p23"/>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3243138" y="995100"/>
              <a:ext cx="298500" cy="298500"/>
            </a:xfrm>
            <a:prstGeom prst="mathPlus">
              <a:avLst>
                <a:gd name="adj1" fmla="val 99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High Level Use Case Diagram</a:t>
            </a:r>
            <a:endParaRPr lang="en-US" sz="24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pic>
        <p:nvPicPr>
          <p:cNvPr id="1026" name="Picture 2" descr="C:\Users\PALANI\Pictures\Screenshots\Screenshot (12).png"/>
          <p:cNvPicPr>
            <a:picLocks noChangeAspect="1" noChangeArrowheads="1"/>
          </p:cNvPicPr>
          <p:nvPr/>
        </p:nvPicPr>
        <p:blipFill>
          <a:blip r:embed="rId2"/>
          <a:srcRect/>
          <a:stretch>
            <a:fillRect/>
          </a:stretch>
        </p:blipFill>
        <p:spPr bwMode="auto">
          <a:xfrm>
            <a:off x="1447800" y="1123950"/>
            <a:ext cx="5715000" cy="3743324"/>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Sequence Diagram</a:t>
            </a:r>
            <a:endParaRPr lang="en-US" sz="32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pic>
        <p:nvPicPr>
          <p:cNvPr id="2050" name="Picture 2"/>
          <p:cNvPicPr>
            <a:picLocks noChangeAspect="1" noChangeArrowheads="1"/>
          </p:cNvPicPr>
          <p:nvPr/>
        </p:nvPicPr>
        <p:blipFill>
          <a:blip r:embed="rId2"/>
          <a:srcRect/>
          <a:stretch>
            <a:fillRect/>
          </a:stretch>
        </p:blipFill>
        <p:spPr bwMode="auto">
          <a:xfrm>
            <a:off x="2438400" y="1123950"/>
            <a:ext cx="3213100" cy="38227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ER Diagram</a:t>
            </a:r>
            <a:endParaRPr lang="en-US" sz="36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pic>
        <p:nvPicPr>
          <p:cNvPr id="3074" name="Picture 2"/>
          <p:cNvPicPr>
            <a:picLocks noChangeAspect="1" noChangeArrowheads="1"/>
          </p:cNvPicPr>
          <p:nvPr/>
        </p:nvPicPr>
        <p:blipFill>
          <a:blip r:embed="rId2"/>
          <a:srcRect/>
          <a:stretch>
            <a:fillRect/>
          </a:stretch>
        </p:blipFill>
        <p:spPr bwMode="auto">
          <a:xfrm>
            <a:off x="1447800" y="1123950"/>
            <a:ext cx="5715000" cy="36290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3"/>
        <p:cNvGrpSpPr/>
        <p:nvPr/>
      </p:nvGrpSpPr>
      <p:grpSpPr>
        <a:xfrm>
          <a:off x="0" y="0"/>
          <a:ext cx="0" cy="0"/>
          <a:chOff x="0" y="0"/>
          <a:chExt cx="0" cy="0"/>
        </a:xfrm>
      </p:grpSpPr>
      <p:sp>
        <p:nvSpPr>
          <p:cNvPr id="1014" name="Google Shape;1014;p22"/>
          <p:cNvSpPr txBox="1">
            <a:spLocks noGrp="1"/>
          </p:cNvSpPr>
          <p:nvPr>
            <p:ph type="title" idx="4294967295"/>
          </p:nvPr>
        </p:nvSpPr>
        <p:spPr>
          <a:xfrm>
            <a:off x="381000" y="381000"/>
            <a:ext cx="4754100"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n-US" sz="2800" dirty="0" smtClean="0">
                <a:solidFill>
                  <a:schemeClr val="lt1"/>
                </a:solidFill>
                <a:highlight>
                  <a:schemeClr val="accent2"/>
                </a:highlight>
              </a:rPr>
              <a:t>QA </a:t>
            </a:r>
            <a:r>
              <a:rPr lang="en-US" sz="2800" dirty="0" smtClean="0">
                <a:solidFill>
                  <a:schemeClr val="lt1"/>
                </a:solidFill>
                <a:highlight>
                  <a:schemeClr val="accent2"/>
                </a:highlight>
              </a:rPr>
              <a:t>PLAYS A VITAL ROLE IN SOFTWARE </a:t>
            </a:r>
            <a:r>
              <a:rPr lang="en-US" sz="2800" dirty="0" smtClean="0">
                <a:solidFill>
                  <a:schemeClr val="lt1"/>
                </a:solidFill>
                <a:highlight>
                  <a:schemeClr val="accent2"/>
                </a:highlight>
              </a:rPr>
              <a:t>APPLICATION</a:t>
            </a:r>
            <a:endParaRPr sz="2800">
              <a:solidFill>
                <a:schemeClr val="lt1"/>
              </a:solidFill>
              <a:highlight>
                <a:schemeClr val="accent2"/>
              </a:highlight>
            </a:endParaRPr>
          </a:p>
        </p:txBody>
      </p:sp>
      <p:sp>
        <p:nvSpPr>
          <p:cNvPr id="1015" name="Google Shape;1015;p22"/>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accent2"/>
                </a:solidFill>
              </a:rPr>
              <a:pPr marL="0" lvl="0" indent="0" algn="r" rtl="0">
                <a:spcBef>
                  <a:spcPts val="0"/>
                </a:spcBef>
                <a:spcAft>
                  <a:spcPts val="0"/>
                </a:spcAft>
                <a:buNone/>
              </a:pPr>
              <a:t>17</a:t>
            </a:fld>
            <a:endParaRPr>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26"/>
          <p:cNvSpPr txBox="1">
            <a:spLocks noGrp="1"/>
          </p:cNvSpPr>
          <p:nvPr>
            <p:ph type="ctrTitle" idx="4294967295"/>
          </p:nvPr>
        </p:nvSpPr>
        <p:spPr>
          <a:xfrm>
            <a:off x="914400" y="1123950"/>
            <a:ext cx="74388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dirty="0" smtClean="0">
                <a:latin typeface="Barlow SemiBold"/>
                <a:ea typeface="Barlow SemiBold"/>
                <a:cs typeface="Barlow SemiBold"/>
                <a:sym typeface="Barlow SemiBold"/>
              </a:rPr>
              <a:t>Manual Testing</a:t>
            </a:r>
            <a:endParaRPr sz="6000">
              <a:latin typeface="Barlow SemiBold"/>
              <a:ea typeface="Barlow SemiBold"/>
              <a:cs typeface="Barlow SemiBold"/>
              <a:sym typeface="Barlow SemiBold"/>
            </a:endParaRPr>
          </a:p>
        </p:txBody>
      </p:sp>
      <p:sp>
        <p:nvSpPr>
          <p:cNvPr id="1161" name="Google Shape;1161;p26"/>
          <p:cNvSpPr txBox="1">
            <a:spLocks noGrp="1"/>
          </p:cNvSpPr>
          <p:nvPr>
            <p:ph type="subTitle" idx="4294967295"/>
          </p:nvPr>
        </p:nvSpPr>
        <p:spPr>
          <a:xfrm>
            <a:off x="990600" y="2495550"/>
            <a:ext cx="7438800" cy="784800"/>
          </a:xfrm>
          <a:prstGeom prst="rect">
            <a:avLst/>
          </a:prstGeom>
        </p:spPr>
        <p:txBody>
          <a:bodyPr spcFirstLastPara="1" wrap="square" lIns="0" tIns="0" rIns="0" bIns="0" anchor="t" anchorCtr="0">
            <a:noAutofit/>
          </a:bodyPr>
          <a:lstStyle/>
          <a:p>
            <a:pPr marL="0" lvl="0" indent="0">
              <a:buNone/>
            </a:pPr>
            <a:r>
              <a:rPr lang="en-US" sz="1600" dirty="0" smtClean="0"/>
              <a:t>Manual testing is a </a:t>
            </a:r>
            <a:r>
              <a:rPr lang="en-US" sz="1600" b="1" dirty="0" smtClean="0"/>
              <a:t>software testing process in which test cases are executed manually without using any automated tool</a:t>
            </a:r>
            <a:r>
              <a:rPr lang="en-US" sz="1600" dirty="0" smtClean="0"/>
              <a:t>. All test cases executed by the tester manually according to the end user's perspective. It ensures whether the application is working, as mentioned in the requirement document or not</a:t>
            </a:r>
            <a:r>
              <a:rPr lang="en-US" sz="1600" dirty="0" smtClean="0"/>
              <a:t>.</a:t>
            </a:r>
          </a:p>
          <a:p>
            <a:pPr marL="0" lvl="0" indent="0">
              <a:buNone/>
            </a:pPr>
            <a:r>
              <a:rPr lang="en-US" sz="1200" dirty="0" smtClean="0"/>
              <a:t>STEP 1:- Cover page</a:t>
            </a:r>
          </a:p>
          <a:p>
            <a:pPr marL="0" lvl="0" indent="0">
              <a:buNone/>
            </a:pPr>
            <a:r>
              <a:rPr lang="en-US" sz="1200" dirty="0" smtClean="0"/>
              <a:t>STEP 2:-Test Scenario</a:t>
            </a:r>
          </a:p>
          <a:p>
            <a:pPr marL="0" lvl="0" indent="0">
              <a:buNone/>
            </a:pPr>
            <a:r>
              <a:rPr lang="en-US" sz="1200" dirty="0" smtClean="0"/>
              <a:t>STEP 3:-Test Case</a:t>
            </a:r>
          </a:p>
          <a:p>
            <a:pPr marL="0" lvl="0" indent="0">
              <a:buNone/>
            </a:pPr>
            <a:r>
              <a:rPr lang="en-US" sz="1200" dirty="0" smtClean="0"/>
              <a:t>STEP 4:-Defect Log</a:t>
            </a:r>
          </a:p>
          <a:p>
            <a:pPr marL="0" lvl="0" indent="0">
              <a:buNone/>
            </a:pPr>
            <a:r>
              <a:rPr lang="en-US" sz="1200" dirty="0" smtClean="0"/>
              <a:t>STEP 5:-RTM</a:t>
            </a:r>
            <a:endParaRPr sz="1200"/>
          </a:p>
        </p:txBody>
      </p:sp>
      <p:sp>
        <p:nvSpPr>
          <p:cNvPr id="1162" name="Google Shape;1162;p2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sp>
        <p:nvSpPr>
          <p:cNvPr id="1163" name="Google Shape;1163;p26"/>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2"/>
        <p:cNvGrpSpPr/>
        <p:nvPr/>
      </p:nvGrpSpPr>
      <p:grpSpPr>
        <a:xfrm>
          <a:off x="0" y="0"/>
          <a:ext cx="0" cy="0"/>
          <a:chOff x="0" y="0"/>
          <a:chExt cx="0" cy="0"/>
        </a:xfrm>
      </p:grpSpPr>
      <p:sp>
        <p:nvSpPr>
          <p:cNvPr id="2333" name="Google Shape;2333;p41"/>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Process Involved</a:t>
            </a:r>
            <a:endParaRPr/>
          </a:p>
        </p:txBody>
      </p:sp>
      <p:sp>
        <p:nvSpPr>
          <p:cNvPr id="2334" name="Google Shape;2334;p4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sp>
        <p:nvSpPr>
          <p:cNvPr id="2335" name="Google Shape;2335;p41"/>
          <p:cNvSpPr/>
          <p:nvPr/>
        </p:nvSpPr>
        <p:spPr>
          <a:xfrm>
            <a:off x="484400" y="1363400"/>
            <a:ext cx="4012800" cy="15846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dirty="0" smtClean="0">
                <a:solidFill>
                  <a:schemeClr val="dk1"/>
                </a:solidFill>
                <a:latin typeface="Barlow"/>
                <a:ea typeface="Barlow"/>
                <a:cs typeface="Barlow"/>
                <a:sym typeface="Barlow"/>
              </a:rPr>
              <a:t>Cover Page</a:t>
            </a:r>
          </a:p>
          <a:p>
            <a:pPr marL="0" lvl="0" indent="0" algn="l" rtl="0">
              <a:spcBef>
                <a:spcPts val="0"/>
              </a:spcBef>
              <a:spcAft>
                <a:spcPts val="0"/>
              </a:spcAft>
              <a:buFont typeface="Wingdings" pitchFamily="2" charset="2"/>
              <a:buChar char="q"/>
            </a:pPr>
            <a:r>
              <a:rPr lang="en" sz="1000" dirty="0" smtClean="0">
                <a:solidFill>
                  <a:schemeClr val="dk1"/>
                </a:solidFill>
                <a:latin typeface="Barlow"/>
                <a:ea typeface="Barlow"/>
                <a:cs typeface="Barlow"/>
                <a:sym typeface="Barlow"/>
              </a:rPr>
              <a:t>It involes the Names of the Persons  who prepares, reviews and Approves the Test Cases.</a:t>
            </a:r>
          </a:p>
          <a:p>
            <a:pPr marL="0" lvl="0" indent="0" algn="l" rtl="0">
              <a:spcBef>
                <a:spcPts val="0"/>
              </a:spcBef>
              <a:spcAft>
                <a:spcPts val="0"/>
              </a:spcAft>
              <a:buNone/>
            </a:pPr>
            <a:endParaRPr b="1">
              <a:solidFill>
                <a:schemeClr val="dk1"/>
              </a:solidFill>
              <a:latin typeface="Barlow"/>
              <a:ea typeface="Barlow"/>
              <a:cs typeface="Barlow"/>
              <a:sym typeface="Barlow"/>
            </a:endParaRPr>
          </a:p>
        </p:txBody>
      </p:sp>
      <p:sp>
        <p:nvSpPr>
          <p:cNvPr id="2336" name="Google Shape;2336;p41"/>
          <p:cNvSpPr/>
          <p:nvPr/>
        </p:nvSpPr>
        <p:spPr>
          <a:xfrm>
            <a:off x="4663070" y="1363400"/>
            <a:ext cx="4012800" cy="15846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dirty="0" smtClean="0">
                <a:solidFill>
                  <a:schemeClr val="dk1"/>
                </a:solidFill>
                <a:latin typeface="Barlow"/>
                <a:ea typeface="Barlow"/>
                <a:cs typeface="Barlow"/>
                <a:sym typeface="Barlow"/>
              </a:rPr>
              <a:t>Test Scenario</a:t>
            </a:r>
          </a:p>
          <a:p>
            <a:pPr lvl="0" algn="r">
              <a:buClr>
                <a:schemeClr val="dk1"/>
              </a:buClr>
              <a:buSzPts val="1100"/>
              <a:buFont typeface="Wingdings" pitchFamily="2" charset="2"/>
              <a:buChar char="q"/>
            </a:pPr>
            <a:r>
              <a:rPr lang="en-US" sz="1000" dirty="0" smtClean="0"/>
              <a:t>Test Scenario is the possible ways to test a software application.</a:t>
            </a:r>
            <a:endParaRPr sz="1000" b="1">
              <a:solidFill>
                <a:schemeClr val="dk1"/>
              </a:solidFill>
              <a:latin typeface="Barlow"/>
              <a:ea typeface="Barlow"/>
              <a:cs typeface="Barlow"/>
              <a:sym typeface="Barlow"/>
            </a:endParaRPr>
          </a:p>
        </p:txBody>
      </p:sp>
      <p:sp>
        <p:nvSpPr>
          <p:cNvPr id="2337" name="Google Shape;2337;p41"/>
          <p:cNvSpPr/>
          <p:nvPr/>
        </p:nvSpPr>
        <p:spPr>
          <a:xfrm>
            <a:off x="533400" y="3105150"/>
            <a:ext cx="4012800" cy="1584600"/>
          </a:xfrm>
          <a:prstGeom prst="rect">
            <a:avLst/>
          </a:prstGeom>
          <a:solidFill>
            <a:schemeClr val="lt2"/>
          </a:solidFill>
          <a:ln>
            <a:noFill/>
          </a:ln>
        </p:spPr>
        <p:txBody>
          <a:bodyPr spcFirstLastPara="1" wrap="square" lIns="91425" tIns="91425" rIns="1371600" bIns="91425" anchor="b" anchorCtr="0">
            <a:noAutofit/>
          </a:bodyPr>
          <a:lstStyle/>
          <a:p>
            <a:pPr>
              <a:spcBef>
                <a:spcPts val="600"/>
              </a:spcBef>
              <a:buClr>
                <a:schemeClr val="dk1"/>
              </a:buClr>
              <a:buSzPts val="1100"/>
            </a:pPr>
            <a:r>
              <a:rPr lang="en-US" b="1" dirty="0" smtClean="0">
                <a:solidFill>
                  <a:schemeClr val="dk1"/>
                </a:solidFill>
                <a:latin typeface="Barlow"/>
                <a:ea typeface="Barlow"/>
                <a:cs typeface="Barlow"/>
                <a:sym typeface="Barlow"/>
              </a:rPr>
              <a:t>Test Case</a:t>
            </a:r>
          </a:p>
          <a:p>
            <a:pPr>
              <a:spcBef>
                <a:spcPts val="600"/>
              </a:spcBef>
              <a:buClr>
                <a:schemeClr val="dk1"/>
              </a:buClr>
              <a:buSzPts val="1100"/>
              <a:buFont typeface="Wingdings" pitchFamily="2" charset="2"/>
              <a:buChar char="q"/>
            </a:pPr>
            <a:r>
              <a:rPr lang="en-US" sz="800" dirty="0" smtClean="0"/>
              <a:t>The purpose of a test case is </a:t>
            </a:r>
            <a:r>
              <a:rPr lang="en-US" sz="800" b="1" dirty="0" smtClean="0"/>
              <a:t>to determine if different features within a system are performing as expected and to confirm that the system satisfies all related standards, guidelines and customer requirements</a:t>
            </a:r>
            <a:r>
              <a:rPr lang="en-US" sz="800" dirty="0" smtClean="0"/>
              <a:t>. The process of writing a test case can also help reveal errors or defects within the system.</a:t>
            </a:r>
            <a:endParaRPr lang="en-US" sz="800" dirty="0" smtClean="0">
              <a:solidFill>
                <a:schemeClr val="dk1"/>
              </a:solidFill>
              <a:latin typeface="Barlow"/>
              <a:ea typeface="Barlow"/>
              <a:cs typeface="Barlow"/>
              <a:sym typeface="Barlow"/>
            </a:endParaRPr>
          </a:p>
        </p:txBody>
      </p:sp>
      <p:sp>
        <p:nvSpPr>
          <p:cNvPr id="2338" name="Google Shape;2338;p41"/>
          <p:cNvSpPr/>
          <p:nvPr/>
        </p:nvSpPr>
        <p:spPr>
          <a:xfrm>
            <a:off x="4663070" y="3121900"/>
            <a:ext cx="4012800" cy="1584600"/>
          </a:xfrm>
          <a:prstGeom prst="rect">
            <a:avLst/>
          </a:prstGeom>
          <a:solidFill>
            <a:schemeClr val="lt2"/>
          </a:solidFill>
          <a:ln>
            <a:noFill/>
          </a:ln>
        </p:spPr>
        <p:txBody>
          <a:bodyPr spcFirstLastPara="1" wrap="square" lIns="1371600" tIns="91425" rIns="91425" bIns="91425" anchor="b" anchorCtr="0">
            <a:noAutofit/>
          </a:bodyPr>
          <a:lstStyle/>
          <a:p>
            <a:pPr lvl="0" algn="just">
              <a:buClr>
                <a:schemeClr val="dk1"/>
              </a:buClr>
              <a:buSzPts val="1100"/>
              <a:buFont typeface="Wingdings" pitchFamily="2" charset="2"/>
              <a:buChar char="q"/>
            </a:pPr>
            <a:r>
              <a:rPr lang="en-US" sz="800" dirty="0" smtClean="0"/>
              <a:t>Defect logging, a process of finding defects in the application under test or product by testing or recording feedback from customers and making new versions of the product that fix the defects or the clients feedback. </a:t>
            </a:r>
          </a:p>
          <a:p>
            <a:pPr lvl="0" algn="just">
              <a:buClr>
                <a:schemeClr val="dk1"/>
              </a:buClr>
              <a:buSzPts val="1100"/>
              <a:buFont typeface="Wingdings" pitchFamily="2" charset="2"/>
              <a:buChar char="q"/>
            </a:pPr>
            <a:r>
              <a:rPr lang="en-US" sz="800" dirty="0" smtClean="0"/>
              <a:t>The </a:t>
            </a:r>
            <a:r>
              <a:rPr lang="en-US" sz="800" b="1" dirty="0" smtClean="0"/>
              <a:t>Requirements Traceability Matrix</a:t>
            </a:r>
            <a:r>
              <a:rPr lang="en-US" sz="800" dirty="0" smtClean="0"/>
              <a:t> (RTM) is a document that links requirements throughout the validation process. The purpose of the Requirements Traceability Matrix is to ensure that all requirements defined for a system are tested in the test protocols.</a:t>
            </a:r>
            <a:endParaRPr sz="800">
              <a:solidFill>
                <a:schemeClr val="dk1"/>
              </a:solidFill>
              <a:latin typeface="Barlow"/>
              <a:ea typeface="Barlow"/>
              <a:cs typeface="Barlow"/>
              <a:sym typeface="Barlow"/>
            </a:endParaRPr>
          </a:p>
        </p:txBody>
      </p:sp>
      <p:sp>
        <p:nvSpPr>
          <p:cNvPr id="2339" name="Google Shape;2339;p41"/>
          <p:cNvSpPr/>
          <p:nvPr/>
        </p:nvSpPr>
        <p:spPr>
          <a:xfrm>
            <a:off x="3285625" y="1738389"/>
            <a:ext cx="2417100" cy="24171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1"/>
          <p:cNvSpPr/>
          <p:nvPr/>
        </p:nvSpPr>
        <p:spPr>
          <a:xfrm rot="5400000">
            <a:off x="3459879" y="1738389"/>
            <a:ext cx="2417100" cy="24171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1"/>
          <p:cNvSpPr/>
          <p:nvPr/>
        </p:nvSpPr>
        <p:spPr>
          <a:xfrm rot="10800000">
            <a:off x="3459879" y="1914006"/>
            <a:ext cx="2417100" cy="24171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1"/>
          <p:cNvSpPr/>
          <p:nvPr/>
        </p:nvSpPr>
        <p:spPr>
          <a:xfrm rot="-5400000">
            <a:off x="3285625" y="1914006"/>
            <a:ext cx="2417100" cy="2417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1"/>
          <p:cNvSpPr/>
          <p:nvPr/>
        </p:nvSpPr>
        <p:spPr>
          <a:xfrm>
            <a:off x="3657600" y="2242577"/>
            <a:ext cx="530981" cy="446525"/>
          </a:xfrm>
          <a:prstGeom prst="rect">
            <a:avLst/>
          </a:prstGeom>
        </p:spPr>
        <p:txBody>
          <a:bodyPr>
            <a:prstTxWarp prst="textPlain">
              <a:avLst/>
            </a:prstTxWarp>
          </a:bodyPr>
          <a:lstStyle/>
          <a:p>
            <a:pPr lvl="0" algn="ctr"/>
            <a:r>
              <a:rPr lang="en-US" b="1" i="0" dirty="0" smtClean="0">
                <a:ln>
                  <a:noFill/>
                </a:ln>
                <a:solidFill>
                  <a:schemeClr val="lt1"/>
                </a:solidFill>
                <a:latin typeface="Raleway"/>
              </a:rPr>
              <a:t>CP</a:t>
            </a:r>
            <a:endParaRPr b="1" i="0">
              <a:ln>
                <a:noFill/>
              </a:ln>
              <a:solidFill>
                <a:schemeClr val="lt1"/>
              </a:solidFill>
              <a:latin typeface="Raleway"/>
            </a:endParaRPr>
          </a:p>
        </p:txBody>
      </p:sp>
      <p:sp>
        <p:nvSpPr>
          <p:cNvPr id="2344" name="Google Shape;2344;p41"/>
          <p:cNvSpPr/>
          <p:nvPr/>
        </p:nvSpPr>
        <p:spPr>
          <a:xfrm>
            <a:off x="4857720" y="2250297"/>
            <a:ext cx="650964" cy="438496"/>
          </a:xfrm>
          <a:prstGeom prst="rect">
            <a:avLst/>
          </a:prstGeom>
        </p:spPr>
        <p:txBody>
          <a:bodyPr>
            <a:prstTxWarp prst="textPlain">
              <a:avLst/>
            </a:prstTxWarp>
          </a:bodyPr>
          <a:lstStyle/>
          <a:p>
            <a:pPr lvl="0" algn="ctr"/>
            <a:r>
              <a:rPr lang="en-US" b="1" i="0" dirty="0" smtClean="0">
                <a:ln>
                  <a:noFill/>
                </a:ln>
                <a:solidFill>
                  <a:schemeClr val="lt1"/>
                </a:solidFill>
                <a:latin typeface="Raleway"/>
              </a:rPr>
              <a:t>TS</a:t>
            </a:r>
            <a:endParaRPr b="1" i="0">
              <a:ln>
                <a:noFill/>
              </a:ln>
              <a:solidFill>
                <a:schemeClr val="lt1"/>
              </a:solidFill>
              <a:latin typeface="Raleway"/>
            </a:endParaRPr>
          </a:p>
        </p:txBody>
      </p:sp>
      <p:sp>
        <p:nvSpPr>
          <p:cNvPr id="2345" name="Google Shape;2345;p41"/>
          <p:cNvSpPr/>
          <p:nvPr/>
        </p:nvSpPr>
        <p:spPr>
          <a:xfrm>
            <a:off x="3807513" y="3348952"/>
            <a:ext cx="428005" cy="444672"/>
          </a:xfrm>
          <a:prstGeom prst="rect">
            <a:avLst/>
          </a:prstGeom>
        </p:spPr>
        <p:txBody>
          <a:bodyPr>
            <a:prstTxWarp prst="textPlain">
              <a:avLst/>
            </a:prstTxWarp>
          </a:bodyPr>
          <a:lstStyle/>
          <a:p>
            <a:pPr lvl="0" algn="ctr"/>
            <a:r>
              <a:rPr lang="en-US" b="1" dirty="0" smtClean="0">
                <a:solidFill>
                  <a:schemeClr val="lt1"/>
                </a:solidFill>
                <a:latin typeface="Raleway"/>
              </a:rPr>
              <a:t>TC</a:t>
            </a:r>
            <a:endParaRPr b="1" i="0">
              <a:ln>
                <a:noFill/>
              </a:ln>
              <a:solidFill>
                <a:schemeClr val="lt1"/>
              </a:solidFill>
              <a:latin typeface="Raleway"/>
            </a:endParaRPr>
          </a:p>
        </p:txBody>
      </p:sp>
      <p:sp>
        <p:nvSpPr>
          <p:cNvPr id="2346" name="Google Shape;2346;p41"/>
          <p:cNvSpPr/>
          <p:nvPr/>
        </p:nvSpPr>
        <p:spPr>
          <a:xfrm>
            <a:off x="4724400" y="3257550"/>
            <a:ext cx="914400" cy="537618"/>
          </a:xfrm>
          <a:prstGeom prst="rect">
            <a:avLst/>
          </a:prstGeom>
        </p:spPr>
        <p:txBody>
          <a:bodyPr>
            <a:prstTxWarp prst="textPlain">
              <a:avLst/>
            </a:prstTxWarp>
          </a:bodyPr>
          <a:lstStyle/>
          <a:p>
            <a:pPr lvl="0" algn="ctr"/>
            <a:r>
              <a:rPr lang="en-US" b="1" dirty="0" smtClean="0">
                <a:solidFill>
                  <a:schemeClr val="lt1"/>
                </a:solidFill>
                <a:latin typeface="Raleway"/>
              </a:rPr>
              <a:t>DL&amp;RTM</a:t>
            </a:r>
            <a:endParaRPr b="1" i="0">
              <a:ln>
                <a:noFill/>
              </a:ln>
              <a:solidFill>
                <a:schemeClr val="lt1"/>
              </a:solidFill>
              <a:latin typeface="Raleway"/>
            </a:endParaRPr>
          </a:p>
        </p:txBody>
      </p:sp>
      <p:sp>
        <p:nvSpPr>
          <p:cNvPr id="16" name="Rectangle 15"/>
          <p:cNvSpPr/>
          <p:nvPr/>
        </p:nvSpPr>
        <p:spPr>
          <a:xfrm>
            <a:off x="7010400" y="3181350"/>
            <a:ext cx="1603324" cy="307777"/>
          </a:xfrm>
          <a:prstGeom prst="rect">
            <a:avLst/>
          </a:prstGeom>
        </p:spPr>
        <p:txBody>
          <a:bodyPr wrap="none">
            <a:spAutoFit/>
          </a:bodyPr>
          <a:lstStyle/>
          <a:p>
            <a:pPr lvl="0" algn="r">
              <a:spcBef>
                <a:spcPts val="600"/>
              </a:spcBef>
              <a:spcAft>
                <a:spcPts val="600"/>
              </a:spcAft>
            </a:pPr>
            <a:r>
              <a:rPr lang="en-US" b="1" dirty="0" smtClean="0">
                <a:solidFill>
                  <a:schemeClr val="dk1"/>
                </a:solidFill>
                <a:latin typeface="Barlow"/>
                <a:ea typeface="Barlow"/>
                <a:cs typeface="Barlow"/>
                <a:sym typeface="Barlow"/>
              </a:rPr>
              <a:t>Defect Log &amp; RTM</a:t>
            </a:r>
            <a:endParaRPr lang="en-US" dirty="0">
              <a:solidFill>
                <a:schemeClr val="dk1"/>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PURPOSE OF PROJECT</a:t>
            </a:r>
            <a:endParaRPr/>
          </a:p>
        </p:txBody>
      </p:sp>
      <p:sp>
        <p:nvSpPr>
          <p:cNvPr id="344" name="Google Shape;344;p13"/>
          <p:cNvSpPr txBox="1">
            <a:spLocks noGrp="1"/>
          </p:cNvSpPr>
          <p:nvPr>
            <p:ph type="body" idx="2"/>
          </p:nvPr>
        </p:nvSpPr>
        <p:spPr>
          <a:xfrm>
            <a:off x="3815169" y="1919550"/>
            <a:ext cx="3045000" cy="21279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sz="1200" b="1" dirty="0" smtClean="0"/>
              <a:t>ISSUES WITH PASSWORD MANAGEMENT?</a:t>
            </a:r>
          </a:p>
          <a:p>
            <a:pPr marL="0" indent="0">
              <a:buClr>
                <a:schemeClr val="dk1"/>
              </a:buClr>
              <a:buSzPts val="1100"/>
              <a:buFont typeface="Wingdings" pitchFamily="2" charset="2"/>
              <a:buChar char="Ø"/>
            </a:pPr>
            <a:r>
              <a:rPr lang="en-US" sz="1200" b="1" dirty="0" smtClean="0"/>
              <a:t>Difficult to remember:-</a:t>
            </a:r>
          </a:p>
          <a:p>
            <a:pPr marL="0" indent="0">
              <a:buClr>
                <a:schemeClr val="dk1"/>
              </a:buClr>
              <a:buSzPts val="1100"/>
              <a:buFont typeface="Wingdings" pitchFamily="2" charset="2"/>
              <a:buChar char="§"/>
            </a:pPr>
            <a:r>
              <a:rPr lang="en-US" sz="1200" b="1" dirty="0" smtClean="0"/>
              <a:t>Complicated passwords.</a:t>
            </a:r>
          </a:p>
          <a:p>
            <a:pPr marL="0" indent="0">
              <a:buClr>
                <a:schemeClr val="dk1"/>
              </a:buClr>
              <a:buSzPts val="1100"/>
              <a:buFont typeface="Wingdings" pitchFamily="2" charset="2"/>
              <a:buChar char="§"/>
            </a:pPr>
            <a:r>
              <a:rPr lang="en-US" sz="1200" b="1" dirty="0" smtClean="0"/>
              <a:t>Many different passwords.</a:t>
            </a:r>
          </a:p>
          <a:p>
            <a:pPr marL="0" indent="0">
              <a:buClr>
                <a:schemeClr val="dk1"/>
              </a:buClr>
              <a:buSzPts val="1100"/>
              <a:buFont typeface="Wingdings" pitchFamily="2" charset="2"/>
              <a:buChar char="§"/>
            </a:pPr>
            <a:r>
              <a:rPr lang="en-US" sz="1200" b="1" dirty="0" smtClean="0"/>
              <a:t>Passwords that change frequently.</a:t>
            </a:r>
          </a:p>
          <a:p>
            <a:pPr marL="0" indent="0">
              <a:buClr>
                <a:schemeClr val="dk1"/>
              </a:buClr>
              <a:buSzPts val="1100"/>
              <a:buFont typeface="Wingdings" pitchFamily="2" charset="2"/>
              <a:buChar char="§"/>
            </a:pPr>
            <a:r>
              <a:rPr lang="en-US" sz="1200" b="1" dirty="0" smtClean="0"/>
              <a:t>Passwords for systems that are used   Infrequently.</a:t>
            </a:r>
          </a:p>
        </p:txBody>
      </p:sp>
      <p:sp>
        <p:nvSpPr>
          <p:cNvPr id="345" name="Google Shape;345;p13"/>
          <p:cNvSpPr txBox="1">
            <a:spLocks noGrp="1"/>
          </p:cNvSpPr>
          <p:nvPr>
            <p:ph type="body" idx="1"/>
          </p:nvPr>
        </p:nvSpPr>
        <p:spPr>
          <a:xfrm>
            <a:off x="457200" y="1962150"/>
            <a:ext cx="3045000" cy="21279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 sz="1200" b="1" dirty="0" smtClean="0"/>
              <a:t>WHY IS IT IMPORTANT?</a:t>
            </a:r>
          </a:p>
          <a:p>
            <a:pPr marL="0" lvl="0" indent="0" algn="l" rtl="0">
              <a:spcBef>
                <a:spcPts val="600"/>
              </a:spcBef>
              <a:spcAft>
                <a:spcPts val="0"/>
              </a:spcAft>
              <a:buClr>
                <a:schemeClr val="dk1"/>
              </a:buClr>
              <a:buSzPts val="1100"/>
              <a:buFont typeface="Wingdings" pitchFamily="2" charset="2"/>
              <a:buChar char="Ø"/>
            </a:pPr>
            <a:r>
              <a:rPr lang="en" sz="1200" b="1" dirty="0" smtClean="0"/>
              <a:t> Apart of our everyday lives.</a:t>
            </a:r>
          </a:p>
          <a:p>
            <a:pPr marL="0" lvl="0" indent="0" algn="l" rtl="0">
              <a:spcBef>
                <a:spcPts val="600"/>
              </a:spcBef>
              <a:spcAft>
                <a:spcPts val="0"/>
              </a:spcAft>
              <a:buClr>
                <a:schemeClr val="dk1"/>
              </a:buClr>
              <a:buSzPts val="1100"/>
              <a:buFont typeface="Wingdings" pitchFamily="2" charset="2"/>
              <a:buChar char="Ø"/>
            </a:pPr>
            <a:r>
              <a:rPr lang="en" sz="1200" b="1" dirty="0" smtClean="0"/>
              <a:t>The information it protects.</a:t>
            </a:r>
          </a:p>
          <a:p>
            <a:pPr marL="0" lvl="0" indent="0" algn="l" rtl="0">
              <a:spcBef>
                <a:spcPts val="600"/>
              </a:spcBef>
              <a:spcAft>
                <a:spcPts val="0"/>
              </a:spcAft>
              <a:buClr>
                <a:schemeClr val="dk1"/>
              </a:buClr>
              <a:buSzPts val="1100"/>
              <a:buFont typeface="Wingdings" pitchFamily="2" charset="2"/>
              <a:buChar char="Ø"/>
            </a:pPr>
            <a:endParaRPr sz="1200"/>
          </a:p>
        </p:txBody>
      </p:sp>
      <p:sp>
        <p:nvSpPr>
          <p:cNvPr id="346" name="Google Shape;346;p13"/>
          <p:cNvSpPr txBox="1">
            <a:spLocks noGrp="1"/>
          </p:cNvSpPr>
          <p:nvPr>
            <p:ph type="body" idx="2"/>
          </p:nvPr>
        </p:nvSpPr>
        <p:spPr>
          <a:xfrm>
            <a:off x="457200" y="3867150"/>
            <a:ext cx="8229600" cy="9906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200" dirty="0" smtClean="0">
                <a:solidFill>
                  <a:schemeClr val="accent3"/>
                </a:solidFill>
              </a:rPr>
              <a:t>How one issue can lead to another?</a:t>
            </a:r>
          </a:p>
          <a:p>
            <a:pPr marL="0" lvl="0" indent="0" algn="l" rtl="0">
              <a:spcBef>
                <a:spcPts val="0"/>
              </a:spcBef>
              <a:spcAft>
                <a:spcPts val="0"/>
              </a:spcAft>
              <a:buClr>
                <a:schemeClr val="dk1"/>
              </a:buClr>
              <a:buSzPts val="1100"/>
              <a:buFont typeface="Wingdings" pitchFamily="2" charset="2"/>
              <a:buChar char="q"/>
            </a:pPr>
            <a:r>
              <a:rPr lang="en-US" sz="1200" dirty="0" smtClean="0">
                <a:solidFill>
                  <a:schemeClr val="accent3"/>
                </a:solidFill>
              </a:rPr>
              <a:t>Write down their passwords.</a:t>
            </a:r>
          </a:p>
          <a:p>
            <a:pPr marL="0" lvl="0" indent="0" algn="l" rtl="0">
              <a:spcBef>
                <a:spcPts val="0"/>
              </a:spcBef>
              <a:spcAft>
                <a:spcPts val="0"/>
              </a:spcAft>
              <a:buClr>
                <a:schemeClr val="dk1"/>
              </a:buClr>
              <a:buSzPts val="1100"/>
              <a:buFont typeface="Wingdings" pitchFamily="2" charset="2"/>
              <a:buChar char="q"/>
            </a:pPr>
            <a:r>
              <a:rPr lang="en-US" sz="1200" dirty="0" smtClean="0">
                <a:solidFill>
                  <a:schemeClr val="accent3"/>
                </a:solidFill>
              </a:rPr>
              <a:t>Forget their passwords.</a:t>
            </a:r>
          </a:p>
          <a:p>
            <a:pPr marL="0" lvl="0" indent="0" algn="l" rtl="0">
              <a:spcBef>
                <a:spcPts val="0"/>
              </a:spcBef>
              <a:spcAft>
                <a:spcPts val="0"/>
              </a:spcAft>
              <a:buClr>
                <a:schemeClr val="dk1"/>
              </a:buClr>
              <a:buSzPts val="1100"/>
              <a:buFont typeface="Wingdings" pitchFamily="2" charset="2"/>
              <a:buChar char="q"/>
            </a:pPr>
            <a:r>
              <a:rPr lang="en-US" sz="1200" dirty="0" smtClean="0">
                <a:solidFill>
                  <a:schemeClr val="accent3"/>
                </a:solidFill>
              </a:rPr>
              <a:t>Use very simple, easily compromised passwords.</a:t>
            </a:r>
          </a:p>
          <a:p>
            <a:pPr marL="0" lvl="0" indent="0" algn="l" rtl="0">
              <a:spcBef>
                <a:spcPts val="0"/>
              </a:spcBef>
              <a:spcAft>
                <a:spcPts val="0"/>
              </a:spcAft>
              <a:buClr>
                <a:schemeClr val="dk1"/>
              </a:buClr>
              <a:buSzPts val="1100"/>
              <a:buFont typeface="Wingdings" pitchFamily="2" charset="2"/>
              <a:buChar char="q"/>
            </a:pPr>
            <a:r>
              <a:rPr lang="en-US" sz="1200" dirty="0" smtClean="0">
                <a:solidFill>
                  <a:schemeClr val="accent3"/>
                </a:solidFill>
              </a:rPr>
              <a:t>Reuse old passwords as often as possible.</a:t>
            </a:r>
          </a:p>
          <a:p>
            <a:pPr marL="0" lvl="0" indent="0" algn="l" rtl="0">
              <a:spcBef>
                <a:spcPts val="0"/>
              </a:spcBef>
              <a:spcAft>
                <a:spcPts val="0"/>
              </a:spcAft>
              <a:buClr>
                <a:schemeClr val="dk1"/>
              </a:buClr>
              <a:buSzPts val="1100"/>
              <a:buFont typeface="Wingdings" pitchFamily="2" charset="2"/>
              <a:buChar char="q"/>
            </a:pPr>
            <a:endParaRPr sz="1200">
              <a:solidFill>
                <a:schemeClr val="accent3"/>
              </a:solidFill>
            </a:endParaRPr>
          </a:p>
          <a:p>
            <a:pPr marL="0" lvl="0" indent="0" algn="l" rtl="0">
              <a:spcBef>
                <a:spcPts val="0"/>
              </a:spcBef>
              <a:spcAft>
                <a:spcPts val="0"/>
              </a:spcAft>
              <a:buNone/>
            </a:pPr>
            <a:endParaRPr sz="1200">
              <a:solidFill>
                <a:schemeClr val="accent3"/>
              </a:solidFill>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pic>
        <p:nvPicPr>
          <p:cNvPr id="4098" name="Picture 2" descr="C:\Users\PALANI\Pictures\Screenshots\Screenshot (26).png"/>
          <p:cNvPicPr>
            <a:picLocks noChangeAspect="1" noChangeArrowheads="1"/>
          </p:cNvPicPr>
          <p:nvPr/>
        </p:nvPicPr>
        <p:blipFill>
          <a:blip r:embed="rId2"/>
          <a:srcRect/>
          <a:stretch>
            <a:fillRect/>
          </a:stretch>
        </p:blipFill>
        <p:spPr bwMode="auto">
          <a:xfrm>
            <a:off x="152400" y="209550"/>
            <a:ext cx="4629150" cy="1876425"/>
          </a:xfrm>
          <a:prstGeom prst="rect">
            <a:avLst/>
          </a:prstGeom>
          <a:noFill/>
        </p:spPr>
      </p:pic>
      <p:pic>
        <p:nvPicPr>
          <p:cNvPr id="4099" name="Picture 3"/>
          <p:cNvPicPr>
            <a:picLocks noChangeAspect="1" noChangeArrowheads="1"/>
          </p:cNvPicPr>
          <p:nvPr/>
        </p:nvPicPr>
        <p:blipFill>
          <a:blip r:embed="rId3"/>
          <a:srcRect/>
          <a:stretch>
            <a:fillRect/>
          </a:stretch>
        </p:blipFill>
        <p:spPr bwMode="auto">
          <a:xfrm>
            <a:off x="228600" y="2114550"/>
            <a:ext cx="8686800" cy="19494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26"/>
          <p:cNvSpPr txBox="1">
            <a:spLocks noGrp="1"/>
          </p:cNvSpPr>
          <p:nvPr>
            <p:ph type="ctrTitle" idx="4294967295"/>
          </p:nvPr>
        </p:nvSpPr>
        <p:spPr>
          <a:xfrm>
            <a:off x="1019175" y="1863600"/>
            <a:ext cx="74388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dirty="0" smtClean="0">
                <a:latin typeface="Barlow SemiBold"/>
                <a:ea typeface="Barlow SemiBold"/>
                <a:cs typeface="Barlow SemiBold"/>
                <a:sym typeface="Barlow SemiBold"/>
              </a:rPr>
              <a:t>AutomationTesting</a:t>
            </a:r>
            <a:endParaRPr sz="6000">
              <a:latin typeface="Barlow SemiBold"/>
              <a:ea typeface="Barlow SemiBold"/>
              <a:cs typeface="Barlow SemiBold"/>
              <a:sym typeface="Barlow SemiBold"/>
            </a:endParaRPr>
          </a:p>
        </p:txBody>
      </p:sp>
      <p:sp>
        <p:nvSpPr>
          <p:cNvPr id="1161" name="Google Shape;1161;p26"/>
          <p:cNvSpPr txBox="1">
            <a:spLocks noGrp="1"/>
          </p:cNvSpPr>
          <p:nvPr>
            <p:ph type="subTitle" idx="4294967295"/>
          </p:nvPr>
        </p:nvSpPr>
        <p:spPr>
          <a:xfrm>
            <a:off x="1019175" y="2992450"/>
            <a:ext cx="7438800" cy="784800"/>
          </a:xfrm>
          <a:prstGeom prst="rect">
            <a:avLst/>
          </a:prstGeom>
        </p:spPr>
        <p:txBody>
          <a:bodyPr spcFirstLastPara="1" wrap="square" lIns="0" tIns="0" rIns="0" bIns="0" anchor="t" anchorCtr="0">
            <a:noAutofit/>
          </a:bodyPr>
          <a:lstStyle/>
          <a:p>
            <a:pPr marL="0" lvl="0" indent="0">
              <a:buNone/>
            </a:pPr>
            <a:r>
              <a:rPr lang="en-US" sz="1400" dirty="0" smtClean="0"/>
              <a:t>Selenium is a </a:t>
            </a:r>
            <a:r>
              <a:rPr lang="en-US" sz="1400" b="1" dirty="0" smtClean="0"/>
              <a:t>free (open-source) automated testing framework used to validate web applications across different browsers and platforms</a:t>
            </a:r>
            <a:r>
              <a:rPr lang="en-US" sz="1400" dirty="0" smtClean="0"/>
              <a:t>. You can use multiple programming languages like Java, C#, Python etc to create Selenium Test Scripts</a:t>
            </a:r>
            <a:r>
              <a:rPr lang="en-US" sz="1600" dirty="0" smtClean="0"/>
              <a:t>.</a:t>
            </a:r>
            <a:endParaRPr sz="1600"/>
          </a:p>
        </p:txBody>
      </p:sp>
      <p:sp>
        <p:nvSpPr>
          <p:cNvPr id="1162" name="Google Shape;1162;p2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21</a:t>
            </a:fld>
            <a:endParaRPr/>
          </a:p>
        </p:txBody>
      </p:sp>
      <p:sp>
        <p:nvSpPr>
          <p:cNvPr id="1163" name="Google Shape;1163;p26"/>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a:p>
        </p:txBody>
      </p:sp>
      <p:pic>
        <p:nvPicPr>
          <p:cNvPr id="5123" name="Picture 3"/>
          <p:cNvPicPr>
            <a:picLocks noChangeAspect="1" noChangeArrowheads="1"/>
          </p:cNvPicPr>
          <p:nvPr/>
        </p:nvPicPr>
        <p:blipFill>
          <a:blip r:embed="rId2"/>
          <a:srcRect/>
          <a:stretch>
            <a:fillRect/>
          </a:stretch>
        </p:blipFill>
        <p:spPr bwMode="auto">
          <a:xfrm>
            <a:off x="304800" y="819150"/>
            <a:ext cx="8382001" cy="39203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23</a:t>
            </a:fld>
            <a:endParaRPr lang="en"/>
          </a:p>
        </p:txBody>
      </p:sp>
      <p:pic>
        <p:nvPicPr>
          <p:cNvPr id="7170" name="Picture 2"/>
          <p:cNvPicPr>
            <a:picLocks noChangeAspect="1" noChangeArrowheads="1"/>
          </p:cNvPicPr>
          <p:nvPr/>
        </p:nvPicPr>
        <p:blipFill>
          <a:blip r:embed="rId2"/>
          <a:srcRect/>
          <a:stretch>
            <a:fillRect/>
          </a:stretch>
        </p:blipFill>
        <p:spPr bwMode="auto">
          <a:xfrm>
            <a:off x="914400" y="819150"/>
            <a:ext cx="7239000" cy="402934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24</a:t>
            </a:fld>
            <a:endParaRPr lang="en"/>
          </a:p>
        </p:txBody>
      </p:sp>
      <p:pic>
        <p:nvPicPr>
          <p:cNvPr id="8194" name="Picture 2"/>
          <p:cNvPicPr>
            <a:picLocks noChangeAspect="1" noChangeArrowheads="1"/>
          </p:cNvPicPr>
          <p:nvPr/>
        </p:nvPicPr>
        <p:blipFill>
          <a:blip r:embed="rId2"/>
          <a:srcRect/>
          <a:stretch>
            <a:fillRect/>
          </a:stretch>
        </p:blipFill>
        <p:spPr bwMode="auto">
          <a:xfrm>
            <a:off x="609600" y="742950"/>
            <a:ext cx="7848600" cy="4071629"/>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25</a:t>
            </a:fld>
            <a:endParaRPr lang="en"/>
          </a:p>
        </p:txBody>
      </p:sp>
      <p:pic>
        <p:nvPicPr>
          <p:cNvPr id="6146" name="Picture 2"/>
          <p:cNvPicPr>
            <a:picLocks noChangeAspect="1" noChangeArrowheads="1"/>
          </p:cNvPicPr>
          <p:nvPr/>
        </p:nvPicPr>
        <p:blipFill>
          <a:blip r:embed="rId2"/>
          <a:srcRect/>
          <a:stretch>
            <a:fillRect/>
          </a:stretch>
        </p:blipFill>
        <p:spPr bwMode="auto">
          <a:xfrm>
            <a:off x="304800" y="666750"/>
            <a:ext cx="8229600" cy="4172527"/>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77"/>
        <p:cNvGrpSpPr/>
        <p:nvPr/>
      </p:nvGrpSpPr>
      <p:grpSpPr>
        <a:xfrm>
          <a:off x="0" y="0"/>
          <a:ext cx="0" cy="0"/>
          <a:chOff x="0" y="0"/>
          <a:chExt cx="0" cy="0"/>
        </a:xfrm>
      </p:grpSpPr>
      <p:sp>
        <p:nvSpPr>
          <p:cNvPr id="1979" name="Google Shape;1979;p31"/>
          <p:cNvSpPr txBox="1">
            <a:spLocks noGrp="1"/>
          </p:cNvSpPr>
          <p:nvPr>
            <p:ph type="body" idx="4294967295"/>
          </p:nvPr>
        </p:nvSpPr>
        <p:spPr>
          <a:xfrm>
            <a:off x="1295400" y="2343150"/>
            <a:ext cx="2997000" cy="20871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solidFill>
                  <a:schemeClr val="lt1"/>
                </a:solidFill>
                <a:latin typeface="Raleway Thin"/>
                <a:ea typeface="Raleway Thin"/>
                <a:cs typeface="Raleway Thin"/>
                <a:sym typeface="Raleway Thin"/>
              </a:rPr>
              <a:t>Ben</a:t>
            </a:r>
            <a:r>
              <a:rPr lang="en-US" sz="3000" dirty="0" smtClean="0">
                <a:solidFill>
                  <a:schemeClr val="lt1"/>
                </a:solidFill>
                <a:latin typeface="Raleway Thin"/>
                <a:ea typeface="Raleway Thin"/>
                <a:cs typeface="Raleway Thin"/>
                <a:sym typeface="Raleway Thin"/>
              </a:rPr>
              <a:t>e</a:t>
            </a:r>
            <a:r>
              <a:rPr lang="en" sz="3000" dirty="0" smtClean="0">
                <a:solidFill>
                  <a:schemeClr val="lt1"/>
                </a:solidFill>
                <a:latin typeface="Raleway Thin"/>
                <a:ea typeface="Raleway Thin"/>
                <a:cs typeface="Raleway Thin"/>
                <a:sym typeface="Raleway Thin"/>
              </a:rPr>
              <a:t>fits</a:t>
            </a:r>
          </a:p>
          <a:p>
            <a:pPr marL="0" indent="0" algn="just">
              <a:lnSpc>
                <a:spcPct val="100000"/>
              </a:lnSpc>
              <a:buFont typeface="Wingdings" pitchFamily="2" charset="2"/>
              <a:buChar char="q"/>
            </a:pPr>
            <a:r>
              <a:rPr lang="en-IN" sz="1200" dirty="0" smtClean="0">
                <a:solidFill>
                  <a:schemeClr val="accent2">
                    <a:lumMod val="20000"/>
                    <a:lumOff val="80000"/>
                  </a:schemeClr>
                </a:solidFill>
              </a:rPr>
              <a:t>This project offers user to enter the data    through simple and interactive forms. This is very helpful for the client to enter the desired information through so much simplicity.</a:t>
            </a:r>
          </a:p>
          <a:p>
            <a:pPr marL="0" lvl="0" indent="0" algn="just">
              <a:lnSpc>
                <a:spcPct val="100000"/>
              </a:lnSpc>
              <a:buFont typeface="Wingdings" pitchFamily="2" charset="2"/>
              <a:buChar char="q"/>
            </a:pPr>
            <a:r>
              <a:rPr lang="en-IN" sz="1200" dirty="0" smtClean="0">
                <a:solidFill>
                  <a:schemeClr val="accent2">
                    <a:lumMod val="20000"/>
                    <a:lumOff val="80000"/>
                  </a:schemeClr>
                </a:solidFill>
              </a:rPr>
              <a:t>From every part of the project the user is provided with the links through framing so that he can go from one option of the project to other as per the requirement. This is bound to be simple and very friendly as per the user is concerned. That is, we can sat that the project is user friendly which is one of the primary concerns of any good project.</a:t>
            </a:r>
          </a:p>
          <a:p>
            <a:pPr marL="0" lvl="0" indent="0" algn="just">
              <a:lnSpc>
                <a:spcPct val="100000"/>
              </a:lnSpc>
              <a:buFont typeface="Wingdings" pitchFamily="2" charset="2"/>
              <a:buChar char="q"/>
            </a:pPr>
            <a:r>
              <a:rPr lang="en-IN" sz="1200" dirty="0" smtClean="0">
                <a:solidFill>
                  <a:schemeClr val="accent2">
                    <a:lumMod val="20000"/>
                    <a:lumOff val="80000"/>
                  </a:schemeClr>
                </a:solidFill>
              </a:rPr>
              <a:t>Data storage and retrieval will become faster and easier to maintain because data is stored in a systematic manner and in a single database</a:t>
            </a:r>
            <a:endParaRPr lang="en-US" sz="1200" dirty="0" smtClean="0">
              <a:solidFill>
                <a:schemeClr val="accent2">
                  <a:lumMod val="20000"/>
                  <a:lumOff val="80000"/>
                </a:schemeClr>
              </a:solidFill>
            </a:endParaRPr>
          </a:p>
          <a:p>
            <a:pPr marL="0" indent="0" algn="just">
              <a:buFont typeface="Wingdings" pitchFamily="2" charset="2"/>
              <a:buChar char="q"/>
            </a:pPr>
            <a:endParaRPr lang="en-IN" sz="1200" dirty="0" smtClean="0"/>
          </a:p>
          <a:p>
            <a:pPr marL="0" indent="0" algn="just">
              <a:buNone/>
            </a:pPr>
            <a:endParaRPr lang="en-US" sz="1200" dirty="0" smtClean="0"/>
          </a:p>
          <a:p>
            <a:pPr marL="0" lvl="0" indent="0" algn="l" rtl="0">
              <a:spcBef>
                <a:spcPts val="600"/>
              </a:spcBef>
              <a:spcAft>
                <a:spcPts val="0"/>
              </a:spcAft>
              <a:buNone/>
            </a:pPr>
            <a:endParaRPr lang="en" sz="3000" dirty="0" smtClean="0">
              <a:solidFill>
                <a:schemeClr val="lt1"/>
              </a:solidFill>
              <a:latin typeface="Raleway Thin"/>
              <a:ea typeface="Raleway Thin"/>
              <a:cs typeface="Raleway Thin"/>
              <a:sym typeface="Raleway Thin"/>
            </a:endParaRPr>
          </a:p>
          <a:p>
            <a:pPr marL="0" lvl="0" indent="0" algn="l" rtl="0">
              <a:spcBef>
                <a:spcPts val="600"/>
              </a:spcBef>
              <a:spcAft>
                <a:spcPts val="0"/>
              </a:spcAft>
              <a:buNone/>
            </a:pPr>
            <a:endParaRPr sz="3000">
              <a:solidFill>
                <a:schemeClr val="lt1"/>
              </a:solidFill>
              <a:latin typeface="Raleway Thin"/>
              <a:ea typeface="Raleway Thin"/>
              <a:cs typeface="Raleway Thin"/>
              <a:sym typeface="Raleway Thin"/>
            </a:endParaRPr>
          </a:p>
        </p:txBody>
      </p:sp>
      <p:sp>
        <p:nvSpPr>
          <p:cNvPr id="1980" name="Google Shape;1980;p3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accent2"/>
                </a:solidFill>
              </a:rPr>
              <a:pPr marL="0" lvl="0" indent="0" algn="r" rtl="0">
                <a:spcBef>
                  <a:spcPts val="0"/>
                </a:spcBef>
                <a:spcAft>
                  <a:spcPts val="0"/>
                </a:spcAft>
                <a:buNone/>
              </a:pPr>
              <a:t>26</a:t>
            </a:fld>
            <a:endParaRPr>
              <a:solidFill>
                <a:schemeClr val="accent2"/>
              </a:solidFill>
            </a:endParaRPr>
          </a:p>
        </p:txBody>
      </p:sp>
      <p:grpSp>
        <p:nvGrpSpPr>
          <p:cNvPr id="1981" name="Google Shape;1981;p31"/>
          <p:cNvGrpSpPr/>
          <p:nvPr/>
        </p:nvGrpSpPr>
        <p:grpSpPr>
          <a:xfrm>
            <a:off x="5248684" y="413748"/>
            <a:ext cx="1842985" cy="3822716"/>
            <a:chOff x="2547150" y="238125"/>
            <a:chExt cx="2525675" cy="5238750"/>
          </a:xfrm>
        </p:grpSpPr>
        <p:sp>
          <p:nvSpPr>
            <p:cNvPr id="1982" name="Google Shape;1982;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000">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000">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000">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6" name="Google Shape;1986;p31"/>
          <p:cNvGrpSpPr/>
          <p:nvPr/>
        </p:nvGrpSpPr>
        <p:grpSpPr>
          <a:xfrm>
            <a:off x="6637552" y="2080650"/>
            <a:ext cx="1041945" cy="2747812"/>
            <a:chOff x="2217389" y="2145281"/>
            <a:chExt cx="771754" cy="2035265"/>
          </a:xfrm>
        </p:grpSpPr>
        <p:sp>
          <p:nvSpPr>
            <p:cNvPr id="1987" name="Google Shape;1987;p31"/>
            <p:cNvSpPr/>
            <p:nvPr/>
          </p:nvSpPr>
          <p:spPr>
            <a:xfrm>
              <a:off x="2315715" y="3791112"/>
              <a:ext cx="673428" cy="389434"/>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8" name="Google Shape;1988;p31"/>
            <p:cNvSpPr/>
            <p:nvPr/>
          </p:nvSpPr>
          <p:spPr>
            <a:xfrm>
              <a:off x="2657140" y="3935803"/>
              <a:ext cx="195329" cy="151148"/>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9" name="Google Shape;1989;p31"/>
            <p:cNvSpPr/>
            <p:nvPr/>
          </p:nvSpPr>
          <p:spPr>
            <a:xfrm>
              <a:off x="2658204" y="3985466"/>
              <a:ext cx="194361" cy="101567"/>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0" name="Google Shape;1990;p31"/>
            <p:cNvSpPr/>
            <p:nvPr/>
          </p:nvSpPr>
          <p:spPr>
            <a:xfrm>
              <a:off x="2457350" y="3860101"/>
              <a:ext cx="195204" cy="145599"/>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1" name="Google Shape;1991;p31"/>
            <p:cNvSpPr/>
            <p:nvPr/>
          </p:nvSpPr>
          <p:spPr>
            <a:xfrm>
              <a:off x="2457756" y="3906656"/>
              <a:ext cx="194361" cy="101578"/>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2" name="Google Shape;1992;p31"/>
            <p:cNvSpPr/>
            <p:nvPr/>
          </p:nvSpPr>
          <p:spPr>
            <a:xfrm>
              <a:off x="2506461" y="2987362"/>
              <a:ext cx="335774" cy="964424"/>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3" name="Google Shape;1993;p31"/>
            <p:cNvSpPr/>
            <p:nvPr/>
          </p:nvSpPr>
          <p:spPr>
            <a:xfrm>
              <a:off x="2582229" y="2387101"/>
              <a:ext cx="214978" cy="209526"/>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4" name="Google Shape;1994;p31"/>
            <p:cNvSpPr/>
            <p:nvPr/>
          </p:nvSpPr>
          <p:spPr>
            <a:xfrm>
              <a:off x="2243240" y="2453762"/>
              <a:ext cx="324369" cy="463332"/>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5" name="Google Shape;1995;p31"/>
            <p:cNvSpPr/>
            <p:nvPr/>
          </p:nvSpPr>
          <p:spPr>
            <a:xfrm>
              <a:off x="2217389" y="2839467"/>
              <a:ext cx="154799" cy="101310"/>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6" name="Google Shape;1996;p31"/>
            <p:cNvSpPr/>
            <p:nvPr/>
          </p:nvSpPr>
          <p:spPr>
            <a:xfrm>
              <a:off x="2221873" y="2861121"/>
              <a:ext cx="101078" cy="84251"/>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7" name="Google Shape;1997;p31"/>
            <p:cNvSpPr/>
            <p:nvPr/>
          </p:nvSpPr>
          <p:spPr>
            <a:xfrm>
              <a:off x="2506235" y="2416390"/>
              <a:ext cx="349666" cy="703984"/>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8" name="Google Shape;1998;p31"/>
            <p:cNvSpPr/>
            <p:nvPr/>
          </p:nvSpPr>
          <p:spPr>
            <a:xfrm>
              <a:off x="2790960" y="2560359"/>
              <a:ext cx="135498" cy="621896"/>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9" name="Google Shape;1999;p31"/>
            <p:cNvSpPr/>
            <p:nvPr/>
          </p:nvSpPr>
          <p:spPr>
            <a:xfrm>
              <a:off x="2573358" y="2169926"/>
              <a:ext cx="231959" cy="28297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0" name="Google Shape;2000;p31"/>
            <p:cNvSpPr/>
            <p:nvPr/>
          </p:nvSpPr>
          <p:spPr>
            <a:xfrm>
              <a:off x="2582180" y="2145281"/>
              <a:ext cx="245225" cy="242272"/>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1" name="Google Shape;2001;p31"/>
            <p:cNvSpPr/>
            <p:nvPr/>
          </p:nvSpPr>
          <p:spPr>
            <a:xfrm>
              <a:off x="2773661" y="2522433"/>
              <a:ext cx="151929" cy="206815"/>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2" name="Google Shape;2002;p31"/>
            <p:cNvSpPr/>
            <p:nvPr/>
          </p:nvSpPr>
          <p:spPr>
            <a:xfrm>
              <a:off x="2459309" y="2417031"/>
              <a:ext cx="123448" cy="199057"/>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35"/>
        <p:cNvGrpSpPr/>
        <p:nvPr/>
      </p:nvGrpSpPr>
      <p:grpSpPr>
        <a:xfrm>
          <a:off x="0" y="0"/>
          <a:ext cx="0" cy="0"/>
          <a:chOff x="0" y="0"/>
          <a:chExt cx="0" cy="0"/>
        </a:xfrm>
      </p:grpSpPr>
      <p:sp>
        <p:nvSpPr>
          <p:cNvPr id="2037" name="Google Shape;2037;p3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accent2"/>
                </a:solidFill>
              </a:rPr>
              <a:pPr marL="0" lvl="0" indent="0" algn="r" rtl="0">
                <a:spcBef>
                  <a:spcPts val="0"/>
                </a:spcBef>
                <a:spcAft>
                  <a:spcPts val="0"/>
                </a:spcAft>
                <a:buNone/>
              </a:pPr>
              <a:t>27</a:t>
            </a:fld>
            <a:endParaRPr>
              <a:solidFill>
                <a:schemeClr val="accent2"/>
              </a:solidFill>
            </a:endParaRPr>
          </a:p>
        </p:txBody>
      </p:sp>
      <p:grpSp>
        <p:nvGrpSpPr>
          <p:cNvPr id="2038" name="Google Shape;2038;p33"/>
          <p:cNvGrpSpPr/>
          <p:nvPr/>
        </p:nvGrpSpPr>
        <p:grpSpPr>
          <a:xfrm>
            <a:off x="3824899" y="1241117"/>
            <a:ext cx="4542205" cy="2661224"/>
            <a:chOff x="1177450" y="241631"/>
            <a:chExt cx="6173152" cy="3616776"/>
          </a:xfrm>
        </p:grpSpPr>
        <p:sp>
          <p:nvSpPr>
            <p:cNvPr id="2039" name="Google Shape;2039;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0" name="Google Shape;2040;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D5D6E0"/>
            </a:solidFill>
            <a:ln>
              <a:noFill/>
            </a:ln>
            <a:effectLst>
              <a:outerShdw blurRad="100013" dist="28575" dir="5400000" algn="bl" rotWithShape="0">
                <a:srgbClr val="38226D">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1" name="Google Shape;2041;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2" name="Google Shape;2042;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43" name="Google Shape;2043;p33"/>
          <p:cNvSpPr txBox="1">
            <a:spLocks noGrp="1"/>
          </p:cNvSpPr>
          <p:nvPr>
            <p:ph type="body" idx="4294967295"/>
          </p:nvPr>
        </p:nvSpPr>
        <p:spPr>
          <a:xfrm>
            <a:off x="476250" y="1528175"/>
            <a:ext cx="2997000" cy="20871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solidFill>
                  <a:schemeClr val="lt1"/>
                </a:solidFill>
                <a:latin typeface="Raleway Thin"/>
                <a:ea typeface="Raleway Thin"/>
                <a:cs typeface="Raleway Thin"/>
                <a:sym typeface="Raleway Thin"/>
              </a:rPr>
              <a:t>Limitations</a:t>
            </a:r>
          </a:p>
          <a:p>
            <a:pPr lvl="0">
              <a:buFont typeface="Wingdings" pitchFamily="2" charset="2"/>
              <a:buChar char="q"/>
            </a:pPr>
            <a:r>
              <a:rPr lang="en-IN" sz="1200" dirty="0" smtClean="0">
                <a:solidFill>
                  <a:schemeClr val="accent2">
                    <a:lumMod val="20000"/>
                    <a:lumOff val="80000"/>
                  </a:schemeClr>
                </a:solidFill>
              </a:rPr>
              <a:t>The size of the database increases day-by-day, increasing the load on the database back up and data maintenance activity.</a:t>
            </a:r>
            <a:endParaRPr lang="en-US" sz="1200" dirty="0" smtClean="0">
              <a:solidFill>
                <a:schemeClr val="accent2">
                  <a:lumMod val="20000"/>
                  <a:lumOff val="80000"/>
                </a:schemeClr>
              </a:solidFill>
            </a:endParaRPr>
          </a:p>
          <a:p>
            <a:r>
              <a:rPr lang="en-IN" sz="1200" dirty="0" smtClean="0">
                <a:solidFill>
                  <a:schemeClr val="accent2">
                    <a:lumMod val="20000"/>
                    <a:lumOff val="80000"/>
                  </a:schemeClr>
                </a:solidFill>
              </a:rPr>
              <a:t>Training for simple computer operations is necessary for the users working on the system.</a:t>
            </a:r>
            <a:endParaRPr lang="en-US" sz="1200" dirty="0" smtClean="0">
              <a:solidFill>
                <a:schemeClr val="accent2">
                  <a:lumMod val="20000"/>
                  <a:lumOff val="80000"/>
                </a:schemeClr>
              </a:solidFill>
            </a:endParaRPr>
          </a:p>
          <a:p>
            <a:pPr marL="0" lvl="0" indent="0" algn="l" rtl="0">
              <a:spcBef>
                <a:spcPts val="600"/>
              </a:spcBef>
              <a:spcAft>
                <a:spcPts val="0"/>
              </a:spcAft>
              <a:buNone/>
            </a:pPr>
            <a:endParaRPr lang="en" sz="3000" dirty="0" smtClean="0">
              <a:solidFill>
                <a:schemeClr val="lt1"/>
              </a:solidFill>
              <a:latin typeface="Raleway Thin"/>
              <a:ea typeface="Raleway Thin"/>
              <a:cs typeface="Raleway Thin"/>
              <a:sym typeface="Raleway Thin"/>
            </a:endParaRPr>
          </a:p>
          <a:p>
            <a:pPr marL="0" lvl="0" indent="0" algn="l" rtl="0">
              <a:spcBef>
                <a:spcPts val="600"/>
              </a:spcBef>
              <a:spcAft>
                <a:spcPts val="0"/>
              </a:spcAft>
              <a:buNone/>
            </a:pPr>
            <a:endParaRPr sz="3000">
              <a:solidFill>
                <a:schemeClr val="lt1"/>
              </a:solidFill>
              <a:latin typeface="Raleway Thin"/>
              <a:ea typeface="Raleway Thin"/>
              <a:cs typeface="Raleway Thin"/>
              <a:sym typeface="Raleway Thin"/>
            </a:endParaRPr>
          </a:p>
        </p:txBody>
      </p:sp>
      <p:grpSp>
        <p:nvGrpSpPr>
          <p:cNvPr id="2044" name="Google Shape;2044;p33"/>
          <p:cNvGrpSpPr/>
          <p:nvPr/>
        </p:nvGrpSpPr>
        <p:grpSpPr>
          <a:xfrm>
            <a:off x="7531342" y="2825005"/>
            <a:ext cx="1214233" cy="1885000"/>
            <a:chOff x="6492887" y="4126007"/>
            <a:chExt cx="271993" cy="422295"/>
          </a:xfrm>
        </p:grpSpPr>
        <p:sp>
          <p:nvSpPr>
            <p:cNvPr id="2045" name="Google Shape;2045;p33"/>
            <p:cNvSpPr/>
            <p:nvPr/>
          </p:nvSpPr>
          <p:spPr>
            <a:xfrm rot="10800000">
              <a:off x="6492887" y="4392220"/>
              <a:ext cx="271993" cy="156082"/>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6" name="Google Shape;2046;p33"/>
            <p:cNvSpPr/>
            <p:nvPr/>
          </p:nvSpPr>
          <p:spPr>
            <a:xfrm flipH="1">
              <a:off x="6563431" y="4299082"/>
              <a:ext cx="180447" cy="104443"/>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7" name="Google Shape;2047;p33"/>
            <p:cNvSpPr/>
            <p:nvPr/>
          </p:nvSpPr>
          <p:spPr>
            <a:xfrm flipH="1">
              <a:off x="6653655" y="4351284"/>
              <a:ext cx="90223" cy="156685"/>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8" name="Google Shape;2048;p33"/>
            <p:cNvSpPr/>
            <p:nvPr/>
          </p:nvSpPr>
          <p:spPr>
            <a:xfrm flipH="1">
              <a:off x="6563431" y="4351284"/>
              <a:ext cx="90223" cy="156685"/>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9" name="Google Shape;2049;p33"/>
            <p:cNvSpPr/>
            <p:nvPr/>
          </p:nvSpPr>
          <p:spPr>
            <a:xfrm>
              <a:off x="6631565" y="4127172"/>
              <a:ext cx="91680" cy="134039"/>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0" name="Google Shape;2050;p33"/>
            <p:cNvSpPr/>
            <p:nvPr/>
          </p:nvSpPr>
          <p:spPr>
            <a:xfrm>
              <a:off x="6638516" y="4126007"/>
              <a:ext cx="43914" cy="5411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1" name="Google Shape;2051;p33"/>
            <p:cNvSpPr/>
            <p:nvPr/>
          </p:nvSpPr>
          <p:spPr>
            <a:xfrm>
              <a:off x="6647100" y="4184749"/>
              <a:ext cx="54168" cy="6062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2" name="Google Shape;2052;p33"/>
            <p:cNvSpPr/>
            <p:nvPr/>
          </p:nvSpPr>
          <p:spPr>
            <a:xfrm>
              <a:off x="6554604" y="4208935"/>
              <a:ext cx="102224" cy="145520"/>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3" name="Google Shape;2053;p33"/>
            <p:cNvSpPr/>
            <p:nvPr/>
          </p:nvSpPr>
          <p:spPr>
            <a:xfrm>
              <a:off x="6631332" y="4204595"/>
              <a:ext cx="78964" cy="10415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4" name="Google Shape;2054;p33"/>
            <p:cNvSpPr/>
            <p:nvPr/>
          </p:nvSpPr>
          <p:spPr>
            <a:xfrm>
              <a:off x="6645396" y="4130153"/>
              <a:ext cx="58090" cy="71561"/>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5" name="Google Shape;2055;p33"/>
            <p:cNvSpPr/>
            <p:nvPr/>
          </p:nvSpPr>
          <p:spPr>
            <a:xfrm>
              <a:off x="6647754" y="4129873"/>
              <a:ext cx="58319" cy="5488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6" name="Google Shape;2056;p33"/>
            <p:cNvSpPr/>
            <p:nvPr/>
          </p:nvSpPr>
          <p:spPr>
            <a:xfrm>
              <a:off x="6577749" y="4490229"/>
              <a:ext cx="45861" cy="34982"/>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7" name="Google Shape;2057;p33"/>
            <p:cNvSpPr/>
            <p:nvPr/>
          </p:nvSpPr>
          <p:spPr>
            <a:xfrm>
              <a:off x="6577951" y="4501389"/>
              <a:ext cx="45653" cy="2383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8" name="Google Shape;2058;p33"/>
            <p:cNvSpPr/>
            <p:nvPr/>
          </p:nvSpPr>
          <p:spPr>
            <a:xfrm>
              <a:off x="6554804" y="4475155"/>
              <a:ext cx="41980" cy="32521"/>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9" name="Google Shape;2059;p33"/>
            <p:cNvSpPr/>
            <p:nvPr/>
          </p:nvSpPr>
          <p:spPr>
            <a:xfrm>
              <a:off x="6554997" y="4485886"/>
              <a:ext cx="41814" cy="21828"/>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0" name="Google Shape;2060;p33"/>
            <p:cNvSpPr/>
            <p:nvPr/>
          </p:nvSpPr>
          <p:spPr>
            <a:xfrm>
              <a:off x="6570371" y="4307401"/>
              <a:ext cx="99964" cy="172414"/>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1" name="Google Shape;2061;p33"/>
            <p:cNvSpPr/>
            <p:nvPr/>
          </p:nvSpPr>
          <p:spPr>
            <a:xfrm>
              <a:off x="6597627" y="4307742"/>
              <a:ext cx="99521" cy="186686"/>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3"/>
            <p:cNvSpPr/>
            <p:nvPr/>
          </p:nvSpPr>
          <p:spPr>
            <a:xfrm>
              <a:off x="6560564" y="4295988"/>
              <a:ext cx="148825" cy="136991"/>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3"/>
            <p:cNvSpPr/>
            <p:nvPr/>
          </p:nvSpPr>
          <p:spPr>
            <a:xfrm>
              <a:off x="6680201" y="4215053"/>
              <a:ext cx="51721" cy="181324"/>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3"/>
            <p:cNvSpPr/>
            <p:nvPr/>
          </p:nvSpPr>
          <p:spPr>
            <a:xfrm>
              <a:off x="6690335" y="4212768"/>
              <a:ext cx="31273" cy="3977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3"/>
            <p:cNvSpPr/>
            <p:nvPr/>
          </p:nvSpPr>
          <p:spPr>
            <a:xfrm>
              <a:off x="6629015" y="4204538"/>
              <a:ext cx="26751" cy="28086"/>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66" name="Google Shape;2066;p33"/>
            <p:cNvGrpSpPr/>
            <p:nvPr/>
          </p:nvGrpSpPr>
          <p:grpSpPr>
            <a:xfrm>
              <a:off x="6551528" y="4270928"/>
              <a:ext cx="147953" cy="112133"/>
              <a:chOff x="6621095" y="1452181"/>
              <a:chExt cx="330894" cy="250785"/>
            </a:xfrm>
          </p:grpSpPr>
          <p:sp>
            <p:nvSpPr>
              <p:cNvPr id="2067" name="Google Shape;2067;p33"/>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3"/>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3"/>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3"/>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3"/>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06"/>
        <p:cNvGrpSpPr/>
        <p:nvPr/>
      </p:nvGrpSpPr>
      <p:grpSpPr>
        <a:xfrm>
          <a:off x="0" y="0"/>
          <a:ext cx="0" cy="0"/>
          <a:chOff x="0" y="0"/>
          <a:chExt cx="0" cy="0"/>
        </a:xfrm>
      </p:grpSpPr>
      <p:sp>
        <p:nvSpPr>
          <p:cNvPr id="2008" name="Google Shape;2008;p32"/>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accent2"/>
                </a:solidFill>
              </a:rPr>
              <a:pPr marL="0" lvl="0" indent="0" algn="r" rtl="0">
                <a:spcBef>
                  <a:spcPts val="0"/>
                </a:spcBef>
                <a:spcAft>
                  <a:spcPts val="0"/>
                </a:spcAft>
                <a:buNone/>
              </a:pPr>
              <a:t>28</a:t>
            </a:fld>
            <a:endParaRPr>
              <a:solidFill>
                <a:schemeClr val="accent2"/>
              </a:solidFill>
            </a:endParaRPr>
          </a:p>
        </p:txBody>
      </p:sp>
      <p:grpSp>
        <p:nvGrpSpPr>
          <p:cNvPr id="2009" name="Google Shape;2009;p32"/>
          <p:cNvGrpSpPr/>
          <p:nvPr/>
        </p:nvGrpSpPr>
        <p:grpSpPr>
          <a:xfrm>
            <a:off x="5035361" y="585201"/>
            <a:ext cx="2384344" cy="3679174"/>
            <a:chOff x="2112475" y="238125"/>
            <a:chExt cx="3395050" cy="5238750"/>
          </a:xfrm>
        </p:grpSpPr>
        <p:sp>
          <p:nvSpPr>
            <p:cNvPr id="2010" name="Google Shape;2010;p32"/>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2"/>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000">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2"/>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000">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2"/>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000">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4" name="Google Shape;2014;p32"/>
          <p:cNvSpPr txBox="1">
            <a:spLocks noGrp="1"/>
          </p:cNvSpPr>
          <p:nvPr>
            <p:ph type="body" idx="4294967295"/>
          </p:nvPr>
        </p:nvSpPr>
        <p:spPr>
          <a:xfrm>
            <a:off x="1238250" y="1528175"/>
            <a:ext cx="2997000" cy="20871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solidFill>
                  <a:schemeClr val="lt1"/>
                </a:solidFill>
                <a:latin typeface="Raleway Thin"/>
                <a:ea typeface="Raleway Thin"/>
                <a:cs typeface="Raleway Thin"/>
                <a:sym typeface="Raleway Thin"/>
              </a:rPr>
              <a:t>Conclusion</a:t>
            </a:r>
          </a:p>
          <a:p>
            <a:pPr marL="0" lvl="0" indent="0">
              <a:buFont typeface="Wingdings" pitchFamily="2" charset="2"/>
              <a:buChar char="q"/>
            </a:pPr>
            <a:r>
              <a:rPr lang="en-IN" sz="1200" dirty="0" smtClean="0">
                <a:solidFill>
                  <a:schemeClr val="accent2">
                    <a:lumMod val="20000"/>
                    <a:lumOff val="80000"/>
                  </a:schemeClr>
                </a:solidFill>
              </a:rPr>
              <a:t>It has been a great pleasure for my team to work on this exciting and challenging project. This project proved good for our team as it provided practical knowledge of not only programming in JAVA and Servelets web based application and no some extent Windows Application will be great demand in future. This will provide better opportunities and guidance in future in developing projects independently and TOMCAT Server, but also about all handling procedure related with </a:t>
            </a:r>
            <a:r>
              <a:rPr lang="en-IN" sz="1200" b="1" dirty="0" smtClean="0">
                <a:solidFill>
                  <a:schemeClr val="accent2">
                    <a:lumMod val="20000"/>
                    <a:lumOff val="80000"/>
                  </a:schemeClr>
                </a:solidFill>
              </a:rPr>
              <a:t>“HCL Password Management”. </a:t>
            </a:r>
            <a:r>
              <a:rPr lang="en-IN" sz="1200" dirty="0" smtClean="0">
                <a:solidFill>
                  <a:schemeClr val="accent2">
                    <a:lumMod val="20000"/>
                    <a:lumOff val="80000"/>
                  </a:schemeClr>
                </a:solidFill>
              </a:rPr>
              <a:t>It also provides knowledge about the latest</a:t>
            </a:r>
            <a:r>
              <a:rPr lang="en-IN" sz="1200" b="1" dirty="0" smtClean="0">
                <a:solidFill>
                  <a:schemeClr val="accent2">
                    <a:lumMod val="20000"/>
                    <a:lumOff val="80000"/>
                  </a:schemeClr>
                </a:solidFill>
              </a:rPr>
              <a:t> </a:t>
            </a:r>
            <a:r>
              <a:rPr lang="en-IN" sz="1200" dirty="0" smtClean="0">
                <a:solidFill>
                  <a:schemeClr val="accent2">
                    <a:lumMod val="20000"/>
                    <a:lumOff val="80000"/>
                  </a:schemeClr>
                </a:solidFill>
              </a:rPr>
              <a:t>technology used in developing web enabled application and client server technology that will be great demand in future. This will provide better opportunities and guidance in future in developing projects independently.</a:t>
            </a:r>
          </a:p>
          <a:p>
            <a:pPr marL="0" lvl="0" indent="0" algn="l" rtl="0">
              <a:spcBef>
                <a:spcPts val="600"/>
              </a:spcBef>
              <a:spcAft>
                <a:spcPts val="0"/>
              </a:spcAft>
              <a:buNone/>
            </a:pPr>
            <a:endParaRPr sz="2400">
              <a:solidFill>
                <a:schemeClr val="lt1"/>
              </a:solidFill>
            </a:endParaRPr>
          </a:p>
        </p:txBody>
      </p:sp>
      <p:grpSp>
        <p:nvGrpSpPr>
          <p:cNvPr id="2015" name="Google Shape;2015;p32"/>
          <p:cNvGrpSpPr/>
          <p:nvPr/>
        </p:nvGrpSpPr>
        <p:grpSpPr>
          <a:xfrm>
            <a:off x="6866152" y="2080650"/>
            <a:ext cx="1042234" cy="2747998"/>
            <a:chOff x="2217389" y="2145281"/>
            <a:chExt cx="771968" cy="2035404"/>
          </a:xfrm>
        </p:grpSpPr>
        <p:sp>
          <p:nvSpPr>
            <p:cNvPr id="2016" name="Google Shape;2016;p32"/>
            <p:cNvSpPr/>
            <p:nvPr/>
          </p:nvSpPr>
          <p:spPr>
            <a:xfrm>
              <a:off x="2315715" y="3791112"/>
              <a:ext cx="673642" cy="389572"/>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7" name="Google Shape;2017;p32"/>
            <p:cNvSpPr/>
            <p:nvPr/>
          </p:nvSpPr>
          <p:spPr>
            <a:xfrm>
              <a:off x="2657140" y="3935803"/>
              <a:ext cx="195392" cy="151201"/>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8" name="Google Shape;2018;p32"/>
            <p:cNvSpPr/>
            <p:nvPr/>
          </p:nvSpPr>
          <p:spPr>
            <a:xfrm>
              <a:off x="2658204" y="3985466"/>
              <a:ext cx="194423" cy="10160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9" name="Google Shape;2019;p32"/>
            <p:cNvSpPr/>
            <p:nvPr/>
          </p:nvSpPr>
          <p:spPr>
            <a:xfrm>
              <a:off x="2457350" y="3860101"/>
              <a:ext cx="195266" cy="145651"/>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0" name="Google Shape;2020;p32"/>
            <p:cNvSpPr/>
            <p:nvPr/>
          </p:nvSpPr>
          <p:spPr>
            <a:xfrm>
              <a:off x="2457756" y="3906656"/>
              <a:ext cx="194423" cy="101614"/>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1" name="Google Shape;2021;p32"/>
            <p:cNvSpPr/>
            <p:nvPr/>
          </p:nvSpPr>
          <p:spPr>
            <a:xfrm>
              <a:off x="2506461" y="2987362"/>
              <a:ext cx="335881" cy="96476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2" name="Google Shape;2022;p32"/>
            <p:cNvSpPr/>
            <p:nvPr/>
          </p:nvSpPr>
          <p:spPr>
            <a:xfrm>
              <a:off x="2582229" y="2387101"/>
              <a:ext cx="215046" cy="209600"/>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3" name="Google Shape;2023;p32"/>
            <p:cNvSpPr/>
            <p:nvPr/>
          </p:nvSpPr>
          <p:spPr>
            <a:xfrm>
              <a:off x="2243240" y="2453762"/>
              <a:ext cx="324472" cy="46349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4" name="Google Shape;2024;p32"/>
            <p:cNvSpPr/>
            <p:nvPr/>
          </p:nvSpPr>
          <p:spPr>
            <a:xfrm>
              <a:off x="2217389" y="2839467"/>
              <a:ext cx="154848" cy="101346"/>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5" name="Google Shape;2025;p32"/>
            <p:cNvSpPr/>
            <p:nvPr/>
          </p:nvSpPr>
          <p:spPr>
            <a:xfrm>
              <a:off x="2221873" y="2861121"/>
              <a:ext cx="101110" cy="84281"/>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6" name="Google Shape;2026;p32"/>
            <p:cNvSpPr/>
            <p:nvPr/>
          </p:nvSpPr>
          <p:spPr>
            <a:xfrm>
              <a:off x="2506235" y="2416390"/>
              <a:ext cx="349777" cy="704234"/>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7" name="Google Shape;2027;p32"/>
            <p:cNvSpPr/>
            <p:nvPr/>
          </p:nvSpPr>
          <p:spPr>
            <a:xfrm>
              <a:off x="2790960" y="2560359"/>
              <a:ext cx="135542" cy="622117"/>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8" name="Google Shape;2028;p32"/>
            <p:cNvSpPr/>
            <p:nvPr/>
          </p:nvSpPr>
          <p:spPr>
            <a:xfrm>
              <a:off x="2573358" y="2169926"/>
              <a:ext cx="232033" cy="28307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9" name="Google Shape;2029;p32"/>
            <p:cNvSpPr/>
            <p:nvPr/>
          </p:nvSpPr>
          <p:spPr>
            <a:xfrm>
              <a:off x="2582180" y="2145281"/>
              <a:ext cx="245303" cy="242358"/>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0" name="Google Shape;2030;p32"/>
            <p:cNvSpPr/>
            <p:nvPr/>
          </p:nvSpPr>
          <p:spPr>
            <a:xfrm>
              <a:off x="2773661" y="2522433"/>
              <a:ext cx="151977" cy="206889"/>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1" name="Google Shape;2031;p32"/>
            <p:cNvSpPr/>
            <p:nvPr/>
          </p:nvSpPr>
          <p:spPr>
            <a:xfrm>
              <a:off x="2459309" y="2417031"/>
              <a:ext cx="123487" cy="199128"/>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50"/>
        <p:cNvGrpSpPr/>
        <p:nvPr/>
      </p:nvGrpSpPr>
      <p:grpSpPr>
        <a:xfrm>
          <a:off x="0" y="0"/>
          <a:ext cx="0" cy="0"/>
          <a:chOff x="0" y="0"/>
          <a:chExt cx="0" cy="0"/>
        </a:xfrm>
      </p:grpSpPr>
      <p:sp>
        <p:nvSpPr>
          <p:cNvPr id="2251" name="Google Shape;2251;p38"/>
          <p:cNvSpPr txBox="1">
            <a:spLocks noGrp="1"/>
          </p:cNvSpPr>
          <p:nvPr>
            <p:ph type="title"/>
          </p:nvPr>
        </p:nvSpPr>
        <p:spPr/>
        <p:txBody>
          <a:bodyPr/>
          <a:lstStyle/>
          <a:p>
            <a:pPr lvl="0"/>
            <a:r>
              <a:rPr lang="en-US" smtClean="0">
                <a:sym typeface="Barlow SemiBold"/>
              </a:rPr>
              <a:t>Timeline</a:t>
            </a:r>
            <a:endParaRPr lang="en-US">
              <a:sym typeface="Barlow SemiBold"/>
            </a:endParaRPr>
          </a:p>
        </p:txBody>
      </p:sp>
      <p:sp>
        <p:nvSpPr>
          <p:cNvPr id="2252" name="Google Shape;2252;p38"/>
          <p:cNvSpPr txBox="1">
            <a:spLocks noGrp="1"/>
          </p:cNvSpPr>
          <p:nvPr>
            <p:ph type="sldNum" idx="12"/>
          </p:nvPr>
        </p:nvSpPr>
        <p:spPr/>
        <p:txBody>
          <a:bodyPr/>
          <a:lstStyle/>
          <a:p>
            <a:pPr lvl="0"/>
            <a:fld id="{00000000-1234-1234-1234-123412341234}" type="slidenum">
              <a:rPr lang="en" smtClean="0"/>
              <a:pPr lvl="0"/>
              <a:t>29</a:t>
            </a:fld>
            <a:endParaRPr lang="en"/>
          </a:p>
        </p:txBody>
      </p:sp>
      <p:sp>
        <p:nvSpPr>
          <p:cNvPr id="2253" name="Google Shape;2253;p38"/>
          <p:cNvSpPr/>
          <p:nvPr/>
        </p:nvSpPr>
        <p:spPr>
          <a:xfrm>
            <a:off x="7735208"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lt1"/>
                </a:solidFill>
                <a:latin typeface="Barlow"/>
                <a:ea typeface="Barlow"/>
                <a:cs typeface="Barlow"/>
                <a:sym typeface="Barlow"/>
              </a:rPr>
              <a:t>25</a:t>
            </a:r>
            <a:r>
              <a:rPr lang="en" sz="1000" baseline="30000" dirty="0" smtClean="0">
                <a:solidFill>
                  <a:schemeClr val="lt1"/>
                </a:solidFill>
                <a:latin typeface="Barlow"/>
                <a:ea typeface="Barlow"/>
                <a:cs typeface="Barlow"/>
                <a:sym typeface="Barlow"/>
              </a:rPr>
              <a:t>th</a:t>
            </a:r>
            <a:r>
              <a:rPr lang="en" sz="1000" dirty="0" smtClean="0">
                <a:solidFill>
                  <a:schemeClr val="lt1"/>
                </a:solidFill>
                <a:latin typeface="Barlow"/>
                <a:ea typeface="Barlow"/>
                <a:cs typeface="Barlow"/>
                <a:sym typeface="Barlow"/>
              </a:rPr>
              <a:t> Aug</a:t>
            </a:r>
            <a:endParaRPr sz="1000">
              <a:solidFill>
                <a:schemeClr val="lt1"/>
              </a:solidFill>
              <a:latin typeface="Barlow"/>
              <a:ea typeface="Barlow"/>
              <a:cs typeface="Barlow"/>
              <a:sym typeface="Barlow"/>
            </a:endParaRPr>
          </a:p>
        </p:txBody>
      </p:sp>
      <p:sp>
        <p:nvSpPr>
          <p:cNvPr id="2254" name="Google Shape;2254;p38"/>
          <p:cNvSpPr/>
          <p:nvPr/>
        </p:nvSpPr>
        <p:spPr>
          <a:xfrm>
            <a:off x="7075124"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lt1"/>
                </a:solidFill>
                <a:latin typeface="Barlow"/>
                <a:ea typeface="Barlow"/>
                <a:cs typeface="Barlow"/>
                <a:sym typeface="Barlow"/>
              </a:rPr>
              <a:t>24</a:t>
            </a:r>
            <a:r>
              <a:rPr lang="en" sz="1000" baseline="30000" dirty="0" smtClean="0">
                <a:solidFill>
                  <a:schemeClr val="lt1"/>
                </a:solidFill>
                <a:latin typeface="Barlow"/>
                <a:ea typeface="Barlow"/>
                <a:cs typeface="Barlow"/>
                <a:sym typeface="Barlow"/>
              </a:rPr>
              <a:t>th</a:t>
            </a:r>
            <a:r>
              <a:rPr lang="en" sz="1000" dirty="0" smtClean="0">
                <a:solidFill>
                  <a:schemeClr val="lt1"/>
                </a:solidFill>
                <a:latin typeface="Barlow"/>
                <a:ea typeface="Barlow"/>
                <a:cs typeface="Barlow"/>
                <a:sym typeface="Barlow"/>
              </a:rPr>
              <a:t> Aug</a:t>
            </a:r>
            <a:endParaRPr sz="1000">
              <a:solidFill>
                <a:schemeClr val="lt1"/>
              </a:solidFill>
              <a:latin typeface="Barlow"/>
              <a:ea typeface="Barlow"/>
              <a:cs typeface="Barlow"/>
              <a:sym typeface="Barlow"/>
            </a:endParaRPr>
          </a:p>
        </p:txBody>
      </p:sp>
      <p:sp>
        <p:nvSpPr>
          <p:cNvPr id="2255" name="Google Shape;2255;p38"/>
          <p:cNvSpPr/>
          <p:nvPr/>
        </p:nvSpPr>
        <p:spPr>
          <a:xfrm>
            <a:off x="6415040"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lt1"/>
                </a:solidFill>
                <a:latin typeface="Barlow"/>
                <a:ea typeface="Barlow"/>
                <a:cs typeface="Barlow"/>
                <a:sym typeface="Barlow"/>
              </a:rPr>
              <a:t>23</a:t>
            </a:r>
            <a:r>
              <a:rPr lang="en" sz="1000" baseline="30000" dirty="0" smtClean="0">
                <a:solidFill>
                  <a:schemeClr val="lt1"/>
                </a:solidFill>
                <a:latin typeface="Barlow"/>
                <a:ea typeface="Barlow"/>
                <a:cs typeface="Barlow"/>
                <a:sym typeface="Barlow"/>
              </a:rPr>
              <a:t>rd</a:t>
            </a:r>
            <a:r>
              <a:rPr lang="en" sz="1000" dirty="0" smtClean="0">
                <a:solidFill>
                  <a:schemeClr val="lt1"/>
                </a:solidFill>
                <a:latin typeface="Barlow"/>
                <a:ea typeface="Barlow"/>
                <a:cs typeface="Barlow"/>
                <a:sym typeface="Barlow"/>
              </a:rPr>
              <a:t> Aug</a:t>
            </a:r>
            <a:endParaRPr sz="1000">
              <a:solidFill>
                <a:schemeClr val="lt1"/>
              </a:solidFill>
              <a:latin typeface="Barlow"/>
              <a:ea typeface="Barlow"/>
              <a:cs typeface="Barlow"/>
              <a:sym typeface="Barlow"/>
            </a:endParaRPr>
          </a:p>
        </p:txBody>
      </p:sp>
      <p:sp>
        <p:nvSpPr>
          <p:cNvPr id="2256" name="Google Shape;2256;p38"/>
          <p:cNvSpPr/>
          <p:nvPr/>
        </p:nvSpPr>
        <p:spPr>
          <a:xfrm>
            <a:off x="5754956"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lt1"/>
                </a:solidFill>
                <a:latin typeface="Barlow"/>
                <a:ea typeface="Barlow"/>
                <a:cs typeface="Barlow"/>
                <a:sym typeface="Barlow"/>
              </a:rPr>
              <a:t>22</a:t>
            </a:r>
            <a:r>
              <a:rPr lang="en" sz="1000" baseline="30000" dirty="0" smtClean="0">
                <a:solidFill>
                  <a:schemeClr val="lt1"/>
                </a:solidFill>
                <a:latin typeface="Barlow"/>
                <a:ea typeface="Barlow"/>
                <a:cs typeface="Barlow"/>
                <a:sym typeface="Barlow"/>
              </a:rPr>
              <a:t>nd</a:t>
            </a:r>
            <a:r>
              <a:rPr lang="en" sz="1000" dirty="0" smtClean="0">
                <a:solidFill>
                  <a:schemeClr val="lt1"/>
                </a:solidFill>
                <a:latin typeface="Barlow"/>
                <a:ea typeface="Barlow"/>
                <a:cs typeface="Barlow"/>
                <a:sym typeface="Barlow"/>
              </a:rPr>
              <a:t> Aug</a:t>
            </a:r>
            <a:endParaRPr sz="1000">
              <a:solidFill>
                <a:schemeClr val="lt1"/>
              </a:solidFill>
              <a:latin typeface="Barlow"/>
              <a:ea typeface="Barlow"/>
              <a:cs typeface="Barlow"/>
              <a:sym typeface="Barlow"/>
            </a:endParaRPr>
          </a:p>
        </p:txBody>
      </p:sp>
      <p:sp>
        <p:nvSpPr>
          <p:cNvPr id="2257" name="Google Shape;2257;p38"/>
          <p:cNvSpPr/>
          <p:nvPr/>
        </p:nvSpPr>
        <p:spPr>
          <a:xfrm>
            <a:off x="5094872"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lt1"/>
                </a:solidFill>
                <a:latin typeface="Barlow"/>
                <a:ea typeface="Barlow"/>
                <a:cs typeface="Barlow"/>
                <a:sym typeface="Barlow"/>
              </a:rPr>
              <a:t>21</a:t>
            </a:r>
            <a:r>
              <a:rPr lang="en" sz="1000" baseline="30000" dirty="0" smtClean="0">
                <a:solidFill>
                  <a:schemeClr val="lt1"/>
                </a:solidFill>
                <a:latin typeface="Barlow"/>
                <a:ea typeface="Barlow"/>
                <a:cs typeface="Barlow"/>
                <a:sym typeface="Barlow"/>
              </a:rPr>
              <a:t>st</a:t>
            </a:r>
            <a:r>
              <a:rPr lang="en" sz="1000" dirty="0" smtClean="0">
                <a:solidFill>
                  <a:schemeClr val="lt1"/>
                </a:solidFill>
                <a:latin typeface="Barlow"/>
                <a:ea typeface="Barlow"/>
                <a:cs typeface="Barlow"/>
                <a:sym typeface="Barlow"/>
              </a:rPr>
              <a:t> Aug</a:t>
            </a:r>
            <a:endParaRPr sz="1000">
              <a:solidFill>
                <a:schemeClr val="lt1"/>
              </a:solidFill>
              <a:latin typeface="Barlow"/>
              <a:ea typeface="Barlow"/>
              <a:cs typeface="Barlow"/>
              <a:sym typeface="Barlow"/>
            </a:endParaRPr>
          </a:p>
        </p:txBody>
      </p:sp>
      <p:sp>
        <p:nvSpPr>
          <p:cNvPr id="2258" name="Google Shape;2258;p38"/>
          <p:cNvSpPr/>
          <p:nvPr/>
        </p:nvSpPr>
        <p:spPr>
          <a:xfrm>
            <a:off x="4434788"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lt1"/>
                </a:solidFill>
                <a:latin typeface="Barlow"/>
                <a:ea typeface="Barlow"/>
                <a:cs typeface="Barlow"/>
                <a:sym typeface="Barlow"/>
              </a:rPr>
              <a:t>20</a:t>
            </a:r>
            <a:r>
              <a:rPr lang="en" sz="1000" baseline="30000" dirty="0" smtClean="0">
                <a:solidFill>
                  <a:schemeClr val="lt1"/>
                </a:solidFill>
                <a:latin typeface="Barlow"/>
                <a:ea typeface="Barlow"/>
                <a:cs typeface="Barlow"/>
                <a:sym typeface="Barlow"/>
              </a:rPr>
              <a:t>th</a:t>
            </a:r>
            <a:r>
              <a:rPr lang="en" sz="1000" dirty="0" smtClean="0">
                <a:solidFill>
                  <a:schemeClr val="lt1"/>
                </a:solidFill>
                <a:latin typeface="Barlow"/>
                <a:ea typeface="Barlow"/>
                <a:cs typeface="Barlow"/>
                <a:sym typeface="Barlow"/>
              </a:rPr>
              <a:t> Aug</a:t>
            </a:r>
            <a:endParaRPr sz="1000">
              <a:solidFill>
                <a:schemeClr val="lt1"/>
              </a:solidFill>
              <a:latin typeface="Barlow"/>
              <a:ea typeface="Barlow"/>
              <a:cs typeface="Barlow"/>
              <a:sym typeface="Barlow"/>
            </a:endParaRPr>
          </a:p>
        </p:txBody>
      </p:sp>
      <p:sp>
        <p:nvSpPr>
          <p:cNvPr id="2259" name="Google Shape;2259;p38"/>
          <p:cNvSpPr/>
          <p:nvPr/>
        </p:nvSpPr>
        <p:spPr>
          <a:xfrm>
            <a:off x="3774704"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lt1"/>
                </a:solidFill>
                <a:latin typeface="Barlow"/>
                <a:ea typeface="Barlow"/>
                <a:cs typeface="Barlow"/>
                <a:sym typeface="Barlow"/>
              </a:rPr>
              <a:t>19</a:t>
            </a:r>
            <a:r>
              <a:rPr lang="en" sz="1000" baseline="30000" dirty="0" smtClean="0">
                <a:solidFill>
                  <a:schemeClr val="lt1"/>
                </a:solidFill>
                <a:latin typeface="Barlow"/>
                <a:ea typeface="Barlow"/>
                <a:cs typeface="Barlow"/>
                <a:sym typeface="Barlow"/>
              </a:rPr>
              <a:t>th</a:t>
            </a:r>
            <a:r>
              <a:rPr lang="en" sz="1000" dirty="0" smtClean="0">
                <a:solidFill>
                  <a:schemeClr val="lt1"/>
                </a:solidFill>
                <a:latin typeface="Barlow"/>
                <a:ea typeface="Barlow"/>
                <a:cs typeface="Barlow"/>
                <a:sym typeface="Barlow"/>
              </a:rPr>
              <a:t> Aug</a:t>
            </a:r>
            <a:endParaRPr sz="1000">
              <a:solidFill>
                <a:schemeClr val="lt1"/>
              </a:solidFill>
              <a:latin typeface="Barlow"/>
              <a:ea typeface="Barlow"/>
              <a:cs typeface="Barlow"/>
              <a:sym typeface="Barlow"/>
            </a:endParaRPr>
          </a:p>
        </p:txBody>
      </p:sp>
      <p:sp>
        <p:nvSpPr>
          <p:cNvPr id="2260" name="Google Shape;2260;p38"/>
          <p:cNvSpPr/>
          <p:nvPr/>
        </p:nvSpPr>
        <p:spPr>
          <a:xfrm>
            <a:off x="3114619"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lt1"/>
                </a:solidFill>
                <a:latin typeface="Barlow"/>
                <a:ea typeface="Barlow"/>
                <a:cs typeface="Barlow"/>
                <a:sym typeface="Barlow"/>
              </a:rPr>
              <a:t>18</a:t>
            </a:r>
            <a:r>
              <a:rPr lang="en" sz="1000" baseline="30000" dirty="0" smtClean="0">
                <a:solidFill>
                  <a:schemeClr val="lt1"/>
                </a:solidFill>
                <a:latin typeface="Barlow"/>
                <a:ea typeface="Barlow"/>
                <a:cs typeface="Barlow"/>
                <a:sym typeface="Barlow"/>
              </a:rPr>
              <a:t>th</a:t>
            </a:r>
            <a:r>
              <a:rPr lang="en" sz="1000" dirty="0" smtClean="0">
                <a:solidFill>
                  <a:schemeClr val="lt1"/>
                </a:solidFill>
                <a:latin typeface="Barlow"/>
                <a:ea typeface="Barlow"/>
                <a:cs typeface="Barlow"/>
                <a:sym typeface="Barlow"/>
              </a:rPr>
              <a:t> Aug</a:t>
            </a:r>
            <a:endParaRPr sz="1000">
              <a:solidFill>
                <a:schemeClr val="lt1"/>
              </a:solidFill>
              <a:latin typeface="Barlow"/>
              <a:ea typeface="Barlow"/>
              <a:cs typeface="Barlow"/>
              <a:sym typeface="Barlow"/>
            </a:endParaRPr>
          </a:p>
        </p:txBody>
      </p:sp>
      <p:sp>
        <p:nvSpPr>
          <p:cNvPr id="2261" name="Google Shape;2261;p38"/>
          <p:cNvSpPr/>
          <p:nvPr/>
        </p:nvSpPr>
        <p:spPr>
          <a:xfrm>
            <a:off x="2454535"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lt1"/>
                </a:solidFill>
                <a:latin typeface="Barlow"/>
                <a:ea typeface="Barlow"/>
                <a:cs typeface="Barlow"/>
                <a:sym typeface="Barlow"/>
              </a:rPr>
              <a:t>17</a:t>
            </a:r>
            <a:r>
              <a:rPr lang="en" sz="1000" baseline="30000" dirty="0" smtClean="0">
                <a:solidFill>
                  <a:schemeClr val="lt1"/>
                </a:solidFill>
                <a:latin typeface="Barlow"/>
                <a:ea typeface="Barlow"/>
                <a:cs typeface="Barlow"/>
                <a:sym typeface="Barlow"/>
              </a:rPr>
              <a:t>th</a:t>
            </a:r>
            <a:r>
              <a:rPr lang="en" sz="1000" dirty="0" smtClean="0">
                <a:solidFill>
                  <a:schemeClr val="lt1"/>
                </a:solidFill>
                <a:latin typeface="Barlow"/>
                <a:ea typeface="Barlow"/>
                <a:cs typeface="Barlow"/>
                <a:sym typeface="Barlow"/>
              </a:rPr>
              <a:t> Aug</a:t>
            </a:r>
            <a:endParaRPr sz="1000">
              <a:solidFill>
                <a:schemeClr val="lt1"/>
              </a:solidFill>
              <a:latin typeface="Barlow"/>
              <a:ea typeface="Barlow"/>
              <a:cs typeface="Barlow"/>
              <a:sym typeface="Barlow"/>
            </a:endParaRPr>
          </a:p>
        </p:txBody>
      </p:sp>
      <p:sp>
        <p:nvSpPr>
          <p:cNvPr id="2262" name="Google Shape;2262;p38"/>
          <p:cNvSpPr/>
          <p:nvPr/>
        </p:nvSpPr>
        <p:spPr>
          <a:xfrm>
            <a:off x="1794451"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lt1"/>
                </a:solidFill>
                <a:latin typeface="Barlow"/>
                <a:ea typeface="Barlow"/>
                <a:cs typeface="Barlow"/>
                <a:sym typeface="Barlow"/>
              </a:rPr>
              <a:t>16</a:t>
            </a:r>
            <a:r>
              <a:rPr lang="en" sz="1000" baseline="30000" dirty="0" smtClean="0">
                <a:solidFill>
                  <a:schemeClr val="lt1"/>
                </a:solidFill>
                <a:latin typeface="Barlow"/>
                <a:ea typeface="Barlow"/>
                <a:cs typeface="Barlow"/>
                <a:sym typeface="Barlow"/>
              </a:rPr>
              <a:t>th</a:t>
            </a:r>
            <a:r>
              <a:rPr lang="en" sz="1000" dirty="0" smtClean="0">
                <a:solidFill>
                  <a:schemeClr val="lt1"/>
                </a:solidFill>
                <a:latin typeface="Barlow"/>
                <a:ea typeface="Barlow"/>
                <a:cs typeface="Barlow"/>
                <a:sym typeface="Barlow"/>
              </a:rPr>
              <a:t> Aug</a:t>
            </a:r>
            <a:endParaRPr sz="1000">
              <a:solidFill>
                <a:schemeClr val="lt1"/>
              </a:solidFill>
              <a:latin typeface="Barlow"/>
              <a:ea typeface="Barlow"/>
              <a:cs typeface="Barlow"/>
              <a:sym typeface="Barlow"/>
            </a:endParaRPr>
          </a:p>
        </p:txBody>
      </p:sp>
      <p:sp>
        <p:nvSpPr>
          <p:cNvPr id="2263" name="Google Shape;2263;p38"/>
          <p:cNvSpPr/>
          <p:nvPr/>
        </p:nvSpPr>
        <p:spPr>
          <a:xfrm>
            <a:off x="1134367"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lt1"/>
                </a:solidFill>
                <a:latin typeface="Barlow"/>
                <a:ea typeface="Barlow"/>
                <a:cs typeface="Barlow"/>
                <a:sym typeface="Barlow"/>
              </a:rPr>
              <a:t>15</a:t>
            </a:r>
            <a:r>
              <a:rPr lang="en" sz="1000" baseline="30000" dirty="0" smtClean="0">
                <a:solidFill>
                  <a:schemeClr val="lt1"/>
                </a:solidFill>
                <a:latin typeface="Barlow"/>
                <a:ea typeface="Barlow"/>
                <a:cs typeface="Barlow"/>
                <a:sym typeface="Barlow"/>
              </a:rPr>
              <a:t>th</a:t>
            </a:r>
            <a:r>
              <a:rPr lang="en" sz="1000" dirty="0" smtClean="0">
                <a:solidFill>
                  <a:schemeClr val="lt1"/>
                </a:solidFill>
                <a:latin typeface="Barlow"/>
                <a:ea typeface="Barlow"/>
                <a:cs typeface="Barlow"/>
                <a:sym typeface="Barlow"/>
              </a:rPr>
              <a:t> Aug</a:t>
            </a:r>
            <a:endParaRPr sz="1000">
              <a:solidFill>
                <a:schemeClr val="lt1"/>
              </a:solidFill>
              <a:latin typeface="Barlow"/>
              <a:ea typeface="Barlow"/>
              <a:cs typeface="Barlow"/>
              <a:sym typeface="Barlow"/>
            </a:endParaRPr>
          </a:p>
        </p:txBody>
      </p:sp>
      <p:sp>
        <p:nvSpPr>
          <p:cNvPr id="2264" name="Google Shape;2264;p38"/>
          <p:cNvSpPr/>
          <p:nvPr/>
        </p:nvSpPr>
        <p:spPr>
          <a:xfrm>
            <a:off x="474283"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lt1"/>
                </a:solidFill>
                <a:latin typeface="Barlow"/>
                <a:ea typeface="Barlow"/>
                <a:cs typeface="Barlow"/>
                <a:sym typeface="Barlow"/>
              </a:rPr>
              <a:t>14</a:t>
            </a:r>
            <a:r>
              <a:rPr lang="en" sz="1000" baseline="30000" dirty="0" smtClean="0">
                <a:solidFill>
                  <a:schemeClr val="lt1"/>
                </a:solidFill>
                <a:latin typeface="Barlow"/>
                <a:ea typeface="Barlow"/>
                <a:cs typeface="Barlow"/>
                <a:sym typeface="Barlow"/>
              </a:rPr>
              <a:t>th</a:t>
            </a:r>
            <a:r>
              <a:rPr lang="en" sz="1000" dirty="0" smtClean="0">
                <a:solidFill>
                  <a:schemeClr val="lt1"/>
                </a:solidFill>
                <a:latin typeface="Barlow"/>
                <a:ea typeface="Barlow"/>
                <a:cs typeface="Barlow"/>
                <a:sym typeface="Barlow"/>
              </a:rPr>
              <a:t> Aug</a:t>
            </a:r>
            <a:endParaRPr sz="1000">
              <a:solidFill>
                <a:schemeClr val="lt1"/>
              </a:solidFill>
              <a:latin typeface="Barlow"/>
              <a:ea typeface="Barlow"/>
              <a:cs typeface="Barlow"/>
              <a:sym typeface="Barlow"/>
            </a:endParaRPr>
          </a:p>
        </p:txBody>
      </p:sp>
      <p:sp>
        <p:nvSpPr>
          <p:cNvPr id="2265" name="Google Shape;2265;p38"/>
          <p:cNvSpPr/>
          <p:nvPr/>
        </p:nvSpPr>
        <p:spPr>
          <a:xfrm>
            <a:off x="0" y="2755950"/>
            <a:ext cx="6372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2266" name="Google Shape;2266;p38"/>
          <p:cNvCxnSpPr/>
          <p:nvPr/>
        </p:nvCxnSpPr>
        <p:spPr>
          <a:xfrm rot="10800000">
            <a:off x="76892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2267" name="Google Shape;2267;p38"/>
          <p:cNvSpPr txBox="1"/>
          <p:nvPr/>
        </p:nvSpPr>
        <p:spPr>
          <a:xfrm>
            <a:off x="727900"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dirty="0" smtClean="0">
                <a:solidFill>
                  <a:schemeClr val="dk2"/>
                </a:solidFill>
                <a:latin typeface="Barlow"/>
                <a:ea typeface="Barlow"/>
                <a:cs typeface="Barlow"/>
                <a:sym typeface="Barlow"/>
              </a:rPr>
              <a:t>We had clear discussion on  our project and what role who is going to play</a:t>
            </a:r>
            <a:endParaRPr sz="900">
              <a:solidFill>
                <a:schemeClr val="dk2"/>
              </a:solidFill>
              <a:latin typeface="Barlow"/>
              <a:ea typeface="Barlow"/>
              <a:cs typeface="Barlow"/>
              <a:sym typeface="Barlow"/>
            </a:endParaRPr>
          </a:p>
        </p:txBody>
      </p:sp>
      <p:cxnSp>
        <p:nvCxnSpPr>
          <p:cNvPr id="2268" name="Google Shape;2268;p38"/>
          <p:cNvCxnSpPr/>
          <p:nvPr/>
        </p:nvCxnSpPr>
        <p:spPr>
          <a:xfrm rot="10800000">
            <a:off x="209015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2269" name="Google Shape;2269;p38"/>
          <p:cNvSpPr txBox="1"/>
          <p:nvPr/>
        </p:nvSpPr>
        <p:spPr>
          <a:xfrm>
            <a:off x="2050642"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dirty="0" smtClean="0">
                <a:solidFill>
                  <a:schemeClr val="dk2"/>
                </a:solidFill>
                <a:latin typeface="Barlow"/>
                <a:ea typeface="Barlow"/>
                <a:cs typeface="Barlow"/>
                <a:sym typeface="Barlow"/>
              </a:rPr>
              <a:t>Backend Process was completed</a:t>
            </a:r>
            <a:endParaRPr sz="900">
              <a:solidFill>
                <a:schemeClr val="dk2"/>
              </a:solidFill>
              <a:latin typeface="Barlow"/>
              <a:ea typeface="Barlow"/>
              <a:cs typeface="Barlow"/>
              <a:sym typeface="Barlow"/>
            </a:endParaRPr>
          </a:p>
        </p:txBody>
      </p:sp>
      <p:cxnSp>
        <p:nvCxnSpPr>
          <p:cNvPr id="2270" name="Google Shape;2270;p38"/>
          <p:cNvCxnSpPr/>
          <p:nvPr/>
        </p:nvCxnSpPr>
        <p:spPr>
          <a:xfrm rot="10800000">
            <a:off x="341139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2271" name="Google Shape;2271;p38"/>
          <p:cNvSpPr txBox="1"/>
          <p:nvPr/>
        </p:nvSpPr>
        <p:spPr>
          <a:xfrm>
            <a:off x="3373384"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dirty="0" smtClean="0">
                <a:solidFill>
                  <a:schemeClr val="dk2"/>
                </a:solidFill>
                <a:latin typeface="Barlow"/>
                <a:ea typeface="Barlow"/>
                <a:cs typeface="Barlow"/>
                <a:sym typeface="Barlow"/>
              </a:rPr>
              <a:t>Manual Testing process was commenced with clear inputs  from development side</a:t>
            </a:r>
            <a:endParaRPr sz="900">
              <a:solidFill>
                <a:schemeClr val="dk2"/>
              </a:solidFill>
              <a:latin typeface="Barlow"/>
              <a:ea typeface="Barlow"/>
              <a:cs typeface="Barlow"/>
              <a:sym typeface="Barlow"/>
            </a:endParaRPr>
          </a:p>
        </p:txBody>
      </p:sp>
      <p:cxnSp>
        <p:nvCxnSpPr>
          <p:cNvPr id="2272" name="Google Shape;2272;p38"/>
          <p:cNvCxnSpPr/>
          <p:nvPr/>
        </p:nvCxnSpPr>
        <p:spPr>
          <a:xfrm rot="10800000">
            <a:off x="473262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2273" name="Google Shape;2273;p38"/>
          <p:cNvSpPr txBox="1"/>
          <p:nvPr/>
        </p:nvSpPr>
        <p:spPr>
          <a:xfrm>
            <a:off x="4696126"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sz="900" dirty="0" smtClean="0">
                <a:solidFill>
                  <a:schemeClr val="dk2"/>
                </a:solidFill>
                <a:latin typeface="Barlow"/>
                <a:ea typeface="Barlow"/>
                <a:cs typeface="Barlow"/>
                <a:sym typeface="Barlow"/>
              </a:rPr>
              <a:t>Automation Testing was commenced &amp; we had a clarity to involve POM, TestNG, Maven, Extended Reports</a:t>
            </a:r>
            <a:endParaRPr sz="900">
              <a:solidFill>
                <a:schemeClr val="dk2"/>
              </a:solidFill>
              <a:latin typeface="Barlow"/>
              <a:ea typeface="Barlow"/>
              <a:cs typeface="Barlow"/>
              <a:sym typeface="Barlow"/>
            </a:endParaRPr>
          </a:p>
        </p:txBody>
      </p:sp>
      <p:cxnSp>
        <p:nvCxnSpPr>
          <p:cNvPr id="2274" name="Google Shape;2274;p38"/>
          <p:cNvCxnSpPr/>
          <p:nvPr/>
        </p:nvCxnSpPr>
        <p:spPr>
          <a:xfrm rot="10800000">
            <a:off x="605386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2275" name="Google Shape;2275;p38"/>
          <p:cNvSpPr txBox="1"/>
          <p:nvPr/>
        </p:nvSpPr>
        <p:spPr>
          <a:xfrm>
            <a:off x="6018868"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dirty="0" smtClean="0">
                <a:solidFill>
                  <a:schemeClr val="dk2"/>
                </a:solidFill>
                <a:latin typeface="Barlow"/>
                <a:ea typeface="Barlow"/>
                <a:cs typeface="Barlow"/>
                <a:sym typeface="Barlow"/>
              </a:rPr>
              <a:t>Started working on a complete Automation Project</a:t>
            </a:r>
            <a:endParaRPr sz="900">
              <a:solidFill>
                <a:schemeClr val="dk2"/>
              </a:solidFill>
              <a:latin typeface="Barlow"/>
              <a:ea typeface="Barlow"/>
              <a:cs typeface="Barlow"/>
              <a:sym typeface="Barlow"/>
            </a:endParaRPr>
          </a:p>
        </p:txBody>
      </p:sp>
      <p:cxnSp>
        <p:nvCxnSpPr>
          <p:cNvPr id="2276" name="Google Shape;2276;p38"/>
          <p:cNvCxnSpPr/>
          <p:nvPr/>
        </p:nvCxnSpPr>
        <p:spPr>
          <a:xfrm rot="10800000">
            <a:off x="737509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2277" name="Google Shape;2277;p38"/>
          <p:cNvSpPr txBox="1"/>
          <p:nvPr/>
        </p:nvSpPr>
        <p:spPr>
          <a:xfrm>
            <a:off x="7341610"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sz="900" dirty="0" smtClean="0">
                <a:solidFill>
                  <a:schemeClr val="dk2"/>
                </a:solidFill>
                <a:latin typeface="Barlow"/>
                <a:ea typeface="Barlow"/>
                <a:cs typeface="Barlow"/>
                <a:sym typeface="Barlow"/>
              </a:rPr>
              <a:t>Reviewed the project completely</a:t>
            </a:r>
            <a:endParaRPr sz="900">
              <a:solidFill>
                <a:schemeClr val="dk2"/>
              </a:solidFill>
              <a:latin typeface="Barlow"/>
              <a:ea typeface="Barlow"/>
              <a:cs typeface="Barlow"/>
              <a:sym typeface="Barlow"/>
            </a:endParaRPr>
          </a:p>
        </p:txBody>
      </p:sp>
      <p:cxnSp>
        <p:nvCxnSpPr>
          <p:cNvPr id="2278" name="Google Shape;2278;p38"/>
          <p:cNvCxnSpPr/>
          <p:nvPr/>
        </p:nvCxnSpPr>
        <p:spPr>
          <a:xfrm rot="10800000">
            <a:off x="143968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2279" name="Google Shape;2279;p38"/>
          <p:cNvSpPr txBox="1"/>
          <p:nvPr/>
        </p:nvSpPr>
        <p:spPr>
          <a:xfrm>
            <a:off x="1371600" y="3648150"/>
            <a:ext cx="1247448" cy="600000"/>
          </a:xfrm>
          <a:prstGeom prst="rect">
            <a:avLst/>
          </a:prstGeom>
          <a:noFill/>
          <a:ln>
            <a:noFill/>
          </a:ln>
        </p:spPr>
        <p:txBody>
          <a:bodyPr spcFirstLastPara="1" wrap="square" lIns="0" tIns="0" rIns="0" bIns="0" anchor="t" anchorCtr="0">
            <a:noAutofit/>
          </a:bodyPr>
          <a:lstStyle/>
          <a:p>
            <a:pPr lvl="0"/>
            <a:r>
              <a:rPr lang="en" sz="900" dirty="0" smtClean="0">
                <a:solidFill>
                  <a:schemeClr val="dk2"/>
                </a:solidFill>
                <a:latin typeface="Barlow"/>
                <a:ea typeface="Barlow"/>
                <a:cs typeface="Barlow"/>
                <a:sym typeface="Barlow"/>
              </a:rPr>
              <a:t>Back E</a:t>
            </a:r>
            <a:r>
              <a:rPr lang="en-US" sz="900" dirty="0" smtClean="0">
                <a:solidFill>
                  <a:schemeClr val="dk2"/>
                </a:solidFill>
                <a:latin typeface="Barlow"/>
                <a:ea typeface="Barlow"/>
                <a:cs typeface="Barlow"/>
                <a:sym typeface="Barlow"/>
              </a:rPr>
              <a:t>n</a:t>
            </a:r>
            <a:r>
              <a:rPr lang="en" sz="900" dirty="0" smtClean="0">
                <a:solidFill>
                  <a:schemeClr val="dk2"/>
                </a:solidFill>
                <a:latin typeface="Barlow"/>
                <a:ea typeface="Barlow"/>
                <a:cs typeface="Barlow"/>
                <a:sym typeface="Barlow"/>
              </a:rPr>
              <a:t>d process  started </a:t>
            </a:r>
            <a:r>
              <a:rPr lang="en-US" sz="900" dirty="0" smtClean="0">
                <a:solidFill>
                  <a:schemeClr val="dk2"/>
                </a:solidFill>
                <a:latin typeface="Barlow"/>
                <a:ea typeface="Barlow"/>
                <a:cs typeface="Barlow"/>
                <a:sym typeface="Barlow"/>
              </a:rPr>
              <a:t>parallely while working on Documentation</a:t>
            </a:r>
            <a:endParaRPr sz="900">
              <a:solidFill>
                <a:schemeClr val="dk2"/>
              </a:solidFill>
              <a:latin typeface="Barlow"/>
              <a:ea typeface="Barlow"/>
              <a:cs typeface="Barlow"/>
              <a:sym typeface="Barlow"/>
            </a:endParaRPr>
          </a:p>
        </p:txBody>
      </p:sp>
      <p:cxnSp>
        <p:nvCxnSpPr>
          <p:cNvPr id="2280" name="Google Shape;2280;p38"/>
          <p:cNvCxnSpPr/>
          <p:nvPr/>
        </p:nvCxnSpPr>
        <p:spPr>
          <a:xfrm rot="10800000">
            <a:off x="276092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2281" name="Google Shape;2281;p38"/>
          <p:cNvSpPr txBox="1"/>
          <p:nvPr/>
        </p:nvSpPr>
        <p:spPr>
          <a:xfrm>
            <a:off x="2699944"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smtClean="0">
                <a:solidFill>
                  <a:schemeClr val="dk2"/>
                </a:solidFill>
                <a:latin typeface="Barlow"/>
                <a:ea typeface="Barlow"/>
                <a:cs typeface="Barlow"/>
                <a:sym typeface="Barlow"/>
              </a:rPr>
              <a:t>User Interface work was done</a:t>
            </a:r>
            <a:endParaRPr sz="900">
              <a:solidFill>
                <a:schemeClr val="dk2"/>
              </a:solidFill>
              <a:latin typeface="Barlow"/>
              <a:ea typeface="Barlow"/>
              <a:cs typeface="Barlow"/>
              <a:sym typeface="Barlow"/>
            </a:endParaRPr>
          </a:p>
        </p:txBody>
      </p:sp>
      <p:cxnSp>
        <p:nvCxnSpPr>
          <p:cNvPr id="2282" name="Google Shape;2282;p38"/>
          <p:cNvCxnSpPr/>
          <p:nvPr/>
        </p:nvCxnSpPr>
        <p:spPr>
          <a:xfrm rot="10800000">
            <a:off x="408215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2283" name="Google Shape;2283;p38"/>
          <p:cNvSpPr txBox="1"/>
          <p:nvPr/>
        </p:nvSpPr>
        <p:spPr>
          <a:xfrm>
            <a:off x="4030339"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smtClean="0">
                <a:solidFill>
                  <a:schemeClr val="dk2"/>
                </a:solidFill>
                <a:latin typeface="Barlow"/>
                <a:ea typeface="Barlow"/>
                <a:cs typeface="Barlow"/>
                <a:sym typeface="Barlow"/>
              </a:rPr>
              <a:t>Manual Testing Process was done</a:t>
            </a:r>
            <a:endParaRPr sz="900">
              <a:solidFill>
                <a:schemeClr val="dk2"/>
              </a:solidFill>
              <a:latin typeface="Barlow"/>
              <a:ea typeface="Barlow"/>
              <a:cs typeface="Barlow"/>
              <a:sym typeface="Barlow"/>
            </a:endParaRPr>
          </a:p>
        </p:txBody>
      </p:sp>
      <p:cxnSp>
        <p:nvCxnSpPr>
          <p:cNvPr id="2284" name="Google Shape;2284;p38"/>
          <p:cNvCxnSpPr/>
          <p:nvPr/>
        </p:nvCxnSpPr>
        <p:spPr>
          <a:xfrm rot="10800000">
            <a:off x="540339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2285" name="Google Shape;2285;p38"/>
          <p:cNvSpPr txBox="1"/>
          <p:nvPr/>
        </p:nvSpPr>
        <p:spPr>
          <a:xfrm>
            <a:off x="5360735"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dirty="0" smtClean="0">
                <a:solidFill>
                  <a:schemeClr val="dk2"/>
                </a:solidFill>
                <a:latin typeface="Barlow"/>
                <a:ea typeface="Barlow"/>
                <a:cs typeface="Barlow"/>
                <a:sym typeface="Barlow"/>
              </a:rPr>
              <a:t>Automation Testing Process was done</a:t>
            </a:r>
            <a:endParaRPr sz="900">
              <a:solidFill>
                <a:schemeClr val="dk2"/>
              </a:solidFill>
              <a:latin typeface="Barlow"/>
              <a:ea typeface="Barlow"/>
              <a:cs typeface="Barlow"/>
              <a:sym typeface="Barlow"/>
            </a:endParaRPr>
          </a:p>
        </p:txBody>
      </p:sp>
      <p:cxnSp>
        <p:nvCxnSpPr>
          <p:cNvPr id="2286" name="Google Shape;2286;p38"/>
          <p:cNvCxnSpPr/>
          <p:nvPr/>
        </p:nvCxnSpPr>
        <p:spPr>
          <a:xfrm rot="10800000">
            <a:off x="672462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2287" name="Google Shape;2287;p38"/>
          <p:cNvSpPr txBox="1"/>
          <p:nvPr/>
        </p:nvSpPr>
        <p:spPr>
          <a:xfrm>
            <a:off x="6691131"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dirty="0" smtClean="0">
                <a:solidFill>
                  <a:schemeClr val="dk2"/>
                </a:solidFill>
                <a:latin typeface="Barlow"/>
                <a:ea typeface="Barlow"/>
                <a:cs typeface="Barlow"/>
                <a:sym typeface="Barlow"/>
              </a:rPr>
              <a:t>That was a</a:t>
            </a:r>
            <a:endParaRPr sz="900">
              <a:solidFill>
                <a:schemeClr val="dk2"/>
              </a:solidFill>
              <a:latin typeface="Barlow"/>
              <a:ea typeface="Barlow"/>
              <a:cs typeface="Barlow"/>
              <a:sym typeface="Barlow"/>
            </a:endParaRPr>
          </a:p>
        </p:txBody>
      </p:sp>
      <p:cxnSp>
        <p:nvCxnSpPr>
          <p:cNvPr id="2288" name="Google Shape;2288;p38"/>
          <p:cNvCxnSpPr/>
          <p:nvPr/>
        </p:nvCxnSpPr>
        <p:spPr>
          <a:xfrm rot="10800000">
            <a:off x="804586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2289" name="Google Shape;2289;p38"/>
          <p:cNvSpPr txBox="1"/>
          <p:nvPr/>
        </p:nvSpPr>
        <p:spPr>
          <a:xfrm>
            <a:off x="8008073" y="36481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dirty="0" smtClean="0">
                <a:solidFill>
                  <a:schemeClr val="dk2"/>
                </a:solidFill>
                <a:latin typeface="Barlow"/>
                <a:ea typeface="Barlow"/>
                <a:cs typeface="Barlow"/>
                <a:sym typeface="Barlow"/>
              </a:rPr>
              <a:t>W</a:t>
            </a:r>
            <a:r>
              <a:rPr lang="en" sz="900" dirty="0" smtClean="0">
                <a:solidFill>
                  <a:schemeClr val="dk2"/>
                </a:solidFill>
                <a:latin typeface="Barlow"/>
                <a:ea typeface="Barlow"/>
                <a:cs typeface="Barlow"/>
                <a:sym typeface="Barlow"/>
              </a:rPr>
              <a:t>orked on PPT</a:t>
            </a:r>
            <a:endParaRPr sz="900">
              <a:solidFill>
                <a:schemeClr val="dk2"/>
              </a:solidFill>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a:t>HELLO!</a:t>
            </a:r>
            <a:endParaRPr sz="7200"/>
          </a:p>
        </p:txBody>
      </p:sp>
      <p:sp>
        <p:nvSpPr>
          <p:cNvPr id="380" name="Google Shape;380;p14"/>
          <p:cNvSpPr txBox="1">
            <a:spLocks noGrp="1"/>
          </p:cNvSpPr>
          <p:nvPr>
            <p:ph type="subTitle" idx="4294967295"/>
          </p:nvPr>
        </p:nvSpPr>
        <p:spPr>
          <a:xfrm>
            <a:off x="685800" y="2038350"/>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800" b="1" dirty="0">
                <a:solidFill>
                  <a:schemeClr val="accent1"/>
                </a:solidFill>
                <a:latin typeface="Barlow"/>
                <a:ea typeface="Barlow"/>
                <a:cs typeface="Barlow"/>
                <a:sym typeface="Barlow"/>
              </a:rPr>
              <a:t>I am </a:t>
            </a:r>
            <a:r>
              <a:rPr lang="en" sz="2800" b="1" dirty="0" smtClean="0">
                <a:solidFill>
                  <a:schemeClr val="accent1"/>
                </a:solidFill>
                <a:latin typeface="Barlow"/>
                <a:ea typeface="Barlow"/>
                <a:cs typeface="Barlow"/>
                <a:sym typeface="Barlow"/>
              </a:rPr>
              <a:t>PL.Sundar Velayutham</a:t>
            </a:r>
            <a:endParaRPr sz="2800" b="1">
              <a:solidFill>
                <a:schemeClr val="accent1"/>
              </a:solidFill>
              <a:latin typeface="Barlow"/>
              <a:ea typeface="Barlow"/>
              <a:cs typeface="Barlow"/>
              <a:sym typeface="Barlow"/>
            </a:endParaRPr>
          </a:p>
          <a:p>
            <a:pPr marL="0" lvl="0" indent="0" algn="l" rtl="0">
              <a:spcBef>
                <a:spcPts val="600"/>
              </a:spcBef>
              <a:spcAft>
                <a:spcPts val="0"/>
              </a:spcAft>
              <a:buClr>
                <a:schemeClr val="dk1"/>
              </a:buClr>
              <a:buSzPts val="1100"/>
              <a:buFont typeface="Arial"/>
              <a:buNone/>
            </a:pPr>
            <a:r>
              <a:rPr lang="en" dirty="0"/>
              <a:t>I am here because I love to give presentations. </a:t>
            </a:r>
            <a:endParaRP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pic>
        <p:nvPicPr>
          <p:cNvPr id="382" name="Google Shape;382;p14"/>
          <p:cNvPicPr preferRelativeResize="0"/>
          <p:nvPr/>
        </p:nvPicPr>
        <p:blipFill>
          <a:blip r:embed="rId3"/>
          <a:stretch>
            <a:fillRect/>
          </a:stretch>
        </p:blipFill>
        <p:spPr>
          <a:xfrm>
            <a:off x="5486400" y="1428750"/>
            <a:ext cx="2796600" cy="1736835"/>
          </a:xfrm>
          <a:prstGeom prst="ellipse">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30</a:t>
            </a:fld>
            <a:endParaRPr/>
          </a:p>
        </p:txBody>
      </p:sp>
      <p:grpSp>
        <p:nvGrpSpPr>
          <p:cNvPr id="2077" name="Google Shape;2077;p34"/>
          <p:cNvGrpSpPr/>
          <p:nvPr/>
        </p:nvGrpSpPr>
        <p:grpSpPr>
          <a:xfrm>
            <a:off x="5410301" y="719490"/>
            <a:ext cx="3356124" cy="3829046"/>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3" name="Google Shape;2223;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a:t>THANKS!</a:t>
            </a:r>
            <a:endParaRPr sz="7200"/>
          </a:p>
        </p:txBody>
      </p:sp>
      <p:sp>
        <p:nvSpPr>
          <p:cNvPr id="2224" name="Google Shape;2224;p34"/>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solidFill>
                  <a:schemeClr val="accent1"/>
                </a:solidFill>
                <a:latin typeface="Barlow"/>
                <a:ea typeface="Barlow"/>
                <a:cs typeface="Barlow"/>
                <a:sym typeface="Barlow"/>
              </a:rPr>
              <a:t>Any </a:t>
            </a:r>
            <a:r>
              <a:rPr lang="en" sz="3600" b="1" dirty="0" smtClean="0">
                <a:solidFill>
                  <a:schemeClr val="accent1"/>
                </a:solidFill>
                <a:latin typeface="Barlow"/>
                <a:ea typeface="Barlow"/>
                <a:cs typeface="Barlow"/>
                <a:sym typeface="Barlow"/>
              </a:rPr>
              <a:t>questions ?</a:t>
            </a:r>
            <a:endParaRPr sz="3600" b="1">
              <a:solidFill>
                <a:schemeClr val="accent1"/>
              </a:solidFill>
              <a:latin typeface="Barlow"/>
              <a:ea typeface="Barlow"/>
              <a:cs typeface="Barlow"/>
              <a:sym typeface="Barlow"/>
            </a:endParaRPr>
          </a:p>
          <a:p>
            <a:pPr marL="0" lvl="0" indent="0" algn="l" rtl="0">
              <a:spcBef>
                <a:spcPts val="600"/>
              </a:spcBef>
              <a:spcAft>
                <a:spcPts val="0"/>
              </a:spcAft>
              <a:buClr>
                <a:schemeClr val="dk1"/>
              </a:buClr>
              <a:buSzPts val="1100"/>
              <a:buFont typeface="Arial"/>
              <a:buNone/>
            </a:pPr>
            <a:r>
              <a:rPr lang="en-US" dirty="0" smtClean="0"/>
              <a:t>Visit the below site for the Complete Code part and Documentation</a:t>
            </a:r>
          </a:p>
          <a:p>
            <a:pPr marL="0" lvl="0" indent="0">
              <a:buClr>
                <a:schemeClr val="dk1"/>
              </a:buClr>
              <a:buSzPts val="1100"/>
              <a:buNone/>
            </a:pPr>
            <a:r>
              <a:rPr lang="en-US" dirty="0" smtClean="0"/>
              <a:t>https://github.com/chirusandeep/Password-Manager</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16"/>
        <p:cNvGrpSpPr/>
        <p:nvPr/>
      </p:nvGrpSpPr>
      <p:grpSpPr>
        <a:xfrm>
          <a:off x="0" y="0"/>
          <a:ext cx="0" cy="0"/>
          <a:chOff x="0" y="0"/>
          <a:chExt cx="0" cy="0"/>
        </a:xfrm>
      </p:grpSpPr>
      <p:sp>
        <p:nvSpPr>
          <p:cNvPr id="2417" name="Google Shape;2417;p44"/>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Team Presentation</a:t>
            </a:r>
            <a:endParaRPr/>
          </a:p>
        </p:txBody>
      </p:sp>
      <p:sp>
        <p:nvSpPr>
          <p:cNvPr id="2418" name="Google Shape;2418;p4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31</a:t>
            </a:fld>
            <a:endParaRPr/>
          </a:p>
        </p:txBody>
      </p:sp>
      <p:pic>
        <p:nvPicPr>
          <p:cNvPr id="2419" name="Google Shape;2419;p44"/>
          <p:cNvPicPr preferRelativeResize="0"/>
          <p:nvPr/>
        </p:nvPicPr>
        <p:blipFill>
          <a:blip r:embed="rId3"/>
          <a:stretch>
            <a:fillRect/>
          </a:stretch>
        </p:blipFill>
        <p:spPr>
          <a:xfrm>
            <a:off x="457200" y="1581150"/>
            <a:ext cx="1489200" cy="1489200"/>
          </a:xfrm>
          <a:prstGeom prst="ellipse">
            <a:avLst/>
          </a:prstGeom>
          <a:noFill/>
          <a:ln>
            <a:noFill/>
          </a:ln>
        </p:spPr>
      </p:pic>
      <p:sp>
        <p:nvSpPr>
          <p:cNvPr id="2420" name="Google Shape;2420;p44"/>
          <p:cNvSpPr txBox="1"/>
          <p:nvPr/>
        </p:nvSpPr>
        <p:spPr>
          <a:xfrm>
            <a:off x="457200" y="3181350"/>
            <a:ext cx="1489200" cy="734100"/>
          </a:xfrm>
          <a:prstGeom prst="rect">
            <a:avLst/>
          </a:prstGeom>
          <a:noFill/>
          <a:ln>
            <a:noFill/>
          </a:ln>
        </p:spPr>
        <p:txBody>
          <a:bodyPr spcFirstLastPara="1" wrap="square" lIns="0" tIns="0" rIns="0" bIns="0" anchor="t" anchorCtr="0">
            <a:noAutofit/>
          </a:bodyPr>
          <a:lstStyle/>
          <a:p>
            <a:pPr lvl="0" algn="ctr"/>
            <a:r>
              <a:rPr lang="en" sz="1000" b="1" dirty="0" smtClean="0">
                <a:solidFill>
                  <a:schemeClr val="dk1"/>
                </a:solidFill>
                <a:latin typeface="Barlow"/>
                <a:ea typeface="Barlow"/>
                <a:cs typeface="Barlow"/>
                <a:sym typeface="Barlow"/>
              </a:rPr>
              <a:t>PL.Sundar Velayutham</a:t>
            </a:r>
            <a:r>
              <a:rPr lang="en" dirty="0">
                <a:latin typeface="Barlow"/>
                <a:ea typeface="Barlow"/>
                <a:cs typeface="Barlow"/>
                <a:sym typeface="Barlow"/>
              </a:rPr>
              <a:t/>
            </a:r>
            <a:br>
              <a:rPr lang="en" dirty="0">
                <a:latin typeface="Barlow"/>
                <a:ea typeface="Barlow"/>
                <a:cs typeface="Barlow"/>
                <a:sym typeface="Barlow"/>
              </a:rPr>
            </a:br>
            <a:r>
              <a:rPr lang="en-US" sz="800" dirty="0" smtClean="0">
                <a:solidFill>
                  <a:schemeClr val="dk2"/>
                </a:solidFill>
                <a:latin typeface="Barlow"/>
                <a:ea typeface="Barlow"/>
                <a:cs typeface="Barlow"/>
                <a:sym typeface="Barlow"/>
              </a:rPr>
              <a:t>Software Engineer</a:t>
            </a:r>
          </a:p>
          <a:p>
            <a:pPr marL="0" lvl="0" indent="0" algn="ctr" rtl="0">
              <a:spcBef>
                <a:spcPts val="0"/>
              </a:spcBef>
              <a:spcAft>
                <a:spcPts val="0"/>
              </a:spcAft>
              <a:buNone/>
            </a:pPr>
            <a:r>
              <a:rPr lang="en" sz="800" dirty="0" smtClean="0">
                <a:solidFill>
                  <a:schemeClr val="dk2"/>
                </a:solidFill>
                <a:latin typeface="Barlow"/>
                <a:ea typeface="Barlow"/>
                <a:cs typeface="Barlow"/>
                <a:sym typeface="Barlow"/>
              </a:rPr>
              <a:t>Automated end to end Web Application</a:t>
            </a:r>
          </a:p>
          <a:p>
            <a:pPr marL="0" lvl="0" indent="0" algn="ctr" rtl="0">
              <a:spcBef>
                <a:spcPts val="0"/>
              </a:spcBef>
              <a:spcAft>
                <a:spcPts val="0"/>
              </a:spcAft>
              <a:buNone/>
            </a:pPr>
            <a:r>
              <a:rPr lang="en" sz="800" dirty="0" smtClean="0">
                <a:solidFill>
                  <a:schemeClr val="dk2"/>
                </a:solidFill>
                <a:latin typeface="Barlow"/>
                <a:ea typeface="Barlow"/>
                <a:cs typeface="Barlow"/>
                <a:sym typeface="Barlow"/>
              </a:rPr>
              <a:t>Documentation and PPT</a:t>
            </a:r>
          </a:p>
          <a:p>
            <a:pPr marL="0" lvl="0" indent="0" algn="ctr" rtl="0">
              <a:spcBef>
                <a:spcPts val="0"/>
              </a:spcBef>
              <a:spcAft>
                <a:spcPts val="0"/>
              </a:spcAft>
              <a:buNone/>
            </a:pPr>
            <a:endParaRPr sz="800">
              <a:solidFill>
                <a:schemeClr val="dk2"/>
              </a:solidFill>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pic>
        <p:nvPicPr>
          <p:cNvPr id="2421" name="Google Shape;2421;p44"/>
          <p:cNvPicPr preferRelativeResize="0"/>
          <p:nvPr/>
        </p:nvPicPr>
        <p:blipFill>
          <a:blip r:embed="rId4"/>
          <a:stretch>
            <a:fillRect/>
          </a:stretch>
        </p:blipFill>
        <p:spPr>
          <a:xfrm>
            <a:off x="2209800" y="1581150"/>
            <a:ext cx="1489200" cy="1489200"/>
          </a:xfrm>
          <a:prstGeom prst="ellipse">
            <a:avLst/>
          </a:prstGeom>
          <a:noFill/>
          <a:ln>
            <a:noFill/>
          </a:ln>
        </p:spPr>
      </p:pic>
      <p:sp>
        <p:nvSpPr>
          <p:cNvPr id="2422" name="Google Shape;2422;p44"/>
          <p:cNvSpPr txBox="1"/>
          <p:nvPr/>
        </p:nvSpPr>
        <p:spPr>
          <a:xfrm>
            <a:off x="2286000" y="318135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b="1" dirty="0" smtClean="0">
                <a:solidFill>
                  <a:schemeClr val="dk1"/>
                </a:solidFill>
                <a:latin typeface="Barlow"/>
                <a:ea typeface="Barlow"/>
                <a:cs typeface="Barlow"/>
                <a:sym typeface="Barlow"/>
              </a:rPr>
              <a:t>Chiru Sandeep Paleti</a:t>
            </a:r>
            <a:r>
              <a:rPr lang="en" dirty="0" smtClean="0">
                <a:latin typeface="Barlow"/>
                <a:ea typeface="Barlow"/>
                <a:cs typeface="Barlow"/>
                <a:sym typeface="Barlow"/>
              </a:rPr>
              <a:t/>
            </a:r>
            <a:br>
              <a:rPr lang="en" dirty="0" smtClean="0">
                <a:latin typeface="Barlow"/>
                <a:ea typeface="Barlow"/>
                <a:cs typeface="Barlow"/>
                <a:sym typeface="Barlow"/>
              </a:rPr>
            </a:br>
            <a:r>
              <a:rPr lang="en-US" sz="800" dirty="0" smtClean="0">
                <a:solidFill>
                  <a:schemeClr val="dk2"/>
                </a:solidFill>
                <a:latin typeface="Barlow"/>
                <a:ea typeface="Barlow"/>
                <a:cs typeface="Barlow"/>
                <a:sym typeface="Barlow"/>
              </a:rPr>
              <a:t>Software Engineer</a:t>
            </a:r>
          </a:p>
          <a:p>
            <a:pPr lvl="0" algn="ctr"/>
            <a:r>
              <a:rPr lang="en" sz="800" dirty="0" smtClean="0">
                <a:solidFill>
                  <a:schemeClr val="dk2"/>
                </a:solidFill>
                <a:latin typeface="Barlow"/>
                <a:ea typeface="Barlow"/>
                <a:cs typeface="Barlow"/>
                <a:sym typeface="Barlow"/>
              </a:rPr>
              <a:t>Front End and Back End </a:t>
            </a:r>
          </a:p>
          <a:p>
            <a:pPr lvl="0" algn="ctr"/>
            <a:r>
              <a:rPr lang="en" sz="800" dirty="0" smtClean="0">
                <a:solidFill>
                  <a:schemeClr val="dk2"/>
                </a:solidFill>
                <a:latin typeface="Barlow"/>
                <a:ea typeface="Barlow"/>
                <a:cs typeface="Barlow"/>
                <a:sym typeface="Barlow"/>
              </a:rPr>
              <a:t>Developer</a:t>
            </a:r>
            <a:endParaRPr sz="800">
              <a:latin typeface="Barlow"/>
              <a:ea typeface="Barlow"/>
              <a:cs typeface="Barlow"/>
              <a:sym typeface="Barlow"/>
            </a:endParaRPr>
          </a:p>
        </p:txBody>
      </p:sp>
      <p:pic>
        <p:nvPicPr>
          <p:cNvPr id="2423" name="Google Shape;2423;p44"/>
          <p:cNvPicPr preferRelativeResize="0"/>
          <p:nvPr/>
        </p:nvPicPr>
        <p:blipFill>
          <a:blip r:embed="rId5"/>
          <a:stretch>
            <a:fillRect/>
          </a:stretch>
        </p:blipFill>
        <p:spPr>
          <a:xfrm>
            <a:off x="4191000" y="1581150"/>
            <a:ext cx="1143000" cy="1489200"/>
          </a:xfrm>
          <a:prstGeom prst="ellipse">
            <a:avLst/>
          </a:prstGeom>
          <a:noFill/>
          <a:ln>
            <a:noFill/>
          </a:ln>
        </p:spPr>
      </p:pic>
      <p:sp>
        <p:nvSpPr>
          <p:cNvPr id="2424" name="Google Shape;2424;p44"/>
          <p:cNvSpPr txBox="1"/>
          <p:nvPr/>
        </p:nvSpPr>
        <p:spPr>
          <a:xfrm>
            <a:off x="4114800" y="318135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b="1" dirty="0" smtClean="0">
                <a:solidFill>
                  <a:schemeClr val="dk1"/>
                </a:solidFill>
                <a:latin typeface="Barlow"/>
                <a:ea typeface="Barlow"/>
                <a:cs typeface="Barlow"/>
                <a:sym typeface="Barlow"/>
              </a:rPr>
              <a:t>Selvapraviya S</a:t>
            </a:r>
            <a:r>
              <a:rPr lang="en" dirty="0">
                <a:latin typeface="Barlow"/>
                <a:ea typeface="Barlow"/>
                <a:cs typeface="Barlow"/>
                <a:sym typeface="Barlow"/>
              </a:rPr>
              <a:t/>
            </a:r>
            <a:br>
              <a:rPr lang="en" dirty="0">
                <a:latin typeface="Barlow"/>
                <a:ea typeface="Barlow"/>
                <a:cs typeface="Barlow"/>
                <a:sym typeface="Barlow"/>
              </a:rPr>
            </a:br>
            <a:r>
              <a:rPr lang="en" sz="800" dirty="0" smtClean="0">
                <a:solidFill>
                  <a:schemeClr val="dk2"/>
                </a:solidFill>
                <a:latin typeface="Barlow"/>
                <a:ea typeface="Barlow"/>
                <a:cs typeface="Barlow"/>
                <a:sym typeface="Barlow"/>
              </a:rPr>
              <a:t>Software Engineer</a:t>
            </a:r>
          </a:p>
          <a:p>
            <a:pPr algn="ctr"/>
            <a:r>
              <a:rPr lang="en-US" sz="800" dirty="0" smtClean="0">
                <a:solidFill>
                  <a:schemeClr val="dk2"/>
                </a:solidFill>
                <a:latin typeface="Barlow"/>
                <a:ea typeface="Barlow"/>
                <a:cs typeface="Barlow"/>
                <a:sym typeface="Barlow"/>
              </a:rPr>
              <a:t>Manual Testing</a:t>
            </a:r>
            <a:endParaRPr lang="en-US" sz="800" dirty="0" smtClean="0">
              <a:latin typeface="Barlow"/>
              <a:ea typeface="Barlow"/>
              <a:cs typeface="Barlow"/>
              <a:sym typeface="Barlow"/>
            </a:endParaRPr>
          </a:p>
          <a:p>
            <a:pPr marL="0" lvl="0" indent="0" algn="ctr" rtl="0">
              <a:spcBef>
                <a:spcPts val="0"/>
              </a:spcBef>
              <a:spcAft>
                <a:spcPts val="0"/>
              </a:spcAft>
              <a:buNone/>
            </a:pPr>
            <a:endParaRPr sz="800">
              <a:solidFill>
                <a:schemeClr val="dk2"/>
              </a:solidFill>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pic>
        <p:nvPicPr>
          <p:cNvPr id="2425" name="Google Shape;2425;p44"/>
          <p:cNvPicPr preferRelativeResize="0"/>
          <p:nvPr/>
        </p:nvPicPr>
        <p:blipFill>
          <a:blip r:embed="rId6"/>
          <a:stretch>
            <a:fillRect/>
          </a:stretch>
        </p:blipFill>
        <p:spPr>
          <a:xfrm>
            <a:off x="5824665" y="1581150"/>
            <a:ext cx="1422269" cy="1489200"/>
          </a:xfrm>
          <a:prstGeom prst="ellipse">
            <a:avLst/>
          </a:prstGeom>
          <a:noFill/>
          <a:ln>
            <a:noFill/>
          </a:ln>
        </p:spPr>
      </p:pic>
      <p:sp>
        <p:nvSpPr>
          <p:cNvPr id="2426" name="Google Shape;2426;p44"/>
          <p:cNvSpPr txBox="1"/>
          <p:nvPr/>
        </p:nvSpPr>
        <p:spPr>
          <a:xfrm>
            <a:off x="5791200" y="318135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b="1" dirty="0" smtClean="0">
                <a:solidFill>
                  <a:schemeClr val="dk1"/>
                </a:solidFill>
                <a:latin typeface="Barlow"/>
                <a:ea typeface="Barlow"/>
                <a:cs typeface="Barlow"/>
                <a:sym typeface="Barlow"/>
              </a:rPr>
              <a:t>Anjali Avinash Patil</a:t>
            </a:r>
            <a:r>
              <a:rPr lang="en" dirty="0">
                <a:latin typeface="Barlow"/>
                <a:ea typeface="Barlow"/>
                <a:cs typeface="Barlow"/>
                <a:sym typeface="Barlow"/>
              </a:rPr>
              <a:t/>
            </a:r>
            <a:br>
              <a:rPr lang="en" dirty="0">
                <a:latin typeface="Barlow"/>
                <a:ea typeface="Barlow"/>
                <a:cs typeface="Barlow"/>
                <a:sym typeface="Barlow"/>
              </a:rPr>
            </a:br>
            <a:r>
              <a:rPr lang="en" sz="800" dirty="0" smtClean="0">
                <a:solidFill>
                  <a:schemeClr val="dk2"/>
                </a:solidFill>
                <a:latin typeface="Barlow"/>
                <a:ea typeface="Barlow"/>
                <a:cs typeface="Barlow"/>
                <a:sym typeface="Barlow"/>
              </a:rPr>
              <a:t>Software Engineer</a:t>
            </a:r>
            <a:endParaRPr lang="en" sz="800" dirty="0">
              <a:solidFill>
                <a:schemeClr val="dk2"/>
              </a:solidFill>
              <a:latin typeface="Barlow"/>
              <a:ea typeface="Barlow"/>
              <a:cs typeface="Barlow"/>
              <a:sym typeface="Barlow"/>
            </a:endParaRPr>
          </a:p>
          <a:p>
            <a:pPr marL="0" lvl="0" indent="0" algn="ctr" rtl="0">
              <a:spcBef>
                <a:spcPts val="0"/>
              </a:spcBef>
              <a:spcAft>
                <a:spcPts val="0"/>
              </a:spcAft>
              <a:buNone/>
            </a:pPr>
            <a:r>
              <a:rPr lang="en" sz="900" dirty="0" smtClean="0">
                <a:solidFill>
                  <a:schemeClr val="dk2"/>
                </a:solidFill>
                <a:latin typeface="Barlow"/>
                <a:ea typeface="Barlow"/>
                <a:cs typeface="Barlow"/>
                <a:sym typeface="Barlow"/>
              </a:rPr>
              <a:t>Automation Testing</a:t>
            </a:r>
            <a:endParaRPr>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pic>
        <p:nvPicPr>
          <p:cNvPr id="19" name="Google Shape;2425;p44"/>
          <p:cNvPicPr preferRelativeResize="0"/>
          <p:nvPr/>
        </p:nvPicPr>
        <p:blipFill>
          <a:blip r:embed="rId7"/>
          <a:stretch>
            <a:fillRect/>
          </a:stretch>
        </p:blipFill>
        <p:spPr>
          <a:xfrm>
            <a:off x="7578082" y="1581150"/>
            <a:ext cx="1353704" cy="1489200"/>
          </a:xfrm>
          <a:prstGeom prst="ellipse">
            <a:avLst/>
          </a:prstGeom>
          <a:noFill/>
          <a:ln>
            <a:noFill/>
          </a:ln>
        </p:spPr>
      </p:pic>
      <p:sp>
        <p:nvSpPr>
          <p:cNvPr id="21" name="Rectangle 20"/>
          <p:cNvSpPr/>
          <p:nvPr/>
        </p:nvSpPr>
        <p:spPr>
          <a:xfrm>
            <a:off x="7391400" y="3181350"/>
            <a:ext cx="1752600" cy="492443"/>
          </a:xfrm>
          <a:prstGeom prst="rect">
            <a:avLst/>
          </a:prstGeom>
        </p:spPr>
        <p:txBody>
          <a:bodyPr wrap="square">
            <a:spAutoFit/>
          </a:bodyPr>
          <a:lstStyle/>
          <a:p>
            <a:pPr lvl="0" algn="ctr"/>
            <a:r>
              <a:rPr lang="en-US" sz="1000" b="1" dirty="0" smtClean="0">
                <a:solidFill>
                  <a:schemeClr val="dk1"/>
                </a:solidFill>
                <a:latin typeface="Barlow"/>
                <a:ea typeface="Barlow"/>
                <a:cs typeface="Barlow"/>
                <a:sym typeface="Barlow"/>
              </a:rPr>
              <a:t>Srinivas Ganisetty</a:t>
            </a:r>
            <a:r>
              <a:rPr lang="en-US" dirty="0" smtClean="0">
                <a:latin typeface="Barlow"/>
                <a:ea typeface="Barlow"/>
                <a:cs typeface="Barlow"/>
                <a:sym typeface="Barlow"/>
              </a:rPr>
              <a:t/>
            </a:r>
            <a:br>
              <a:rPr lang="en-US" dirty="0" smtClean="0">
                <a:latin typeface="Barlow"/>
                <a:ea typeface="Barlow"/>
                <a:cs typeface="Barlow"/>
                <a:sym typeface="Barlow"/>
              </a:rPr>
            </a:br>
            <a:r>
              <a:rPr lang="en-US" sz="800" dirty="0" smtClean="0">
                <a:solidFill>
                  <a:schemeClr val="dk2"/>
                </a:solidFill>
                <a:latin typeface="Barlow"/>
                <a:ea typeface="Barlow"/>
                <a:cs typeface="Barlow"/>
                <a:sym typeface="Barlow"/>
              </a:rPr>
              <a:t>Software Engineer</a:t>
            </a:r>
          </a:p>
          <a:p>
            <a:pPr lvl="0" algn="ctr"/>
            <a:r>
              <a:rPr lang="en-US" sz="800" dirty="0" smtClean="0">
                <a:solidFill>
                  <a:schemeClr val="dk2"/>
                </a:solidFill>
                <a:latin typeface="Barlow"/>
                <a:ea typeface="Barlow"/>
                <a:cs typeface="Barlow"/>
                <a:sym typeface="Barlow"/>
              </a:rPr>
              <a:t>Automation Testing</a:t>
            </a:r>
            <a:endParaRPr lang="en-US" sz="800" dirty="0">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OUTLINE OF PROJECT</a:t>
            </a:r>
            <a:endParaRPr/>
          </a:p>
        </p:txBody>
      </p:sp>
      <p:sp>
        <p:nvSpPr>
          <p:cNvPr id="406" name="Google Shape;406;p15"/>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Password Management System</a:t>
            </a:r>
            <a:endParaRP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6841" y="117216"/>
              <a:ext cx="2884449" cy="3899034"/>
              <a:chOff x="5538216" y="1047716"/>
              <a:chExt cx="2884449" cy="3899034"/>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p>
            <a:r>
              <a:rPr lang="en-IN" sz="1600" dirty="0" smtClean="0"/>
              <a:t>Password manager software stores multiple passwords in a single database that can be accessed from various devices. For accessing the software, you just need to enter the master password.</a:t>
            </a:r>
            <a:endParaRPr lang="en-US" sz="1600" dirty="0" smtClean="0"/>
          </a:p>
          <a:p>
            <a:r>
              <a:rPr lang="en-IN" sz="1600" dirty="0" smtClean="0"/>
              <a:t>The password manager software supports filling out the form (name and other details) in a single click. This benefits users to get their tasks done quickly, saving their time. At the same time, it keeps the intact information safe in a centralized database</a:t>
            </a:r>
            <a:endParaRPr sz="160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grpSp>
        <p:nvGrpSpPr>
          <p:cNvPr id="520" name="Google Shape;520;p16"/>
          <p:cNvGrpSpPr/>
          <p:nvPr/>
        </p:nvGrpSpPr>
        <p:grpSpPr>
          <a:xfrm>
            <a:off x="6230973" y="930400"/>
            <a:ext cx="2318495" cy="3612478"/>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SCOPE</a:t>
            </a:r>
            <a:endParaRPr/>
          </a:p>
        </p:txBody>
      </p:sp>
      <p:sp>
        <p:nvSpPr>
          <p:cNvPr id="595" name="Google Shape;595;p17"/>
          <p:cNvSpPr txBox="1">
            <a:spLocks noGrp="1"/>
          </p:cNvSpPr>
          <p:nvPr>
            <p:ph type="body" idx="1"/>
          </p:nvPr>
        </p:nvSpPr>
        <p:spPr>
          <a:xfrm>
            <a:off x="381000" y="1276350"/>
            <a:ext cx="5640900" cy="2640900"/>
          </a:xfrm>
          <a:prstGeom prst="rect">
            <a:avLst/>
          </a:prstGeom>
        </p:spPr>
        <p:txBody>
          <a:bodyPr spcFirstLastPara="1" wrap="square" lIns="0" tIns="0" rIns="0" bIns="0" anchor="t" anchorCtr="0">
            <a:noAutofit/>
          </a:bodyPr>
          <a:lstStyle/>
          <a:p>
            <a:pPr algn="just">
              <a:buNone/>
            </a:pPr>
            <a:r>
              <a:rPr lang="en-IN" sz="1100" dirty="0" smtClean="0"/>
              <a:t>            The main purpose of the project is to develop an application called Online Password Manager. With increase in the usage of Internet and ATM, even common citizens who are not   having computer to maintain a number of accounts and related passwords to go ahead with their day-to-day activities. These accounts could range from email accounts, social networking accounts, on-shopping accounts, bank accounts, on-line stocks trading accounts, credit card accounts and many others. One issue with maintaining all these accounts is that one has to remember a number of passwords. Quite a few people, unknowingly, either have the same password for all the accounts or write down all the passwords on a piece of paper and carry with them or have passwords that are very easy to remember that can be guessed easily by others, all of which are very risky and may lead to misuse of accounts, data loss or even financial loss. There is no proper way for a common person to save all these passwords securely and retrieve them when required.</a:t>
            </a:r>
            <a:endParaRPr lang="en-US" sz="1100" dirty="0" smtClean="0"/>
          </a:p>
          <a:p>
            <a:pPr>
              <a:buNone/>
            </a:pPr>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grpSp>
        <p:nvGrpSpPr>
          <p:cNvPr id="597" name="Google Shape;597;p17"/>
          <p:cNvGrpSpPr/>
          <p:nvPr/>
        </p:nvGrpSpPr>
        <p:grpSpPr>
          <a:xfrm>
            <a:off x="6019800" y="1352550"/>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57200" y="681800"/>
            <a:ext cx="3667200" cy="1082700"/>
          </a:xfrm>
          <a:prstGeom prst="rect">
            <a:avLst/>
          </a:prstGeom>
        </p:spPr>
        <p:txBody>
          <a:bodyPr spcFirstLastPara="1" wrap="square" lIns="0" tIns="0" rIns="0" bIns="0" anchor="t" anchorCtr="0">
            <a:noAutofit/>
          </a:bodyPr>
          <a:lstStyle/>
          <a:p>
            <a:pPr lvl="0"/>
            <a:r>
              <a:rPr lang="en-IN" sz="3600" dirty="0" smtClean="0"/>
              <a:t>INTENDED AUDIENCE</a:t>
            </a:r>
            <a:endParaRPr sz="3600"/>
          </a:p>
        </p:txBody>
      </p:sp>
      <p:sp>
        <p:nvSpPr>
          <p:cNvPr id="1007" name="Google Shape;1007;p21"/>
          <p:cNvSpPr txBox="1">
            <a:spLocks noGrp="1"/>
          </p:cNvSpPr>
          <p:nvPr>
            <p:ph type="body" idx="1"/>
          </p:nvPr>
        </p:nvSpPr>
        <p:spPr>
          <a:xfrm>
            <a:off x="228600" y="1657350"/>
            <a:ext cx="3667200" cy="2640900"/>
          </a:xfrm>
          <a:prstGeom prst="rect">
            <a:avLst/>
          </a:prstGeom>
        </p:spPr>
        <p:txBody>
          <a:bodyPr spcFirstLastPara="1" wrap="square" lIns="0" tIns="0" rIns="0" bIns="0" anchor="t" anchorCtr="0">
            <a:noAutofit/>
          </a:bodyPr>
          <a:lstStyle/>
          <a:p>
            <a:r>
              <a:rPr lang="en-IN" sz="1100" dirty="0" smtClean="0"/>
              <a:t>Password managers began as  low-cost apps for consumers, tracking passwords and sign-ins to websites and applications, making it possible for users to create and manage long, hard-to-guess and unique passwords for all their accounts. Most work by encrypting the password lists with a single master password that only the user knows, so that even the password manager company employees themselves -- or hackers -- couldn't get into the password lists.</a:t>
            </a:r>
            <a:endParaRPr lang="en-US" sz="1100" dirty="0" smtClean="0"/>
          </a:p>
          <a:p>
            <a:r>
              <a:rPr lang="en-IN" sz="1100" dirty="0" smtClean="0"/>
              <a:t>All the major password managers also have mobile apps, making it easy for users to log into their accounts from any device. </a:t>
            </a:r>
            <a:endParaRPr lang="en-US" sz="1100" dirty="0" smtClean="0"/>
          </a:p>
          <a:p>
            <a:pPr marL="0" lvl="0" indent="0" algn="l" rtl="0">
              <a:spcBef>
                <a:spcPts val="600"/>
              </a:spcBef>
              <a:spcAft>
                <a:spcPts val="0"/>
              </a:spcAft>
              <a:buNone/>
            </a:pPr>
            <a:endParaRPr sz="1100"/>
          </a:p>
        </p:txBody>
      </p:sp>
      <p:pic>
        <p:nvPicPr>
          <p:cNvPr id="1008" name="Google Shape;1008;p21"/>
          <p:cNvPicPr preferRelativeResize="0"/>
          <p:nvPr/>
        </p:nvPicPr>
        <p:blipFill>
          <a:blip r:embed="rId3"/>
          <a:stretch>
            <a:fillRect/>
          </a:stretch>
        </p:blipFill>
        <p:spPr>
          <a:xfrm flipH="1">
            <a:off x="4343400" y="1657350"/>
            <a:ext cx="4572000" cy="1810820"/>
          </a:xfrm>
          <a:prstGeom prst="snip1Rect">
            <a:avLst>
              <a:gd name="adj" fmla="val 9999"/>
            </a:avLst>
          </a:prstGeom>
          <a:noFill/>
          <a:ln>
            <a:noFill/>
          </a:ln>
        </p:spPr>
      </p:pic>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609600" y="742950"/>
            <a:ext cx="3867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solidFill>
                  <a:schemeClr val="accent1"/>
                </a:solidFill>
              </a:rPr>
              <a:t>PROPOSED SYSTEM</a:t>
            </a:r>
            <a:endParaRPr>
              <a:solidFill>
                <a:schemeClr val="accent1"/>
              </a:solidFill>
            </a:endParaRPr>
          </a:p>
        </p:txBody>
      </p:sp>
      <p:sp>
        <p:nvSpPr>
          <p:cNvPr id="742" name="Google Shape;742;p18"/>
          <p:cNvSpPr txBox="1">
            <a:spLocks noGrp="1"/>
          </p:cNvSpPr>
          <p:nvPr>
            <p:ph type="subTitle" idx="4294967295"/>
          </p:nvPr>
        </p:nvSpPr>
        <p:spPr>
          <a:xfrm>
            <a:off x="457200" y="2114550"/>
            <a:ext cx="3867900" cy="784800"/>
          </a:xfrm>
          <a:prstGeom prst="rect">
            <a:avLst/>
          </a:prstGeom>
        </p:spPr>
        <p:txBody>
          <a:bodyPr spcFirstLastPara="1" wrap="square" lIns="0" tIns="0" rIns="0" bIns="0" anchor="t" anchorCtr="0">
            <a:noAutofit/>
          </a:bodyPr>
          <a:lstStyle/>
          <a:p>
            <a:pPr algn="just">
              <a:buNone/>
            </a:pPr>
            <a:r>
              <a:rPr lang="en-IN" sz="1200" dirty="0" smtClean="0"/>
              <a:t>           There is a need for a centralized web based application to allow users to save all their passwords in a secured and format on the Internet so that they can be retrieved. This application not only allows the passwords to be saved in the centralized database it also facilities to retrieve the password whenever required .</a:t>
            </a:r>
            <a:endParaRPr lang="en-US" sz="1200" dirty="0" smtClean="0"/>
          </a:p>
          <a:p>
            <a:pPr>
              <a:buNone/>
            </a:pPr>
            <a:r>
              <a:rPr lang="en-IN" sz="1200" dirty="0" smtClean="0"/>
              <a:t>The way it works is:</a:t>
            </a:r>
            <a:endParaRPr lang="en-US" sz="1200" dirty="0" smtClean="0"/>
          </a:p>
          <a:p>
            <a:r>
              <a:rPr lang="en-IN" sz="1200" dirty="0" smtClean="0"/>
              <a:t>Users register.</a:t>
            </a:r>
            <a:endParaRPr lang="en-US" sz="1200" dirty="0" smtClean="0"/>
          </a:p>
          <a:p>
            <a:r>
              <a:rPr lang="en-IN" sz="1200" dirty="0" smtClean="0"/>
              <a:t>They save their entire password.</a:t>
            </a:r>
            <a:endParaRPr lang="en-US" sz="1200" dirty="0" smtClean="0"/>
          </a:p>
          <a:p>
            <a:r>
              <a:rPr lang="en-IN" sz="1200" dirty="0" smtClean="0"/>
              <a:t>If required the password is retrieved.</a:t>
            </a:r>
            <a:endParaRPr lang="en-US" sz="1200" dirty="0" smtClean="0"/>
          </a:p>
          <a:p>
            <a:pPr marL="0" lvl="0" indent="0" algn="l" rtl="0">
              <a:spcBef>
                <a:spcPts val="600"/>
              </a:spcBef>
              <a:spcAft>
                <a:spcPts val="0"/>
              </a:spcAft>
              <a:buNone/>
            </a:pPr>
            <a:endParaRP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grpSp>
        <p:nvGrpSpPr>
          <p:cNvPr id="744" name="Google Shape;744;p18"/>
          <p:cNvGrpSpPr/>
          <p:nvPr/>
        </p:nvGrpSpPr>
        <p:grpSpPr>
          <a:xfrm>
            <a:off x="5038937" y="624256"/>
            <a:ext cx="3428994" cy="3803332"/>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0"/>
        <p:cNvGrpSpPr/>
        <p:nvPr/>
      </p:nvGrpSpPr>
      <p:grpSpPr>
        <a:xfrm>
          <a:off x="0" y="0"/>
          <a:ext cx="0" cy="0"/>
          <a:chOff x="0" y="0"/>
          <a:chExt cx="0" cy="0"/>
        </a:xfrm>
      </p:grpSpPr>
      <p:sp>
        <p:nvSpPr>
          <p:cNvPr id="2391" name="Google Shape;2391;p4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lvl="0"/>
            <a:r>
              <a:rPr lang="en-IN" sz="3600" b="1" dirty="0" smtClean="0"/>
              <a:t>PROJECT OVERVIEW</a:t>
            </a:r>
            <a:endParaRPr sz="3600"/>
          </a:p>
        </p:txBody>
      </p:sp>
      <p:sp>
        <p:nvSpPr>
          <p:cNvPr id="2392" name="Google Shape;2392;p4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grpSp>
        <p:nvGrpSpPr>
          <p:cNvPr id="2393" name="Google Shape;2393;p43"/>
          <p:cNvGrpSpPr/>
          <p:nvPr/>
        </p:nvGrpSpPr>
        <p:grpSpPr>
          <a:xfrm>
            <a:off x="855292" y="1413043"/>
            <a:ext cx="3608219" cy="3243853"/>
            <a:chOff x="3778727" y="4460423"/>
            <a:chExt cx="720160" cy="647437"/>
          </a:xfrm>
        </p:grpSpPr>
        <p:sp>
          <p:nvSpPr>
            <p:cNvPr id="2394" name="Google Shape;2394;p43"/>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dirty="0" smtClean="0">
                  <a:solidFill>
                    <a:schemeClr val="lt1"/>
                  </a:solidFill>
                  <a:latin typeface="Barlow"/>
                  <a:ea typeface="Barlow"/>
                  <a:cs typeface="Barlow"/>
                  <a:sym typeface="Barlow"/>
                </a:rPr>
                <a:t>Feasibility Analysis</a:t>
              </a:r>
              <a:endParaRPr sz="1200" b="1" i="0" u="none" strike="noStrike" cap="none">
                <a:solidFill>
                  <a:schemeClr val="lt1"/>
                </a:solidFill>
                <a:latin typeface="Barlow"/>
                <a:ea typeface="Barlow"/>
                <a:cs typeface="Barlow"/>
                <a:sym typeface="Barlow"/>
              </a:endParaRPr>
            </a:p>
          </p:txBody>
        </p:sp>
        <p:sp>
          <p:nvSpPr>
            <p:cNvPr id="2395" name="Google Shape;2395;p43"/>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200" b="1" i="0" u="none" strike="noStrike" cap="none" dirty="0" smtClean="0">
                  <a:solidFill>
                    <a:schemeClr val="lt1"/>
                  </a:solidFill>
                  <a:latin typeface="Barlow"/>
                  <a:ea typeface="Barlow"/>
                  <a:cs typeface="Barlow"/>
                  <a:sym typeface="Barlow"/>
                </a:rPr>
                <a:t>Planning</a:t>
              </a:r>
              <a:endParaRPr sz="1200" b="1" i="0" u="none" strike="noStrike" cap="none">
                <a:solidFill>
                  <a:schemeClr val="lt1"/>
                </a:solidFill>
                <a:latin typeface="Barlow"/>
                <a:ea typeface="Barlow"/>
                <a:cs typeface="Barlow"/>
                <a:sym typeface="Barlow"/>
              </a:endParaRPr>
            </a:p>
          </p:txBody>
        </p:sp>
        <p:sp>
          <p:nvSpPr>
            <p:cNvPr id="2396" name="Google Shape;2396;p43"/>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200" b="1" i="0" u="none" strike="noStrike" cap="none" dirty="0" smtClean="0">
                  <a:solidFill>
                    <a:schemeClr val="lt1"/>
                  </a:solidFill>
                  <a:latin typeface="Barlow"/>
                  <a:ea typeface="Barlow"/>
                  <a:cs typeface="Barlow"/>
                  <a:sym typeface="Barlow"/>
                </a:rPr>
                <a:t>Installation and Maintenance</a:t>
              </a:r>
              <a:endParaRPr sz="1200" b="1" i="0" u="none" strike="noStrike" cap="none">
                <a:solidFill>
                  <a:schemeClr val="lt1"/>
                </a:solidFill>
                <a:latin typeface="Barlow"/>
                <a:ea typeface="Barlow"/>
                <a:cs typeface="Barlow"/>
                <a:sym typeface="Barlow"/>
              </a:endParaRPr>
            </a:p>
          </p:txBody>
        </p:sp>
        <p:sp>
          <p:nvSpPr>
            <p:cNvPr id="2397" name="Google Shape;2397;p43"/>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dirty="0" smtClean="0">
                  <a:solidFill>
                    <a:schemeClr val="lt1"/>
                  </a:solidFill>
                  <a:latin typeface="Barlow"/>
                  <a:ea typeface="Barlow"/>
                  <a:cs typeface="Barlow"/>
                  <a:sym typeface="Barlow"/>
                </a:rPr>
                <a:t>Coding</a:t>
              </a:r>
              <a:endParaRPr sz="1200" b="1" i="0" u="none" strike="noStrike" cap="none">
                <a:solidFill>
                  <a:schemeClr val="lt1"/>
                </a:solidFill>
                <a:latin typeface="Barlow"/>
                <a:ea typeface="Barlow"/>
                <a:cs typeface="Barlow"/>
                <a:sym typeface="Barlow"/>
              </a:endParaRPr>
            </a:p>
          </p:txBody>
        </p:sp>
        <p:sp>
          <p:nvSpPr>
            <p:cNvPr id="2398" name="Google Shape;2398;p43"/>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dirty="0" smtClean="0">
                  <a:solidFill>
                    <a:schemeClr val="lt1"/>
                  </a:solidFill>
                  <a:latin typeface="Barlow"/>
                  <a:ea typeface="Barlow"/>
                  <a:cs typeface="Barlow"/>
                  <a:sym typeface="Barlow"/>
                </a:rPr>
                <a:t>Implementation,Intergration,Tsting</a:t>
              </a:r>
              <a:endParaRPr sz="1200" b="1" i="0" u="none" strike="noStrike" cap="none">
                <a:solidFill>
                  <a:schemeClr val="lt1"/>
                </a:solidFill>
                <a:latin typeface="Barlow"/>
                <a:ea typeface="Barlow"/>
                <a:cs typeface="Barlow"/>
                <a:sym typeface="Barlow"/>
              </a:endParaRPr>
            </a:p>
          </p:txBody>
        </p:sp>
        <p:sp>
          <p:nvSpPr>
            <p:cNvPr id="2399" name="Google Shape;2399;p43"/>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dirty="0" smtClean="0">
                  <a:solidFill>
                    <a:schemeClr val="lt1"/>
                  </a:solidFill>
                  <a:latin typeface="Barlow"/>
                  <a:ea typeface="Barlow"/>
                  <a:cs typeface="Barlow"/>
                  <a:sym typeface="Barlow"/>
                </a:rPr>
                <a:t>Product Desing</a:t>
              </a:r>
              <a:endParaRPr sz="1200" b="1" i="0" u="none" strike="noStrike" cap="none">
                <a:solidFill>
                  <a:schemeClr val="lt1"/>
                </a:solidFill>
                <a:latin typeface="Barlow"/>
                <a:ea typeface="Barlow"/>
                <a:cs typeface="Barlow"/>
                <a:sym typeface="Barlow"/>
              </a:endParaRPr>
            </a:p>
          </p:txBody>
        </p:sp>
        <p:sp>
          <p:nvSpPr>
            <p:cNvPr id="2400" name="Google Shape;2400;p43"/>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Barlow"/>
                <a:ea typeface="Barlow"/>
                <a:cs typeface="Barlow"/>
                <a:sym typeface="Barlow"/>
              </a:endParaRPr>
            </a:p>
          </p:txBody>
        </p:sp>
      </p:grpSp>
      <p:cxnSp>
        <p:nvCxnSpPr>
          <p:cNvPr id="2401" name="Google Shape;2401;p43"/>
          <p:cNvCxnSpPr/>
          <p:nvPr/>
        </p:nvCxnSpPr>
        <p:spPr>
          <a:xfrm>
            <a:off x="438355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2402" name="Google Shape;2402;p43"/>
          <p:cNvSpPr txBox="1"/>
          <p:nvPr/>
        </p:nvSpPr>
        <p:spPr>
          <a:xfrm>
            <a:off x="5502050" y="177802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dk2"/>
                </a:solidFill>
                <a:latin typeface="Barlow"/>
                <a:ea typeface="Barlow"/>
                <a:cs typeface="Barlow"/>
                <a:sym typeface="Barlow"/>
              </a:rPr>
              <a:t>STEP 6</a:t>
            </a:r>
            <a:endParaRPr sz="1000">
              <a:solidFill>
                <a:schemeClr val="dk2"/>
              </a:solidFill>
              <a:latin typeface="Barlow"/>
              <a:ea typeface="Barlow"/>
              <a:cs typeface="Barlow"/>
              <a:sym typeface="Barlow"/>
            </a:endParaRPr>
          </a:p>
        </p:txBody>
      </p:sp>
      <p:cxnSp>
        <p:nvCxnSpPr>
          <p:cNvPr id="2403" name="Google Shape;2403;p43"/>
          <p:cNvCxnSpPr/>
          <p:nvPr/>
        </p:nvCxnSpPr>
        <p:spPr>
          <a:xfrm>
            <a:off x="422787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2404" name="Google Shape;2404;p43"/>
          <p:cNvSpPr txBox="1"/>
          <p:nvPr/>
        </p:nvSpPr>
        <p:spPr>
          <a:xfrm>
            <a:off x="5502050" y="225964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dk2"/>
                </a:solidFill>
                <a:latin typeface="Barlow"/>
                <a:ea typeface="Barlow"/>
                <a:cs typeface="Barlow"/>
                <a:sym typeface="Barlow"/>
              </a:rPr>
              <a:t>STEP 5</a:t>
            </a:r>
            <a:endParaRPr sz="1000">
              <a:solidFill>
                <a:schemeClr val="dk2"/>
              </a:solidFill>
              <a:latin typeface="Barlow"/>
              <a:ea typeface="Barlow"/>
              <a:cs typeface="Barlow"/>
              <a:sym typeface="Barlow"/>
            </a:endParaRPr>
          </a:p>
        </p:txBody>
      </p:sp>
      <p:cxnSp>
        <p:nvCxnSpPr>
          <p:cNvPr id="2405" name="Google Shape;2405;p43"/>
          <p:cNvCxnSpPr/>
          <p:nvPr/>
        </p:nvCxnSpPr>
        <p:spPr>
          <a:xfrm>
            <a:off x="400665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2406" name="Google Shape;2406;p43"/>
          <p:cNvSpPr txBox="1"/>
          <p:nvPr/>
        </p:nvSpPr>
        <p:spPr>
          <a:xfrm>
            <a:off x="5486400" y="2800350"/>
            <a:ext cx="2786700" cy="344100"/>
          </a:xfrm>
          <a:prstGeom prst="rect">
            <a:avLst/>
          </a:prstGeom>
          <a:noFill/>
          <a:ln>
            <a:noFill/>
          </a:ln>
        </p:spPr>
        <p:txBody>
          <a:bodyPr spcFirstLastPara="1" wrap="square" lIns="0" tIns="0" rIns="0" bIns="0" anchor="ctr" anchorCtr="0">
            <a:noAutofit/>
          </a:bodyPr>
          <a:lstStyle/>
          <a:p>
            <a:r>
              <a:rPr lang="en-US" sz="1000" dirty="0" smtClean="0">
                <a:solidFill>
                  <a:schemeClr val="dk2"/>
                </a:solidFill>
                <a:latin typeface="Barlow"/>
                <a:ea typeface="Barlow"/>
                <a:cs typeface="Barlow"/>
                <a:sym typeface="Barlow"/>
              </a:rPr>
              <a:t>STEP 4</a:t>
            </a:r>
          </a:p>
          <a:p>
            <a:pPr marL="0" marR="0" lvl="0" indent="0" algn="l" rtl="0">
              <a:lnSpc>
                <a:spcPct val="100000"/>
              </a:lnSpc>
              <a:spcBef>
                <a:spcPts val="0"/>
              </a:spcBef>
              <a:spcAft>
                <a:spcPts val="0"/>
              </a:spcAft>
              <a:buNone/>
            </a:pPr>
            <a:endParaRPr sz="1000">
              <a:solidFill>
                <a:schemeClr val="dk2"/>
              </a:solidFill>
              <a:latin typeface="Barlow"/>
              <a:ea typeface="Barlow"/>
              <a:cs typeface="Barlow"/>
              <a:sym typeface="Barlow"/>
            </a:endParaRPr>
          </a:p>
        </p:txBody>
      </p:sp>
      <p:cxnSp>
        <p:nvCxnSpPr>
          <p:cNvPr id="2407" name="Google Shape;2407;p43"/>
          <p:cNvCxnSpPr/>
          <p:nvPr/>
        </p:nvCxnSpPr>
        <p:spPr>
          <a:xfrm>
            <a:off x="381820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2408" name="Google Shape;2408;p43"/>
          <p:cNvSpPr txBox="1"/>
          <p:nvPr/>
        </p:nvSpPr>
        <p:spPr>
          <a:xfrm>
            <a:off x="5502050" y="3222870"/>
            <a:ext cx="2786700" cy="344100"/>
          </a:xfrm>
          <a:prstGeom prst="rect">
            <a:avLst/>
          </a:prstGeom>
          <a:noFill/>
          <a:ln>
            <a:noFill/>
          </a:ln>
        </p:spPr>
        <p:txBody>
          <a:bodyPr spcFirstLastPara="1" wrap="square" lIns="0" tIns="0" rIns="0" bIns="0" anchor="ctr" anchorCtr="0">
            <a:noAutofit/>
          </a:bodyPr>
          <a:lstStyle/>
          <a:p>
            <a:pPr lvl="0"/>
            <a:r>
              <a:rPr lang="en-US" sz="1000" dirty="0" smtClean="0">
                <a:solidFill>
                  <a:schemeClr val="dk2"/>
                </a:solidFill>
                <a:latin typeface="Barlow"/>
                <a:ea typeface="Barlow"/>
                <a:cs typeface="Barlow"/>
                <a:sym typeface="Barlow"/>
              </a:rPr>
              <a:t>STEP 3</a:t>
            </a:r>
            <a:endParaRPr lang="en-US" sz="1000" dirty="0">
              <a:solidFill>
                <a:schemeClr val="dk2"/>
              </a:solidFill>
              <a:latin typeface="Barlow"/>
              <a:ea typeface="Barlow"/>
              <a:cs typeface="Barlow"/>
              <a:sym typeface="Barlow"/>
            </a:endParaRPr>
          </a:p>
        </p:txBody>
      </p:sp>
      <p:cxnSp>
        <p:nvCxnSpPr>
          <p:cNvPr id="2409" name="Google Shape;2409;p43"/>
          <p:cNvCxnSpPr/>
          <p:nvPr/>
        </p:nvCxnSpPr>
        <p:spPr>
          <a:xfrm>
            <a:off x="361335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2410" name="Google Shape;2410;p43"/>
          <p:cNvSpPr txBox="1"/>
          <p:nvPr/>
        </p:nvSpPr>
        <p:spPr>
          <a:xfrm>
            <a:off x="5502050" y="370448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dk2"/>
                </a:solidFill>
                <a:latin typeface="Barlow"/>
                <a:ea typeface="Barlow"/>
                <a:cs typeface="Barlow"/>
                <a:sym typeface="Barlow"/>
              </a:rPr>
              <a:t>STEP 2</a:t>
            </a:r>
            <a:endParaRPr sz="1000">
              <a:solidFill>
                <a:schemeClr val="dk2"/>
              </a:solidFill>
              <a:latin typeface="Barlow"/>
              <a:ea typeface="Barlow"/>
              <a:cs typeface="Barlow"/>
              <a:sym typeface="Barlow"/>
            </a:endParaRPr>
          </a:p>
        </p:txBody>
      </p:sp>
      <p:cxnSp>
        <p:nvCxnSpPr>
          <p:cNvPr id="2411" name="Google Shape;2411;p43"/>
          <p:cNvCxnSpPr/>
          <p:nvPr/>
        </p:nvCxnSpPr>
        <p:spPr>
          <a:xfrm>
            <a:off x="340032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2412" name="Google Shape;2412;p43"/>
          <p:cNvSpPr txBox="1"/>
          <p:nvPr/>
        </p:nvSpPr>
        <p:spPr>
          <a:xfrm>
            <a:off x="5502050" y="418610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dk2"/>
                </a:solidFill>
                <a:latin typeface="Barlow"/>
                <a:ea typeface="Barlow"/>
                <a:cs typeface="Barlow"/>
                <a:sym typeface="Barlow"/>
              </a:rPr>
              <a:t>STEP 1</a:t>
            </a:r>
            <a:endParaRPr sz="1000">
              <a:solidFill>
                <a:schemeClr val="dk2"/>
              </a:solidFill>
              <a:latin typeface="Barlow"/>
              <a:ea typeface="Barlow"/>
              <a:cs typeface="Barlow"/>
              <a:sym typeface="Barlow"/>
            </a:endParaRPr>
          </a:p>
        </p:txBody>
      </p:sp>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TotalTime>
  <Words>1520</Words>
  <PresentationFormat>On-screen Show (16:9)</PresentationFormat>
  <Paragraphs>191</Paragraphs>
  <Slides>31</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Raleway Thin</vt:lpstr>
      <vt:lpstr>Barlow Light</vt:lpstr>
      <vt:lpstr>Wingdings</vt:lpstr>
      <vt:lpstr>Barlow</vt:lpstr>
      <vt:lpstr>Barlow SemiBold</vt:lpstr>
      <vt:lpstr>Raleway</vt:lpstr>
      <vt:lpstr>Gaoler template</vt:lpstr>
      <vt:lpstr>HCL PASSWORD MANAGEMENT SYSTEM</vt:lpstr>
      <vt:lpstr>PURPOSE OF PROJECT</vt:lpstr>
      <vt:lpstr>HELLO!</vt:lpstr>
      <vt:lpstr>OUTLINE OF PROJECT</vt:lpstr>
      <vt:lpstr>Slide 5</vt:lpstr>
      <vt:lpstr>SCOPE</vt:lpstr>
      <vt:lpstr>INTENDED AUDIENCE</vt:lpstr>
      <vt:lpstr>PROPOSED SYSTEM</vt:lpstr>
      <vt:lpstr>PROJECT OVERVIEW</vt:lpstr>
      <vt:lpstr>TOOLS AND TECHNOLOGIES</vt:lpstr>
      <vt:lpstr>TOOLS AND TECHNOLOGIES</vt:lpstr>
      <vt:lpstr>TOOLS AND TECHNOLOGIES</vt:lpstr>
      <vt:lpstr>Follow the upcoming diagrams </vt:lpstr>
      <vt:lpstr>High Level Use Case Diagram</vt:lpstr>
      <vt:lpstr>Sequence Diagram</vt:lpstr>
      <vt:lpstr>ER Diagram</vt:lpstr>
      <vt:lpstr>QA PLAYS A VITAL ROLE IN SOFTWARE APPLICATION</vt:lpstr>
      <vt:lpstr>Manual Testing</vt:lpstr>
      <vt:lpstr>Process Involved</vt:lpstr>
      <vt:lpstr>Slide 20</vt:lpstr>
      <vt:lpstr>AutomationTesting</vt:lpstr>
      <vt:lpstr>Slide 22</vt:lpstr>
      <vt:lpstr>Slide 23</vt:lpstr>
      <vt:lpstr>Slide 24</vt:lpstr>
      <vt:lpstr>Slide 25</vt:lpstr>
      <vt:lpstr>Slide 26</vt:lpstr>
      <vt:lpstr>Slide 27</vt:lpstr>
      <vt:lpstr>Slide 28</vt:lpstr>
      <vt:lpstr>Timeline</vt:lpstr>
      <vt:lpstr>THANKS!</vt:lpstr>
      <vt:lpstr>Team Presentation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HCL PASSWORD MANAGEMENT SYSTEM</dc:title>
  <dc:creator>VELU GYPSIT</dc:creator>
  <cp:lastModifiedBy>Windows User</cp:lastModifiedBy>
  <cp:revision>71</cp:revision>
  <dcterms:modified xsi:type="dcterms:W3CDTF">2021-08-25T18:51:05Z</dcterms:modified>
</cp:coreProperties>
</file>