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9" r:id="rId5"/>
    <p:sldId id="257" r:id="rId6"/>
    <p:sldId id="275" r:id="rId7"/>
    <p:sldId id="276" r:id="rId8"/>
    <p:sldId id="277" r:id="rId9"/>
    <p:sldId id="287" r:id="rId10"/>
    <p:sldId id="279" r:id="rId11"/>
    <p:sldId id="278" r:id="rId12"/>
    <p:sldId id="280" r:id="rId13"/>
    <p:sldId id="282" r:id="rId14"/>
    <p:sldId id="285" r:id="rId15"/>
    <p:sldId id="283" r:id="rId16"/>
    <p:sldId id="28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chirustark17/Ground-Water-Level-Predictor-CAPSTONE-PROJE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r>
              <a:t>Ground Water Level Predictor</a:t>
            </a: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GB" sz="1800" dirty="0" smtClean="0">
                <a:latin typeface="Cambria" panose="02040503050406030204" pitchFamily="18" charset="0"/>
                <a:ea typeface="Cambria" panose="02040503050406030204" pitchFamily="18" charset="0"/>
              </a:rPr>
              <a:t>:</a:t>
            </a:r>
            <a:r>
              <a:rPr lang="en-US" altLang="en-GB" sz="1800" dirty="0" smtClean="0">
                <a:latin typeface="Cambria" panose="02040503050406030204" pitchFamily="18" charset="0"/>
                <a:ea typeface="Cambria" panose="02040503050406030204" pitchFamily="18" charset="0"/>
              </a:rPr>
              <a:t> </a:t>
            </a:r>
            <a:r>
              <a:rPr lang="en-US" altLang="en-GB" sz="1800" dirty="0" smtClean="0">
                <a:solidFill>
                  <a:schemeClr val="tx1"/>
                </a:solidFill>
                <a:latin typeface="Cambria" panose="02040503050406030204" pitchFamily="18" charset="0"/>
                <a:ea typeface="Cambria" panose="02040503050406030204" pitchFamily="18" charset="0"/>
                <a:sym typeface="Verdana" panose="020B0604030504040204"/>
              </a:rPr>
              <a:t>PSCS_327</a:t>
            </a:r>
            <a:endParaRPr lang="en-US" altLang="en-GB" sz="1800" dirty="0" smtClean="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r>
              <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US" altLang="en-GB" sz="1800" dirty="0">
                <a:latin typeface="Cambria" panose="02040503050406030204" pitchFamily="18" charset="0"/>
                <a:ea typeface="Cambria" panose="02040503050406030204" pitchFamily="18" charset="0"/>
              </a:rPr>
              <a:t>Dr. Yamanappa </a:t>
            </a:r>
            <a:endParaRPr lang="en-US" altLang="en-GB" sz="1800" dirty="0">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lang="en-US" altLang="en-GB" sz="1800" dirty="0">
                        <a:sym typeface="+mn-ea"/>
                      </a:endParaRPr>
                    </a:p>
                    <a:p>
                      <a:pPr marL="0" marR="0" lvl="0" indent="0" algn="ctr" rtl="0">
                        <a:spcBef>
                          <a:spcPts val="0"/>
                        </a:spcBef>
                        <a:spcAft>
                          <a:spcPts val="0"/>
                        </a:spcAft>
                        <a:buFont typeface="+mj-lt"/>
                        <a:buNone/>
                      </a:pPr>
                      <a:r>
                        <a:rPr lang="en-US" altLang="en-GB" sz="1800" dirty="0">
                          <a:latin typeface="Cambria" panose="02040503050406030204" pitchFamily="18" charset="0"/>
                          <a:cs typeface="Cambria" panose="02040503050406030204" pitchFamily="18" charset="0"/>
                          <a:sym typeface="+mn-ea"/>
                        </a:rPr>
                        <a:t>20221CSD0134</a:t>
                      </a:r>
                      <a:endParaRPr lang="en-US" altLang="en-GB" sz="1800" dirty="0">
                        <a:latin typeface="Cambria" panose="02040503050406030204" pitchFamily="18" charset="0"/>
                        <a:cs typeface="Cambria" panose="02040503050406030204" pitchFamily="18" charset="0"/>
                        <a:sym typeface="+mn-ea"/>
                      </a:endParaRPr>
                    </a:p>
                    <a:p>
                      <a:pPr marL="0" marR="0" lvl="0" indent="0" algn="ctr" rtl="0">
                        <a:spcBef>
                          <a:spcPts val="0"/>
                        </a:spcBef>
                        <a:spcAft>
                          <a:spcPts val="0"/>
                        </a:spcAft>
                        <a:buFont typeface="+mj-lt"/>
                        <a:buNone/>
                      </a:pPr>
                      <a:r>
                        <a:rPr lang="en-US" altLang="en-GB" sz="1800" dirty="0">
                          <a:sym typeface="+mn-ea"/>
                        </a:rPr>
                        <a:t> </a:t>
                      </a:r>
                      <a:r>
                        <a:rPr lang="en-US" altLang="en-GB" sz="1800" dirty="0">
                          <a:latin typeface="Cambria" panose="02040503050406030204" pitchFamily="18" charset="0"/>
                          <a:cs typeface="Cambria" panose="02040503050406030204" pitchFamily="18" charset="0"/>
                          <a:sym typeface="+mn-ea"/>
                        </a:rPr>
                        <a:t>20221CSD0117</a:t>
                      </a:r>
                      <a:endParaRPr lang="en-US" altLang="en-GB" sz="1800" dirty="0">
                        <a:sym typeface="+mn-ea"/>
                      </a:endParaRPr>
                    </a:p>
                    <a:p>
                      <a:pPr marL="0" marR="0" lvl="0" indent="0" algn="ctr" rtl="0">
                        <a:spcBef>
                          <a:spcPts val="0"/>
                        </a:spcBef>
                        <a:spcAft>
                          <a:spcPts val="0"/>
                        </a:spcAft>
                        <a:buFont typeface="+mj-lt"/>
                        <a:buNone/>
                      </a:pPr>
                      <a:r>
                        <a:rPr lang="en-US" altLang="en-GB" sz="1800" dirty="0">
                          <a:latin typeface="Cambria" panose="02040503050406030204" pitchFamily="18" charset="0"/>
                          <a:cs typeface="Cambria" panose="02040503050406030204" pitchFamily="18" charset="0"/>
                          <a:sym typeface="+mn-ea"/>
                        </a:rPr>
                        <a:t> 20221CSD0133</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Font typeface="+mj-lt"/>
                        <a:buNone/>
                      </a:pPr>
                      <a:r>
                        <a:rPr lang="en-US" altLang="en-GB" sz="1800" dirty="0">
                          <a:sym typeface="+mn-ea"/>
                        </a:rPr>
                        <a:t>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Chirag K S  </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Shreyas V</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Arjun Athrey</a:t>
                      </a:r>
                      <a:endParaRPr lang="en-US" altLang="en-GB"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Ground Water Level Predictor</a:t>
            </a:r>
            <a:endPar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Pravinthraja</a:t>
            </a:r>
            <a:r>
              <a:rPr lang="en-US" alt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t>
            </a:r>
            <a:endPar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GB"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GB" sz="18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H M Manjula</a:t>
            </a:r>
            <a:endParaRPr lang="en-US" altLang="en-GB" sz="18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Technology Stack</a:t>
            </a:r>
            <a:endParaRPr>
              <a:sym typeface="+mn-ea"/>
            </a:endParaRPr>
          </a:p>
        </p:txBody>
      </p:sp>
      <p:sp>
        <p:nvSpPr>
          <p:cNvPr id="3" name="Text Placeholder 2"/>
          <p:cNvSpPr>
            <a:spLocks noGrp="1"/>
          </p:cNvSpPr>
          <p:nvPr>
            <p:ph type="body" idx="1"/>
          </p:nvPr>
        </p:nvSpPr>
        <p:spPr/>
        <p:txBody>
          <a:bodyPr>
            <a:normAutofit fontScale="90000" lnSpcReduction="20000"/>
          </a:bodyPr>
          <a:lstStyle/>
          <a:p>
            <a:r>
              <a:rPr lang="en-US" altLang="en-GB" sz="1800" b="1"/>
              <a:t>Programming &amp; Data Manipulation</a:t>
            </a:r>
            <a:r>
              <a:rPr lang="en-US" altLang="en-GB" sz="1800"/>
              <a:t>: Python will be the primary language, utilizing libraries like Pandas and NumPy for data handling. R may be used for specific statistical analysis and model experimentation.</a:t>
            </a:r>
            <a:endParaRPr lang="en-US" altLang="en-GB" sz="1800"/>
          </a:p>
          <a:p>
            <a:endParaRPr lang="en-US" altLang="en-GB" sz="1800"/>
          </a:p>
          <a:p>
            <a:r>
              <a:rPr lang="en-US" altLang="en-GB" sz="1800" b="1"/>
              <a:t>Machine Learning &amp; Deep Learning</a:t>
            </a:r>
            <a:r>
              <a:rPr lang="en-US" altLang="en-GB" sz="1800"/>
              <a:t>: The core of the prediction engine will be built using Scikit-learn for classical ML models and TensorFlow/Keras for deep learning models.</a:t>
            </a:r>
            <a:endParaRPr lang="en-US" altLang="en-GB" sz="1800"/>
          </a:p>
          <a:p>
            <a:endParaRPr lang="en-US" altLang="en-GB" sz="1800"/>
          </a:p>
          <a:p>
            <a:r>
              <a:rPr lang="en-US" altLang="en-GB" sz="1800" b="1"/>
              <a:t>Database</a:t>
            </a:r>
            <a:r>
              <a:rPr lang="en-US" altLang="en-GB" sz="1800"/>
              <a:t>: PostgreSQL for structured data or MongoDB for semi-structured data will be used for storage and management.</a:t>
            </a:r>
            <a:endParaRPr lang="en-US" altLang="en-GB" sz="1800"/>
          </a:p>
          <a:p>
            <a:endParaRPr lang="en-US" altLang="en-GB" sz="1800"/>
          </a:p>
          <a:p>
            <a:r>
              <a:rPr lang="en-US" altLang="en-GB" sz="1800" b="1"/>
              <a:t>Visualization &amp; Dashboarding</a:t>
            </a:r>
            <a:r>
              <a:rPr lang="en-US" altLang="en-GB" sz="1800"/>
              <a:t>: Data will be visualized using Matplotlib and Seaborn. The interactive user dashboard will be developed with tools like Streamlit, Flask, Plotly Dash, or Power BI.</a:t>
            </a:r>
            <a:endParaRPr lang="en-US" altLang="en-GB" sz="1800"/>
          </a:p>
          <a:p>
            <a:endParaRPr lang="en-US" altLang="en-GB" sz="1800"/>
          </a:p>
          <a:p>
            <a:r>
              <a:rPr lang="en-US" altLang="en-GB" sz="1800" b="1"/>
              <a:t>Development Tools &amp; Version Control</a:t>
            </a:r>
            <a:r>
              <a:rPr lang="en-US" altLang="en-GB" sz="1800"/>
              <a:t>: VS Code will be the primary code editor, with Git and GitHub used for version control and collaboration.</a:t>
            </a:r>
            <a:endParaRPr lang="en-US" altLang="en-GB" sz="1800"/>
          </a:p>
          <a:p>
            <a:endParaRPr lang="en-US" altLang="en-GB" sz="1800"/>
          </a:p>
          <a:p>
            <a:r>
              <a:rPr lang="en-US" altLang="en-GB" sz="1800" b="1"/>
              <a:t>Hardware Requirements</a:t>
            </a:r>
            <a:r>
              <a:rPr lang="en-US" altLang="en-GB" sz="1800"/>
              <a:t>: A standard PC with a minimum of 8GB RAM is required. For efficient training of deep learning models, a high-performance system with dedicated GPU support is highly recommended.</a:t>
            </a:r>
            <a:endParaRPr lang="en-US" altLang="en-GB"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748665" y="240665"/>
            <a:ext cx="6174740" cy="645160"/>
          </a:xfrm>
          <a:prstGeom prst="rect">
            <a:avLst/>
          </a:prstGeom>
          <a:noFill/>
        </p:spPr>
        <p:txBody>
          <a:bodyPr wrap="square" rtlCol="0">
            <a:spAutoFit/>
          </a:bodyPr>
          <a:p>
            <a:r>
              <a:rPr sz="3600" b="1">
                <a:latin typeface="Verdana" panose="020B0604030504040204" charset="0"/>
                <a:cs typeface="Verdana" panose="020B0604030504040204" charset="0"/>
                <a:sym typeface="+mn-ea"/>
              </a:rPr>
              <a:t>Timeline of the Project</a:t>
            </a:r>
            <a:endParaRPr lang="en-GB" altLang="en-US" sz="3600" b="1">
              <a:latin typeface="Verdana" panose="020B0604030504040204" charset="0"/>
              <a:cs typeface="Verdana" panose="020B0604030504040204" charset="0"/>
            </a:endParaRPr>
          </a:p>
        </p:txBody>
      </p:sp>
      <p:pic>
        <p:nvPicPr>
          <p:cNvPr id="8" name="Picture Placeholder 7" descr="week 5"/>
          <p:cNvPicPr>
            <a:picLocks noChangeAspect="1"/>
          </p:cNvPicPr>
          <p:nvPr>
            <p:ph type="pic" idx="2"/>
          </p:nvPr>
        </p:nvPicPr>
        <p:blipFill>
          <a:blip r:embed="rId1"/>
          <a:srcRect l="17266" t="1706" r="17161" b="1053"/>
          <a:stretch>
            <a:fillRect/>
          </a:stretch>
        </p:blipFill>
        <p:spPr>
          <a:xfrm>
            <a:off x="158750" y="944880"/>
            <a:ext cx="11925300" cy="55841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A public GitHub repository will be maintained for all project artifacts, including source code, documentation, datasets, and presentations.</a:t>
            </a:r>
            <a:endParaRPr lang="en-US" altLang="en-GB"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altLang="en-GB"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The repository ensures version control and reproducibility.</a:t>
            </a:r>
            <a:endParaRPr lang="en-US" altLang="en-GB"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altLang="en-GB"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Link: </a:t>
            </a:r>
            <a:r>
              <a:rPr lang="en-US" altLang="en-GB" dirty="0">
                <a:latin typeface="Cambria" panose="02040503050406030204" pitchFamily="18" charset="0"/>
                <a:ea typeface="Cambria" panose="02040503050406030204" pitchFamily="18" charset="0"/>
                <a:hlinkClick r:id="rId1" action="ppaction://hlinkfile"/>
              </a:rPr>
              <a:t>GitHub Link</a:t>
            </a:r>
            <a:r>
              <a:rPr lang="en-US" altLang="en-GB" dirty="0">
                <a:latin typeface="Cambria" panose="02040503050406030204" pitchFamily="18" charset="0"/>
                <a:ea typeface="Cambria" panose="02040503050406030204" pitchFamily="18" charset="0"/>
              </a:rPr>
              <a:t> </a:t>
            </a:r>
            <a:endParaRPr lang="en-US" altLang="en-GB"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References (IEEE Format)</a:t>
            </a:r>
            <a:endParaRPr>
              <a:sym typeface="+mn-ea"/>
            </a:endParaRPr>
          </a:p>
        </p:txBody>
      </p:sp>
      <p:sp>
        <p:nvSpPr>
          <p:cNvPr id="3" name="Text Placeholder 2"/>
          <p:cNvSpPr>
            <a:spLocks noGrp="1"/>
          </p:cNvSpPr>
          <p:nvPr>
            <p:ph type="body" idx="1"/>
          </p:nvPr>
        </p:nvSpPr>
        <p:spPr/>
        <p:txBody>
          <a:bodyPr/>
          <a:lstStyle/>
          <a:p/>
          <a:p>
            <a:pPr>
              <a:defRPr sz="2000"/>
            </a:pPr>
            <a:r>
              <a:t>[1] A. Kumar et al., “Groundwater level prediction using ML models,” IEEE Access, 2021.</a:t>
            </a:r>
          </a:p>
          <a:p>
            <a:pPr>
              <a:defRPr sz="2000"/>
            </a:pPr>
            <a:r>
              <a:t>[2] J. Smith, “Deep learning for water resource management,” IEEE Trans. NNLS, 2022.] R. Patel, “Time-series forecasting of groundwater levels,” Springer, 2020.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r>
              <a:rPr lang="en-US" altLang="en-GB" dirty="0">
                <a:latin typeface="Cambria" panose="02040503050406030204" pitchFamily="18" charset="0"/>
                <a:ea typeface="Cambria" panose="02040503050406030204" pitchFamily="18" charset="0"/>
              </a:rPr>
              <a:t>PSCS 327</a:t>
            </a:r>
            <a:endParaRPr lang="en-US" alt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smtClean="0">
                <a:latin typeface="Cambria" panose="02040503050406030204" pitchFamily="18" charset="0"/>
                <a:ea typeface="Cambria" panose="02040503050406030204" pitchFamily="18" charset="0"/>
              </a:rPr>
              <a:t>Organization</a:t>
            </a:r>
            <a:r>
              <a:rPr lang="en-US" dirty="0" smtClean="0">
                <a:latin typeface="Cambria" panose="02040503050406030204" pitchFamily="18" charset="0"/>
                <a:ea typeface="Cambria" panose="02040503050406030204" pitchFamily="18" charset="0"/>
              </a:rPr>
              <a:t>: </a:t>
            </a:r>
            <a:r>
              <a:rPr lang="en-US" altLang="en-GB" dirty="0" smtClean="0">
                <a:latin typeface="Cambria" panose="02040503050406030204" pitchFamily="18" charset="0"/>
                <a:ea typeface="Cambria" panose="02040503050406030204" pitchFamily="18" charset="0"/>
              </a:rPr>
              <a:t>Presidency School of Computer Science (PSCS).</a:t>
            </a:r>
            <a:endParaRPr lang="en-US" altLang="en-GB"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(Hardware / Software / Both</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a:t>
            </a:r>
            <a:r>
              <a:rPr lang="en-US" altLang="en-GB" dirty="0" smtClean="0">
                <a:latin typeface="Cambria" panose="02040503050406030204" pitchFamily="18" charset="0"/>
                <a:ea typeface="Cambria" panose="02040503050406030204" pitchFamily="18" charset="0"/>
              </a:rPr>
              <a:t>Software </a:t>
            </a:r>
            <a:endParaRPr lang="en-US" altLang="en-GB"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a:t>
            </a:r>
            <a:r>
              <a:rPr lang="en-US" b="1" dirty="0" smtClean="0">
                <a:latin typeface="Cambria" panose="02040503050406030204" pitchFamily="18" charset="0"/>
                <a:ea typeface="Cambria" panose="02040503050406030204" pitchFamily="18" charset="0"/>
              </a:rPr>
              <a:t>Description</a:t>
            </a:r>
            <a:r>
              <a:rPr lang="en-US" dirty="0" smtClean="0">
                <a:latin typeface="Cambria" panose="02040503050406030204" pitchFamily="18" charset="0"/>
                <a:ea typeface="Cambria" panose="02040503050406030204" pitchFamily="18" charset="0"/>
              </a:rPr>
              <a:t>: </a:t>
            </a:r>
            <a:r>
              <a:rPr lang="en-US" altLang="en-GB" dirty="0" smtClean="0">
                <a:latin typeface="Cambria" panose="02040503050406030204" pitchFamily="18" charset="0"/>
                <a:ea typeface="Cambria" panose="02040503050406030204" pitchFamily="18" charset="0"/>
              </a:rPr>
              <a:t>To create a software application that uses machine learning models to analyze meteorological and hydrological data (like rainfall, temperature, and soil type) to accurately predict future groundwater levels. This system will aid in sustainable water resource management and planning.</a:t>
            </a:r>
            <a:endParaRPr lang="en-US" altLang="en-GB" dirty="0" smtClean="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889000"/>
            <a:ext cx="11113135" cy="5447030"/>
          </a:xfrm>
          <a:prstGeom prst="rect">
            <a:avLst/>
          </a:prstGeom>
          <a:noFill/>
          <a:ln>
            <a:noFill/>
          </a:ln>
        </p:spPr>
        <p:txBody>
          <a:bodyPr spcFirstLastPara="1" wrap="square" lIns="91425" tIns="45700" rIns="91425" bIns="45700" anchor="t" anchorCtr="0">
            <a:normAutofit fontScale="45000"/>
          </a:bodyPr>
          <a:lstStyle/>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Problem Statement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Objectives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Background and Related Work</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Analysis of Problem Statement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Proposed Datasets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Innovation or Novel Contributions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Technology Stack &amp; Requirements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Timeline of the Project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GitHub Link</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References</a:t>
            </a:r>
            <a:endParaRPr lang="en-US" altLang="en-GB" sz="3600" b="1"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Problem Statement</a:t>
            </a:r>
            <a:endParaRPr>
              <a:sym typeface="+mn-ea"/>
            </a:endParaRPr>
          </a:p>
        </p:txBody>
      </p:sp>
      <p:sp>
        <p:nvSpPr>
          <p:cNvPr id="3" name="Text Placeholder 2"/>
          <p:cNvSpPr>
            <a:spLocks noGrp="1"/>
          </p:cNvSpPr>
          <p:nvPr>
            <p:ph type="body" idx="1"/>
          </p:nvPr>
        </p:nvSpPr>
        <p:spPr/>
        <p:txBody>
          <a:bodyPr/>
          <a:lstStyle/>
          <a:p>
            <a:r>
              <a:rPr lang="en-US" altLang="en-GB" sz="1800"/>
              <a:t>Groundwater is a critical source for drinking water and irrigation, but its levels are declining due to over-extraction and climate change.</a:t>
            </a:r>
            <a:endParaRPr lang="en-US" altLang="en-GB" sz="1800"/>
          </a:p>
          <a:p>
            <a:endParaRPr lang="en-US" altLang="en-GB" sz="1800"/>
          </a:p>
          <a:p>
            <a:r>
              <a:rPr lang="en-US" altLang="en-GB" sz="1800"/>
              <a:t>The absence of reliable predictive models leads to reactive water management and unsustainable usage.</a:t>
            </a:r>
            <a:endParaRPr lang="en-US" altLang="en-GB" sz="1800"/>
          </a:p>
          <a:p>
            <a:endParaRPr lang="en-US" altLang="en-GB" sz="1800"/>
          </a:p>
          <a:p>
            <a:r>
              <a:rPr lang="en-US" altLang="en-GB" sz="1800"/>
              <a:t>This project aims to develop an intelligent system to accurately forecast groundwater levels, providing timely data for sustainable resource planning.</a:t>
            </a:r>
            <a:endParaRPr lang="en-US" altLang="en-GB"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Objectives</a:t>
            </a:r>
            <a:endParaRPr>
              <a:sym typeface="+mn-ea"/>
            </a:endParaRPr>
          </a:p>
        </p:txBody>
      </p:sp>
      <p:sp>
        <p:nvSpPr>
          <p:cNvPr id="3" name="Text Placeholder 2"/>
          <p:cNvSpPr>
            <a:spLocks noGrp="1"/>
          </p:cNvSpPr>
          <p:nvPr>
            <p:ph type="body" idx="1"/>
          </p:nvPr>
        </p:nvSpPr>
        <p:spPr/>
        <p:txBody>
          <a:bodyPr>
            <a:normAutofit/>
          </a:bodyPr>
          <a:lstStyle/>
          <a:p>
            <a:r>
              <a:rPr lang="en-US" altLang="en-GB" sz="1800"/>
              <a:t>To collect and preprocess time-series data for groundwater levels, rainfall, temperature, and soil type for a specific region in Karnataka.</a:t>
            </a:r>
            <a:endParaRPr lang="en-US" altLang="en-GB" sz="1800"/>
          </a:p>
          <a:p>
            <a:endParaRPr lang="en-US" altLang="en-GB" sz="1800"/>
          </a:p>
          <a:p>
            <a:r>
              <a:rPr lang="en-US" altLang="en-GB" sz="1800"/>
              <a:t>To develop and train various Machine Learning and Deep Learning models (e.g., Random Forest, LSTM, XGBoost) to predict future water levels.</a:t>
            </a:r>
            <a:endParaRPr lang="en-US" altLang="en-GB" sz="1800"/>
          </a:p>
          <a:p>
            <a:endParaRPr lang="en-US" altLang="en-GB" sz="1800"/>
          </a:p>
          <a:p>
            <a:r>
              <a:rPr lang="en-US" altLang="en-GB" sz="1800"/>
              <a:t>To evaluate the models and identify the best-performing one based on accuracy metrics like RMSE and MAE.</a:t>
            </a:r>
            <a:endParaRPr lang="en-US" altLang="en-GB" sz="1800"/>
          </a:p>
          <a:p>
            <a:endParaRPr lang="en-US" altLang="en-GB" sz="1800"/>
          </a:p>
          <a:p>
            <a:r>
              <a:rPr lang="en-US" altLang="en-GB" sz="1800"/>
              <a:t>To create an interactive visualization dashboard for stakeholders to view predictions and analyze trends.</a:t>
            </a:r>
            <a:endParaRPr lang="en-US" altLang="en-GB"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Background &amp; Related Work</a:t>
            </a:r>
            <a:endParaRPr>
              <a:sym typeface="+mn-ea"/>
            </a:endParaRPr>
          </a:p>
        </p:txBody>
      </p:sp>
      <p:sp>
        <p:nvSpPr>
          <p:cNvPr id="3" name="Text Placeholder 2"/>
          <p:cNvSpPr>
            <a:spLocks noGrp="1"/>
          </p:cNvSpPr>
          <p:nvPr>
            <p:ph type="body" idx="1"/>
          </p:nvPr>
        </p:nvSpPr>
        <p:spPr/>
        <p:txBody>
          <a:bodyPr>
            <a:noAutofit/>
          </a:bodyPr>
          <a:lstStyle/>
          <a:p>
            <a:r>
              <a:rPr lang="en-US" altLang="en-GB" sz="1800"/>
              <a:t>Traditional methods for groundwater prediction often rely on statistical models like ARIMA, which are limited in capturing complex, non-linear patterns.</a:t>
            </a:r>
            <a:endParaRPr lang="en-US" altLang="en-GB" sz="1800"/>
          </a:p>
          <a:p>
            <a:endParaRPr lang="en-US" altLang="en-GB" sz="1800"/>
          </a:p>
          <a:p>
            <a:r>
              <a:rPr lang="en-US" altLang="en-GB" sz="1800"/>
              <a:t>Recent studies demonstrate that Machine Learning models significantly outperform these traditional approaches.</a:t>
            </a:r>
            <a:endParaRPr lang="en-US" altLang="en-GB" sz="1800"/>
          </a:p>
          <a:p>
            <a:endParaRPr lang="en-US" altLang="en-GB" sz="1800"/>
          </a:p>
          <a:p>
            <a:r>
              <a:rPr lang="en-US" altLang="en-GB" sz="1800"/>
              <a:t>Deep Learning models, particularly LSTMs, have shown great promise for time-series forecasting in hydrology due to their ability to recognize long-term dependencies in data.</a:t>
            </a:r>
            <a:endParaRPr lang="en-US" altLang="en-GB" sz="1800"/>
          </a:p>
          <a:p>
            <a:endParaRPr lang="en-US" altLang="en-GB" sz="1800"/>
          </a:p>
          <a:p>
            <a:r>
              <a:rPr lang="en-US" altLang="en-GB" sz="1800"/>
              <a:t>A comprehensive survey of at least 10 IEEE/Scopus papers is underway to finalize the proposed methodology.</a:t>
            </a:r>
            <a:endParaRPr lang="en-US" altLang="en-GB"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Proposed Datasets</a:t>
            </a:r>
            <a:endParaRPr lang="en-US" altLang="en-GB"/>
          </a:p>
        </p:txBody>
      </p:sp>
      <p:sp>
        <p:nvSpPr>
          <p:cNvPr id="3" name="Text Placeholder 2"/>
          <p:cNvSpPr>
            <a:spLocks noGrp="1"/>
          </p:cNvSpPr>
          <p:nvPr>
            <p:ph type="body" idx="1"/>
          </p:nvPr>
        </p:nvSpPr>
        <p:spPr>
          <a:xfrm>
            <a:off x="812800" y="1019175"/>
            <a:ext cx="10668000" cy="4689475"/>
          </a:xfrm>
        </p:spPr>
        <p:txBody>
          <a:bodyPr>
            <a:normAutofit fontScale="70000"/>
          </a:bodyPr>
          <a:p>
            <a:pPr marL="76200" indent="0">
              <a:buNone/>
            </a:pPr>
            <a:r>
              <a:rPr lang="en-US" altLang="en-GB" b="1"/>
              <a:t>Groundwater Level Data</a:t>
            </a:r>
            <a:endParaRPr lang="en-US" altLang="en-GB" b="1"/>
          </a:p>
          <a:p>
            <a:r>
              <a:rPr lang="en-US" altLang="en-GB"/>
              <a:t>Source: Central Ground Water Board (CGWB), India-WRIS</a:t>
            </a:r>
            <a:endParaRPr lang="en-US" altLang="en-GB"/>
          </a:p>
          <a:p>
            <a:r>
              <a:rPr lang="en-US" altLang="en-GB"/>
              <a:t>Description: Historical monthly water level data from observation wells in selected districts of Karnataka. This will be our target variable.</a:t>
            </a:r>
            <a:endParaRPr lang="en-US" altLang="en-GB"/>
          </a:p>
          <a:p>
            <a:endParaRPr lang="en-US" altLang="en-GB"/>
          </a:p>
          <a:p>
            <a:pPr marL="76200" indent="0">
              <a:buNone/>
            </a:pPr>
            <a:r>
              <a:rPr lang="en-US" altLang="en-GB" b="1"/>
              <a:t>Meteorological Data</a:t>
            </a:r>
            <a:endParaRPr lang="en-US" altLang="en-GB" b="1"/>
          </a:p>
          <a:p>
            <a:r>
              <a:rPr lang="en-US" altLang="en-GB"/>
              <a:t>Source: India Meteorological Department (IMD)</a:t>
            </a:r>
            <a:endParaRPr lang="en-US" altLang="en-GB"/>
          </a:p>
          <a:p>
            <a:r>
              <a:rPr lang="en-US" altLang="en-GB"/>
              <a:t>Description: Daily/monthly historical data for rainfall, temperature, and humidity for the same geographical regions. These will be key predictor variables.</a:t>
            </a:r>
            <a:endParaRPr lang="en-US" altLang="en-GB"/>
          </a:p>
          <a:p>
            <a:endParaRPr lang="en-US" altLang="en-GB"/>
          </a:p>
          <a:p>
            <a:pPr marL="76200" indent="0">
              <a:buNone/>
            </a:pPr>
            <a:r>
              <a:rPr lang="en-US" altLang="en-GB" b="1"/>
              <a:t>Geospatial Data (Optional)</a:t>
            </a:r>
            <a:endParaRPr lang="en-US" altLang="en-GB" b="1"/>
          </a:p>
          <a:p>
            <a:r>
              <a:rPr lang="en-US" altLang="en-GB"/>
              <a:t>Source: National Bureau of Soil Survey and Land Use Planning (NBSS\&amp;LUP)</a:t>
            </a:r>
            <a:endParaRPr lang="en-US" altLang="en-GB"/>
          </a:p>
          <a:p>
            <a:r>
              <a:rPr lang="en-US" altLang="en-GB"/>
              <a:t>Description: Static data like soil type and land use patterns to provide additional context to the model.</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Innovation / Novel Contribution</a:t>
            </a:r>
            <a:endParaRPr>
              <a:sym typeface="+mn-ea"/>
            </a:endParaRPr>
          </a:p>
        </p:txBody>
      </p:sp>
      <p:sp>
        <p:nvSpPr>
          <p:cNvPr id="3" name="Text Placeholder 2"/>
          <p:cNvSpPr>
            <a:spLocks noGrp="1"/>
          </p:cNvSpPr>
          <p:nvPr>
            <p:ph type="body" idx="1"/>
          </p:nvPr>
        </p:nvSpPr>
        <p:spPr/>
        <p:txBody>
          <a:bodyPr>
            <a:noAutofit/>
          </a:bodyPr>
          <a:lstStyle/>
          <a:p>
            <a:r>
              <a:rPr lang="en-US" altLang="en-GB" sz="1800" b="1"/>
              <a:t>Hybrid Model</a:t>
            </a:r>
            <a:r>
              <a:rPr lang="en-US" altLang="en-GB" sz="1800"/>
              <a:t>: We propose using a hybrid CNN-LSTM model to capture both spatial correlations (from multiple well locations) and temporal dependencies in the data.</a:t>
            </a:r>
            <a:endParaRPr lang="en-US" altLang="en-GB" sz="1800"/>
          </a:p>
          <a:p>
            <a:endParaRPr lang="en-US" altLang="en-GB" sz="1800"/>
          </a:p>
          <a:p>
            <a:r>
              <a:rPr lang="en-US" altLang="en-GB" sz="1800" b="1"/>
              <a:t>Ensemble Learning</a:t>
            </a:r>
            <a:r>
              <a:rPr lang="en-US" altLang="en-GB" sz="1800"/>
              <a:t>: We will explore ensemble techniques to combine predictions from multiple models, potentially leading to higher accuracy and robustness.</a:t>
            </a:r>
            <a:endParaRPr lang="en-US" altLang="en-GB" sz="1800"/>
          </a:p>
          <a:p>
            <a:endParaRPr lang="en-US" altLang="en-GB" sz="1800"/>
          </a:p>
          <a:p>
            <a:r>
              <a:rPr lang="en-US" altLang="en-GB" sz="1800" b="1"/>
              <a:t>Decision-Support Dashboard</a:t>
            </a:r>
            <a:r>
              <a:rPr lang="en-US" altLang="en-GB" sz="1800"/>
              <a:t>: The project will culminate in a user-friendly web dashboard (using Streamlit/Flask) for easy interpretation of results by non-technical stakeholders like policymakers.</a:t>
            </a:r>
            <a:endParaRPr lang="en-US" altLang="en-GB"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Analysis of Problem Statement</a:t>
            </a:r>
            <a:endParaRPr>
              <a:sym typeface="+mn-ea"/>
            </a:endParaRPr>
          </a:p>
        </p:txBody>
      </p:sp>
      <p:sp>
        <p:nvSpPr>
          <p:cNvPr id="3" name="Text Placeholder 2"/>
          <p:cNvSpPr>
            <a:spLocks noGrp="1"/>
          </p:cNvSpPr>
          <p:nvPr>
            <p:ph type="body" idx="1"/>
          </p:nvPr>
        </p:nvSpPr>
        <p:spPr/>
        <p:txBody>
          <a:bodyPr>
            <a:normAutofit fontScale="60000"/>
          </a:bodyPr>
          <a:lstStyle/>
          <a:p>
            <a:r>
              <a:rPr lang="en-US" altLang="en-GB" b="1"/>
              <a:t>Critical Societal Need</a:t>
            </a:r>
            <a:r>
              <a:rPr lang="en-US" altLang="en-GB"/>
              <a:t>: This project addresses the urgent issue of water scarcity by creating a tool for sustainable groundwater management, which is vital for both agriculture and urban water security.</a:t>
            </a:r>
            <a:endParaRPr lang="en-US" altLang="en-GB"/>
          </a:p>
          <a:p>
            <a:endParaRPr lang="en-US" altLang="en-GB"/>
          </a:p>
          <a:p>
            <a:r>
              <a:rPr lang="en-US" altLang="en-GB" b="1"/>
              <a:t>Core Technical Challenge</a:t>
            </a:r>
            <a:r>
              <a:rPr lang="en-US" altLang="en-GB"/>
              <a:t>: The problem is fundamentally a time-series forecasting task that requires training machine learning and deep learning models to predict future water levels based on complex historical data.</a:t>
            </a:r>
            <a:endParaRPr lang="en-US" altLang="en-GB"/>
          </a:p>
          <a:p>
            <a:endParaRPr lang="en-US" altLang="en-GB"/>
          </a:p>
          <a:p>
            <a:r>
              <a:rPr lang="en-US" altLang="en-GB" b="1"/>
              <a:t>Primary Hurdle</a:t>
            </a:r>
            <a:r>
              <a:rPr lang="en-US" altLang="en-GB"/>
              <a:t>: The main difficulty lies in sourcing, cleaning, and integrating diverse datasets (e.g., groundwater levels, rainfall, temperature) from various official portals into a cohesive, usable format.</a:t>
            </a:r>
            <a:endParaRPr lang="en-US" altLang="en-GB"/>
          </a:p>
          <a:p>
            <a:endParaRPr lang="en-US" altLang="en-GB"/>
          </a:p>
          <a:p>
            <a:r>
              <a:rPr lang="en-US" altLang="en-GB" b="1"/>
              <a:t>P</a:t>
            </a:r>
            <a:r>
              <a:rPr lang="en-US" altLang="en-GB" b="1"/>
              <a:t>roposed Solution</a:t>
            </a:r>
            <a:r>
              <a:rPr lang="en-US" altLang="en-GB"/>
              <a:t>: To develop a software application featuring an interactive dashboard that visualizes predictions and historical trends, providing actionable insights for policymakers and farmers.</a:t>
            </a:r>
            <a:endParaRPr lang="en-US" altLang="en-GB"/>
          </a:p>
          <a:p>
            <a:endParaRPr lang="en-US" altLang="en-GB"/>
          </a:p>
          <a:p>
            <a:r>
              <a:rPr lang="en-US" altLang="en-GB" b="1"/>
              <a:t>SDG Alignmen</a:t>
            </a:r>
            <a:r>
              <a:rPr lang="en-US" altLang="en-GB"/>
              <a:t>t: The project directly contributes to UN SDG 6 (Clean Water and Sanitation) and SDG 13 (Climate Action).</a:t>
            </a:r>
            <a:endParaRPr lang="en-US" altLang="en-GB"/>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6375</Words>
  <Application>WPS Presentation</Application>
  <PresentationFormat>Widescreen</PresentationFormat>
  <Paragraphs>152</Paragraphs>
  <Slides>14</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Verdana</vt:lpstr>
      <vt:lpstr>Bookman Old Style</vt:lpstr>
      <vt:lpstr>Cambria</vt:lpstr>
      <vt:lpstr>Microsoft YaHei</vt:lpstr>
      <vt:lpstr>Arial Unicode MS</vt:lpstr>
      <vt:lpstr>Verdana</vt:lpstr>
      <vt:lpstr>Bioinformatics</vt:lpstr>
      <vt:lpstr>Ground Water Level Predictor</vt:lpstr>
      <vt:lpstr>Problem Statement Number: PSCS 327</vt:lpstr>
      <vt:lpstr>Content</vt:lpstr>
      <vt:lpstr>Problem Statement</vt:lpstr>
      <vt:lpstr>Objectives</vt:lpstr>
      <vt:lpstr>Background &amp; Related Work</vt:lpstr>
      <vt:lpstr>Proposed Datasets</vt:lpstr>
      <vt:lpstr>Innovation / Novel Contribution</vt:lpstr>
      <vt:lpstr>Analysis of Problem Statement</vt:lpstr>
      <vt:lpstr>Technology Stack</vt:lpstr>
      <vt:lpstr>Timeline of the Project</vt:lpstr>
      <vt:lpstr>Github Link</vt:lpstr>
      <vt:lpstr>References (IEEE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SHREYAS V</cp:lastModifiedBy>
  <cp:revision>43</cp:revision>
  <dcterms:created xsi:type="dcterms:W3CDTF">2025-08-18T16:15:00Z</dcterms:created>
  <dcterms:modified xsi:type="dcterms:W3CDTF">2025-08-18T19:54:26Z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4ED381C1D6FB4B82A81C1F3593EEA966_13</vt:lpwstr>
  </property>
  <property fmtid="{D5CDD505-2E9C-101B-9397-08002B2CF9AE}" pid="3" name="KSOProductBuildVer">
    <vt:lpwstr>2057-12.2.0.21936</vt:lpwstr>
  </property>
</Properties>
</file>