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9" r:id="rId5"/>
    <p:sldId id="257" r:id="rId6"/>
    <p:sldId id="275" r:id="rId7"/>
    <p:sldId id="276" r:id="rId8"/>
    <p:sldId id="277" r:id="rId9"/>
    <p:sldId id="278" r:id="rId10"/>
    <p:sldId id="287" r:id="rId11"/>
    <p:sldId id="279" r:id="rId12"/>
    <p:sldId id="280" r:id="rId13"/>
    <p:sldId id="282" r:id="rId14"/>
    <p:sldId id="285" r:id="rId15"/>
    <p:sldId id="283" r:id="rId16"/>
    <p:sldId id="28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github.com/chirustark17/Ground-Water-Level-Predictor-CAPSTONE-PROJEC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r>
              <a:t>Ground Water Level Predictor</a:t>
            </a: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r>
              <a:rPr lang="en-GB" sz="1800" dirty="0" smtClean="0">
                <a:latin typeface="Cambria" panose="02040503050406030204" pitchFamily="18" charset="0"/>
                <a:ea typeface="Cambria" panose="02040503050406030204" pitchFamily="18" charset="0"/>
              </a:rPr>
              <a:t>:</a:t>
            </a:r>
            <a:r>
              <a:rPr lang="en-US" altLang="en-GB" sz="1800" dirty="0" smtClean="0">
                <a:latin typeface="Cambria" panose="02040503050406030204" pitchFamily="18" charset="0"/>
                <a:ea typeface="Cambria" panose="02040503050406030204" pitchFamily="18" charset="0"/>
              </a:rPr>
              <a:t> </a:t>
            </a:r>
            <a:r>
              <a:rPr lang="en-US" altLang="en-GB" sz="1800" dirty="0" smtClean="0">
                <a:solidFill>
                  <a:schemeClr val="tx1"/>
                </a:solidFill>
                <a:latin typeface="Cambria" panose="02040503050406030204" pitchFamily="18" charset="0"/>
                <a:ea typeface="Cambria" panose="02040503050406030204" pitchFamily="18" charset="0"/>
                <a:sym typeface="Verdana" panose="020B0604030504040204"/>
              </a:rPr>
              <a:t>PSCS_327</a:t>
            </a:r>
            <a:endParaRPr lang="en-US" altLang="en-GB" sz="1800" dirty="0" smtClean="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rgbClr val="17365D"/>
              </a:buClr>
              <a:buSzPts val="2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r>
              <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US" altLang="en-GB" sz="1800" dirty="0">
                <a:latin typeface="Cambria" panose="02040503050406030204" pitchFamily="18" charset="0"/>
                <a:ea typeface="Cambria" panose="02040503050406030204" pitchFamily="18" charset="0"/>
              </a:rPr>
              <a:t>Dr. Yamanappa </a:t>
            </a:r>
            <a:endParaRPr lang="en-US" altLang="en-GB" sz="1800" dirty="0">
              <a:latin typeface="Cambria" panose="02040503050406030204" pitchFamily="18" charset="0"/>
              <a:ea typeface="Cambria" panose="02040503050406030204" pitchFamily="18" charset="0"/>
            </a:endParaRPr>
          </a:p>
          <a:p>
            <a:pPr marL="0" marR="0" lvl="0" indent="0" algn="ctr" rtl="0">
              <a:spcBef>
                <a:spcPts val="0"/>
              </a:spcBef>
              <a:spcAft>
                <a:spcPts val="0"/>
              </a:spcAft>
              <a:buClr>
                <a:srgbClr val="17365D"/>
              </a:buClr>
              <a:buSzPts val="20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45720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lang="en-US" altLang="en-GB" sz="1800" dirty="0">
                        <a:sym typeface="+mn-ea"/>
                      </a:endParaRPr>
                    </a:p>
                    <a:p>
                      <a:pPr marL="0" marR="0" lvl="0" indent="0" algn="ctr" rtl="0">
                        <a:spcBef>
                          <a:spcPts val="0"/>
                        </a:spcBef>
                        <a:spcAft>
                          <a:spcPts val="0"/>
                        </a:spcAft>
                        <a:buFont typeface="+mj-lt"/>
                        <a:buNone/>
                      </a:pPr>
                      <a:r>
                        <a:rPr lang="en-US" altLang="en-GB" sz="1800" dirty="0">
                          <a:latin typeface="Cambria" panose="02040503050406030204" pitchFamily="18" charset="0"/>
                          <a:cs typeface="Cambria" panose="02040503050406030204" pitchFamily="18" charset="0"/>
                          <a:sym typeface="+mn-ea"/>
                        </a:rPr>
                        <a:t>20221CSD0134</a:t>
                      </a:r>
                      <a:endParaRPr lang="en-US" altLang="en-GB" sz="1800" dirty="0">
                        <a:latin typeface="Cambria" panose="02040503050406030204" pitchFamily="18" charset="0"/>
                        <a:cs typeface="Cambria" panose="02040503050406030204" pitchFamily="18" charset="0"/>
                        <a:sym typeface="+mn-ea"/>
                      </a:endParaRPr>
                    </a:p>
                    <a:p>
                      <a:pPr marL="0" marR="0" lvl="0" indent="0" algn="ctr" rtl="0">
                        <a:spcBef>
                          <a:spcPts val="0"/>
                        </a:spcBef>
                        <a:spcAft>
                          <a:spcPts val="0"/>
                        </a:spcAft>
                        <a:buFont typeface="+mj-lt"/>
                        <a:buNone/>
                      </a:pPr>
                      <a:r>
                        <a:rPr lang="en-US" altLang="en-GB" sz="1800" dirty="0">
                          <a:sym typeface="+mn-ea"/>
                        </a:rPr>
                        <a:t> </a:t>
                      </a:r>
                      <a:r>
                        <a:rPr lang="en-US" altLang="en-GB" sz="1800" dirty="0">
                          <a:latin typeface="Cambria" panose="02040503050406030204" pitchFamily="18" charset="0"/>
                          <a:cs typeface="Cambria" panose="02040503050406030204" pitchFamily="18" charset="0"/>
                          <a:sym typeface="+mn-ea"/>
                        </a:rPr>
                        <a:t>20221CSD0117</a:t>
                      </a:r>
                      <a:endParaRPr lang="en-US" altLang="en-GB" sz="1800" dirty="0">
                        <a:sym typeface="+mn-ea"/>
                      </a:endParaRPr>
                    </a:p>
                    <a:p>
                      <a:pPr marL="0" marR="0" lvl="0" indent="0" algn="ctr" rtl="0">
                        <a:spcBef>
                          <a:spcPts val="0"/>
                        </a:spcBef>
                        <a:spcAft>
                          <a:spcPts val="0"/>
                        </a:spcAft>
                        <a:buFont typeface="+mj-lt"/>
                        <a:buNone/>
                      </a:pPr>
                      <a:r>
                        <a:rPr lang="en-US" altLang="en-GB" sz="1800" dirty="0">
                          <a:latin typeface="Cambria" panose="02040503050406030204" pitchFamily="18" charset="0"/>
                          <a:cs typeface="Cambria" panose="02040503050406030204" pitchFamily="18" charset="0"/>
                          <a:sym typeface="+mn-ea"/>
                        </a:rPr>
                        <a:t> 20221CSD0133</a:t>
                      </a:r>
                      <a:endParaRPr lang="en-US" altLang="en-GB"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Font typeface="+mj-lt"/>
                        <a:buNone/>
                      </a:pPr>
                      <a:r>
                        <a:rPr lang="en-US" altLang="en-GB" sz="1800" dirty="0">
                          <a:sym typeface="+mn-ea"/>
                        </a:rPr>
                        <a:t>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altLang="en-GB" sz="1800" u="none" strike="noStrike" cap="none" dirty="0">
                          <a:latin typeface="Cambria" panose="02040503050406030204" pitchFamily="18" charset="0"/>
                          <a:cs typeface="Cambria" panose="02040503050406030204" pitchFamily="18" charset="0"/>
                        </a:rPr>
                        <a:t>Chirag K S  </a:t>
                      </a:r>
                      <a:endParaRPr lang="en-US" altLang="en-GB"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r>
                        <a:rPr lang="en-US" altLang="en-GB" sz="1800" u="none" strike="noStrike" cap="none" dirty="0">
                          <a:latin typeface="Cambria" panose="02040503050406030204" pitchFamily="18" charset="0"/>
                          <a:cs typeface="Cambria" panose="02040503050406030204" pitchFamily="18" charset="0"/>
                        </a:rPr>
                        <a:t>Shreyas V</a:t>
                      </a:r>
                      <a:endParaRPr lang="en-US" altLang="en-GB"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r>
                        <a:rPr lang="en-US" altLang="en-GB" sz="1800" u="none" strike="noStrike" cap="none" dirty="0">
                          <a:latin typeface="Cambria" panose="02040503050406030204" pitchFamily="18" charset="0"/>
                          <a:cs typeface="Cambria" panose="02040503050406030204" pitchFamily="18" charset="0"/>
                        </a:rPr>
                        <a:t>Arjun Athrey</a:t>
                      </a:r>
                      <a:endParaRPr lang="en-US" altLang="en-GB"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20204"/>
              <a:buNone/>
            </a:pPr>
            <a:r>
              <a:rPr lang="en-GB" sz="180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CSE7101-</a:t>
            </a: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Pravinthraja</a:t>
            </a:r>
            <a:r>
              <a:rPr lang="en-US" alt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t>
            </a:r>
            <a:endParaRPr lang="en-US" altLang="en-GB"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altLang="en-GB" sz="1800" b="1" dirty="0"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altLang="en-GB" sz="18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H M Manjula</a:t>
            </a:r>
            <a:endParaRPr lang="en-US" altLang="en-GB" sz="18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Sampath</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K , 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Geetha</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Technology Stack</a:t>
            </a:r>
            <a:endParaRPr>
              <a:sym typeface="+mn-ea"/>
            </a:endParaRPr>
          </a:p>
        </p:txBody>
      </p:sp>
      <p:sp>
        <p:nvSpPr>
          <p:cNvPr id="3" name="Text Placeholder 2"/>
          <p:cNvSpPr>
            <a:spLocks noGrp="1"/>
          </p:cNvSpPr>
          <p:nvPr>
            <p:ph type="body" idx="1"/>
          </p:nvPr>
        </p:nvSpPr>
        <p:spPr/>
        <p:txBody>
          <a:bodyPr>
            <a:normAutofit lnSpcReduction="10000"/>
          </a:bodyPr>
          <a:lstStyle/>
          <a:p>
            <a:r>
              <a:rPr lang="en-US" altLang="en-GB" sz="1700"/>
              <a:t>Programming: Primarily Python—Pandas and NumPy are essential. R is optional, depending on project needs.</a:t>
            </a:r>
            <a:endParaRPr lang="en-US" altLang="en-GB" sz="1700"/>
          </a:p>
          <a:p>
            <a:endParaRPr lang="en-US" altLang="en-GB" sz="1700"/>
          </a:p>
          <a:p>
            <a:r>
              <a:rPr lang="en-US" altLang="en-GB" sz="1700"/>
              <a:t>Machine Learning/Deep Learning: scikit-learn for classic ML, TensorFlow and Keras for deep learning applications.</a:t>
            </a:r>
            <a:endParaRPr lang="en-US" altLang="en-GB" sz="1700"/>
          </a:p>
          <a:p>
            <a:endParaRPr lang="en-US" altLang="en-GB" sz="1700"/>
          </a:p>
          <a:p>
            <a:r>
              <a:rPr lang="en-US" altLang="en-GB" sz="1700"/>
              <a:t>Databases: PostgreSQL and MongoDB are both supported.</a:t>
            </a:r>
            <a:endParaRPr lang="en-US" altLang="en-GB" sz="1700"/>
          </a:p>
          <a:p>
            <a:endParaRPr lang="en-US" altLang="en-GB" sz="1700"/>
          </a:p>
          <a:p>
            <a:r>
              <a:rPr lang="en-US" altLang="en-GB" sz="1700"/>
              <a:t>Data Visualization: Matplotlib, Seaborn, Plotly cover most visual analytics; Power BI included for business intelligence needs.</a:t>
            </a:r>
            <a:endParaRPr lang="en-US" altLang="en-GB" sz="1700"/>
          </a:p>
          <a:p>
            <a:endParaRPr lang="en-US" altLang="en-GB" sz="1700"/>
          </a:p>
          <a:p>
            <a:r>
              <a:rPr lang="en-US" altLang="en-GB" sz="1700"/>
              <a:t>Dashboards: Streamlit, Flask, or Dash—any of these frameworks will work.</a:t>
            </a:r>
            <a:endParaRPr lang="en-US" altLang="en-GB" sz="1700"/>
          </a:p>
          <a:p>
            <a:endParaRPr lang="en-US" altLang="en-GB" sz="1700"/>
          </a:p>
          <a:p>
            <a:r>
              <a:rPr lang="en-US" altLang="en-GB" sz="1700"/>
              <a:t>Development Tools: VS Code, Git, and GitHub are standard.</a:t>
            </a:r>
            <a:endParaRPr lang="en-US" altLang="en-GB" sz="1700"/>
          </a:p>
          <a:p>
            <a:endParaRPr lang="en-US" altLang="en-GB" sz="1700"/>
          </a:p>
          <a:p>
            <a:r>
              <a:rPr lang="en-US" altLang="en-GB" sz="1700"/>
              <a:t>Hardware: Minimum 8GB RAM required; GPU strongly recommended for deep learning training.</a:t>
            </a:r>
            <a:endParaRPr lang="en-US" altLang="en-GB"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748665" y="240665"/>
            <a:ext cx="6174740" cy="645160"/>
          </a:xfrm>
          <a:prstGeom prst="rect">
            <a:avLst/>
          </a:prstGeom>
          <a:noFill/>
        </p:spPr>
        <p:txBody>
          <a:bodyPr wrap="square" rtlCol="0">
            <a:spAutoFit/>
          </a:bodyPr>
          <a:p>
            <a:r>
              <a:rPr sz="3600" b="1">
                <a:latin typeface="Verdana" panose="020B0604030504040204" charset="0"/>
                <a:cs typeface="Verdana" panose="020B0604030504040204" charset="0"/>
                <a:sym typeface="+mn-ea"/>
              </a:rPr>
              <a:t>Timeline of the Project</a:t>
            </a:r>
            <a:endParaRPr lang="en-GB" altLang="en-US" sz="3600" b="1">
              <a:latin typeface="Verdana" panose="020B0604030504040204" charset="0"/>
              <a:cs typeface="Verdana" panose="020B0604030504040204" charset="0"/>
            </a:endParaRPr>
          </a:p>
        </p:txBody>
      </p:sp>
      <p:pic>
        <p:nvPicPr>
          <p:cNvPr id="8" name="Picture Placeholder 7" descr="week 5"/>
          <p:cNvPicPr>
            <a:picLocks noChangeAspect="1"/>
          </p:cNvPicPr>
          <p:nvPr>
            <p:ph type="pic" idx="2"/>
          </p:nvPr>
        </p:nvPicPr>
        <p:blipFill>
          <a:blip r:embed="rId1"/>
          <a:srcRect l="17266" t="1706" r="17161" b="1053"/>
          <a:stretch>
            <a:fillRect/>
          </a:stretch>
        </p:blipFill>
        <p:spPr>
          <a:xfrm>
            <a:off x="158750" y="944880"/>
            <a:ext cx="11925300" cy="55841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altLang="en-GB" dirty="0">
                <a:latin typeface="Cambria" panose="02040503050406030204" pitchFamily="18" charset="0"/>
                <a:ea typeface="Cambria" panose="02040503050406030204" pitchFamily="18" charset="0"/>
              </a:rPr>
              <a:t>A public GitHub repository will be maintained.</a:t>
            </a:r>
            <a:endParaRPr lang="en-US" altLang="en-GB"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GB" dirty="0">
                <a:latin typeface="Cambria" panose="02040503050406030204" pitchFamily="18" charset="0"/>
                <a:ea typeface="Cambria" panose="02040503050406030204" pitchFamily="18" charset="0"/>
              </a:rPr>
              <a:t>Link: </a:t>
            </a:r>
            <a:r>
              <a:rPr lang="en-US" altLang="en-GB" dirty="0">
                <a:latin typeface="Cambria" panose="02040503050406030204" pitchFamily="18" charset="0"/>
                <a:ea typeface="Cambria" panose="02040503050406030204" pitchFamily="18" charset="0"/>
                <a:hlinkClick r:id="rId1" action="ppaction://hlinkfile"/>
              </a:rPr>
              <a:t>GitHub Link</a:t>
            </a:r>
            <a:r>
              <a:rPr lang="en-US" altLang="en-GB" dirty="0">
                <a:latin typeface="Cambria" panose="02040503050406030204" pitchFamily="18" charset="0"/>
                <a:ea typeface="Cambria" panose="02040503050406030204" pitchFamily="18" charset="0"/>
              </a:rPr>
              <a:t> </a:t>
            </a:r>
            <a:endParaRPr lang="en-US" altLang="en-GB"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References (IEEE Format)</a:t>
            </a:r>
            <a:endParaRPr>
              <a:sym typeface="+mn-ea"/>
            </a:endParaRPr>
          </a:p>
        </p:txBody>
      </p:sp>
      <p:sp>
        <p:nvSpPr>
          <p:cNvPr id="3" name="Text Placeholder 2"/>
          <p:cNvSpPr>
            <a:spLocks noGrp="1"/>
          </p:cNvSpPr>
          <p:nvPr>
            <p:ph type="body" idx="1"/>
          </p:nvPr>
        </p:nvSpPr>
        <p:spPr/>
        <p:txBody>
          <a:bodyPr>
            <a:normAutofit/>
          </a:bodyPr>
          <a:lstStyle/>
          <a:p>
            <a:pPr>
              <a:buSzPct val="50000"/>
              <a:buFont typeface="Wingdings" panose="05000000000000000000" charset="0"/>
              <a:buChar char="§"/>
            </a:pPr>
            <a:r>
              <a:rPr lang="en-US" altLang="en-GB" sz="1700"/>
              <a:t>A. Kumar et al., “Groundwater level prediction using ML models,” IEEE Access, 2021. This study explores the application of machine learning algorithms for predicting groundwater levels, providing comparative insights into model performance.</a:t>
            </a:r>
            <a:endParaRPr lang="en-US" altLang="en-GB" sz="1700"/>
          </a:p>
          <a:p>
            <a:pPr>
              <a:buSzPct val="50000"/>
              <a:buFont typeface="Wingdings" panose="05000000000000000000" charset="0"/>
              <a:buChar char="§"/>
            </a:pPr>
            <a:endParaRPr lang="en-US" altLang="en-GB" sz="1700"/>
          </a:p>
          <a:p>
            <a:pPr>
              <a:buSzPct val="50000"/>
              <a:buFont typeface="Wingdings" panose="05000000000000000000" charset="0"/>
              <a:buChar char="§"/>
            </a:pPr>
            <a:r>
              <a:rPr lang="en-US" altLang="en-GB" sz="1700"/>
              <a:t>J. Smith, “Deep learning for water resource management,” IEEE Trans. NNLS, 2022. Smith offers an in-depth analysis of deep learning techniques applied to the management of water resources, emphasizing neural network architectures.</a:t>
            </a:r>
            <a:endParaRPr lang="en-US" altLang="en-GB" sz="1700"/>
          </a:p>
          <a:p>
            <a:pPr>
              <a:buSzPct val="50000"/>
              <a:buFont typeface="Wingdings" panose="05000000000000000000" charset="0"/>
              <a:buChar char="§"/>
            </a:pPr>
            <a:endParaRPr lang="en-US" altLang="en-GB" sz="1700"/>
          </a:p>
          <a:p>
            <a:pPr>
              <a:buSzPct val="50000"/>
              <a:buFont typeface="Wingdings" panose="05000000000000000000" charset="0"/>
              <a:buChar char="§"/>
            </a:pPr>
            <a:r>
              <a:rPr lang="en-US" altLang="en-GB" sz="1700"/>
              <a:t>R. Patel, “Time-series forecasting of groundwater levels,” Springer, 2020. Patel’s work focuses on advanced time-series forecasting methods to model and predict fluctuations in groundwater levels, leveraging statistical and computational approaches.</a:t>
            </a:r>
            <a:endParaRPr lang="en-US" altLang="en-GB"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Problem Statement Number: </a:t>
            </a:r>
            <a:r>
              <a:rPr lang="en-US" altLang="en-GB" dirty="0">
                <a:latin typeface="Cambria" panose="02040503050406030204" pitchFamily="18" charset="0"/>
                <a:ea typeface="Cambria" panose="02040503050406030204" pitchFamily="18" charset="0"/>
              </a:rPr>
              <a:t>PSCS 327</a:t>
            </a:r>
            <a:endParaRPr lang="en-US" altLang="en-GB"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600" b="1" dirty="0" smtClean="0">
                <a:latin typeface="Cambria" panose="02040503050406030204" pitchFamily="18" charset="0"/>
                <a:ea typeface="Cambria" panose="02040503050406030204" pitchFamily="18" charset="0"/>
              </a:rPr>
              <a:t>Organization</a:t>
            </a:r>
            <a:r>
              <a:rPr lang="en-US" sz="1600" dirty="0" smtClean="0">
                <a:latin typeface="Cambria" panose="02040503050406030204" pitchFamily="18" charset="0"/>
                <a:ea typeface="Cambria" panose="02040503050406030204" pitchFamily="18" charset="0"/>
              </a:rPr>
              <a:t>:</a:t>
            </a:r>
            <a:r>
              <a:rPr lang="en-US" altLang="en-GB" sz="1600" b="1" dirty="0">
                <a:latin typeface="Cambria" panose="02040503050406030204" pitchFamily="18" charset="0"/>
                <a:ea typeface="Cambria" panose="02040503050406030204" pitchFamily="18" charset="0"/>
              </a:rPr>
              <a:t>Ministry of Jal Shakti</a:t>
            </a:r>
            <a:endParaRPr lang="en-US" altLang="en-GB" sz="1600" b="1" dirty="0">
              <a:latin typeface="Cambria" panose="02040503050406030204" pitchFamily="18" charset="0"/>
              <a:ea typeface="Cambria" panose="02040503050406030204" pitchFamily="18" charset="0"/>
            </a:endParaRPr>
          </a:p>
          <a:p>
            <a:pPr marL="342900" lvl="0" indent="-190500" algn="just">
              <a:spcBef>
                <a:spcPts val="0"/>
              </a:spcBef>
              <a:buNone/>
            </a:pPr>
            <a:endParaRPr lang="en-US" altLang="en-GB" sz="1600" b="1" dirty="0">
              <a:latin typeface="Cambria" panose="02040503050406030204" pitchFamily="18" charset="0"/>
              <a:ea typeface="Cambria" panose="02040503050406030204" pitchFamily="18" charset="0"/>
            </a:endParaRPr>
          </a:p>
          <a:p>
            <a:pPr marL="342900" lvl="0" indent="-190500" algn="just">
              <a:spcBef>
                <a:spcPts val="0"/>
              </a:spcBef>
              <a:buNone/>
            </a:pPr>
            <a:r>
              <a:rPr lang="en-US" sz="1600" b="1" dirty="0">
                <a:latin typeface="Cambria" panose="02040503050406030204" pitchFamily="18" charset="0"/>
                <a:ea typeface="Cambria" panose="02040503050406030204" pitchFamily="18" charset="0"/>
              </a:rPr>
              <a:t>Category</a:t>
            </a:r>
            <a:r>
              <a:rPr lang="en-US" sz="1600" dirty="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(Hardware / Software / Both</a:t>
            </a:r>
            <a:r>
              <a:rPr lang="en-US" sz="1600" dirty="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a:t>
            </a:r>
            <a:r>
              <a:rPr lang="en-US" altLang="en-GB" sz="1600" dirty="0" smtClean="0">
                <a:latin typeface="Cambria" panose="02040503050406030204" pitchFamily="18" charset="0"/>
                <a:ea typeface="Cambria" panose="02040503050406030204" pitchFamily="18" charset="0"/>
              </a:rPr>
              <a:t>Software </a:t>
            </a:r>
            <a:endParaRPr lang="en-US" altLang="en-GB" sz="1600"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600" b="1" dirty="0">
                <a:latin typeface="Cambria" panose="02040503050406030204" pitchFamily="18" charset="0"/>
                <a:ea typeface="Cambria" panose="02040503050406030204" pitchFamily="18" charset="0"/>
              </a:rPr>
              <a:t>Problem </a:t>
            </a:r>
            <a:r>
              <a:rPr lang="en-US" sz="1600" b="1" dirty="0" smtClean="0">
                <a:latin typeface="Cambria" panose="02040503050406030204" pitchFamily="18" charset="0"/>
                <a:ea typeface="Cambria" panose="02040503050406030204" pitchFamily="18" charset="0"/>
              </a:rPr>
              <a:t>Description</a:t>
            </a:r>
            <a:r>
              <a:rPr lang="en-US" sz="1600" dirty="0" smtClean="0">
                <a:latin typeface="Cambria" panose="02040503050406030204" pitchFamily="18" charset="0"/>
                <a:ea typeface="Cambria" panose="02040503050406030204" pitchFamily="18" charset="0"/>
              </a:rPr>
              <a:t>:</a:t>
            </a:r>
            <a:r>
              <a:rPr lang="en-US" sz="1300" dirty="0" smtClean="0">
                <a:latin typeface="Cambria" panose="02040503050406030204" pitchFamily="18" charset="0"/>
                <a:ea typeface="Cambria" panose="02040503050406030204" pitchFamily="18" charset="0"/>
              </a:rPr>
              <a:t> </a:t>
            </a:r>
            <a:r>
              <a:rPr lang="en-US" altLang="en-GB" sz="1300" dirty="0" smtClean="0">
                <a:latin typeface="Cambria" panose="02040503050406030204" pitchFamily="18" charset="0"/>
                <a:ea typeface="Cambria" panose="02040503050406030204" pitchFamily="18" charset="0"/>
              </a:rPr>
              <a:t>Groundwater Level is the cardinal parameter that best describes the health of an Aquifer. Long term groundwater level data acquired through regular monitoring of groundwater levels provide an opportunity to understand the behavior of the aquifers to changing stress regime. Central Ground Water Board periodically monitors ground water levels from nearly 26000 wells. CGWB is also in the process of installing Digital Water Level Recorders (DWLRs) across various parts of Indiaeach capturing and transmitting water level data four times per day. In addition to CGWB there are many other agencies measuring water levels. The software application is expected to analyse groundwater levels and factors impacting groundwater level like rainfall, hydrogeology, landuse, population, surface elevation, natural features, tidal cycles etc. Based on these factors and based on observed water level data, the software application should be able to predict and forecast groundwater levels both in space and time. The application will be accessible to all for predicting groundwater level at any place at any point on time. This will also help in filling data gaps in time-series data.</a:t>
            </a:r>
            <a:endParaRPr lang="en-US" altLang="en-GB" sz="1300" dirty="0" smtClean="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889000"/>
            <a:ext cx="11113135" cy="5447030"/>
          </a:xfrm>
          <a:prstGeom prst="rect">
            <a:avLst/>
          </a:prstGeom>
          <a:noFill/>
          <a:ln>
            <a:noFill/>
          </a:ln>
        </p:spPr>
        <p:txBody>
          <a:bodyPr spcFirstLastPara="1" wrap="square" lIns="91425" tIns="45700" rIns="91425" bIns="45700" anchor="t" anchorCtr="0">
            <a:normAutofit fontScale="45000"/>
          </a:bodyPr>
          <a:lstStyle/>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Problem Statement</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Objectives</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Background and Related Work</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Analysis of Problem Statement</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Proposed Datasets</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Innovation or Novel Contributions</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Technology Stack &amp; Requirements</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Timeline of the Project</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GitHub Link</a:t>
            </a:r>
            <a:endParaRPr lang="en-US" altLang="en-GB" sz="3600" b="1"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GB" sz="3600" b="1" dirty="0">
                <a:latin typeface="Cambria" panose="02040503050406030204" pitchFamily="18" charset="0"/>
                <a:ea typeface="Cambria" panose="02040503050406030204" pitchFamily="18" charset="0"/>
              </a:rPr>
              <a:t>References</a:t>
            </a:r>
            <a:endParaRPr lang="en-US" altLang="en-GB" sz="3600" b="1"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Problem Statement</a:t>
            </a:r>
            <a:endParaRPr>
              <a:sym typeface="+mn-ea"/>
            </a:endParaRPr>
          </a:p>
        </p:txBody>
      </p:sp>
      <p:sp>
        <p:nvSpPr>
          <p:cNvPr id="3" name="Text Placeholder 2"/>
          <p:cNvSpPr>
            <a:spLocks noGrp="1"/>
          </p:cNvSpPr>
          <p:nvPr>
            <p:ph type="body" idx="1"/>
          </p:nvPr>
        </p:nvSpPr>
        <p:spPr/>
        <p:txBody>
          <a:bodyPr>
            <a:normAutofit lnSpcReduction="20000"/>
          </a:bodyPr>
          <a:lstStyle/>
          <a:p>
            <a:pPr marL="76200" indent="0">
              <a:buNone/>
            </a:pPr>
            <a:r>
              <a:rPr lang="en-US" altLang="en-GB" sz="1800"/>
              <a:t>Groundwater is basically the backbone for drinking water, farming, and, yeah, industry too. But honestly? We're running it dry—over-extraction, climate change, urban sprawl, you name it, they're all taking a toll.</a:t>
            </a:r>
            <a:endParaRPr lang="en-US" altLang="en-GB" sz="1800"/>
          </a:p>
          <a:p>
            <a:pPr marL="76200" indent="0">
              <a:buNone/>
            </a:pPr>
            <a:endParaRPr lang="en-US" altLang="en-GB" sz="1800"/>
          </a:p>
          <a:p>
            <a:pPr marL="76200" indent="0">
              <a:buNone/>
            </a:pPr>
            <a:r>
              <a:rPr lang="en-US" altLang="en-GB" sz="1800"/>
              <a:t>The current monitoring systems—think CGWB wells or DWLRs—sure, they collect data, but they’re not built for looking ahead. No forecasting, no proper heads-up. And those classic statistical models like ARIMA? They just can’t hack it with the messy, non-linear patterns you get with groundwater. The real world laughs at straight lines.</a:t>
            </a:r>
            <a:endParaRPr lang="en-US" altLang="en-GB" sz="1800"/>
          </a:p>
          <a:p>
            <a:pPr marL="76200" indent="0">
              <a:buNone/>
            </a:pPr>
            <a:endParaRPr lang="en-US" altLang="en-GB" sz="1800"/>
          </a:p>
          <a:p>
            <a:pPr marL="76200" indent="0">
              <a:buNone/>
            </a:pPr>
            <a:r>
              <a:rPr lang="en-US" altLang="en-GB" sz="1800"/>
              <a:t>So, what’s actually needed? A smart software platform that crunches groundwater data alongside all the related variables, predicts future levels in both time and space, and actually plugs the gaps where data’s missing. Basically, something that helps decision-makers not just react, but get ahead of the problem.</a:t>
            </a:r>
            <a:endParaRPr lang="en-US" altLang="en-GB"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Objectives</a:t>
            </a:r>
            <a:endParaRPr>
              <a:sym typeface="+mn-ea"/>
            </a:endParaRPr>
          </a:p>
        </p:txBody>
      </p:sp>
      <p:sp>
        <p:nvSpPr>
          <p:cNvPr id="3" name="Text Placeholder 2"/>
          <p:cNvSpPr>
            <a:spLocks noGrp="1"/>
          </p:cNvSpPr>
          <p:nvPr>
            <p:ph type="body" idx="1"/>
          </p:nvPr>
        </p:nvSpPr>
        <p:spPr/>
        <p:txBody>
          <a:bodyPr>
            <a:normAutofit/>
          </a:bodyPr>
          <a:lstStyle/>
          <a:p>
            <a:pPr marL="76200" indent="0">
              <a:buNone/>
            </a:pPr>
            <a:r>
              <a:rPr lang="en-US" altLang="en-GB" sz="1700"/>
              <a:t>Start by aggregating time-series groundwater level data, along with relevant variables like rainfall, temperature, and soil type—preprocessing them to ensure the dataset’s clean and consistent.</a:t>
            </a:r>
            <a:endParaRPr lang="en-US" altLang="en-GB" sz="1700"/>
          </a:p>
          <a:p>
            <a:pPr marL="76200" indent="0">
              <a:buNone/>
            </a:pPr>
            <a:endParaRPr lang="en-US" altLang="en-GB" sz="1700"/>
          </a:p>
          <a:p>
            <a:pPr marL="76200" indent="0">
              <a:buNone/>
            </a:pPr>
            <a:r>
              <a:rPr lang="en-US" altLang="en-GB" sz="1700"/>
              <a:t>Next, implement and train multiple machine learning and deep learning models, such as Random Forest, LSTM, and XGBoost, to analyze trends and predict groundwater levels.</a:t>
            </a:r>
            <a:endParaRPr lang="en-US" altLang="en-GB" sz="1700"/>
          </a:p>
          <a:p>
            <a:pPr marL="76200" indent="0">
              <a:buNone/>
            </a:pPr>
            <a:endParaRPr lang="en-US" altLang="en-GB" sz="1700"/>
          </a:p>
          <a:p>
            <a:pPr marL="76200" indent="0">
              <a:buNone/>
            </a:pPr>
            <a:r>
              <a:rPr lang="en-US" altLang="en-GB" sz="1700"/>
              <a:t>Model performance should be rigorously evaluated using metrics like RMSE and MAE to validate predictive accuracy.</a:t>
            </a:r>
            <a:endParaRPr lang="en-US" altLang="en-GB" sz="1700"/>
          </a:p>
          <a:p>
            <a:pPr marL="76200" indent="0">
              <a:buNone/>
            </a:pPr>
            <a:endParaRPr lang="en-US" altLang="en-GB" sz="1700"/>
          </a:p>
          <a:p>
            <a:pPr marL="76200" indent="0">
              <a:buNone/>
            </a:pPr>
            <a:r>
              <a:rPr lang="en-US" altLang="en-GB" sz="1700"/>
              <a:t>Develop an interactive dashboard capable of real-time prediction and visualization, enabling stakeholders to explore results dynamically.</a:t>
            </a:r>
            <a:endParaRPr lang="en-US" altLang="en-GB" sz="1700"/>
          </a:p>
          <a:p>
            <a:pPr marL="76200" indent="0">
              <a:buNone/>
            </a:pPr>
            <a:endParaRPr lang="en-US" altLang="en-GB" sz="1700"/>
          </a:p>
          <a:p>
            <a:pPr marL="76200" indent="0">
              <a:buNone/>
            </a:pPr>
            <a:r>
              <a:rPr lang="en-US" altLang="en-GB" sz="1700"/>
              <a:t>Finally, ensure the application is scalable, intuitive, and accessible for all users, so that deployment and adoption aren’t bottlenecked by technical complexity.</a:t>
            </a:r>
            <a:endParaRPr lang="en-US" altLang="en-GB"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Background &amp; Related Work</a:t>
            </a:r>
            <a:endParaRPr>
              <a:sym typeface="+mn-ea"/>
            </a:endParaRPr>
          </a:p>
        </p:txBody>
      </p:sp>
      <p:sp>
        <p:nvSpPr>
          <p:cNvPr id="3" name="Text Placeholder 2"/>
          <p:cNvSpPr>
            <a:spLocks noGrp="1"/>
          </p:cNvSpPr>
          <p:nvPr>
            <p:ph type="body" idx="1"/>
          </p:nvPr>
        </p:nvSpPr>
        <p:spPr/>
        <p:txBody>
          <a:bodyPr>
            <a:noAutofit/>
          </a:bodyPr>
          <a:lstStyle/>
          <a:p>
            <a:pPr marL="76200" indent="0">
              <a:buNone/>
            </a:pPr>
            <a:r>
              <a:rPr lang="en-US" altLang="en-GB" sz="1700"/>
              <a:t>Traditional groundwater prediction methods, like ARIMA or basic regression, really don’t cut it in terms of predictive accuracy. They’re just too limited for the complexity of hydrological systems.</a:t>
            </a:r>
            <a:endParaRPr lang="en-US" altLang="en-GB" sz="1700"/>
          </a:p>
          <a:p>
            <a:pPr marL="76200" indent="0">
              <a:buNone/>
            </a:pPr>
            <a:endParaRPr lang="en-US" altLang="en-GB" sz="1700"/>
          </a:p>
          <a:p>
            <a:pPr marL="76200" indent="0">
              <a:buNone/>
            </a:pPr>
            <a:r>
              <a:rPr lang="en-US" altLang="en-GB" sz="1700"/>
              <a:t>Now, machine learning and deep learning models (think LSTM networks) have seriously raised the bar. LSTMs, in particular, are solid for handling long-term dependencies in time-series data—pretty much essential if you’re working with groundwater levels that fluctuate over months or years.</a:t>
            </a:r>
            <a:endParaRPr lang="en-US" altLang="en-GB" sz="1700"/>
          </a:p>
          <a:p>
            <a:pPr marL="76200" indent="0">
              <a:buNone/>
            </a:pPr>
            <a:endParaRPr lang="en-US" altLang="en-GB" sz="1700"/>
          </a:p>
          <a:p>
            <a:pPr marL="76200" indent="0">
              <a:buNone/>
            </a:pPr>
            <a:r>
              <a:rPr lang="en-US" altLang="en-GB" sz="1700"/>
              <a:t>Recent publications indexed in IEEE and Scopus highlight that hybrid approaches—like combining CNNs and LSTMs, or using ensemble learning techniques—beat the standard models hands down when it comes to accuracy.</a:t>
            </a:r>
            <a:endParaRPr lang="en-US" altLang="en-GB" sz="1700"/>
          </a:p>
          <a:p>
            <a:pPr marL="76200" indent="0">
              <a:buNone/>
            </a:pPr>
            <a:endParaRPr lang="en-US" altLang="en-GB" sz="1700"/>
          </a:p>
          <a:p>
            <a:pPr marL="76200" indent="0">
              <a:buNone/>
            </a:pPr>
            <a:r>
              <a:rPr lang="en-US" altLang="en-GB" sz="1700"/>
              <a:t>Currently, I’m in the middle of a literature review, pulling insights from over ten recent research papers to really nail down the best methodology. The survey’s ongoing, but the direction is crystal clear: advanced ML and hybrid models are the way forward.</a:t>
            </a:r>
            <a:endParaRPr lang="en-US" altLang="en-GB"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Analysis of Problem Statement</a:t>
            </a:r>
            <a:endParaRPr>
              <a:sym typeface="+mn-ea"/>
            </a:endParaRPr>
          </a:p>
        </p:txBody>
      </p:sp>
      <p:sp>
        <p:nvSpPr>
          <p:cNvPr id="3" name="Text Placeholder 2"/>
          <p:cNvSpPr>
            <a:spLocks noGrp="1"/>
          </p:cNvSpPr>
          <p:nvPr>
            <p:ph type="body" idx="1"/>
          </p:nvPr>
        </p:nvSpPr>
        <p:spPr/>
        <p:txBody>
          <a:bodyPr>
            <a:noAutofit/>
          </a:bodyPr>
          <a:lstStyle/>
          <a:p>
            <a:pPr marL="76200" indent="0">
              <a:buNone/>
            </a:pPr>
            <a:r>
              <a:rPr lang="en-US" altLang="en-GB" sz="1700"/>
              <a:t>Groundwater depletion? It’s a serious global concern, putting massive strain on agriculture and urban water systems.</a:t>
            </a:r>
            <a:endParaRPr lang="en-US" altLang="en-GB" sz="1700"/>
          </a:p>
          <a:p>
            <a:pPr marL="76200" indent="0">
              <a:buNone/>
            </a:pPr>
            <a:endParaRPr lang="en-US" altLang="en-GB" sz="1700"/>
          </a:p>
          <a:p>
            <a:pPr marL="76200" indent="0">
              <a:buNone/>
            </a:pPr>
            <a:r>
              <a:rPr lang="en-US" altLang="en-GB" sz="1700"/>
              <a:t>Main technical challenge? We’re talking about forecasting complex, multi-variable, and non-linear time-series data. That’s not a walk in the park—variables like rainfall, extraction rates, and soil profiles all interact in unpredictable ways.</a:t>
            </a:r>
            <a:endParaRPr lang="en-US" altLang="en-GB" sz="1700"/>
          </a:p>
          <a:p>
            <a:pPr marL="76200" indent="0">
              <a:buNone/>
            </a:pPr>
            <a:endParaRPr lang="en-US" altLang="en-GB" sz="1700"/>
          </a:p>
          <a:p>
            <a:pPr marL="76200" indent="0">
              <a:buNone/>
            </a:pPr>
            <a:r>
              <a:rPr lang="en-US" altLang="en-GB" sz="1700"/>
              <a:t>Primary bottleneck? Data acquisition and integration. You’ve got datasets scattered across CGWB, IMD, NBSS &amp; LUP, each with inconsistent formats and quality issues. Cleaning and merging this data is a significant hurdle that can’t be ignored.</a:t>
            </a:r>
            <a:endParaRPr lang="en-US" altLang="en-GB" sz="1700"/>
          </a:p>
          <a:p>
            <a:pPr marL="76200" indent="0">
              <a:buNone/>
            </a:pPr>
            <a:endParaRPr lang="en-US" altLang="en-GB" sz="1700"/>
          </a:p>
          <a:p>
            <a:pPr marL="76200" indent="0">
              <a:buNone/>
            </a:pPr>
            <a:r>
              <a:rPr lang="en-US" altLang="en-GB" sz="1700"/>
              <a:t>The proposed solution: leverage AI—specifically, machine learning models—integrated into an interactive dashboard for real-time decision support. The system needs to be robust, user-friendly, and capable of handling large-scale, messy datasets.</a:t>
            </a:r>
            <a:endParaRPr lang="en-US" altLang="en-GB" sz="1700"/>
          </a:p>
          <a:p>
            <a:pPr marL="76200" indent="0">
              <a:buNone/>
            </a:pPr>
            <a:endParaRPr lang="en-US" altLang="en-GB" sz="1700"/>
          </a:p>
          <a:p>
            <a:pPr marL="76200" indent="0">
              <a:buNone/>
            </a:pPr>
            <a:r>
              <a:rPr lang="en-US" altLang="en-GB" sz="1700"/>
              <a:t>And yes, this approach directly aligns with the UN Sustainable Development Goals: SDG 6 (Clean Water and Sanitation) and SDG 13 (Climate Action). This isn’t just about innovation—it’s about securing the future of water resources.</a:t>
            </a:r>
            <a:endParaRPr lang="en-US" altLang="en-GB"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Proposed Datasets</a:t>
            </a:r>
            <a:endParaRPr lang="en-US" altLang="en-GB"/>
          </a:p>
        </p:txBody>
      </p:sp>
      <p:sp>
        <p:nvSpPr>
          <p:cNvPr id="3" name="Text Placeholder 2"/>
          <p:cNvSpPr>
            <a:spLocks noGrp="1"/>
          </p:cNvSpPr>
          <p:nvPr>
            <p:ph type="body" idx="1"/>
          </p:nvPr>
        </p:nvSpPr>
        <p:spPr>
          <a:xfrm>
            <a:off x="812800" y="1019175"/>
            <a:ext cx="10668000" cy="4689475"/>
          </a:xfrm>
        </p:spPr>
        <p:txBody>
          <a:bodyPr>
            <a:normAutofit fontScale="70000"/>
          </a:bodyPr>
          <a:p>
            <a:pPr marL="76200" indent="0">
              <a:buNone/>
            </a:pPr>
            <a:r>
              <a:rPr lang="en-US" altLang="en-GB"/>
              <a:t>Groundwater Level Data  </a:t>
            </a:r>
            <a:endParaRPr lang="en-US" altLang="en-GB"/>
          </a:p>
          <a:p>
            <a:pPr marL="76200" indent="0">
              <a:buNone/>
            </a:pPr>
            <a:r>
              <a:rPr lang="en-US" altLang="en-GB"/>
              <a:t>Sourced from CGWB via India-WRIS, delivering monthly groundwater measurements—the key target variable for hydrogeological assessments.</a:t>
            </a:r>
            <a:endParaRPr lang="en-US" altLang="en-GB"/>
          </a:p>
          <a:p>
            <a:pPr marL="76200" indent="0">
              <a:buNone/>
            </a:pPr>
            <a:endParaRPr lang="en-US" altLang="en-GB"/>
          </a:p>
          <a:p>
            <a:pPr marL="76200" indent="0">
              <a:buNone/>
            </a:pPr>
            <a:r>
              <a:rPr lang="en-US" altLang="en-GB"/>
              <a:t>Meteorological Parameters  </a:t>
            </a:r>
            <a:endParaRPr lang="en-US" altLang="en-GB"/>
          </a:p>
          <a:p>
            <a:pPr marL="76200" indent="0">
              <a:buNone/>
            </a:pPr>
            <a:r>
              <a:rPr lang="en-US" altLang="en-GB"/>
              <a:t>Data from IMD covers rainfall, ambient temperature, and humidity. These variables are essential for correlating climatic conditions with groundwater fluctuations.</a:t>
            </a:r>
            <a:endParaRPr lang="en-US" altLang="en-GB"/>
          </a:p>
          <a:p>
            <a:pPr marL="76200" indent="0">
              <a:buNone/>
            </a:pPr>
            <a:endParaRPr lang="en-US" altLang="en-GB"/>
          </a:p>
          <a:p>
            <a:pPr marL="76200" indent="0">
              <a:buNone/>
            </a:pPr>
            <a:r>
              <a:rPr lang="en-US" altLang="en-GB"/>
              <a:t>Geospatial Attributes (Optional)  </a:t>
            </a:r>
            <a:endParaRPr lang="en-US" altLang="en-GB"/>
          </a:p>
          <a:p>
            <a:pPr marL="76200" indent="0">
              <a:buNone/>
            </a:pPr>
            <a:r>
              <a:rPr lang="en-US" altLang="en-GB"/>
              <a:t>NBSS &amp; LUP datasets provide detailed layers on soil classifications and land use distribution. Incorporating these can enhance spatial analysis but isn’t mandatory.</a:t>
            </a:r>
            <a:endParaRPr lang="en-US" altLang="en-GB"/>
          </a:p>
          <a:p>
            <a:pPr marL="76200" indent="0">
              <a:buNone/>
            </a:pPr>
            <a:endParaRPr lang="en-US" altLang="en-GB"/>
          </a:p>
          <a:p>
            <a:pPr marL="76200" indent="0">
              <a:buNone/>
            </a:pPr>
            <a:r>
              <a:rPr lang="en-US" altLang="en-GB"/>
              <a:t>Demographic &amp; Land Use Information  </a:t>
            </a:r>
            <a:endParaRPr lang="en-US" altLang="en-GB"/>
          </a:p>
          <a:p>
            <a:pPr marL="76200" indent="0">
              <a:buNone/>
            </a:pPr>
            <a:r>
              <a:rPr lang="en-US" altLang="en-GB"/>
              <a:t>Integrate local census figures and GIS-based datasets to quantify anthropogenic impacts and land utilization patterns within the study area.</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ym typeface="+mn-ea"/>
              </a:rPr>
              <a:t>Innovation / Novel Contribution</a:t>
            </a:r>
            <a:endParaRPr>
              <a:sym typeface="+mn-ea"/>
            </a:endParaRPr>
          </a:p>
        </p:txBody>
      </p:sp>
      <p:sp>
        <p:nvSpPr>
          <p:cNvPr id="3" name="Text Placeholder 2"/>
          <p:cNvSpPr>
            <a:spLocks noGrp="1"/>
          </p:cNvSpPr>
          <p:nvPr>
            <p:ph type="body" idx="1"/>
          </p:nvPr>
        </p:nvSpPr>
        <p:spPr/>
        <p:txBody>
          <a:bodyPr>
            <a:noAutofit/>
          </a:bodyPr>
          <a:lstStyle/>
          <a:p>
            <a:pPr marL="76200" indent="0">
              <a:buNone/>
            </a:pPr>
            <a:r>
              <a:rPr lang="en-US" altLang="en-GB" sz="1700"/>
              <a:t>A hybrid CNN-LSTM architecture is deployed to simultaneously extract spatial and temporal features—think advanced pattern recognition both across space and time. To enhance reliability and generalization, ensemble learning methods integrate multiple models, reducing the risk of overfitting and boosting robustness.</a:t>
            </a:r>
            <a:endParaRPr lang="en-US" altLang="en-GB" sz="1700"/>
          </a:p>
          <a:p>
            <a:pPr marL="76200" indent="0">
              <a:buNone/>
            </a:pPr>
            <a:endParaRPr lang="en-US" altLang="en-GB" sz="1700"/>
          </a:p>
          <a:p>
            <a:pPr marL="76200" indent="0">
              <a:buNone/>
            </a:pPr>
            <a:r>
              <a:rPr lang="en-US" altLang="en-GB" sz="1700"/>
              <a:t>Addressing inevitable gaps in time-series datasets, predictive algorithms are implemented for data imputation, ensuring continuity and accuracy in the analysis. For end-users—whether policymakers or agricultural stakeholders—a web-based dashboard (built with Streamlit or Flask) offers intuitive visualization and decision-support tools.</a:t>
            </a:r>
            <a:endParaRPr lang="en-US" altLang="en-GB" sz="1700"/>
          </a:p>
          <a:p>
            <a:pPr marL="76200" indent="0">
              <a:buNone/>
            </a:pPr>
            <a:endParaRPr lang="en-US" altLang="en-GB" sz="1700"/>
          </a:p>
          <a:p>
            <a:pPr marL="76200" indent="0">
              <a:buNone/>
            </a:pPr>
            <a:r>
              <a:rPr lang="en-US" altLang="en-GB" sz="1700"/>
              <a:t>All components are maintained in an open-source GitHub repository, promoting transparency and reproducibility for the entire workflow.</a:t>
            </a:r>
            <a:endParaRPr lang="en-US" altLang="en-GB" sz="170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8786</Words>
  <Application>WPS Presentation</Application>
  <PresentationFormat>Widescreen</PresentationFormat>
  <Paragraphs>157</Paragraphs>
  <Slides>14</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Verdana</vt:lpstr>
      <vt:lpstr>Bookman Old Style</vt:lpstr>
      <vt:lpstr>Cambria</vt:lpstr>
      <vt:lpstr>Verdana</vt:lpstr>
      <vt:lpstr>Microsoft YaHei</vt:lpstr>
      <vt:lpstr>Arial Unicode MS</vt:lpstr>
      <vt:lpstr>Wingdings</vt:lpstr>
      <vt:lpstr>Bioinformatics</vt:lpstr>
      <vt:lpstr>Ground Water Level Predictor</vt:lpstr>
      <vt:lpstr>Problem Statement Number: PSCS 327</vt:lpstr>
      <vt:lpstr>Content</vt:lpstr>
      <vt:lpstr>Problem Statement</vt:lpstr>
      <vt:lpstr>Objectives</vt:lpstr>
      <vt:lpstr>Background &amp; Related Work</vt:lpstr>
      <vt:lpstr>Analysis of Problem Statement</vt:lpstr>
      <vt:lpstr>Proposed Datasets</vt:lpstr>
      <vt:lpstr>Innovation / Novel Contribution</vt:lpstr>
      <vt:lpstr>Technology Stack</vt:lpstr>
      <vt:lpstr>PowerPoint 演示文稿</vt:lpstr>
      <vt:lpstr>Github Link</vt:lpstr>
      <vt:lpstr>References (IEEE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SHREYAS V</cp:lastModifiedBy>
  <cp:revision>45</cp:revision>
  <dcterms:created xsi:type="dcterms:W3CDTF">2025-08-18T16:15:00Z</dcterms:created>
  <dcterms:modified xsi:type="dcterms:W3CDTF">2025-08-22T04:10:08Z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4ED381C1D6FB4B82A81C1F3593EEA966_13</vt:lpwstr>
  </property>
  <property fmtid="{D5CDD505-2E9C-101B-9397-08002B2CF9AE}" pid="3" name="KSOProductBuildVer">
    <vt:lpwstr>2057-12.2.0.21936</vt:lpwstr>
  </property>
</Properties>
</file>