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2"/>
  </p:notesMasterIdLst>
  <p:sldIdLst>
    <p:sldId id="256" r:id="rId2"/>
    <p:sldId id="264" r:id="rId3"/>
    <p:sldId id="282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8" r:id="rId13"/>
    <p:sldId id="292" r:id="rId14"/>
    <p:sldId id="293" r:id="rId15"/>
    <p:sldId id="294" r:id="rId16"/>
    <p:sldId id="295" r:id="rId17"/>
    <p:sldId id="296" r:id="rId18"/>
    <p:sldId id="297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3669F-46F6-4E72-9108-E7C18C2E0212}" type="datetimeFigureOut">
              <a:rPr lang="en-US" smtClean="0"/>
              <a:t>2015-05-18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F7374-BB64-4720-B5F3-DE9BF3DE4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7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F7374-BB64-4720-B5F3-DE9BF3DE41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9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4663"/>
            <a:ext cx="9144000" cy="2125300"/>
          </a:xfrm>
        </p:spPr>
        <p:txBody>
          <a:bodyPr anchor="b"/>
          <a:lstStyle>
            <a:lvl1pPr algn="ctr">
              <a:defRPr sz="60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CA9B102-E12D-4D3B-90DA-D64EC56F52DF}" type="datetime1">
              <a:rPr lang="en-US" smtClean="0"/>
              <a:pPr/>
              <a:t>2015-05-18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02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s and Snap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12076" y="1690687"/>
            <a:ext cx="5257800" cy="1882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050827" y="2632101"/>
            <a:ext cx="3974224" cy="2097543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66651" y="3930652"/>
            <a:ext cx="5917475" cy="2011680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lang="en-US" sz="1200" kern="1200" dirty="0">
                <a:blipFill>
                  <a:blip r:embed="rId2"/>
                  <a:tile tx="0" ty="0" sx="100000" sy="100000" flip="none" algn="tl"/>
                </a:blip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820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12076" y="1690687"/>
            <a:ext cx="4724248" cy="44488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436324" y="2155371"/>
            <a:ext cx="5917475" cy="3984172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94611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72EEE66-BEC1-4432-84A4-93973CBEDB02}" type="datetime1">
              <a:rPr lang="en-US" smtClean="0"/>
              <a:pPr/>
              <a:t>2015-05-18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351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45473"/>
            <a:ext cx="7734300" cy="4831489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7795413-45B1-465E-A48E-660E28F98362}" type="datetime1">
              <a:rPr lang="en-US" smtClean="0"/>
              <a:pPr/>
              <a:t>2015-05-18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6318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410" y="365125"/>
            <a:ext cx="5449389" cy="1325563"/>
          </a:xfrm>
        </p:spPr>
        <p:txBody>
          <a:bodyPr/>
          <a:lstStyle>
            <a:lvl1pPr algn="r"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q"/>
              <a:defRPr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495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8D4E-74C4-48F4-B2E8-B84618653BBF}" type="datetime1">
              <a:rPr lang="en-US" smtClean="0"/>
              <a:t>2015-05-18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2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q"/>
              <a:defRPr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>
              <a:buFont typeface="Wingdings" panose="05000000000000000000" pitchFamily="2" charset="2"/>
              <a:buChar char="q"/>
              <a:defRPr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EA54D08-6B00-4C78-9A76-9528D5737B07}" type="datetime1">
              <a:rPr lang="en-US" smtClean="0"/>
              <a:pPr/>
              <a:t>2015-05-18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68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574" y="365125"/>
            <a:ext cx="5357813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9D2A407-D3FC-4B0C-ACCA-FBB532B80D26}" type="datetime1">
              <a:rPr lang="en-US" smtClean="0"/>
              <a:pPr/>
              <a:t>2015-05-18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76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96C449-7AE8-4315-9BDE-2E500C54696E}" type="datetime1">
              <a:rPr lang="en-US" smtClean="0"/>
              <a:pPr/>
              <a:t>2015-05-18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1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1A85-3EBB-4814-B9B0-E57A3C9471F4}" type="datetime1">
              <a:rPr lang="en-US" smtClean="0"/>
              <a:t>2015-05-18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85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6965"/>
            <a:ext cx="3932237" cy="764177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96964"/>
            <a:ext cx="6172200" cy="4655641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61142"/>
            <a:ext cx="3932237" cy="3891463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26F3F78-999B-47C2-920E-17F20D18B824}" type="datetime1">
              <a:rPr lang="en-US" smtClean="0"/>
              <a:pPr/>
              <a:t>2015-05-18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5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10788"/>
            <a:ext cx="3932237" cy="940526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10789"/>
            <a:ext cx="6172200" cy="4781005"/>
          </a:xfrm>
        </p:spPr>
        <p:txBody>
          <a:bodyPr/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1314"/>
            <a:ext cx="3932237" cy="3840480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786027E-DFA0-4F70-81BA-B0675C9FA925}" type="datetime1">
              <a:rPr lang="en-US" smtClean="0"/>
              <a:pPr/>
              <a:t>2015-05-18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1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l="-1000" t="-10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65222" y="365125"/>
            <a:ext cx="54885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F8BA092-FD5C-4354-858D-572A2E2EEF9E}" type="datetime1">
              <a:rPr lang="en-US" smtClean="0"/>
              <a:pPr/>
              <a:t>2015-05-18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3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accent5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2400" kern="1200">
          <a:solidFill>
            <a:schemeClr val="accent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2000" kern="1200">
          <a:solidFill>
            <a:schemeClr val="accent4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Eclipse Plug-in Development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Eclipse Plug-in Development Part </a:t>
            </a:r>
            <a:r>
              <a:rPr lang="en-US" dirty="0" smtClean="0"/>
              <a:t>3</a:t>
            </a:r>
          </a:p>
          <a:p>
            <a:r>
              <a:rPr lang="en-US" dirty="0" smtClean="0"/>
              <a:t>Actions </a:t>
            </a:r>
            <a:r>
              <a:rPr lang="en-US" dirty="0"/>
              <a:t>and Menus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155-43F6-45CC-86B4-448769460138}" type="datetime1">
              <a:rPr lang="en-US" smtClean="0"/>
              <a:t>2015-05-18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org.eclipse.ui.menus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View Context Menu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893205"/>
            <a:ext cx="2676190" cy="1838095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4D08-6B00-4C78-9A76-9528D5737B07}" type="datetime1">
              <a:rPr lang="en-US" smtClean="0"/>
              <a:pPr/>
              <a:t>2015-05-18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599" y="2449681"/>
            <a:ext cx="6951618" cy="1785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&lt;extension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point=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org.eclipse.ui.menus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000080"/>
                </a:solidFill>
                <a:latin typeface="Consolas" panose="020B0609020204030204" pitchFamily="49" charset="0"/>
              </a:rPr>
              <a:t>menuContribution</a:t>
            </a:r>
            <a:endParaRPr lang="en-US" sz="1000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80"/>
                </a:solidFill>
                <a:latin typeface="Consolas" panose="020B0609020204030204" pitchFamily="49" charset="0"/>
              </a:rPr>
              <a:t>allPopups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"false"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80"/>
                </a:solidFill>
                <a:latin typeface="Consolas" panose="020B0609020204030204" pitchFamily="49" charset="0"/>
              </a:rPr>
              <a:t>locationURI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popup:org.ecsoya.eclipse.tutorials.editor.OutlineMenu?after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=additions"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&lt;command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000" dirty="0" err="1">
                <a:solidFill>
                  <a:srgbClr val="000080"/>
                </a:solidFill>
                <a:latin typeface="Consolas" panose="020B0609020204030204" pitchFamily="49" charset="0"/>
              </a:rPr>
              <a:t>commandId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org.eclipse.ui.edit.delete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style=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"push"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&lt;/command&gt;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000080"/>
                </a:solidFill>
                <a:latin typeface="Consolas" panose="020B0609020204030204" pitchFamily="49" charset="0"/>
              </a:rPr>
              <a:t>menuContribution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&lt;/extension&gt;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990600" y="4805161"/>
            <a:ext cx="6951617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2A00FF"/>
                </a:solidFill>
                <a:latin typeface="Consolas" panose="020B0609020204030204" pitchFamily="49" charset="0"/>
              </a:rPr>
              <a:t>org.ecsoya.eclipse.tutorials.editor.OutlineMenu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MenuManager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MenuManager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Action(</a:t>
            </a:r>
            <a:r>
              <a:rPr 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"Ecsoya"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GroupMarker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IWorkbenchActionConstants.</a:t>
            </a:r>
            <a:r>
              <a:rPr lang="en-US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MB_ADDITIONS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Menu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menu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.createContextMenu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C0"/>
                </a:solidFill>
                <a:latin typeface="Consolas" panose="020B0609020204030204" pitchFamily="49" charset="0"/>
              </a:rPr>
              <a:t>control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control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.setMenu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menu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getSite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registerContextMenu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selectionProvider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11" name="Explosion 1 10"/>
          <p:cNvSpPr/>
          <p:nvPr/>
        </p:nvSpPr>
        <p:spPr>
          <a:xfrm>
            <a:off x="5734594" y="4805161"/>
            <a:ext cx="3487783" cy="147732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 menu for View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13464" y="3056709"/>
            <a:ext cx="3331028" cy="248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84467" y="4803103"/>
            <a:ext cx="3331028" cy="248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org.eclipse.ui.menus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Utilities and Constants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org.eclipse.ui.menus.MenuUtils</a:t>
            </a:r>
            <a:endParaRPr lang="en-US" dirty="0"/>
          </a:p>
          <a:p>
            <a:pPr lvl="2"/>
            <a:r>
              <a:rPr lang="en-US" dirty="0" smtClean="0"/>
              <a:t> Workbench menu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Query constants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org.eclipse.ui.IWorkbenchActionConstants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smtClean="0"/>
              <a:t>Ids for standard actions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Menu bar group ids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4D08-6B00-4C78-9A76-9528D5737B07}" type="datetime1">
              <a:rPr lang="en-US" smtClean="0"/>
              <a:pPr/>
              <a:t>2015-05-18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Menus Extension </a:t>
            </a:r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org.eclipse.ui.actionSets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 Main menu bar and Main </a:t>
            </a:r>
            <a:r>
              <a:rPr lang="en-US" dirty="0"/>
              <a:t>toolbar.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actions are visible when the action set is visible.</a:t>
            </a:r>
          </a:p>
          <a:p>
            <a:r>
              <a:rPr lang="en-US" dirty="0" err="1"/>
              <a:t>org.eclipse.ui.viewActions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 View </a:t>
            </a:r>
            <a:r>
              <a:rPr lang="en-US" dirty="0"/>
              <a:t>dropdown </a:t>
            </a:r>
            <a:r>
              <a:rPr lang="en-US" dirty="0" smtClean="0"/>
              <a:t>menu and View </a:t>
            </a:r>
            <a:r>
              <a:rPr lang="en-US" dirty="0"/>
              <a:t>toolbar.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actions are always visible.</a:t>
            </a:r>
          </a:p>
          <a:p>
            <a:r>
              <a:rPr lang="en-US" dirty="0" err="1"/>
              <a:t>org.eclipse.ui.editorActions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 Main menu bar and Main </a:t>
            </a:r>
            <a:r>
              <a:rPr lang="en-US" dirty="0"/>
              <a:t>toolbar. </a:t>
            </a:r>
            <a:endParaRPr lang="en-US" dirty="0" smtClean="0"/>
          </a:p>
          <a:p>
            <a:pPr lvl="1"/>
            <a:r>
              <a:rPr lang="en-US" dirty="0" smtClean="0"/>
              <a:t> The </a:t>
            </a:r>
            <a:r>
              <a:rPr lang="en-US" dirty="0"/>
              <a:t>actions are visible when the editor of that type is active.</a:t>
            </a:r>
          </a:p>
          <a:p>
            <a:r>
              <a:rPr lang="en-US" dirty="0" err="1"/>
              <a:t>org.eclipse.ui.popupMenus</a:t>
            </a:r>
            <a:r>
              <a:rPr lang="en-US" dirty="0"/>
              <a:t> - </a:t>
            </a:r>
            <a:r>
              <a:rPr lang="en-US" dirty="0" err="1"/>
              <a:t>viewerContribution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 Context </a:t>
            </a:r>
            <a:r>
              <a:rPr lang="en-US" dirty="0"/>
              <a:t>menu that matched the specified context id.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actions are always visible.</a:t>
            </a:r>
          </a:p>
          <a:p>
            <a:r>
              <a:rPr lang="en-US" dirty="0" err="1"/>
              <a:t>org.eclipse.ui.popupMenus</a:t>
            </a:r>
            <a:r>
              <a:rPr lang="en-US" dirty="0"/>
              <a:t> - </a:t>
            </a:r>
            <a:r>
              <a:rPr lang="en-US" dirty="0" err="1"/>
              <a:t>objectContribution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 Any context </a:t>
            </a:r>
            <a:r>
              <a:rPr lang="en-US" dirty="0"/>
              <a:t>menu.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actions are visible when the </a:t>
            </a:r>
            <a:r>
              <a:rPr lang="en-US" dirty="0" err="1"/>
              <a:t>objectClass</a:t>
            </a:r>
            <a:r>
              <a:rPr lang="en-US" dirty="0"/>
              <a:t> and filter criteria are met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 </a:t>
            </a:r>
            <a:r>
              <a:rPr lang="en-US" dirty="0"/>
              <a:t>"</a:t>
            </a:r>
            <a:r>
              <a:rPr lang="en-US" dirty="0" err="1"/>
              <a:t>popup:org.eclipse.ui.menus.popup.any</a:t>
            </a:r>
            <a:r>
              <a:rPr lang="en-US" dirty="0"/>
              <a:t>"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1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410" y="365125"/>
            <a:ext cx="5773784" cy="1325563"/>
          </a:xfrm>
        </p:spPr>
        <p:txBody>
          <a:bodyPr/>
          <a:lstStyle/>
          <a:p>
            <a:r>
              <a:rPr lang="en-US" dirty="0" err="1" smtClean="0"/>
              <a:t>org.eclipse.ui.actionSets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32758" y="1832035"/>
            <a:ext cx="5464630" cy="4524315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&lt;extension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point=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org.eclipse.ui.actionSets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actionSet</a:t>
            </a:r>
            <a:endParaRPr lang="en-US" sz="1200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label=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"Sample Action Set"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visible=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"true"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id=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sample.all.actionSet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&lt;menu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label=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"Sample &amp;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amp;Menu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id=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sampleMenu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&lt;separator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name=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sampleGroup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&lt;/separator&gt;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&lt;/menu&gt;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&lt;action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label=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"&amp;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amp;Sample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Action"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icon=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"icons/sample.gif"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class=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sample.all.actions.SampleAction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tooltip=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"Hello, Eclipse world"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menubarPath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sampleMenu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sampleGroup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toolbarPath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sampleGroup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id=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sample.all.actions.SampleAction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&lt;/action&gt;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actionSet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&lt;/extension&gt;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927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5406" y="1058091"/>
            <a:ext cx="5982788" cy="63259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org.eclipse.ui.editorActions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05" y="2167960"/>
            <a:ext cx="5876190" cy="3666667"/>
          </a:xfrm>
          <a:ln>
            <a:solidFill>
              <a:schemeClr val="accent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5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410" y="888274"/>
            <a:ext cx="5773784" cy="80241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org.eclipse.ui.popupMenus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56560" y="1742939"/>
            <a:ext cx="6096000" cy="4154984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&lt;extension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point=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org.eclipse.ui.popupMenus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objectContribution</a:t>
            </a:r>
            <a:endParaRPr lang="en-US" sz="1200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objectClass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org.eclipse.core.resources.IFile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id=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"sample.all.contribution1"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&lt;menu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label=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"New Submenu"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path=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"additions"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id=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"sample.all.menu1"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&lt;separator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name=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"group1"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&lt;/separator&gt;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&lt;/menu&gt;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&lt;action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label=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"New Action"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class=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sample.all.popup.actions.NewAction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menubarPath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"sample.all.menu1/group1"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enablesFor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"1"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id=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sample.all.newAction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&lt;/action&gt;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objectContribution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&lt;/extension&gt;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27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410" y="378823"/>
            <a:ext cx="5773784" cy="131186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 smtClean="0"/>
              <a:t>org.eclipse.ui.viewActions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847328"/>
            <a:ext cx="5752381" cy="4352381"/>
          </a:xfrm>
          <a:ln>
            <a:solidFill>
              <a:schemeClr val="accent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6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410" y="888274"/>
            <a:ext cx="5449389" cy="8024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Commands and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org.eclipse.ui.commands</a:t>
            </a:r>
            <a:endParaRPr lang="en-US" dirty="0"/>
          </a:p>
          <a:p>
            <a:r>
              <a:rPr lang="en-US" dirty="0" err="1" smtClean="0"/>
              <a:t>org.eclipse.ui.handlers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89170" y="3105189"/>
            <a:ext cx="706374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&lt;extension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point=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org.eclipse.ui.commands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&lt;command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defaultHandler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org.ecsoya.eclipse.tutorial.actions.SampleHandler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id=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org.ecsoya.eclipse.tutorial.actions.command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name=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"Sample Handler"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&lt;/command&gt;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&lt;/extension&gt;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&lt;extension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point=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org.eclipse.ui.handlers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&lt;handler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class=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org.ecsoya.eclipse.tutorial.actions.SampleHandler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</a:rPr>
              <a:t>commandId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org.ecsoya.eclipse.tutorial.actions.command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&lt;/handler&gt;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</a:rPr>
              <a:t>&lt;/extension&gt;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0061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VisibleWhen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org.eclipse.core.expressions.definitions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not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or </a:t>
            </a:r>
          </a:p>
          <a:p>
            <a:pPr lvl="1"/>
            <a:r>
              <a:rPr lang="en-US" dirty="0" smtClean="0"/>
              <a:t> and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instanceof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test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systemTest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equals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count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with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resolve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adapt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iterate</a:t>
            </a:r>
          </a:p>
          <a:p>
            <a:pPr lvl="1"/>
            <a:r>
              <a:rPr lang="en-US"/>
              <a:t> </a:t>
            </a:r>
            <a:r>
              <a:rPr lang="en-US" smtClean="0"/>
              <a:t>reference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45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Skype: </a:t>
            </a:r>
            <a:r>
              <a:rPr lang="en-US" dirty="0" err="1" smtClean="0"/>
              <a:t>jin.liu.soyatec</a:t>
            </a:r>
            <a:endParaRPr lang="en-US" dirty="0"/>
          </a:p>
          <a:p>
            <a:r>
              <a:rPr lang="en-US" dirty="0" smtClean="0"/>
              <a:t>Email: jin.liu@soyatec.com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4D08-6B00-4C78-9A76-9528D5737B07}" type="datetime1">
              <a:rPr lang="en-US" smtClean="0"/>
              <a:pPr/>
              <a:t>2015-05-18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Main </a:t>
            </a:r>
            <a:r>
              <a:rPr lang="en-US" dirty="0" err="1" smtClean="0"/>
              <a:t>Menubar</a:t>
            </a:r>
            <a:endParaRPr lang="en-US" dirty="0" smtClean="0"/>
          </a:p>
          <a:p>
            <a:pPr lvl="1"/>
            <a:r>
              <a:rPr lang="en-US" dirty="0" smtClean="0"/>
              <a:t>Main Toolbar</a:t>
            </a:r>
          </a:p>
          <a:p>
            <a:pPr lvl="1"/>
            <a:r>
              <a:rPr lang="en-US" dirty="0" smtClean="0"/>
              <a:t>View Toolbar</a:t>
            </a:r>
          </a:p>
          <a:p>
            <a:pPr lvl="1"/>
            <a:r>
              <a:rPr lang="en-US" dirty="0" smtClean="0"/>
              <a:t>View Pulldown Menu</a:t>
            </a:r>
          </a:p>
          <a:p>
            <a:pPr lvl="1"/>
            <a:r>
              <a:rPr lang="en-US" dirty="0" smtClean="0"/>
              <a:t>View/Editor Context Menu</a:t>
            </a:r>
          </a:p>
          <a:p>
            <a:r>
              <a:rPr lang="en-US" dirty="0" smtClean="0"/>
              <a:t> Extension Points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org.eclipse.ui.menus</a:t>
            </a:r>
            <a:r>
              <a:rPr lang="en-US" dirty="0" smtClean="0"/>
              <a:t> (from 3.3, all </a:t>
            </a:r>
            <a:r>
              <a:rPr lang="en-US" dirty="0" err="1" smtClean="0"/>
              <a:t>supportted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Deprecated</a:t>
            </a:r>
          </a:p>
          <a:p>
            <a:pPr lvl="2"/>
            <a:r>
              <a:rPr lang="en-US" dirty="0" smtClean="0"/>
              <a:t> </a:t>
            </a:r>
            <a:r>
              <a:rPr lang="en-US" dirty="0" err="1" smtClean="0"/>
              <a:t>org.eclipse.ui.ActionSets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 smtClean="0"/>
              <a:t>org.eclipse.ui.EditorActions</a:t>
            </a:r>
            <a:endParaRPr lang="en-US" dirty="0" smtClean="0"/>
          </a:p>
          <a:p>
            <a:pPr lvl="2"/>
            <a:r>
              <a:rPr lang="en-US" dirty="0"/>
              <a:t> </a:t>
            </a:r>
            <a:r>
              <a:rPr lang="en-US" dirty="0" err="1"/>
              <a:t>org.eclipse.ui.popupMenus</a:t>
            </a:r>
            <a:r>
              <a:rPr lang="en-US" dirty="0"/>
              <a:t> (including '</a:t>
            </a:r>
            <a:r>
              <a:rPr lang="en-US" dirty="0" err="1"/>
              <a:t>objectContributions</a:t>
            </a:r>
            <a:r>
              <a:rPr lang="en-US" dirty="0" smtClean="0"/>
              <a:t>')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org.eclipse.ui.viewActions</a:t>
            </a:r>
            <a:endParaRPr lang="en-US" dirty="0" smtClean="0"/>
          </a:p>
          <a:p>
            <a:pPr lvl="1"/>
            <a:r>
              <a:rPr lang="en-US" dirty="0" smtClean="0"/>
              <a:t> Commands and handlers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VisibleWhen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2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65535" y="2967335"/>
            <a:ext cx="2460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end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52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161" y="1825625"/>
            <a:ext cx="4745678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1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org.eclipse.ui.menus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menuContribution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locationURI</a:t>
            </a:r>
            <a:r>
              <a:rPr lang="en-US" dirty="0" smtClean="0"/>
              <a:t> : </a:t>
            </a:r>
            <a:r>
              <a:rPr lang="en-US" dirty="0" smtClean="0">
                <a:solidFill>
                  <a:srgbClr val="FF0000"/>
                </a:solidFill>
              </a:rPr>
              <a:t>[Schema]:[id](?[Query])</a:t>
            </a:r>
          </a:p>
          <a:p>
            <a:pPr lvl="2"/>
            <a:r>
              <a:rPr lang="en-US" dirty="0" smtClean="0"/>
              <a:t> Schema: </a:t>
            </a:r>
            <a:r>
              <a:rPr lang="en-US" dirty="0" smtClean="0">
                <a:solidFill>
                  <a:srgbClr val="FF0000"/>
                </a:solidFill>
              </a:rPr>
              <a:t>menu, popup or toolbar</a:t>
            </a:r>
          </a:p>
          <a:p>
            <a:pPr lvl="2"/>
            <a:r>
              <a:rPr lang="en-US" dirty="0" smtClean="0"/>
              <a:t> Id: </a:t>
            </a:r>
            <a:r>
              <a:rPr lang="en-US" dirty="0" smtClean="0">
                <a:solidFill>
                  <a:srgbClr val="FF0000"/>
                </a:solidFill>
              </a:rPr>
              <a:t>id of editor/view or an existing menu</a:t>
            </a:r>
          </a:p>
          <a:p>
            <a:pPr lvl="2"/>
            <a:r>
              <a:rPr lang="en-US" dirty="0" smtClean="0"/>
              <a:t> Query: </a:t>
            </a:r>
            <a:r>
              <a:rPr lang="en-US" dirty="0" smtClean="0">
                <a:solidFill>
                  <a:srgbClr val="FF0000"/>
                </a:solidFill>
              </a:rPr>
              <a:t>&lt;placement&gt;=&lt;id&gt;</a:t>
            </a:r>
          </a:p>
          <a:p>
            <a:pPr lvl="3"/>
            <a:r>
              <a:rPr lang="en-US" dirty="0" smtClean="0"/>
              <a:t> placement: </a:t>
            </a:r>
            <a:r>
              <a:rPr lang="en-US" dirty="0" smtClean="0">
                <a:solidFill>
                  <a:srgbClr val="FF0000"/>
                </a:solidFill>
              </a:rPr>
              <a:t>before, after or </a:t>
            </a:r>
            <a:r>
              <a:rPr lang="en-US" dirty="0" err="1" smtClean="0">
                <a:solidFill>
                  <a:srgbClr val="FF0000"/>
                </a:solidFill>
              </a:rPr>
              <a:t>endof</a:t>
            </a:r>
            <a:endParaRPr lang="en-US" dirty="0" smtClean="0">
              <a:solidFill>
                <a:srgbClr val="FF0000"/>
              </a:solidFill>
            </a:endParaRPr>
          </a:p>
          <a:p>
            <a:pPr lvl="3"/>
            <a:r>
              <a:rPr lang="en-US" dirty="0" smtClean="0"/>
              <a:t> id: </a:t>
            </a:r>
            <a:r>
              <a:rPr lang="en-US" dirty="0" smtClean="0">
                <a:solidFill>
                  <a:srgbClr val="FF0000"/>
                </a:solidFill>
              </a:rPr>
              <a:t>id of an existing menu item</a:t>
            </a:r>
          </a:p>
          <a:p>
            <a:pPr lvl="1"/>
            <a:r>
              <a:rPr lang="en-US" dirty="0" smtClean="0"/>
              <a:t> class: </a:t>
            </a:r>
            <a:r>
              <a:rPr lang="en-US" dirty="0" smtClean="0">
                <a:solidFill>
                  <a:srgbClr val="FF0000"/>
                </a:solidFill>
              </a:rPr>
              <a:t>to provide menu contributions manually, all children will be ignored 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allPopups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By default popup contributions are not contributed to context menus that do not include an </a:t>
            </a:r>
            <a:r>
              <a:rPr lang="en-US" b="1" dirty="0" smtClean="0">
                <a:solidFill>
                  <a:srgbClr val="FF0000"/>
                </a:solidFill>
              </a:rPr>
              <a:t>additions</a:t>
            </a:r>
            <a:r>
              <a:rPr lang="en-US" dirty="0" smtClean="0">
                <a:solidFill>
                  <a:srgbClr val="FF0000"/>
                </a:solidFill>
              </a:rPr>
              <a:t> marker.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9" name="Explosion 2 8"/>
          <p:cNvSpPr/>
          <p:nvPr/>
        </p:nvSpPr>
        <p:spPr>
          <a:xfrm>
            <a:off x="7680960" y="2099945"/>
            <a:ext cx="4219303" cy="117883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Where to insert?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9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org.eclipse.ui.menus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menuContribution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command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org.eclipse.ui.commands</a:t>
            </a:r>
            <a:endParaRPr lang="en-US" dirty="0" smtClean="0"/>
          </a:p>
          <a:p>
            <a:pPr lvl="1"/>
            <a:r>
              <a:rPr lang="en-US" dirty="0" smtClean="0"/>
              <a:t> control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org.eclipse.ui.menus.WorkbenchWindowControlContribution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dynamic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org.eclipse.jface.action.ContributionItem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menu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separator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toolbar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Explosion 2 6"/>
          <p:cNvSpPr/>
          <p:nvPr/>
        </p:nvSpPr>
        <p:spPr>
          <a:xfrm>
            <a:off x="7680960" y="2099945"/>
            <a:ext cx="4101737" cy="117883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What to insert?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2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org.eclipse.ui.menus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Main </a:t>
            </a:r>
            <a:r>
              <a:rPr lang="en-US" dirty="0" err="1" smtClean="0"/>
              <a:t>Menubar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476" y="2872722"/>
            <a:ext cx="3019048" cy="225714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200" y="2327117"/>
            <a:ext cx="5027022" cy="39395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&lt;extension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point=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org.eclipse.ui.menus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000080"/>
                </a:solidFill>
                <a:latin typeface="Consolas" panose="020B0609020204030204" pitchFamily="49" charset="0"/>
              </a:rPr>
              <a:t>menuContribution</a:t>
            </a:r>
            <a:endParaRPr lang="en-US" sz="1000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80"/>
                </a:solidFill>
                <a:latin typeface="Consolas" panose="020B0609020204030204" pitchFamily="49" charset="0"/>
              </a:rPr>
              <a:t>locationURI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menu:org.eclipse.ui.main.menu?after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=file"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&lt;menu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label=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"Ecsoya"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&lt;command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000" dirty="0" err="1">
                <a:solidFill>
                  <a:srgbClr val="000080"/>
                </a:solidFill>
                <a:latin typeface="Consolas" panose="020B0609020204030204" pitchFamily="49" charset="0"/>
              </a:rPr>
              <a:t>commandId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org.eclipse.ui.edit.copy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style=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"push"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&lt;/command&gt;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&lt;command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000" dirty="0" err="1">
                <a:solidFill>
                  <a:srgbClr val="000080"/>
                </a:solidFill>
                <a:latin typeface="Consolas" panose="020B0609020204030204" pitchFamily="49" charset="0"/>
              </a:rPr>
              <a:t>commandId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org.eclipse.ui.edit.paste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style=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"push"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&lt;/command&gt;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&lt;separator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name=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"edit"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visible=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"true"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&lt;/separator&gt;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&lt;command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000" dirty="0" err="1">
                <a:solidFill>
                  <a:srgbClr val="000080"/>
                </a:solidFill>
                <a:latin typeface="Consolas" panose="020B0609020204030204" pitchFamily="49" charset="0"/>
              </a:rPr>
              <a:t>commandId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org.eclipse.ui.edit.delete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style=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"push"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&lt;/command&gt;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&lt;/menu&gt;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000080"/>
                </a:solidFill>
                <a:latin typeface="Consolas" panose="020B0609020204030204" pitchFamily="49" charset="0"/>
              </a:rPr>
              <a:t>menuContribution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&lt;/extension&gt;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5506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org.eclipse.ui.menus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Main Toolbar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026" y="2703981"/>
            <a:ext cx="3504762" cy="885714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4D08-6B00-4C78-9A76-9528D5737B07}" type="datetime1">
              <a:rPr lang="en-US" smtClean="0"/>
              <a:pPr/>
              <a:t>2015-05-18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42702" y="2267525"/>
            <a:ext cx="6490064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&lt;extension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point=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org.eclipse.ui.menus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000080"/>
                </a:solidFill>
                <a:latin typeface="Consolas" panose="020B0609020204030204" pitchFamily="49" charset="0"/>
              </a:rPr>
              <a:t>menuContribution</a:t>
            </a:r>
            <a:endParaRPr lang="en-US" sz="1000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80"/>
                </a:solidFill>
                <a:latin typeface="Consolas" panose="020B0609020204030204" pitchFamily="49" charset="0"/>
              </a:rPr>
              <a:t>allPopups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"false"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solidFill>
                  <a:srgbClr val="000080"/>
                </a:solidFill>
                <a:latin typeface="Consolas" panose="020B0609020204030204" pitchFamily="49" charset="0"/>
              </a:rPr>
              <a:t>locationURI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toolbar:org.eclipse.ui.main.toolbar?after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=additions"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&lt;toolbar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id=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org.ecsoya.eclipse.tutorial.actions.toolbar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&lt;control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class=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org.ecsoya.eclipse.tutorial.actions.SampleToolBarContribution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&lt;/control&gt;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&lt;/toolbar&gt;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000080"/>
                </a:solidFill>
                <a:latin typeface="Consolas" panose="020B0609020204030204" pitchFamily="49" charset="0"/>
              </a:rPr>
              <a:t>menuContribution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000080"/>
                </a:solidFill>
                <a:latin typeface="Consolas" panose="020B0609020204030204" pitchFamily="49" charset="0"/>
              </a:rPr>
              <a:t>&lt;/extension&gt;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942702" y="4457343"/>
            <a:ext cx="6490064" cy="24006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SampleToolBarContribution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WorkbenchWindowControlContribution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SampleToolBarContribution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SampleToolBarContribution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super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protected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Control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createControl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(Composite 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Combo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combo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Combo(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READ_ONLY</a:t>
            </a:r>
            <a:r>
              <a:rPr lang="en-US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for</a:t>
            </a:r>
            <a:r>
              <a:rPr lang="nn-NO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nn-NO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1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combo</a:t>
            </a:r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2A00FF"/>
                </a:solidFill>
                <a:latin typeface="Consolas" panose="020B0609020204030204" pitchFamily="49" charset="0"/>
              </a:rPr>
              <a:t>"Ecsoya sample item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combo</a:t>
            </a:r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.select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6A3E3E"/>
                </a:solidFill>
                <a:latin typeface="Consolas" panose="020B0609020204030204" pitchFamily="49" charset="0"/>
              </a:rPr>
              <a:t>combo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7524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org.eclipse.ui.menus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View Toolbar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751172"/>
            <a:ext cx="2676190" cy="1638095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4D08-6B00-4C78-9A76-9528D5737B07}" type="datetime1">
              <a:rPr lang="en-US" smtClean="0"/>
              <a:pPr/>
              <a:t>2015-05-18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199" y="2575977"/>
            <a:ext cx="7130143" cy="338554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&lt;extension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point=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org.eclipse.ui.menus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menuContribution</a:t>
            </a:r>
            <a:endParaRPr lang="en-US" sz="1400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allPopups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"false"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locationURI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toolbar:org.eclipse.ui.views.ContentOutline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&lt;command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commandId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org.eclipse.ui.edit.copy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style=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"push"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&lt;/command&gt;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&lt;command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commandId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org.eclipse.ui.edit.paste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style=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"push"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&lt;/command&gt;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menuContribution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&lt;/extension&gt;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9349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org.eclipse.ui.menus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View Pulldown Menu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116" y="2919766"/>
            <a:ext cx="2676190" cy="166666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4D08-6B00-4C78-9A76-9528D5737B07}" type="datetime1">
              <a:rPr lang="en-US" smtClean="0"/>
              <a:pPr/>
              <a:t>2015-05-18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599" y="2637533"/>
            <a:ext cx="6834052" cy="33239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&lt;extension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point=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org.eclipse.ui.menus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menuContribution</a:t>
            </a:r>
            <a:endParaRPr lang="en-US" sz="1400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allPopups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"false"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locationURI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menu:org.eclipse.ui.views.ContentOutline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&lt;command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commandId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org.eclipse.ui.edit.copy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style=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"push"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&lt;/command&gt;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&lt;command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commandId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org.eclipse.ui.edit.delete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style=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"push"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&lt;/command&gt;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menuContribution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80"/>
                </a:solidFill>
                <a:latin typeface="Consolas" panose="020B0609020204030204" pitchFamily="49" charset="0"/>
              </a:rPr>
              <a:t>&lt;/extension&gt;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217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yatec Slid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yatec Slide Theme" id="{3E9D34F1-0FD1-4682-B490-B7C81ABFFA8A}" vid="{FB866AC4-52C2-456B-908B-EB28E8B2CB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1406</Words>
  <Application>Microsoft Office PowerPoint</Application>
  <PresentationFormat>Widescreen</PresentationFormat>
  <Paragraphs>351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Times New Roman</vt:lpstr>
      <vt:lpstr>Wingdings</vt:lpstr>
      <vt:lpstr>Soyatec Slide Theme</vt:lpstr>
      <vt:lpstr>Eclipse Plug-in Development</vt:lpstr>
      <vt:lpstr>Contents</vt:lpstr>
      <vt:lpstr>Overview</vt:lpstr>
      <vt:lpstr>org.eclipse.ui.menus</vt:lpstr>
      <vt:lpstr>org.eclipse.ui.menus</vt:lpstr>
      <vt:lpstr>org.eclipse.ui.menus</vt:lpstr>
      <vt:lpstr>org.eclipse.ui.menus</vt:lpstr>
      <vt:lpstr>org.eclipse.ui.menus</vt:lpstr>
      <vt:lpstr>org.eclipse.ui.menus</vt:lpstr>
      <vt:lpstr>org.eclipse.ui.menus</vt:lpstr>
      <vt:lpstr>org.eclipse.ui.menus</vt:lpstr>
      <vt:lpstr>Menus Extension Mapping</vt:lpstr>
      <vt:lpstr>org.eclipse.ui.actionSets</vt:lpstr>
      <vt:lpstr>org.eclipse.ui.editorActions</vt:lpstr>
      <vt:lpstr>org.eclipse.ui.popupMenus</vt:lpstr>
      <vt:lpstr> org.eclipse.ui.viewActions</vt:lpstr>
      <vt:lpstr>Commands and Handlers</vt:lpstr>
      <vt:lpstr>VisibleWhen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Liu</dc:creator>
  <cp:lastModifiedBy>Jin Liu</cp:lastModifiedBy>
  <cp:revision>142</cp:revision>
  <dcterms:created xsi:type="dcterms:W3CDTF">2015-04-14T08:17:08Z</dcterms:created>
  <dcterms:modified xsi:type="dcterms:W3CDTF">2015-05-18T01:59:07Z</dcterms:modified>
</cp:coreProperties>
</file>