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4" r:id="rId4"/>
    <p:sldId id="282" r:id="rId5"/>
    <p:sldId id="286" r:id="rId6"/>
    <p:sldId id="28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4" r:id="rId19"/>
    <p:sldId id="300" r:id="rId20"/>
    <p:sldId id="301" r:id="rId21"/>
    <p:sldId id="302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2015-06-08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4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35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3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ya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2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1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Jin Liu (jin.liu@soyatec.com)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7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of Development Tools </a:t>
            </a:r>
            <a:endParaRPr lang="en-US" dirty="0" smtClean="0"/>
          </a:p>
          <a:p>
            <a:r>
              <a:rPr lang="en-US" dirty="0" smtClean="0"/>
              <a:t>JDT </a:t>
            </a:r>
            <a:r>
              <a:rPr lang="en-US" dirty="0"/>
              <a:t>and </a:t>
            </a:r>
            <a:r>
              <a:rPr lang="en-US" dirty="0" smtClean="0"/>
              <a:t>PDE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2015-06-08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Java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0055" y="2412899"/>
            <a:ext cx="6542202" cy="9387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IJavaProject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IClasspathEntry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buildPath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11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newSourceEntry</a:t>
            </a:r>
            <a:r>
              <a:rPr lang="en-US" sz="1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.getFullPath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().append(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JavaRuntime.getDefaultJREContainerEntry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.setRawClasspath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buildPath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.getFullPath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append(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"bin"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370055" y="3385353"/>
            <a:ext cx="6542202" cy="9387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IFolder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.getFolder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Create the source folder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IPackageFragmentRoot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srcFolder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.getPackageFragmentRoot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Assert.assertTrue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srcFolder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 resource exists and is on build path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2370055" y="4357807"/>
            <a:ext cx="6542202" cy="2616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IPackageFragment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fragment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srcFolder</a:t>
            </a:r>
            <a:r>
              <a:rPr lang="en-US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.createPackageFragment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x.y</a:t>
            </a:r>
            <a:r>
              <a:rPr lang="en-US" sz="11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370055" y="4709110"/>
            <a:ext cx="6542202" cy="9387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sv-SE" sz="11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100" dirty="0">
                <a:solidFill>
                  <a:srgbClr val="2A00FF"/>
                </a:solidFill>
                <a:latin typeface="Consolas" panose="020B0609020204030204" pitchFamily="49" charset="0"/>
              </a:rPr>
              <a:t>"package x.y;"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"public class E {"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 String first;"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ICompilationUnit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fragment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.createCompilationUnit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"E.java"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2370055" y="5715298"/>
            <a:ext cx="654220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"String name;"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9087439" y="1870075"/>
            <a:ext cx="1935637" cy="612648"/>
          </a:xfrm>
          <a:prstGeom prst="wedgeEllipseCallout">
            <a:avLst>
              <a:gd name="adj1" fmla="val -57693"/>
              <a:gd name="adj2" fmla="val 11481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Java project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9087439" y="2882258"/>
            <a:ext cx="2168165" cy="612648"/>
          </a:xfrm>
          <a:prstGeom prst="wedgeEllipseCallout">
            <a:avLst>
              <a:gd name="adj1" fmla="val -57693"/>
              <a:gd name="adj2" fmla="val 11481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folder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9087439" y="3894441"/>
            <a:ext cx="2168165" cy="365113"/>
          </a:xfrm>
          <a:prstGeom prst="wedgeEllipseCallout">
            <a:avLst>
              <a:gd name="adj1" fmla="val -57693"/>
              <a:gd name="adj2" fmla="val 11481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Package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9087439" y="4551540"/>
            <a:ext cx="2573518" cy="642630"/>
          </a:xfrm>
          <a:prstGeom prst="wedgeEllipseCallout">
            <a:avLst>
              <a:gd name="adj1" fmla="val -57693"/>
              <a:gd name="adj2" fmla="val 11481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Create compilation unit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087439" y="5373557"/>
            <a:ext cx="2573518" cy="452208"/>
          </a:xfrm>
          <a:prstGeom prst="wedgeEllipseCallout">
            <a:avLst>
              <a:gd name="adj1" fmla="val -57693"/>
              <a:gd name="adj2" fmla="val 11481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Create a field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notification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5673" y="1737598"/>
            <a:ext cx="7166727" cy="45243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addElementChangedListener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IElementChangedListener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elementChanged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ElementChangedEvent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hasTypeAddedOrRemoved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hasTypeAddedOrRemoved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IJavaElement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isAddedOrRemoved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.getKind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IJavaElementDelta.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CHANGED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switch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.getElementType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JAVA_MODEL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JAVA_PROJECT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PACKAGE_FRAGMENT_ROOT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PACKAGE_FRAGMENT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isAddedOrRemoved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processChildrenDelta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.getAffectedChildren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COMPILATION_UNIT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ICompilationUnit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ICompilationUnit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.getPrimary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cu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isAddedOrRemoved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isPossibleStructuralChange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.getFlags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processChildrenDelta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.getAffectedChildren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case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IJavaElement.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isAddedOrRemoved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processChildrenDelta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delta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.getAffectedChildren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9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inner </a:t>
            </a:r>
            <a:r>
              <a:rPr lang="en-US" sz="9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types</a:t>
            </a:r>
            <a:endParaRPr lang="en-US" sz="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default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 fields, methods, imports...</a:t>
            </a:r>
          </a:p>
          <a:p>
            <a:pPr lvl="1"/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return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172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Snapshot of </a:t>
            </a:r>
            <a:r>
              <a:rPr lang="en-US" dirty="0" err="1" smtClean="0"/>
              <a:t>ITypes</a:t>
            </a:r>
            <a:r>
              <a:rPr lang="en-US" dirty="0" smtClean="0"/>
              <a:t> in a sub/super type relationship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Used in Type Hierarchy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5904410" y="2762054"/>
            <a:ext cx="3022774" cy="359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2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6992" y="2545200"/>
            <a:ext cx="1016680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</a:rPr>
              <a:t>Create – on a type or on a region (= set of Java Elements)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type.newTypeHierarchy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progressMonitor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project.newTypeHierarchy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(region,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progressMonitor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</a:rPr>
              <a:t>Supertype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</a:rPr>
              <a:t> hierarchy – faster!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type.newSupertypeHierarchy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progressMonitor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</a:rPr>
              <a:t>Get super and subtypes, interfaces and classes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typeHierarchy.getSubtypes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(type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</a:rPr>
              <a:t>Change listener – when changed, refresh is required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typeHierarchy.addTypeHierarchyChangedListener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(..);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typeHierarchy.refresh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progressMonitor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8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resolve</a:t>
            </a:r>
          </a:p>
          <a:p>
            <a:pPr lvl="1"/>
            <a:r>
              <a:rPr lang="en-US" dirty="0"/>
              <a:t> Resolve the element at the given offset and length in the </a:t>
            </a:r>
            <a:r>
              <a:rPr lang="en-US" dirty="0" smtClean="0"/>
              <a:t>source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javaElements</a:t>
            </a:r>
            <a:r>
              <a:rPr lang="en-US" dirty="0"/>
              <a:t>= </a:t>
            </a:r>
            <a:r>
              <a:rPr lang="en-US" dirty="0" err="1"/>
              <a:t>compilationUnit.codeSelect</a:t>
            </a:r>
            <a:r>
              <a:rPr lang="en-US" dirty="0"/>
              <a:t>(50, 10);</a:t>
            </a:r>
          </a:p>
          <a:p>
            <a:pPr lvl="1"/>
            <a:r>
              <a:rPr lang="en-US" dirty="0"/>
              <a:t> Used for Navigate &gt; Open (F3) and tool </a:t>
            </a:r>
            <a:r>
              <a:rPr lang="en-US" dirty="0" smtClean="0"/>
              <a:t>tips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49" y="3407375"/>
            <a:ext cx="6471256" cy="29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 Model Features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Navigation – resolve a name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IType</a:t>
            </a:r>
            <a:r>
              <a:rPr lang="en-US" dirty="0"/>
              <a:t> type= </a:t>
            </a:r>
            <a:r>
              <a:rPr lang="en-US" dirty="0" err="1"/>
              <a:t>javaProject.findType</a:t>
            </a:r>
            <a:r>
              <a:rPr lang="en-US" dirty="0"/>
              <a:t>("</a:t>
            </a:r>
            <a:r>
              <a:rPr lang="en-US" dirty="0" err="1"/>
              <a:t>java.util.Vector</a:t>
            </a:r>
            <a:r>
              <a:rPr lang="en-US" dirty="0"/>
              <a:t>");</a:t>
            </a:r>
          </a:p>
          <a:p>
            <a:pPr lvl="1"/>
            <a:r>
              <a:rPr lang="en-US" dirty="0" smtClean="0"/>
              <a:t> Context – resolve an enclosing element</a:t>
            </a:r>
          </a:p>
          <a:p>
            <a:pPr lvl="2"/>
            <a:r>
              <a:rPr lang="en-US" dirty="0"/>
              <a:t> element= </a:t>
            </a:r>
            <a:r>
              <a:rPr lang="en-US" dirty="0" err="1"/>
              <a:t>compilationUnit.getElementAt</a:t>
            </a:r>
            <a:r>
              <a:rPr lang="en-US" dirty="0"/>
              <a:t>(position);</a:t>
            </a:r>
          </a:p>
          <a:p>
            <a:pPr lvl="1"/>
            <a:r>
              <a:rPr lang="en-US" dirty="0" smtClean="0"/>
              <a:t> Code assist – evaluate completions for a given offset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compilationUnit.codeComplete</a:t>
            </a:r>
            <a:r>
              <a:rPr lang="en-US" dirty="0"/>
              <a:t>(offset, </a:t>
            </a:r>
            <a:r>
              <a:rPr lang="en-US" dirty="0" err="1"/>
              <a:t>resultRequestor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 Code formatting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ToolFactory.createCodeFormatter</a:t>
            </a:r>
            <a:r>
              <a:rPr lang="en-US" dirty="0"/>
              <a:t>(options) .format(kind, string, offset, length, </a:t>
            </a:r>
            <a:r>
              <a:rPr lang="en-US" dirty="0" err="1"/>
              <a:t>indentationLevel</a:t>
            </a:r>
            <a:r>
              <a:rPr lang="en-US" dirty="0"/>
              <a:t>, </a:t>
            </a:r>
            <a:r>
              <a:rPr lang="en-US" dirty="0" err="1"/>
              <a:t>lineSeparator</a:t>
            </a:r>
            <a:r>
              <a:rPr lang="en-US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1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in JDT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Labels, images, structure, order for </a:t>
            </a:r>
            <a:r>
              <a:rPr lang="en-US" dirty="0" err="1" smtClean="0"/>
              <a:t>IJavaElements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JavaElementLabelProvider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StandardJavaElementContentProvider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JavaElementComparator</a:t>
            </a:r>
            <a:endParaRPr lang="en-US" dirty="0" smtClean="0"/>
          </a:p>
          <a:p>
            <a:r>
              <a:rPr lang="en-US" dirty="0" smtClean="0"/>
              <a:t>Selection and configuration dialogs, wizards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JavaUI.createPackageDialog</a:t>
            </a:r>
            <a:r>
              <a:rPr lang="en-US" dirty="0" smtClean="0"/>
              <a:t>(…), </a:t>
            </a:r>
            <a:r>
              <a:rPr lang="en-US" dirty="0" err="1" smtClean="0"/>
              <a:t>JavaUI.createTypeDialog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BuildPathDialogAccess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NewClassWizardPage</a:t>
            </a:r>
            <a:r>
              <a:rPr lang="en-US" dirty="0" smtClean="0"/>
              <a:t>, </a:t>
            </a:r>
            <a:r>
              <a:rPr lang="en-US" dirty="0" err="1" smtClean="0"/>
              <a:t>NewInterfaceWizardPage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JavadocExportWizardPage</a:t>
            </a:r>
            <a:r>
              <a:rPr lang="en-US" dirty="0" smtClean="0"/>
              <a:t>, </a:t>
            </a:r>
            <a:r>
              <a:rPr lang="en-US" dirty="0" err="1" smtClean="0"/>
              <a:t>NewJavaProjectWizardPageOne</a:t>
            </a:r>
            <a:r>
              <a:rPr lang="en-US" dirty="0" smtClean="0"/>
              <a:t>/Two</a:t>
            </a:r>
          </a:p>
          <a:p>
            <a:r>
              <a:rPr lang="en-US" dirty="0" smtClean="0"/>
              <a:t>Java Actions to add to context menus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org.eclipse.jdt.ui.actions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7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70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Search for declarations and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packages</a:t>
            </a:r>
            <a:r>
              <a:rPr lang="en-US" dirty="0"/>
              <a:t>, types, fields, methods and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wildcards (including camel-case) or from a Java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Scoped search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region = set of Java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predefined </a:t>
            </a:r>
            <a:r>
              <a:rPr lang="en-US" dirty="0"/>
              <a:t>workspace and hierarchy </a:t>
            </a:r>
            <a:r>
              <a:rPr lang="en-US" dirty="0" smtClean="0"/>
              <a:t>scopes</a:t>
            </a:r>
          </a:p>
          <a:p>
            <a:r>
              <a:rPr lang="en-US" dirty="0" smtClean="0"/>
              <a:t>Potential matches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Code </a:t>
            </a:r>
            <a:r>
              <a:rPr lang="en-US" dirty="0"/>
              <a:t>with errors, incomplete class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Limit </a:t>
            </a:r>
            <a:r>
              <a:rPr lang="en-US" dirty="0"/>
              <a:t>the match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casts, in catch clauses, only return types…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8" y="4232635"/>
            <a:ext cx="2720466" cy="2235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49" y="1617024"/>
            <a:ext cx="5077501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Form-Based Manifest Editors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RCP Tools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New Project Creation Wizards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Import Wizards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Export Wizards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Launchers – Test and debug Eclipse applications and </a:t>
            </a:r>
            <a:r>
              <a:rPr lang="en-US" dirty="0" err="1" smtClean="0"/>
              <a:t>OSGi</a:t>
            </a:r>
            <a:r>
              <a:rPr lang="en-US" dirty="0" smtClean="0"/>
              <a:t> bundles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Views</a:t>
            </a:r>
          </a:p>
          <a:p>
            <a:pPr lvl="1"/>
            <a:r>
              <a:rPr lang="en-US" dirty="0"/>
              <a:t> Miscellaneous </a:t>
            </a:r>
            <a:r>
              <a:rPr lang="en-US" dirty="0" smtClean="0"/>
              <a:t>Tools – Wizard to externalize and clean up manifest files</a:t>
            </a:r>
          </a:p>
          <a:p>
            <a:pPr lvl="1"/>
            <a:r>
              <a:rPr lang="en-US" dirty="0" smtClean="0"/>
              <a:t> Conversion Tools – Wizard to convert java project to plug-in project</a:t>
            </a:r>
          </a:p>
          <a:p>
            <a:pPr lvl="1"/>
            <a:r>
              <a:rPr lang="en-US" dirty="0"/>
              <a:t> Integration with JDT - </a:t>
            </a:r>
            <a:r>
              <a:rPr lang="en-US" dirty="0" smtClean="0"/>
              <a:t>Plug-in </a:t>
            </a:r>
            <a:r>
              <a:rPr lang="en-US" dirty="0"/>
              <a:t>manifest files participate in Java search and refactoring.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1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 Compatibility Analysis </a:t>
            </a:r>
          </a:p>
          <a:p>
            <a:pPr lvl="2"/>
            <a:r>
              <a:rPr lang="en-US" dirty="0" smtClean="0"/>
              <a:t> Identify </a:t>
            </a:r>
            <a:r>
              <a:rPr lang="en-US" dirty="0"/>
              <a:t>binary compatibility issues relative to a previous version of a plug-in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API Restriction Tags </a:t>
            </a:r>
          </a:p>
          <a:p>
            <a:pPr lvl="2"/>
            <a:r>
              <a:rPr lang="en-US" dirty="0" smtClean="0"/>
              <a:t> Javadoc </a:t>
            </a:r>
            <a:r>
              <a:rPr lang="en-US" dirty="0"/>
              <a:t>tags are provided to explicitly define restrictions associated with types and members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Version Number Validation 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invalid plug-in version numbers relative to a previous version of a plug-in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Javadoc @since Tag </a:t>
            </a:r>
            <a:r>
              <a:rPr lang="en-US" dirty="0" smtClean="0"/>
              <a:t>Validation</a:t>
            </a:r>
          </a:p>
          <a:p>
            <a:pPr lvl="2"/>
            <a:r>
              <a:rPr lang="en-US" b="1" dirty="0"/>
              <a:t> </a:t>
            </a:r>
            <a:r>
              <a:rPr lang="en-US" dirty="0" smtClean="0"/>
              <a:t>Identify </a:t>
            </a:r>
            <a:r>
              <a:rPr lang="en-US" dirty="0"/>
              <a:t>missing and invalid @since tags on types and members. </a:t>
            </a:r>
            <a:endParaRPr lang="en-US" dirty="0" smtClean="0"/>
          </a:p>
          <a:p>
            <a:pPr lvl="1"/>
            <a:r>
              <a:rPr lang="en-US" dirty="0"/>
              <a:t> API Leak Analysis </a:t>
            </a:r>
            <a:endParaRPr lang="en-US" dirty="0" smtClean="0"/>
          </a:p>
          <a:p>
            <a:pPr lvl="2"/>
            <a:r>
              <a:rPr lang="en-US" b="1" dirty="0"/>
              <a:t> </a:t>
            </a:r>
            <a:r>
              <a:rPr lang="en-US" dirty="0" smtClean="0"/>
              <a:t>Identify </a:t>
            </a:r>
            <a:r>
              <a:rPr lang="en-US" dirty="0"/>
              <a:t>API types and methods that leak non-API </a:t>
            </a:r>
            <a:r>
              <a:rPr lang="en-US" dirty="0" smtClean="0"/>
              <a:t>types.</a:t>
            </a:r>
          </a:p>
          <a:p>
            <a:pPr lvl="1"/>
            <a:r>
              <a:rPr lang="en-US" dirty="0"/>
              <a:t> Quick Fixes </a:t>
            </a:r>
            <a:endParaRPr lang="en-US" dirty="0" smtClean="0"/>
          </a:p>
          <a:p>
            <a:pPr lvl="2"/>
            <a:r>
              <a:rPr lang="en-US" b="1" dirty="0"/>
              <a:t> </a:t>
            </a:r>
            <a:r>
              <a:rPr lang="en-US" dirty="0" smtClean="0"/>
              <a:t>Quick </a:t>
            </a:r>
            <a:r>
              <a:rPr lang="en-US" dirty="0"/>
              <a:t>fixes are provided to adjust plug-in versions and @since tags appropriately.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JDT </a:t>
            </a:r>
            <a:r>
              <a:rPr lang="en-US" dirty="0" smtClean="0"/>
              <a:t>- Java Development Tooling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Java Model</a:t>
            </a:r>
          </a:p>
          <a:p>
            <a:pPr lvl="1"/>
            <a:r>
              <a:rPr lang="en-US" dirty="0" smtClean="0"/>
              <a:t> Type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 Search </a:t>
            </a:r>
            <a:r>
              <a:rPr lang="en-US" dirty="0"/>
              <a:t>Engine </a:t>
            </a:r>
            <a:endParaRPr lang="en-US" dirty="0" smtClean="0"/>
          </a:p>
          <a:p>
            <a:r>
              <a:rPr lang="en-US" dirty="0" smtClean="0"/>
              <a:t>PDE - </a:t>
            </a:r>
            <a:r>
              <a:rPr lang="en-US" dirty="0"/>
              <a:t>Plug-in Development Environment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API Tools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Build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Automated building of RCP applications from product configurations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Automated building of features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Automated building of plug-ins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Generating Ant scripts from PDE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Generating Ant scripts from scripts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Building p2 repositories and products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Builder Configuration Properties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Feature and Plug-in build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9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2015-06-08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Model – Lightweight model for views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OK to keep references to it</a:t>
            </a:r>
          </a:p>
          <a:p>
            <a:pPr lvl="1"/>
            <a:r>
              <a:rPr lang="en-US" dirty="0" smtClean="0"/>
              <a:t> Contains unresolved information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From projects to declarations (types, methods, 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Model – Lightweight model for views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Java model and its elements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Java project settings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Creating a Java element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Change notification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Type hierarchy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Code resolve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Elements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5" y="2615721"/>
            <a:ext cx="8323809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Elements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object 3"/>
          <p:cNvSpPr/>
          <p:nvPr/>
        </p:nvSpPr>
        <p:spPr>
          <a:xfrm>
            <a:off x="2846450" y="3595752"/>
            <a:ext cx="2160524" cy="161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6429375" y="2487612"/>
            <a:ext cx="3854450" cy="366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3011" y="3773424"/>
            <a:ext cx="649605" cy="399415"/>
          </a:xfrm>
          <a:custGeom>
            <a:avLst/>
            <a:gdLst/>
            <a:ahLst/>
            <a:cxnLst/>
            <a:rect l="l" t="t" r="r" b="b"/>
            <a:pathLst>
              <a:path w="649605" h="399414">
                <a:moveTo>
                  <a:pt x="581058" y="34282"/>
                </a:moveTo>
                <a:lnTo>
                  <a:pt x="0" y="388365"/>
                </a:lnTo>
                <a:lnTo>
                  <a:pt x="6603" y="399161"/>
                </a:lnTo>
                <a:lnTo>
                  <a:pt x="587643" y="45089"/>
                </a:lnTo>
                <a:lnTo>
                  <a:pt x="581058" y="34282"/>
                </a:lnTo>
                <a:close/>
              </a:path>
              <a:path w="649605" h="399414">
                <a:moveTo>
                  <a:pt x="632092" y="27686"/>
                </a:moveTo>
                <a:lnTo>
                  <a:pt x="591883" y="27686"/>
                </a:lnTo>
                <a:lnTo>
                  <a:pt x="598487" y="38481"/>
                </a:lnTo>
                <a:lnTo>
                  <a:pt x="587643" y="45089"/>
                </a:lnTo>
                <a:lnTo>
                  <a:pt x="604202" y="72262"/>
                </a:lnTo>
                <a:lnTo>
                  <a:pt x="632092" y="27686"/>
                </a:lnTo>
                <a:close/>
              </a:path>
              <a:path w="649605" h="399414">
                <a:moveTo>
                  <a:pt x="591883" y="27686"/>
                </a:moveTo>
                <a:lnTo>
                  <a:pt x="581058" y="34282"/>
                </a:lnTo>
                <a:lnTo>
                  <a:pt x="587643" y="45089"/>
                </a:lnTo>
                <a:lnTo>
                  <a:pt x="598487" y="38481"/>
                </a:lnTo>
                <a:lnTo>
                  <a:pt x="591883" y="27686"/>
                </a:lnTo>
                <a:close/>
              </a:path>
              <a:path w="649605" h="399414">
                <a:moveTo>
                  <a:pt x="649414" y="0"/>
                </a:moveTo>
                <a:lnTo>
                  <a:pt x="564578" y="7238"/>
                </a:lnTo>
                <a:lnTo>
                  <a:pt x="581058" y="34282"/>
                </a:lnTo>
                <a:lnTo>
                  <a:pt x="591883" y="27686"/>
                </a:lnTo>
                <a:lnTo>
                  <a:pt x="632092" y="27686"/>
                </a:lnTo>
                <a:lnTo>
                  <a:pt x="649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2740" y="4068269"/>
            <a:ext cx="5848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IPro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ect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8598" y="4163440"/>
            <a:ext cx="836294" cy="365760"/>
          </a:xfrm>
          <a:custGeom>
            <a:avLst/>
            <a:gdLst/>
            <a:ahLst/>
            <a:cxnLst/>
            <a:rect l="l" t="t" r="r" b="b"/>
            <a:pathLst>
              <a:path w="836294" h="365760">
                <a:moveTo>
                  <a:pt x="763308" y="29230"/>
                </a:moveTo>
                <a:lnTo>
                  <a:pt x="0" y="353440"/>
                </a:lnTo>
                <a:lnTo>
                  <a:pt x="4953" y="365251"/>
                </a:lnTo>
                <a:lnTo>
                  <a:pt x="768272" y="40911"/>
                </a:lnTo>
                <a:lnTo>
                  <a:pt x="763308" y="29230"/>
                </a:lnTo>
                <a:close/>
              </a:path>
              <a:path w="836294" h="365760">
                <a:moveTo>
                  <a:pt x="819868" y="24256"/>
                </a:moveTo>
                <a:lnTo>
                  <a:pt x="775017" y="24256"/>
                </a:lnTo>
                <a:lnTo>
                  <a:pt x="779970" y="35940"/>
                </a:lnTo>
                <a:lnTo>
                  <a:pt x="768272" y="40911"/>
                </a:lnTo>
                <a:lnTo>
                  <a:pt x="780732" y="70230"/>
                </a:lnTo>
                <a:lnTo>
                  <a:pt x="819868" y="24256"/>
                </a:lnTo>
                <a:close/>
              </a:path>
              <a:path w="836294" h="365760">
                <a:moveTo>
                  <a:pt x="775017" y="24256"/>
                </a:moveTo>
                <a:lnTo>
                  <a:pt x="763308" y="29230"/>
                </a:lnTo>
                <a:lnTo>
                  <a:pt x="768272" y="40911"/>
                </a:lnTo>
                <a:lnTo>
                  <a:pt x="779970" y="35940"/>
                </a:lnTo>
                <a:lnTo>
                  <a:pt x="775017" y="24256"/>
                </a:lnTo>
                <a:close/>
              </a:path>
              <a:path w="836294" h="365760">
                <a:moveTo>
                  <a:pt x="750887" y="0"/>
                </a:moveTo>
                <a:lnTo>
                  <a:pt x="763308" y="29230"/>
                </a:lnTo>
                <a:lnTo>
                  <a:pt x="775017" y="24256"/>
                </a:lnTo>
                <a:lnTo>
                  <a:pt x="819868" y="24256"/>
                </a:lnTo>
                <a:lnTo>
                  <a:pt x="835977" y="5333"/>
                </a:lnTo>
                <a:lnTo>
                  <a:pt x="7508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3466" y="4433394"/>
            <a:ext cx="534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IFolder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1411" y="4661281"/>
            <a:ext cx="1483995" cy="252095"/>
          </a:xfrm>
          <a:custGeom>
            <a:avLst/>
            <a:gdLst/>
            <a:ahLst/>
            <a:cxnLst/>
            <a:rect l="l" t="t" r="r" b="b"/>
            <a:pathLst>
              <a:path w="1483995" h="252095">
                <a:moveTo>
                  <a:pt x="1407349" y="31454"/>
                </a:moveTo>
                <a:lnTo>
                  <a:pt x="0" y="239395"/>
                </a:lnTo>
                <a:lnTo>
                  <a:pt x="1854" y="251968"/>
                </a:lnTo>
                <a:lnTo>
                  <a:pt x="1409210" y="44015"/>
                </a:lnTo>
                <a:lnTo>
                  <a:pt x="1407349" y="31454"/>
                </a:lnTo>
                <a:close/>
              </a:path>
              <a:path w="1483995" h="252095">
                <a:moveTo>
                  <a:pt x="1479361" y="29591"/>
                </a:moveTo>
                <a:lnTo>
                  <a:pt x="1419961" y="29591"/>
                </a:lnTo>
                <a:lnTo>
                  <a:pt x="1421739" y="42164"/>
                </a:lnTo>
                <a:lnTo>
                  <a:pt x="1409210" y="44015"/>
                </a:lnTo>
                <a:lnTo>
                  <a:pt x="1413865" y="75438"/>
                </a:lnTo>
                <a:lnTo>
                  <a:pt x="1479361" y="29591"/>
                </a:lnTo>
                <a:close/>
              </a:path>
              <a:path w="1483995" h="252095">
                <a:moveTo>
                  <a:pt x="1419961" y="29591"/>
                </a:moveTo>
                <a:lnTo>
                  <a:pt x="1407349" y="31454"/>
                </a:lnTo>
                <a:lnTo>
                  <a:pt x="1409210" y="44015"/>
                </a:lnTo>
                <a:lnTo>
                  <a:pt x="1421739" y="42164"/>
                </a:lnTo>
                <a:lnTo>
                  <a:pt x="1419961" y="29591"/>
                </a:lnTo>
                <a:close/>
              </a:path>
              <a:path w="1483995" h="252095">
                <a:moveTo>
                  <a:pt x="1402689" y="0"/>
                </a:moveTo>
                <a:lnTo>
                  <a:pt x="1407349" y="31454"/>
                </a:lnTo>
                <a:lnTo>
                  <a:pt x="1419961" y="29591"/>
                </a:lnTo>
                <a:lnTo>
                  <a:pt x="1479361" y="29591"/>
                </a:lnTo>
                <a:lnTo>
                  <a:pt x="1483715" y="26543"/>
                </a:lnTo>
                <a:lnTo>
                  <a:pt x="140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6514" y="4793948"/>
            <a:ext cx="3314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IFile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4426" y="2322577"/>
            <a:ext cx="563245" cy="118745"/>
          </a:xfrm>
          <a:custGeom>
            <a:avLst/>
            <a:gdLst/>
            <a:ahLst/>
            <a:cxnLst/>
            <a:rect l="l" t="t" r="r" b="b"/>
            <a:pathLst>
              <a:path w="563245" h="118744">
                <a:moveTo>
                  <a:pt x="69596" y="42799"/>
                </a:moveTo>
                <a:lnTo>
                  <a:pt x="0" y="92075"/>
                </a:lnTo>
                <a:lnTo>
                  <a:pt x="81025" y="118237"/>
                </a:lnTo>
                <a:lnTo>
                  <a:pt x="76561" y="88773"/>
                </a:lnTo>
                <a:lnTo>
                  <a:pt x="63753" y="88773"/>
                </a:lnTo>
                <a:lnTo>
                  <a:pt x="61849" y="76200"/>
                </a:lnTo>
                <a:lnTo>
                  <a:pt x="74367" y="74288"/>
                </a:lnTo>
                <a:lnTo>
                  <a:pt x="69596" y="42799"/>
                </a:lnTo>
                <a:close/>
              </a:path>
              <a:path w="563245" h="118744">
                <a:moveTo>
                  <a:pt x="74367" y="74288"/>
                </a:moveTo>
                <a:lnTo>
                  <a:pt x="61849" y="76200"/>
                </a:lnTo>
                <a:lnTo>
                  <a:pt x="63753" y="88773"/>
                </a:lnTo>
                <a:lnTo>
                  <a:pt x="76272" y="86862"/>
                </a:lnTo>
                <a:lnTo>
                  <a:pt x="74367" y="74288"/>
                </a:lnTo>
                <a:close/>
              </a:path>
              <a:path w="563245" h="118744">
                <a:moveTo>
                  <a:pt x="76272" y="86862"/>
                </a:moveTo>
                <a:lnTo>
                  <a:pt x="63753" y="88773"/>
                </a:lnTo>
                <a:lnTo>
                  <a:pt x="76561" y="88773"/>
                </a:lnTo>
                <a:lnTo>
                  <a:pt x="76272" y="86862"/>
                </a:lnTo>
                <a:close/>
              </a:path>
              <a:path w="563245" h="118744">
                <a:moveTo>
                  <a:pt x="560959" y="0"/>
                </a:moveTo>
                <a:lnTo>
                  <a:pt x="74367" y="74288"/>
                </a:lnTo>
                <a:lnTo>
                  <a:pt x="76272" y="86862"/>
                </a:lnTo>
                <a:lnTo>
                  <a:pt x="562991" y="12573"/>
                </a:lnTo>
                <a:lnTo>
                  <a:pt x="5609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0032" y="2197686"/>
            <a:ext cx="9226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7030A0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7030A0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aPro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ect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2376" y="2590863"/>
            <a:ext cx="1884680" cy="184666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IPackag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Fr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gmen</a:t>
            </a:r>
            <a:r>
              <a:rPr sz="1200" b="1" spc="-5" dirty="0">
                <a:solidFill>
                  <a:srgbClr val="663399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Ro</a:t>
            </a:r>
            <a:r>
              <a:rPr sz="1200" b="1" spc="-5" dirty="0">
                <a:solidFill>
                  <a:srgbClr val="663399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78648" y="2722626"/>
            <a:ext cx="695960" cy="76200"/>
          </a:xfrm>
          <a:custGeom>
            <a:avLst/>
            <a:gdLst/>
            <a:ahLst/>
            <a:cxnLst/>
            <a:rect l="l" t="t" r="r" b="b"/>
            <a:pathLst>
              <a:path w="695959" h="76200">
                <a:moveTo>
                  <a:pt x="74675" y="0"/>
                </a:moveTo>
                <a:lnTo>
                  <a:pt x="0" y="41275"/>
                </a:lnTo>
                <a:lnTo>
                  <a:pt x="77724" y="76200"/>
                </a:lnTo>
                <a:lnTo>
                  <a:pt x="76474" y="44958"/>
                </a:lnTo>
                <a:lnTo>
                  <a:pt x="63753" y="44958"/>
                </a:lnTo>
                <a:lnTo>
                  <a:pt x="63246" y="32258"/>
                </a:lnTo>
                <a:lnTo>
                  <a:pt x="75945" y="31737"/>
                </a:lnTo>
                <a:lnTo>
                  <a:pt x="74675" y="0"/>
                </a:lnTo>
                <a:close/>
              </a:path>
              <a:path w="695959" h="76200">
                <a:moveTo>
                  <a:pt x="75945" y="31737"/>
                </a:moveTo>
                <a:lnTo>
                  <a:pt x="63246" y="32258"/>
                </a:lnTo>
                <a:lnTo>
                  <a:pt x="63753" y="44958"/>
                </a:lnTo>
                <a:lnTo>
                  <a:pt x="76453" y="44434"/>
                </a:lnTo>
                <a:lnTo>
                  <a:pt x="75945" y="31737"/>
                </a:lnTo>
                <a:close/>
              </a:path>
              <a:path w="695959" h="76200">
                <a:moveTo>
                  <a:pt x="76453" y="44434"/>
                </a:moveTo>
                <a:lnTo>
                  <a:pt x="63753" y="44958"/>
                </a:lnTo>
                <a:lnTo>
                  <a:pt x="76474" y="44958"/>
                </a:lnTo>
                <a:lnTo>
                  <a:pt x="76453" y="44434"/>
                </a:lnTo>
                <a:close/>
              </a:path>
              <a:path w="695959" h="76200">
                <a:moveTo>
                  <a:pt x="695071" y="6350"/>
                </a:moveTo>
                <a:lnTo>
                  <a:pt x="75945" y="31737"/>
                </a:lnTo>
                <a:lnTo>
                  <a:pt x="76453" y="44434"/>
                </a:lnTo>
                <a:lnTo>
                  <a:pt x="695705" y="18923"/>
                </a:lnTo>
                <a:lnTo>
                  <a:pt x="695071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6748" y="2957576"/>
            <a:ext cx="1285240" cy="120650"/>
          </a:xfrm>
          <a:custGeom>
            <a:avLst/>
            <a:gdLst/>
            <a:ahLst/>
            <a:cxnLst/>
            <a:rect l="l" t="t" r="r" b="b"/>
            <a:pathLst>
              <a:path w="1285240" h="120650">
                <a:moveTo>
                  <a:pt x="76469" y="31781"/>
                </a:moveTo>
                <a:lnTo>
                  <a:pt x="75671" y="44360"/>
                </a:lnTo>
                <a:lnTo>
                  <a:pt x="1283970" y="120523"/>
                </a:lnTo>
                <a:lnTo>
                  <a:pt x="1284731" y="107950"/>
                </a:lnTo>
                <a:lnTo>
                  <a:pt x="76469" y="31781"/>
                </a:lnTo>
                <a:close/>
              </a:path>
              <a:path w="1285240" h="120650">
                <a:moveTo>
                  <a:pt x="78486" y="0"/>
                </a:moveTo>
                <a:lnTo>
                  <a:pt x="0" y="33274"/>
                </a:lnTo>
                <a:lnTo>
                  <a:pt x="73660" y="76073"/>
                </a:lnTo>
                <a:lnTo>
                  <a:pt x="75671" y="44360"/>
                </a:lnTo>
                <a:lnTo>
                  <a:pt x="62991" y="43561"/>
                </a:lnTo>
                <a:lnTo>
                  <a:pt x="63880" y="30987"/>
                </a:lnTo>
                <a:lnTo>
                  <a:pt x="76520" y="30987"/>
                </a:lnTo>
                <a:lnTo>
                  <a:pt x="78486" y="0"/>
                </a:lnTo>
                <a:close/>
              </a:path>
              <a:path w="1285240" h="120650">
                <a:moveTo>
                  <a:pt x="63880" y="30987"/>
                </a:moveTo>
                <a:lnTo>
                  <a:pt x="62991" y="43561"/>
                </a:lnTo>
                <a:lnTo>
                  <a:pt x="75671" y="44360"/>
                </a:lnTo>
                <a:lnTo>
                  <a:pt x="76469" y="31781"/>
                </a:lnTo>
                <a:lnTo>
                  <a:pt x="63880" y="30987"/>
                </a:lnTo>
                <a:close/>
              </a:path>
              <a:path w="1285240" h="120650">
                <a:moveTo>
                  <a:pt x="76520" y="30987"/>
                </a:moveTo>
                <a:lnTo>
                  <a:pt x="63880" y="30987"/>
                </a:lnTo>
                <a:lnTo>
                  <a:pt x="76469" y="31781"/>
                </a:lnTo>
                <a:lnTo>
                  <a:pt x="76520" y="309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78061" y="2977339"/>
            <a:ext cx="1381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IPackag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Fr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gment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91399" y="3163824"/>
            <a:ext cx="903605" cy="227329"/>
          </a:xfrm>
          <a:custGeom>
            <a:avLst/>
            <a:gdLst/>
            <a:ahLst/>
            <a:cxnLst/>
            <a:rect l="l" t="t" r="r" b="b"/>
            <a:pathLst>
              <a:path w="903604" h="227329">
                <a:moveTo>
                  <a:pt x="75810" y="30953"/>
                </a:moveTo>
                <a:lnTo>
                  <a:pt x="73053" y="43379"/>
                </a:lnTo>
                <a:lnTo>
                  <a:pt x="900429" y="226949"/>
                </a:lnTo>
                <a:lnTo>
                  <a:pt x="903097" y="214502"/>
                </a:lnTo>
                <a:lnTo>
                  <a:pt x="75810" y="30953"/>
                </a:lnTo>
                <a:close/>
              </a:path>
              <a:path w="903604" h="227329">
                <a:moveTo>
                  <a:pt x="82676" y="0"/>
                </a:moveTo>
                <a:lnTo>
                  <a:pt x="0" y="20700"/>
                </a:lnTo>
                <a:lnTo>
                  <a:pt x="66166" y="74422"/>
                </a:lnTo>
                <a:lnTo>
                  <a:pt x="73053" y="43379"/>
                </a:lnTo>
                <a:lnTo>
                  <a:pt x="60705" y="40639"/>
                </a:lnTo>
                <a:lnTo>
                  <a:pt x="63373" y="28193"/>
                </a:lnTo>
                <a:lnTo>
                  <a:pt x="76422" y="28193"/>
                </a:lnTo>
                <a:lnTo>
                  <a:pt x="82676" y="0"/>
                </a:lnTo>
                <a:close/>
              </a:path>
              <a:path w="903604" h="227329">
                <a:moveTo>
                  <a:pt x="63373" y="28193"/>
                </a:moveTo>
                <a:lnTo>
                  <a:pt x="60705" y="40639"/>
                </a:lnTo>
                <a:lnTo>
                  <a:pt x="73053" y="43379"/>
                </a:lnTo>
                <a:lnTo>
                  <a:pt x="75810" y="30953"/>
                </a:lnTo>
                <a:lnTo>
                  <a:pt x="63373" y="28193"/>
                </a:lnTo>
                <a:close/>
              </a:path>
              <a:path w="903604" h="227329">
                <a:moveTo>
                  <a:pt x="76422" y="28193"/>
                </a:moveTo>
                <a:lnTo>
                  <a:pt x="63373" y="28193"/>
                </a:lnTo>
                <a:lnTo>
                  <a:pt x="75810" y="30953"/>
                </a:lnTo>
                <a:lnTo>
                  <a:pt x="76422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76538" y="3352244"/>
            <a:ext cx="1332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ICompilation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U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nit</a:t>
            </a:r>
            <a:r>
              <a:rPr sz="1200" b="1" spc="20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/ ICl</a:t>
            </a:r>
            <a:r>
              <a:rPr sz="1200" b="1" spc="5" dirty="0">
                <a:solidFill>
                  <a:srgbClr val="663399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ssFile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43804" y="3228164"/>
            <a:ext cx="4095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200" b="1" spc="-8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200" b="1" spc="-35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pe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34024" y="3285871"/>
            <a:ext cx="1149985" cy="76200"/>
          </a:xfrm>
          <a:custGeom>
            <a:avLst/>
            <a:gdLst/>
            <a:ahLst/>
            <a:cxnLst/>
            <a:rect l="l" t="t" r="r" b="b"/>
            <a:pathLst>
              <a:path w="1149985" h="76200">
                <a:moveTo>
                  <a:pt x="1073403" y="0"/>
                </a:moveTo>
                <a:lnTo>
                  <a:pt x="1073245" y="31696"/>
                </a:lnTo>
                <a:lnTo>
                  <a:pt x="1085977" y="31750"/>
                </a:lnTo>
                <a:lnTo>
                  <a:pt x="1085850" y="44450"/>
                </a:lnTo>
                <a:lnTo>
                  <a:pt x="1073181" y="44450"/>
                </a:lnTo>
                <a:lnTo>
                  <a:pt x="1073023" y="76200"/>
                </a:lnTo>
                <a:lnTo>
                  <a:pt x="1137162" y="44450"/>
                </a:lnTo>
                <a:lnTo>
                  <a:pt x="1085850" y="44450"/>
                </a:lnTo>
                <a:lnTo>
                  <a:pt x="1137270" y="44396"/>
                </a:lnTo>
                <a:lnTo>
                  <a:pt x="1149477" y="38353"/>
                </a:lnTo>
                <a:lnTo>
                  <a:pt x="1073403" y="0"/>
                </a:lnTo>
                <a:close/>
              </a:path>
              <a:path w="1149985" h="76200">
                <a:moveTo>
                  <a:pt x="1073245" y="31696"/>
                </a:moveTo>
                <a:lnTo>
                  <a:pt x="1073182" y="44396"/>
                </a:lnTo>
                <a:lnTo>
                  <a:pt x="1085850" y="44450"/>
                </a:lnTo>
                <a:lnTo>
                  <a:pt x="1085977" y="31750"/>
                </a:lnTo>
                <a:lnTo>
                  <a:pt x="1073245" y="31696"/>
                </a:lnTo>
                <a:close/>
              </a:path>
              <a:path w="1149985" h="76200">
                <a:moveTo>
                  <a:pt x="126" y="27177"/>
                </a:moveTo>
                <a:lnTo>
                  <a:pt x="0" y="39877"/>
                </a:lnTo>
                <a:lnTo>
                  <a:pt x="1073182" y="44396"/>
                </a:lnTo>
                <a:lnTo>
                  <a:pt x="1073245" y="31696"/>
                </a:lnTo>
                <a:lnTo>
                  <a:pt x="126" y="271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5861" y="3550792"/>
            <a:ext cx="988694" cy="168910"/>
          </a:xfrm>
          <a:custGeom>
            <a:avLst/>
            <a:gdLst/>
            <a:ahLst/>
            <a:cxnLst/>
            <a:rect l="l" t="t" r="r" b="b"/>
            <a:pathLst>
              <a:path w="988695" h="168910">
                <a:moveTo>
                  <a:pt x="911881" y="31433"/>
                </a:moveTo>
                <a:lnTo>
                  <a:pt x="0" y="156083"/>
                </a:lnTo>
                <a:lnTo>
                  <a:pt x="1650" y="168656"/>
                </a:lnTo>
                <a:lnTo>
                  <a:pt x="913617" y="44012"/>
                </a:lnTo>
                <a:lnTo>
                  <a:pt x="911881" y="31433"/>
                </a:lnTo>
                <a:close/>
              </a:path>
              <a:path w="988695" h="168910">
                <a:moveTo>
                  <a:pt x="984963" y="29718"/>
                </a:moveTo>
                <a:lnTo>
                  <a:pt x="924433" y="29718"/>
                </a:lnTo>
                <a:lnTo>
                  <a:pt x="926211" y="42291"/>
                </a:lnTo>
                <a:lnTo>
                  <a:pt x="913617" y="44012"/>
                </a:lnTo>
                <a:lnTo>
                  <a:pt x="917955" y="75438"/>
                </a:lnTo>
                <a:lnTo>
                  <a:pt x="984963" y="29718"/>
                </a:lnTo>
                <a:close/>
              </a:path>
              <a:path w="988695" h="168910">
                <a:moveTo>
                  <a:pt x="924433" y="29718"/>
                </a:moveTo>
                <a:lnTo>
                  <a:pt x="911881" y="31433"/>
                </a:lnTo>
                <a:lnTo>
                  <a:pt x="913617" y="44012"/>
                </a:lnTo>
                <a:lnTo>
                  <a:pt x="926211" y="42291"/>
                </a:lnTo>
                <a:lnTo>
                  <a:pt x="924433" y="29718"/>
                </a:lnTo>
                <a:close/>
              </a:path>
              <a:path w="988695" h="168910">
                <a:moveTo>
                  <a:pt x="907541" y="0"/>
                </a:moveTo>
                <a:lnTo>
                  <a:pt x="911881" y="31433"/>
                </a:lnTo>
                <a:lnTo>
                  <a:pt x="924433" y="29718"/>
                </a:lnTo>
                <a:lnTo>
                  <a:pt x="984963" y="29718"/>
                </a:lnTo>
                <a:lnTo>
                  <a:pt x="988313" y="27432"/>
                </a:lnTo>
                <a:lnTo>
                  <a:pt x="907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80550" y="4068698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44450" y="63500"/>
                </a:moveTo>
                <a:lnTo>
                  <a:pt x="31750" y="63500"/>
                </a:lnTo>
                <a:lnTo>
                  <a:pt x="31750" y="190500"/>
                </a:lnTo>
                <a:lnTo>
                  <a:pt x="44450" y="190500"/>
                </a:lnTo>
                <a:lnTo>
                  <a:pt x="44450" y="63500"/>
                </a:lnTo>
                <a:close/>
              </a:path>
              <a:path w="76200" h="1905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905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66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75723" y="4386198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0" y="114300"/>
                </a:moveTo>
                <a:lnTo>
                  <a:pt x="38100" y="190500"/>
                </a:lnTo>
                <a:lnTo>
                  <a:pt x="69839" y="127126"/>
                </a:lnTo>
                <a:lnTo>
                  <a:pt x="44450" y="127126"/>
                </a:lnTo>
                <a:lnTo>
                  <a:pt x="31750" y="127000"/>
                </a:lnTo>
                <a:lnTo>
                  <a:pt x="31750" y="114352"/>
                </a:lnTo>
                <a:lnTo>
                  <a:pt x="0" y="114300"/>
                </a:lnTo>
                <a:close/>
              </a:path>
              <a:path w="76200" h="190500">
                <a:moveTo>
                  <a:pt x="31750" y="114352"/>
                </a:moveTo>
                <a:lnTo>
                  <a:pt x="31750" y="127000"/>
                </a:lnTo>
                <a:lnTo>
                  <a:pt x="44450" y="127126"/>
                </a:lnTo>
                <a:lnTo>
                  <a:pt x="44450" y="114374"/>
                </a:lnTo>
                <a:lnTo>
                  <a:pt x="31750" y="114352"/>
                </a:lnTo>
                <a:close/>
              </a:path>
              <a:path w="76200" h="190500">
                <a:moveTo>
                  <a:pt x="44450" y="114374"/>
                </a:moveTo>
                <a:lnTo>
                  <a:pt x="44450" y="127126"/>
                </a:lnTo>
                <a:lnTo>
                  <a:pt x="69839" y="127126"/>
                </a:lnTo>
                <a:lnTo>
                  <a:pt x="76200" y="114426"/>
                </a:lnTo>
                <a:lnTo>
                  <a:pt x="44450" y="114374"/>
                </a:lnTo>
                <a:close/>
              </a:path>
              <a:path w="76200" h="190500">
                <a:moveTo>
                  <a:pt x="44450" y="0"/>
                </a:moveTo>
                <a:lnTo>
                  <a:pt x="31750" y="0"/>
                </a:lnTo>
                <a:lnTo>
                  <a:pt x="31750" y="114352"/>
                </a:lnTo>
                <a:lnTo>
                  <a:pt x="44450" y="114374"/>
                </a:lnTo>
                <a:lnTo>
                  <a:pt x="44450" y="0"/>
                </a:lnTo>
                <a:close/>
              </a:path>
            </a:pathLst>
          </a:custGeom>
          <a:solidFill>
            <a:srgbClr val="66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10554" y="3582368"/>
            <a:ext cx="730250" cy="80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5560" algn="ctr">
              <a:lnSpc>
                <a:spcPct val="150700"/>
              </a:lnSpc>
            </a:pP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IMethod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IFi</a:t>
            </a:r>
            <a:r>
              <a:rPr sz="1200" b="1" spc="5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ld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IInitialzier</a:t>
            </a:r>
            <a:endParaRPr sz="12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47176" y="3794061"/>
            <a:ext cx="1605280" cy="184666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elemen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.getPar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n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663399"/>
                </a:solidFill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09736" y="4692094"/>
            <a:ext cx="1593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el</a:t>
            </a:r>
            <a:r>
              <a:rPr sz="1200" b="1" spc="5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men</a:t>
            </a:r>
            <a:r>
              <a:rPr sz="1200" b="1" spc="-5" dirty="0">
                <a:solidFill>
                  <a:srgbClr val="663399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.get</a:t>
            </a:r>
            <a:r>
              <a:rPr sz="1200" b="1" spc="-10" dirty="0">
                <a:solidFill>
                  <a:srgbClr val="663399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hildren</a:t>
            </a:r>
            <a:r>
              <a:rPr sz="1200" b="1" spc="-5" dirty="0">
                <a:solidFill>
                  <a:srgbClr val="663399"/>
                </a:solidFill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663399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64126" y="2500376"/>
            <a:ext cx="9525" cy="3771900"/>
          </a:xfrm>
          <a:custGeom>
            <a:avLst/>
            <a:gdLst/>
            <a:ahLst/>
            <a:cxnLst/>
            <a:rect l="l" t="t" r="r" b="b"/>
            <a:pathLst>
              <a:path w="9525" h="3771900">
                <a:moveTo>
                  <a:pt x="9525" y="0"/>
                </a:moveTo>
                <a:lnTo>
                  <a:pt x="0" y="3771836"/>
                </a:lnTo>
              </a:path>
            </a:pathLst>
          </a:custGeom>
          <a:ln w="19050">
            <a:solidFill>
              <a:srgbClr val="66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5976" y="5795962"/>
            <a:ext cx="2317750" cy="76200"/>
          </a:xfrm>
          <a:custGeom>
            <a:avLst/>
            <a:gdLst/>
            <a:ahLst/>
            <a:cxnLst/>
            <a:rect l="l" t="t" r="r" b="b"/>
            <a:pathLst>
              <a:path w="2317750" h="76200">
                <a:moveTo>
                  <a:pt x="76073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073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073" y="31750"/>
                </a:lnTo>
                <a:lnTo>
                  <a:pt x="76073" y="0"/>
                </a:lnTo>
                <a:close/>
              </a:path>
              <a:path w="2317750" h="76200">
                <a:moveTo>
                  <a:pt x="76073" y="31750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073" y="44450"/>
                </a:lnTo>
                <a:lnTo>
                  <a:pt x="76073" y="31750"/>
                </a:lnTo>
                <a:close/>
              </a:path>
              <a:path w="2317750" h="76200">
                <a:moveTo>
                  <a:pt x="2317623" y="31750"/>
                </a:moveTo>
                <a:lnTo>
                  <a:pt x="76073" y="31750"/>
                </a:lnTo>
                <a:lnTo>
                  <a:pt x="76073" y="44450"/>
                </a:lnTo>
                <a:lnTo>
                  <a:pt x="2317623" y="44450"/>
                </a:lnTo>
                <a:lnTo>
                  <a:pt x="231762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48942" y="2858214"/>
            <a:ext cx="19437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Ja</a:t>
            </a:r>
            <a:r>
              <a:rPr sz="1200" b="1" spc="-20" dirty="0">
                <a:solidFill>
                  <a:srgbClr val="7030A0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aCore.cr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ea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te(r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es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ourc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68775" y="2881376"/>
            <a:ext cx="2113280" cy="76200"/>
          </a:xfrm>
          <a:custGeom>
            <a:avLst/>
            <a:gdLst/>
            <a:ahLst/>
            <a:cxnLst/>
            <a:rect l="l" t="t" r="r" b="b"/>
            <a:pathLst>
              <a:path w="2113279" h="76200">
                <a:moveTo>
                  <a:pt x="2036826" y="44449"/>
                </a:moveTo>
                <a:lnTo>
                  <a:pt x="2036826" y="76200"/>
                </a:lnTo>
                <a:lnTo>
                  <a:pt x="2100326" y="44450"/>
                </a:lnTo>
                <a:lnTo>
                  <a:pt x="2036826" y="44449"/>
                </a:lnTo>
                <a:close/>
              </a:path>
              <a:path w="2113279" h="76200">
                <a:moveTo>
                  <a:pt x="2036826" y="31749"/>
                </a:moveTo>
                <a:lnTo>
                  <a:pt x="2036826" y="44449"/>
                </a:lnTo>
                <a:lnTo>
                  <a:pt x="2049526" y="44450"/>
                </a:lnTo>
                <a:lnTo>
                  <a:pt x="2049526" y="31750"/>
                </a:lnTo>
                <a:lnTo>
                  <a:pt x="2036826" y="31749"/>
                </a:lnTo>
                <a:close/>
              </a:path>
              <a:path w="2113279" h="76200">
                <a:moveTo>
                  <a:pt x="2036826" y="0"/>
                </a:moveTo>
                <a:lnTo>
                  <a:pt x="2036826" y="31749"/>
                </a:lnTo>
                <a:lnTo>
                  <a:pt x="2049526" y="31750"/>
                </a:lnTo>
                <a:lnTo>
                  <a:pt x="2049526" y="44450"/>
                </a:lnTo>
                <a:lnTo>
                  <a:pt x="2100327" y="44449"/>
                </a:lnTo>
                <a:lnTo>
                  <a:pt x="2113026" y="38100"/>
                </a:lnTo>
                <a:lnTo>
                  <a:pt x="2036826" y="0"/>
                </a:lnTo>
                <a:close/>
              </a:path>
              <a:path w="2113279" h="76200">
                <a:moveTo>
                  <a:pt x="0" y="31623"/>
                </a:moveTo>
                <a:lnTo>
                  <a:pt x="0" y="44323"/>
                </a:lnTo>
                <a:lnTo>
                  <a:pt x="2036826" y="44449"/>
                </a:lnTo>
                <a:lnTo>
                  <a:pt x="2036826" y="31749"/>
                </a:lnTo>
                <a:lnTo>
                  <a:pt x="0" y="31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72742" y="5767174"/>
            <a:ext cx="19818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7030A0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aEl</a:t>
            </a:r>
            <a:r>
              <a:rPr sz="1200" b="1" spc="5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men</a:t>
            </a:r>
            <a:r>
              <a:rPr sz="1200" b="1" spc="-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.get</a:t>
            </a:r>
            <a:r>
              <a:rPr sz="1200" b="1" spc="-1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7030A0"/>
                </a:solidFill>
                <a:latin typeface="Arial"/>
                <a:cs typeface="Arial"/>
              </a:rPr>
              <a:t>esource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7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spc="-20" dirty="0"/>
              <a:t> </a:t>
            </a:r>
            <a:r>
              <a:rPr lang="en-US" dirty="0"/>
              <a:t>the</a:t>
            </a:r>
            <a:r>
              <a:rPr lang="en-US" spc="-15" dirty="0"/>
              <a:t> </a:t>
            </a:r>
            <a:r>
              <a:rPr lang="en-US" dirty="0"/>
              <a:t>Java</a:t>
            </a:r>
            <a:r>
              <a:rPr lang="en-US" spc="-30" dirty="0"/>
              <a:t> </a:t>
            </a:r>
            <a:r>
              <a:rPr lang="en-US" dirty="0" smtClean="0"/>
              <a:t>M</a:t>
            </a:r>
            <a:r>
              <a:rPr lang="en-US" spc="-10" dirty="0" smtClean="0"/>
              <a:t>o</a:t>
            </a:r>
            <a:r>
              <a:rPr lang="en-US" dirty="0" smtClean="0"/>
              <a:t>d</a:t>
            </a:r>
            <a:r>
              <a:rPr lang="en-US" spc="-10" dirty="0" smtClean="0"/>
              <a:t>e</a:t>
            </a:r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 Setting up Java project</a:t>
            </a:r>
          </a:p>
          <a:p>
            <a:pPr lvl="1"/>
            <a:r>
              <a:rPr lang="en-US" dirty="0" smtClean="0"/>
              <a:t> Java nature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Java builder</a:t>
            </a:r>
          </a:p>
          <a:p>
            <a:pPr lvl="1"/>
            <a:r>
              <a:rPr lang="en-US" dirty="0" smtClean="0"/>
              <a:t> Java class 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35949" y="2831046"/>
            <a:ext cx="6061437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IWorkspaceRoot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ResourcesPlugin.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getWorkspace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IProjectDescription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.setNatureIds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NATURE_ID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.setDescription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IJavaProject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IClasspathEntry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IClasspathEntry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define class path here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defaultOutputLocation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.setRawClasspath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defaultOutputLocation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86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class path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Java element hierarchy is defined by the Java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 entries define the roots of package fragments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4038600" y="3227277"/>
            <a:ext cx="6061437" cy="267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Source entry: Java source files to be built by the compiler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Folder inside the project or the project itself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Possibility to define inclusion and exclusion filters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Compiled files go to either a specific or the projects default output location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Library entry: Class folder or archive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Class files in folder or JAR archive, in </a:t>
            </a:r>
            <a:r>
              <a:rPr lang="en-US" dirty="0"/>
              <a:t>workspace or external</a:t>
            </a:r>
            <a:endParaRPr lang="en-US" dirty="0" smtClean="0"/>
          </a:p>
          <a:p>
            <a:pPr lvl="2"/>
            <a:r>
              <a:rPr lang="en-US" dirty="0" smtClean="0"/>
              <a:t> Source Attachment specifies location of library’s 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9936" y="2639581"/>
            <a:ext cx="452408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IPath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srcPath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javaProject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().append(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IPath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excluded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IPath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"doc"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IClasspathEntry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srcEntry</a:t>
            </a:r>
            <a:r>
              <a:rPr lang="en-US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</a:t>
            </a:r>
            <a:r>
              <a:rPr lang="en-US" sz="105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newSourceEntry</a:t>
            </a:r>
            <a:r>
              <a:rPr lang="en-US" sz="105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srcPath</a:t>
            </a:r>
            <a:r>
              <a:rPr lang="en-US" sz="105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excluded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095133" y="4902014"/>
            <a:ext cx="8518689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IClasspathEntry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libEntry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JavaCore.newLibraryEntry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"d:/lib/foo.jar"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library 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location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Path(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"d:/lib/foo_src.zip"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source archive location new Path("</a:t>
            </a:r>
            <a:r>
              <a:rPr lang="en-US" sz="1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src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"), // source archive root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exported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4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1575</Words>
  <Application>Microsoft Office PowerPoint</Application>
  <PresentationFormat>Widescreen</PresentationFormat>
  <Paragraphs>327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Times New Roman</vt:lpstr>
      <vt:lpstr>Wingdings</vt:lpstr>
      <vt:lpstr>Soyatec Theme</vt:lpstr>
      <vt:lpstr>Storyboard Layouts</vt:lpstr>
      <vt:lpstr>Eclipse Plug-in Development</vt:lpstr>
      <vt:lpstr>Contents</vt:lpstr>
      <vt:lpstr>JDT</vt:lpstr>
      <vt:lpstr>JDT</vt:lpstr>
      <vt:lpstr>Java Model</vt:lpstr>
      <vt:lpstr>Java Model</vt:lpstr>
      <vt:lpstr>Java Model</vt:lpstr>
      <vt:lpstr>Java Model</vt:lpstr>
      <vt:lpstr>Java Model</vt:lpstr>
      <vt:lpstr>Java Model</vt:lpstr>
      <vt:lpstr>Java Model</vt:lpstr>
      <vt:lpstr>Java Model</vt:lpstr>
      <vt:lpstr>Java Model</vt:lpstr>
      <vt:lpstr>Java Model</vt:lpstr>
      <vt:lpstr>Java Model</vt:lpstr>
      <vt:lpstr>API in JDT UI</vt:lpstr>
      <vt:lpstr>JDT</vt:lpstr>
      <vt:lpstr>PDE</vt:lpstr>
      <vt:lpstr>PDE</vt:lpstr>
      <vt:lpstr>PDE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144</cp:revision>
  <dcterms:created xsi:type="dcterms:W3CDTF">2015-04-14T08:17:08Z</dcterms:created>
  <dcterms:modified xsi:type="dcterms:W3CDTF">2015-06-08T01:09:38Z</dcterms:modified>
</cp:coreProperties>
</file>