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64" r:id="rId4"/>
    <p:sldId id="282" r:id="rId5"/>
    <p:sldId id="283" r:id="rId6"/>
    <p:sldId id="284" r:id="rId7"/>
    <p:sldId id="285" r:id="rId8"/>
    <p:sldId id="293" r:id="rId9"/>
    <p:sldId id="287" r:id="rId10"/>
    <p:sldId id="286" r:id="rId11"/>
    <p:sldId id="288" r:id="rId12"/>
    <p:sldId id="289" r:id="rId13"/>
    <p:sldId id="291" r:id="rId14"/>
    <p:sldId id="290" r:id="rId15"/>
    <p:sldId id="292" r:id="rId16"/>
    <p:sldId id="294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669F-46F6-4E72-9108-E7C18C2E0212}" type="datetimeFigureOut">
              <a:rPr lang="en-US" smtClean="0"/>
              <a:t>2015-06-10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7374-BB64-4720-B5F3-DE9BF3DE4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7374-BB64-4720-B5F3-DE9BF3DE4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21253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9B102-E12D-4D3B-90DA-D64EC56F52DF}" type="datetime1">
              <a:rPr lang="en-US" smtClean="0"/>
              <a:pPr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7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2EEE66-BEC1-4432-84A4-93973CBEDB02}" type="datetime1">
              <a:rPr lang="en-US" smtClean="0"/>
              <a:pPr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4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5473"/>
            <a:ext cx="7734300" cy="4831489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795413-45B1-465E-A48E-660E28F98362}" type="datetime1">
              <a:rPr lang="en-US" smtClean="0"/>
              <a:pPr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935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63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ya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22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365125"/>
            <a:ext cx="5449389" cy="1325563"/>
          </a:xfrm>
        </p:spPr>
        <p:txBody>
          <a:bodyPr/>
          <a:lstStyle>
            <a:lvl1pPr algn="r"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Soyatec (http://www.soyatec.com)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Jin Liu (jin.liu@soyatec.com)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4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D4E-74C4-48F4-B2E8-B84618653BBF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Soyatec (http://www.soyatec.com)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Jin Liu (jin.liu@soyatec.com)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1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A54D08-6B00-4C78-9A76-9528D5737B07}" type="datetime1">
              <a:rPr lang="en-US" smtClean="0"/>
              <a:pPr/>
              <a:t>2015-06-10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Jin Liu (jin.liu@soyatec.com)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1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574" y="365125"/>
            <a:ext cx="5357813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9D2A407-D3FC-4B0C-ACCA-FBB532B80D26}" type="datetime1">
              <a:rPr lang="en-US" smtClean="0"/>
              <a:pPr/>
              <a:t>2015-06-10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96C449-7AE8-4315-9BDE-2E500C54696E}" type="datetime1">
              <a:rPr lang="en-US" smtClean="0"/>
              <a:pPr/>
              <a:t>2015-06-10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0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1A85-3EBB-4814-B9B0-E57A3C9471F4}" type="datetime1">
              <a:rPr lang="en-US" smtClean="0"/>
              <a:t>2015-06-10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Soyatec (http://www.soyatec.com)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Jin Liu (jin.liu@soyatec.com)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7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965"/>
            <a:ext cx="3932237" cy="764177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96964"/>
            <a:ext cx="6172200" cy="4655641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1142"/>
            <a:ext cx="3932237" cy="3891463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26F3F78-999B-47C2-920E-17F20D18B824}" type="datetime1">
              <a:rPr lang="en-US" smtClean="0"/>
              <a:pPr/>
              <a:t>2015-06-10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6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0788"/>
            <a:ext cx="3932237" cy="940526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0789"/>
            <a:ext cx="6172200" cy="478100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1314"/>
            <a:ext cx="3932237" cy="384048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86027E-DFA0-4F70-81BA-B0675C9FA925}" type="datetime1">
              <a:rPr lang="en-US" smtClean="0"/>
              <a:pPr/>
              <a:t>2015-06-10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2" y="365125"/>
            <a:ext cx="5488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F8BA092-FD5C-4354-858D-572A2E2EEF9E}" type="datetime1">
              <a:rPr lang="en-US" smtClean="0"/>
              <a:pPr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5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400" kern="1200">
          <a:solidFill>
            <a:schemeClr val="accent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accent4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61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Plug-in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Introduction </a:t>
            </a:r>
            <a:r>
              <a:rPr lang="en-US" dirty="0"/>
              <a:t>of GEF and EMF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155-43F6-45CC-86B4-448769460138}" type="datetime1">
              <a:rPr lang="en-US" smtClean="0"/>
              <a:t>2015-06-10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2757" cy="4351338"/>
          </a:xfrm>
        </p:spPr>
        <p:txBody>
          <a:bodyPr/>
          <a:lstStyle/>
          <a:p>
            <a:r>
              <a:rPr lang="en-US" dirty="0" err="1" smtClean="0"/>
              <a:t>EditPart</a:t>
            </a:r>
            <a:endParaRPr lang="en-US" dirty="0" smtClean="0"/>
          </a:p>
          <a:p>
            <a:pPr lvl="1"/>
            <a:r>
              <a:rPr lang="en-US" dirty="0"/>
              <a:t> Create and maintain a view (whether figure or </a:t>
            </a:r>
            <a:r>
              <a:rPr lang="en-US" dirty="0" err="1"/>
              <a:t>treeitem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Create and maintain children </a:t>
            </a:r>
            <a:r>
              <a:rPr lang="en-US" dirty="0" err="1" smtClean="0"/>
              <a:t>editparts</a:t>
            </a:r>
            <a:endParaRPr lang="en-US" dirty="0" smtClean="0"/>
          </a:p>
          <a:p>
            <a:pPr lvl="1"/>
            <a:r>
              <a:rPr lang="en-US" dirty="0"/>
              <a:t> Create and maintain connections </a:t>
            </a:r>
            <a:r>
              <a:rPr lang="en-US" dirty="0" err="1" smtClean="0"/>
              <a:t>editparts</a:t>
            </a:r>
            <a:endParaRPr lang="en-US" dirty="0" smtClean="0"/>
          </a:p>
          <a:p>
            <a:pPr lvl="1"/>
            <a:r>
              <a:rPr lang="en-US" dirty="0"/>
              <a:t> Support editing of the model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34" y="3896559"/>
            <a:ext cx="5181600" cy="17025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1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5527888" cy="4351338"/>
          </a:xfrm>
        </p:spPr>
        <p:txBody>
          <a:bodyPr/>
          <a:lstStyle/>
          <a:p>
            <a:r>
              <a:rPr lang="en-US" dirty="0" smtClean="0"/>
              <a:t>Viewer - </a:t>
            </a:r>
            <a:r>
              <a:rPr lang="en-US" dirty="0" err="1" smtClean="0"/>
              <a:t>EditPartViewer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GraphicalViewer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ScrollingGraphicalViewer</a:t>
            </a:r>
            <a:endParaRPr lang="en-US" dirty="0" smtClean="0"/>
          </a:p>
          <a:p>
            <a:pPr lvl="3"/>
            <a:r>
              <a:rPr lang="en-US" dirty="0"/>
              <a:t> </a:t>
            </a:r>
            <a:r>
              <a:rPr lang="en-US" dirty="0" err="1"/>
              <a:t>ScalableRootEditPart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/>
              <a:t> </a:t>
            </a:r>
            <a:r>
              <a:rPr lang="en-US" dirty="0" err="1"/>
              <a:t>ScalableFreeformRootEditPart</a:t>
            </a:r>
            <a:r>
              <a:rPr lang="en-US" dirty="0"/>
              <a:t> </a:t>
            </a:r>
            <a:r>
              <a:rPr lang="en-US" dirty="0" smtClean="0"/>
              <a:t>- additionally </a:t>
            </a:r>
            <a:r>
              <a:rPr lang="en-US" dirty="0"/>
              <a:t>extend into negative coordinates (to the left and up).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TreeViewer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SWT Tree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2015-06-10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88" y="1646238"/>
            <a:ext cx="52101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1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Editing and </a:t>
            </a:r>
            <a:r>
              <a:rPr lang="en-US" dirty="0" err="1" smtClean="0"/>
              <a:t>EditPolicies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EditPart</a:t>
            </a:r>
            <a:r>
              <a:rPr lang="en-US" dirty="0"/>
              <a:t> </a:t>
            </a:r>
            <a:r>
              <a:rPr lang="en-US" dirty="0" err="1"/>
              <a:t>getTargetEditPart</a:t>
            </a:r>
            <a:r>
              <a:rPr lang="en-US" dirty="0"/>
              <a:t>(Request)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/>
              <a:t>understandsRequest</a:t>
            </a:r>
            <a:r>
              <a:rPr lang="en-US" dirty="0"/>
              <a:t>(Request)</a:t>
            </a:r>
          </a:p>
          <a:p>
            <a:pPr lvl="1"/>
            <a:r>
              <a:rPr lang="en-US" dirty="0" smtClean="0"/>
              <a:t> void </a:t>
            </a:r>
            <a:r>
              <a:rPr lang="en-US" dirty="0" err="1"/>
              <a:t>showSourceFeedback</a:t>
            </a:r>
            <a:r>
              <a:rPr lang="en-US" dirty="0"/>
              <a:t>(Request)</a:t>
            </a:r>
          </a:p>
          <a:p>
            <a:pPr lvl="1"/>
            <a:r>
              <a:rPr lang="en-US" dirty="0" smtClean="0"/>
              <a:t> void </a:t>
            </a:r>
            <a:r>
              <a:rPr lang="en-US" dirty="0" err="1"/>
              <a:t>eraseSourceFeedback</a:t>
            </a:r>
            <a:r>
              <a:rPr lang="en-US" dirty="0"/>
              <a:t>(Request)</a:t>
            </a:r>
          </a:p>
          <a:p>
            <a:pPr lvl="1"/>
            <a:r>
              <a:rPr lang="en-US" dirty="0" smtClean="0"/>
              <a:t> void </a:t>
            </a:r>
            <a:r>
              <a:rPr lang="en-US" dirty="0" err="1"/>
              <a:t>showTargetFeedback</a:t>
            </a:r>
            <a:r>
              <a:rPr lang="en-US" dirty="0"/>
              <a:t>(Request)</a:t>
            </a:r>
          </a:p>
          <a:p>
            <a:pPr lvl="1"/>
            <a:r>
              <a:rPr lang="en-US" dirty="0" smtClean="0"/>
              <a:t> void </a:t>
            </a:r>
            <a:r>
              <a:rPr lang="en-US" dirty="0" err="1"/>
              <a:t>eraseTargetFeedback</a:t>
            </a:r>
            <a:r>
              <a:rPr lang="en-US" dirty="0"/>
              <a:t>(Request)</a:t>
            </a:r>
          </a:p>
          <a:p>
            <a:pPr lvl="1"/>
            <a:r>
              <a:rPr lang="en-US" dirty="0" smtClean="0"/>
              <a:t> Command </a:t>
            </a:r>
            <a:r>
              <a:rPr lang="en-US" dirty="0" err="1"/>
              <a:t>getCommand</a:t>
            </a:r>
            <a:r>
              <a:rPr lang="en-US" dirty="0"/>
              <a:t>(Request)</a:t>
            </a:r>
          </a:p>
          <a:p>
            <a:pPr lvl="1"/>
            <a:r>
              <a:rPr lang="en-US" dirty="0" smtClean="0"/>
              <a:t> void </a:t>
            </a:r>
            <a:r>
              <a:rPr lang="en-US" dirty="0" err="1"/>
              <a:t>performRequest</a:t>
            </a:r>
            <a:r>
              <a:rPr lang="en-US" dirty="0"/>
              <a:t>(Request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54" y="2491376"/>
            <a:ext cx="29337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8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the </a:t>
            </a:r>
            <a:r>
              <a:rPr lang="en-US" dirty="0" smtClean="0"/>
              <a:t>Palette</a:t>
            </a:r>
          </a:p>
          <a:p>
            <a:pPr lvl="1"/>
            <a:r>
              <a:rPr lang="en-US" dirty="0"/>
              <a:t>Asking </a:t>
            </a:r>
            <a:r>
              <a:rPr lang="en-US" dirty="0" err="1"/>
              <a:t>editparts</a:t>
            </a:r>
            <a:r>
              <a:rPr lang="en-US" dirty="0"/>
              <a:t> to show or hide feedback.</a:t>
            </a:r>
          </a:p>
          <a:p>
            <a:pPr lvl="1"/>
            <a:r>
              <a:rPr lang="en-US" dirty="0"/>
              <a:t>Obtaining commands from </a:t>
            </a:r>
            <a:r>
              <a:rPr lang="en-US" dirty="0" err="1"/>
              <a:t>editparts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Executing a command on the command stack.</a:t>
            </a:r>
          </a:p>
          <a:p>
            <a:pPr lvl="1"/>
            <a:r>
              <a:rPr lang="en-US" dirty="0"/>
              <a:t>Updating the mouse cursor.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42" y="1971478"/>
            <a:ext cx="40671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1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Interactions in </a:t>
            </a:r>
            <a:r>
              <a:rPr lang="en-US" dirty="0" smtClean="0"/>
              <a:t>GEF</a:t>
            </a:r>
          </a:p>
          <a:p>
            <a:pPr lvl="1"/>
            <a:r>
              <a:rPr lang="en-US" dirty="0" smtClean="0"/>
              <a:t>Invoking </a:t>
            </a:r>
            <a:r>
              <a:rPr lang="en-US" dirty="0"/>
              <a:t>some Action (usually displayed on the toolbar, </a:t>
            </a:r>
            <a:r>
              <a:rPr lang="en-US" dirty="0" err="1"/>
              <a:t>menubar</a:t>
            </a:r>
            <a:r>
              <a:rPr lang="en-US" dirty="0"/>
              <a:t>, or popup).</a:t>
            </a:r>
          </a:p>
          <a:p>
            <a:pPr lvl="1"/>
            <a:r>
              <a:rPr lang="en-US" dirty="0"/>
              <a:t>Clicking on something.</a:t>
            </a:r>
          </a:p>
          <a:p>
            <a:pPr lvl="1"/>
            <a:r>
              <a:rPr lang="en-US" dirty="0"/>
              <a:t>Clicking and dragging something.</a:t>
            </a:r>
          </a:p>
          <a:p>
            <a:pPr lvl="1"/>
            <a:r>
              <a:rPr lang="en-US" dirty="0"/>
              <a:t>Hovering over something (pausing the mouse for a certain time).</a:t>
            </a:r>
          </a:p>
          <a:p>
            <a:pPr lvl="1"/>
            <a:r>
              <a:rPr lang="en-US" dirty="0"/>
              <a:t>Dropping something dragged from another source (native Drag-N-Drop).</a:t>
            </a:r>
          </a:p>
          <a:p>
            <a:pPr lvl="1"/>
            <a:r>
              <a:rPr lang="en-US" dirty="0"/>
              <a:t>Pressing certain keys.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8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GEF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3591611"/>
            <a:ext cx="10515600" cy="5373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Example in Eclipse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5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  <a:p>
            <a:r>
              <a:rPr lang="en-US" dirty="0" smtClean="0"/>
              <a:t>Email: jin.liu@soyatec.com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2015-06-10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5535" y="2967335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2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EMF – Eclipse Modeling Framework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EMF Model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EMT Edit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EMT Editor</a:t>
            </a:r>
          </a:p>
          <a:p>
            <a:r>
              <a:rPr lang="en-US" dirty="0" smtClean="0"/>
              <a:t>GEF – Graphical Editing Framework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EditPartViewer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EditParts</a:t>
            </a:r>
            <a:r>
              <a:rPr lang="en-US" dirty="0" smtClean="0"/>
              <a:t> (Model, Controller and Figures)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Editing and </a:t>
            </a:r>
            <a:r>
              <a:rPr lang="en-US" dirty="0" err="1" smtClean="0"/>
              <a:t>EditPolicies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Tools and Palette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ecore</a:t>
            </a:r>
            <a:r>
              <a:rPr lang="en-US" dirty="0" smtClean="0"/>
              <a:t> model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EClass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EAttribute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EReference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EOperation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EDataType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EEnum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EEnumLiteral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EPackage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EAnnotation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98" y="1825625"/>
            <a:ext cx="3871295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9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an EMF Model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Base package</a:t>
            </a:r>
          </a:p>
          <a:p>
            <a:pPr lvl="1"/>
            <a:r>
              <a:rPr lang="en-US" dirty="0" smtClean="0"/>
              <a:t> Settings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Model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Edit</a:t>
            </a:r>
          </a:p>
          <a:p>
            <a:pPr lvl="2"/>
            <a:r>
              <a:rPr lang="en-US" dirty="0" smtClean="0"/>
              <a:t> Editor </a:t>
            </a:r>
          </a:p>
          <a:p>
            <a:pPr lvl="2"/>
            <a:r>
              <a:rPr lang="en-US" dirty="0" smtClean="0"/>
              <a:t> Test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37" y="1799195"/>
            <a:ext cx="3871295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7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codes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model project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Primary models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model.edit</a:t>
            </a:r>
            <a:r>
              <a:rPr lang="en-US" dirty="0" smtClean="0"/>
              <a:t> project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ItemProviders</a:t>
            </a:r>
            <a:r>
              <a:rPr lang="en-US" dirty="0" smtClean="0"/>
              <a:t>, label, image, content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model.editor</a:t>
            </a:r>
            <a:r>
              <a:rPr lang="en-US" dirty="0"/>
              <a:t> </a:t>
            </a:r>
            <a:r>
              <a:rPr lang="en-US" dirty="0" smtClean="0"/>
              <a:t>project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Multi page editor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model.test</a:t>
            </a:r>
            <a:r>
              <a:rPr lang="en-US" dirty="0" smtClean="0"/>
              <a:t> project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Testcases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138" y="2620347"/>
            <a:ext cx="2850127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4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generated EMF classes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19073" y="2847132"/>
            <a:ext cx="51013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LibraryFactory</a:t>
            </a:r>
            <a:r>
              <a:rPr lang="en-US" dirty="0"/>
              <a:t> factory = </a:t>
            </a:r>
            <a:r>
              <a:rPr lang="en-US" dirty="0" err="1"/>
              <a:t>LibraryFactory.eINSTANCE</a:t>
            </a:r>
            <a:r>
              <a:rPr lang="en-US" dirty="0"/>
              <a:t>; Book </a:t>
            </a:r>
            <a:r>
              <a:rPr lang="en-US" dirty="0" err="1"/>
              <a:t>book</a:t>
            </a:r>
            <a:r>
              <a:rPr lang="en-US" dirty="0"/>
              <a:t> = </a:t>
            </a:r>
            <a:r>
              <a:rPr lang="en-US" dirty="0" err="1"/>
              <a:t>factory.createBook</a:t>
            </a:r>
            <a:r>
              <a:rPr lang="en-US" dirty="0"/>
              <a:t>();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Writer </a:t>
            </a:r>
            <a:r>
              <a:rPr lang="en-US" dirty="0" err="1"/>
              <a:t>writer</a:t>
            </a:r>
            <a:r>
              <a:rPr lang="en-US" dirty="0"/>
              <a:t> = </a:t>
            </a:r>
            <a:r>
              <a:rPr lang="en-US" dirty="0" err="1"/>
              <a:t>factory.createWriter</a:t>
            </a:r>
            <a:r>
              <a:rPr lang="en-US" dirty="0"/>
              <a:t>(); </a:t>
            </a:r>
            <a:r>
              <a:rPr lang="en-US" dirty="0" err="1"/>
              <a:t>writer.setName</a:t>
            </a:r>
            <a:r>
              <a:rPr lang="en-US" dirty="0"/>
              <a:t>("William Shakespeare");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book.setTitle</a:t>
            </a:r>
            <a:r>
              <a:rPr lang="en-US" dirty="0"/>
              <a:t>("King Lear"); </a:t>
            </a:r>
            <a:endParaRPr lang="en-US" dirty="0" smtClean="0"/>
          </a:p>
          <a:p>
            <a:r>
              <a:rPr lang="en-US" dirty="0" err="1" smtClean="0"/>
              <a:t>book.setAuthor</a:t>
            </a:r>
            <a:r>
              <a:rPr lang="en-US" dirty="0" smtClean="0"/>
              <a:t>(writer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5566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EMF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3591611"/>
            <a:ext cx="10515600" cy="5373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Example in Eclipse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6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Display </a:t>
            </a:r>
            <a:r>
              <a:rPr lang="en-US" dirty="0"/>
              <a:t>of any model graphically using draw2d </a:t>
            </a:r>
            <a:r>
              <a:rPr lang="en-US" dirty="0" smtClean="0"/>
              <a:t>figures</a:t>
            </a:r>
          </a:p>
          <a:p>
            <a:pPr lvl="1"/>
            <a:r>
              <a:rPr lang="en-US" dirty="0" smtClean="0"/>
              <a:t> Support </a:t>
            </a:r>
            <a:r>
              <a:rPr lang="en-US" dirty="0"/>
              <a:t>interactions from mouse, keyboard, or the </a:t>
            </a:r>
            <a:r>
              <a:rPr lang="en-US" dirty="0" smtClean="0"/>
              <a:t>Workbench</a:t>
            </a:r>
          </a:p>
          <a:p>
            <a:pPr lvl="1"/>
            <a:r>
              <a:rPr lang="en-US" dirty="0"/>
              <a:t> Provide common components related to the above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GEF MVC design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View (Figures/</a:t>
            </a:r>
            <a:r>
              <a:rPr lang="en-US" dirty="0" err="1" smtClean="0"/>
              <a:t>TreeItems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Controller (</a:t>
            </a:r>
            <a:r>
              <a:rPr lang="en-US" dirty="0" err="1" smtClean="0"/>
              <a:t>EditPart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Viewers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EditPartViewer</a:t>
            </a:r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806" y="2005012"/>
            <a:ext cx="76491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32397"/>
      </p:ext>
    </p:extLst>
  </p:cSld>
  <p:clrMapOvr>
    <a:masterClrMapping/>
  </p:clrMapOvr>
</p:sld>
</file>

<file path=ppt/theme/theme1.xml><?xml version="1.0" encoding="utf-8"?>
<a:theme xmlns:a="http://schemas.openxmlformats.org/drawingml/2006/main" name="Soyate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661</Words>
  <Application>Microsoft Office PowerPoint</Application>
  <PresentationFormat>Widescreen</PresentationFormat>
  <Paragraphs>177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Soyatec Theme</vt:lpstr>
      <vt:lpstr>Storyboard Layouts</vt:lpstr>
      <vt:lpstr>Eclipse Plug-in Development</vt:lpstr>
      <vt:lpstr>Contents</vt:lpstr>
      <vt:lpstr>EMF</vt:lpstr>
      <vt:lpstr>EMF</vt:lpstr>
      <vt:lpstr>EMF</vt:lpstr>
      <vt:lpstr>EMF</vt:lpstr>
      <vt:lpstr>EMF</vt:lpstr>
      <vt:lpstr>GEF</vt:lpstr>
      <vt:lpstr>GEF</vt:lpstr>
      <vt:lpstr>GEF</vt:lpstr>
      <vt:lpstr>GEF</vt:lpstr>
      <vt:lpstr>GEF</vt:lpstr>
      <vt:lpstr>GEF</vt:lpstr>
      <vt:lpstr>GEF</vt:lpstr>
      <vt:lpstr>GEF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Liu</dc:creator>
  <cp:lastModifiedBy>Jin Liu</cp:lastModifiedBy>
  <cp:revision>117</cp:revision>
  <dcterms:created xsi:type="dcterms:W3CDTF">2015-04-14T08:17:08Z</dcterms:created>
  <dcterms:modified xsi:type="dcterms:W3CDTF">2015-06-10T12:38:20Z</dcterms:modified>
</cp:coreProperties>
</file>