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64" r:id="rId4"/>
    <p:sldId id="282" r:id="rId5"/>
    <p:sldId id="283" r:id="rId6"/>
    <p:sldId id="284" r:id="rId7"/>
    <p:sldId id="285" r:id="rId8"/>
    <p:sldId id="286" r:id="rId9"/>
    <p:sldId id="291" r:id="rId10"/>
    <p:sldId id="292" r:id="rId11"/>
    <p:sldId id="293" r:id="rId12"/>
    <p:sldId id="294" r:id="rId13"/>
    <p:sldId id="287" r:id="rId14"/>
    <p:sldId id="288" r:id="rId15"/>
    <p:sldId id="289" r:id="rId16"/>
    <p:sldId id="290"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3669F-46F6-4E72-9108-E7C18C2E0212}" type="datetimeFigureOut">
              <a:rPr lang="en-US" smtClean="0"/>
              <a:t>2015-06-15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F7374-BB64-4720-B5F3-DE9BF3DE4160}" type="slidenum">
              <a:rPr lang="en-US" smtClean="0"/>
              <a:t>‹#›</a:t>
            </a:fld>
            <a:endParaRPr lang="en-US"/>
          </a:p>
        </p:txBody>
      </p:sp>
    </p:spTree>
    <p:extLst>
      <p:ext uri="{BB962C8B-B14F-4D97-AF65-F5344CB8AC3E}">
        <p14:creationId xmlns:p14="http://schemas.microsoft.com/office/powerpoint/2010/main" val="353217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1F7374-BB64-4720-B5F3-DE9BF3DE4160}" type="slidenum">
              <a:rPr lang="en-US" smtClean="0"/>
              <a:t>1</a:t>
            </a:fld>
            <a:endParaRPr lang="en-US"/>
          </a:p>
        </p:txBody>
      </p:sp>
    </p:spTree>
    <p:extLst>
      <p:ext uri="{BB962C8B-B14F-4D97-AF65-F5344CB8AC3E}">
        <p14:creationId xmlns:p14="http://schemas.microsoft.com/office/powerpoint/2010/main" val="808098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4663"/>
            <a:ext cx="9144000" cy="2125300"/>
          </a:xfrm>
        </p:spPr>
        <p:txBody>
          <a:bodyPr anchor="b"/>
          <a:lstStyle>
            <a:lvl1pPr algn="ctr">
              <a:defRPr sz="6000">
                <a:solidFill>
                  <a:schemeClr val="accent5"/>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4"/>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ECA9B102-E12D-4D3B-90DA-D64EC56F52DF}" type="datetime1">
              <a:rPr lang="en-US" smtClean="0"/>
              <a:pPr/>
              <a:t>2015-06-15</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8282792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672EEE66-BEC1-4432-84A4-93973CBEDB02}" type="datetime1">
              <a:rPr lang="en-US" smtClean="0"/>
              <a:pPr/>
              <a:t>2015-06-15</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Soyatec (http://www.soyatec.com)</a:t>
            </a:r>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Jin Liu (jin.liu@soyatec.com)</a:t>
            </a:r>
          </a:p>
          <a:p>
            <a:r>
              <a:rPr lang="en-US" smtClean="0"/>
              <a:t>Skype: jin.liu.soyatec</a:t>
            </a:r>
            <a:endParaRPr lang="en-US" dirty="0" smtClean="0"/>
          </a:p>
        </p:txBody>
      </p:sp>
    </p:spTree>
    <p:extLst>
      <p:ext uri="{BB962C8B-B14F-4D97-AF65-F5344CB8AC3E}">
        <p14:creationId xmlns:p14="http://schemas.microsoft.com/office/powerpoint/2010/main" val="2797475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1345473"/>
            <a:ext cx="7734300" cy="4831489"/>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37795413-45B1-465E-A48E-660E28F98362}" type="datetime1">
              <a:rPr lang="en-US" smtClean="0"/>
              <a:pPr/>
              <a:t>2015-06-15</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Soyatec (http://www.soyatec.com)</a:t>
            </a:r>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Jin Liu (jin.liu@soyatec.com)</a:t>
            </a:r>
          </a:p>
          <a:p>
            <a:r>
              <a:rPr lang="en-US" smtClean="0"/>
              <a:t>Skype: jin.liu.soyatec</a:t>
            </a:r>
            <a:endParaRPr lang="en-US" dirty="0" smtClean="0"/>
          </a:p>
        </p:txBody>
      </p:sp>
    </p:spTree>
    <p:extLst>
      <p:ext uri="{BB962C8B-B14F-4D97-AF65-F5344CB8AC3E}">
        <p14:creationId xmlns:p14="http://schemas.microsoft.com/office/powerpoint/2010/main" val="2929351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63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yatec">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2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4410" y="365125"/>
            <a:ext cx="5449389" cy="1325563"/>
          </a:xfrm>
        </p:spPr>
        <p:txBody>
          <a:bodyPr/>
          <a:lstStyle>
            <a:lvl1pPr algn="r">
              <a:defRPr>
                <a:solidFill>
                  <a:schemeClr val="accent6"/>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solidFill>
                  <a:schemeClr val="accent5"/>
                </a:solidFill>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v"/>
              <a:defRPr>
                <a:solidFill>
                  <a:schemeClr val="accent6"/>
                </a:solidFill>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q"/>
              <a:defRPr>
                <a:solidFill>
                  <a:schemeClr val="accent4"/>
                </a:solidFill>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ü"/>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dirty="0" smtClean="0"/>
              <a:t>Soyatec (http://www.soyatec.com)</a:t>
            </a:r>
          </a:p>
        </p:txBody>
      </p:sp>
      <p:sp>
        <p:nvSpPr>
          <p:cNvPr id="6" name="Slide Number Placeholder 5"/>
          <p:cNvSpPr>
            <a:spLocks noGrp="1"/>
          </p:cNvSpPr>
          <p:nvPr>
            <p:ph type="sldNum" sz="quarter" idx="12"/>
          </p:nvPr>
        </p:nvSpPr>
        <p:spPr/>
        <p:txBody>
          <a:bodyPr/>
          <a:lstStyle/>
          <a:p>
            <a:r>
              <a:rPr lang="en-US" dirty="0" smtClean="0"/>
              <a:t>Jin Liu (jin.liu@soyatec.com)</a:t>
            </a:r>
          </a:p>
          <a:p>
            <a:r>
              <a:rPr lang="en-US" dirty="0" smtClean="0"/>
              <a:t>Skype: </a:t>
            </a:r>
            <a:r>
              <a:rPr lang="en-US" dirty="0" err="1" smtClean="0"/>
              <a:t>jin.liu.soyatec</a:t>
            </a:r>
            <a:endParaRPr lang="en-US" dirty="0"/>
          </a:p>
        </p:txBody>
      </p:sp>
    </p:spTree>
    <p:extLst>
      <p:ext uri="{BB962C8B-B14F-4D97-AF65-F5344CB8AC3E}">
        <p14:creationId xmlns:p14="http://schemas.microsoft.com/office/powerpoint/2010/main" val="38642469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6408D4E-74C4-48F4-B2E8-B84618653BBF}" type="datetime1">
              <a:rPr lang="en-US" smtClean="0"/>
              <a:t>2015-06-15</a:t>
            </a:fld>
            <a:endParaRPr lang="en-US"/>
          </a:p>
        </p:txBody>
      </p:sp>
      <p:sp>
        <p:nvSpPr>
          <p:cNvPr id="5" name="Footer Placeholder 4"/>
          <p:cNvSpPr>
            <a:spLocks noGrp="1"/>
          </p:cNvSpPr>
          <p:nvPr>
            <p:ph type="ftr" sz="quarter" idx="11"/>
          </p:nvPr>
        </p:nvSpPr>
        <p:spPr/>
        <p:txBody>
          <a:bodyPr/>
          <a:lstStyle/>
          <a:p>
            <a:r>
              <a:rPr lang="en-US" dirty="0" smtClean="0"/>
              <a:t>Soyatec (http://www.soyatec.com)</a:t>
            </a:r>
          </a:p>
        </p:txBody>
      </p:sp>
      <p:sp>
        <p:nvSpPr>
          <p:cNvPr id="6" name="Slide Number Placeholder 5"/>
          <p:cNvSpPr>
            <a:spLocks noGrp="1"/>
          </p:cNvSpPr>
          <p:nvPr>
            <p:ph type="sldNum" sz="quarter" idx="12"/>
          </p:nvPr>
        </p:nvSpPr>
        <p:spPr/>
        <p:txBody>
          <a:bodyPr/>
          <a:lstStyle/>
          <a:p>
            <a:r>
              <a:rPr lang="en-US" dirty="0" smtClean="0"/>
              <a:t>Jin Liu (jin.liu@soyatec.com)</a:t>
            </a:r>
          </a:p>
          <a:p>
            <a:r>
              <a:rPr lang="en-US" dirty="0" smtClean="0"/>
              <a:t>Skype: </a:t>
            </a:r>
            <a:r>
              <a:rPr lang="en-US" dirty="0" err="1" smtClean="0"/>
              <a:t>jin.liu.soyatec</a:t>
            </a:r>
            <a:endParaRPr lang="en-US" dirty="0"/>
          </a:p>
        </p:txBody>
      </p:sp>
    </p:spTree>
    <p:extLst>
      <p:ext uri="{BB962C8B-B14F-4D97-AF65-F5344CB8AC3E}">
        <p14:creationId xmlns:p14="http://schemas.microsoft.com/office/powerpoint/2010/main" val="22417170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marL="228600" indent="-228600">
              <a:buFont typeface="Wingdings" panose="05000000000000000000" pitchFamily="2" charset="2"/>
              <a:buChar char="§"/>
              <a:defRPr>
                <a:solidFill>
                  <a:schemeClr val="accent5"/>
                </a:solidFill>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v"/>
              <a:defRPr>
                <a:solidFill>
                  <a:schemeClr val="accent6"/>
                </a:solidFill>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q"/>
              <a:defRPr>
                <a:solidFill>
                  <a:schemeClr val="accent2"/>
                </a:solidFill>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ü"/>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marL="228600" indent="-228600">
              <a:buFont typeface="Wingdings" panose="05000000000000000000" pitchFamily="2" charset="2"/>
              <a:buChar char="§"/>
              <a:defRPr>
                <a:solidFill>
                  <a:schemeClr val="accent2"/>
                </a:solidFill>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v"/>
              <a:defRPr>
                <a:solidFill>
                  <a:schemeClr val="accent6"/>
                </a:solidFill>
                <a:latin typeface="Times New Roman" panose="02020603050405020304" pitchFamily="18" charset="0"/>
                <a:cs typeface="Times New Roman" panose="02020603050405020304" pitchFamily="18" charset="0"/>
              </a:defRPr>
            </a:lvl2pPr>
            <a:lvl3pPr marL="1257300" indent="-342900">
              <a:buFont typeface="Wingdings" panose="05000000000000000000" pitchFamily="2" charset="2"/>
              <a:buChar char="q"/>
              <a:defRPr>
                <a:solidFill>
                  <a:schemeClr val="accent4"/>
                </a:solidFill>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ü"/>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solidFill>
                  <a:schemeClr val="accent1"/>
                </a:solidFill>
              </a:defRPr>
            </a:lvl1pPr>
          </a:lstStyle>
          <a:p>
            <a:fld id="{BEA54D08-6B00-4C78-9A76-9528D5737B07}" type="datetime1">
              <a:rPr lang="en-US" smtClean="0"/>
              <a:pPr/>
              <a:t>2015-06-15</a:t>
            </a:fld>
            <a:endParaRPr lang="en-US" dirty="0"/>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smtClean="0"/>
              <a:t>Soyatec (http://www.soyatec.com)</a:t>
            </a:r>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r>
              <a:rPr lang="en-US" dirty="0" smtClean="0"/>
              <a:t>Jin Liu (jin.liu@soyatec.com)</a:t>
            </a:r>
          </a:p>
          <a:p>
            <a:r>
              <a:rPr lang="en-US" dirty="0" smtClean="0"/>
              <a:t>Skype: </a:t>
            </a:r>
            <a:r>
              <a:rPr lang="en-US" dirty="0" err="1" smtClean="0"/>
              <a:t>jin.liu.soyatec</a:t>
            </a:r>
            <a:endParaRPr lang="en-US" dirty="0"/>
          </a:p>
        </p:txBody>
      </p:sp>
    </p:spTree>
    <p:extLst>
      <p:ext uri="{BB962C8B-B14F-4D97-AF65-F5344CB8AC3E}">
        <p14:creationId xmlns:p14="http://schemas.microsoft.com/office/powerpoint/2010/main" val="713913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97574" y="365125"/>
            <a:ext cx="5357813" cy="1325563"/>
          </a:xfrm>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9D2A407-D3FC-4B0C-ACCA-FBB532B80D26}" type="datetime1">
              <a:rPr lang="en-US" smtClean="0"/>
              <a:pPr/>
              <a:t>2015-06-15</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Soyatec (http://www.soyatec.com)</a:t>
            </a:r>
            <a:endParaRPr lang="en-US" dirty="0"/>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2545994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596C449-7AE8-4315-9BDE-2E500C54696E}" type="datetime1">
              <a:rPr lang="en-US" smtClean="0"/>
              <a:pPr/>
              <a:t>2015-06-15</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Soyatec (http://www.soyatec.com)</a:t>
            </a:r>
            <a:endParaRPr lang="en-US" dirty="0"/>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70200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01A85-3EBB-4814-B9B0-E57A3C9471F4}" type="datetime1">
              <a:rPr lang="en-US" smtClean="0"/>
              <a:t>2015-06-15</a:t>
            </a:fld>
            <a:endParaRPr lang="en-US"/>
          </a:p>
        </p:txBody>
      </p:sp>
      <p:sp>
        <p:nvSpPr>
          <p:cNvPr id="3" name="Footer Placeholder 2"/>
          <p:cNvSpPr>
            <a:spLocks noGrp="1"/>
          </p:cNvSpPr>
          <p:nvPr>
            <p:ph type="ftr" sz="quarter" idx="11"/>
          </p:nvPr>
        </p:nvSpPr>
        <p:spPr/>
        <p:txBody>
          <a:bodyPr/>
          <a:lstStyle/>
          <a:p>
            <a:r>
              <a:rPr lang="en-US" dirty="0" smtClean="0"/>
              <a:t>Soyatec (http://www.soyatec.com)</a:t>
            </a:r>
            <a:endParaRPr lang="en-US" dirty="0"/>
          </a:p>
        </p:txBody>
      </p:sp>
      <p:sp>
        <p:nvSpPr>
          <p:cNvPr id="4" name="Slide Number Placeholder 3"/>
          <p:cNvSpPr>
            <a:spLocks noGrp="1"/>
          </p:cNvSpPr>
          <p:nvPr>
            <p:ph type="sldNum" sz="quarter" idx="12"/>
          </p:nvPr>
        </p:nvSpPr>
        <p:spPr/>
        <p:txBody>
          <a:bodyPr/>
          <a:lstStyle/>
          <a:p>
            <a:r>
              <a:rPr lang="en-US" dirty="0" smtClean="0"/>
              <a:t>Jin Liu (jin.liu@soyatec.com)</a:t>
            </a:r>
          </a:p>
          <a:p>
            <a:r>
              <a:rPr lang="en-US" dirty="0" smtClean="0"/>
              <a:t>Skype: </a:t>
            </a:r>
            <a:r>
              <a:rPr lang="en-US" dirty="0" err="1" smtClean="0"/>
              <a:t>jin.liu.soyatec</a:t>
            </a:r>
            <a:endParaRPr lang="en-US" dirty="0"/>
          </a:p>
        </p:txBody>
      </p:sp>
    </p:spTree>
    <p:extLst>
      <p:ext uri="{BB962C8B-B14F-4D97-AF65-F5344CB8AC3E}">
        <p14:creationId xmlns:p14="http://schemas.microsoft.com/office/powerpoint/2010/main" val="25076739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496965"/>
            <a:ext cx="3932237" cy="764177"/>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1496964"/>
            <a:ext cx="6172200" cy="4655641"/>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39788" y="2261142"/>
            <a:ext cx="3932237" cy="3891463"/>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626F3F78-999B-47C2-920E-17F20D18B824}" type="datetime1">
              <a:rPr lang="en-US" smtClean="0"/>
              <a:pPr/>
              <a:t>2015-06-15</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Soyatec (http://www.soyatec.com)</a:t>
            </a:r>
            <a:endParaRPr lang="en-US" dirty="0"/>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52056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10788"/>
            <a:ext cx="3932237" cy="940526"/>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1410789"/>
            <a:ext cx="6172200" cy="478100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351314"/>
            <a:ext cx="3932237" cy="3840480"/>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3786027E-DFA0-4F70-81BA-B0675C9FA925}" type="datetime1">
              <a:rPr lang="en-US" smtClean="0"/>
              <a:pPr/>
              <a:t>2015-06-15</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Soyatec (http://www.soyatec.com)</a:t>
            </a:r>
            <a:endParaRPr lang="en-US" dirty="0"/>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8987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t="-10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65222" y="365125"/>
            <a:ext cx="5488577"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BF8BA092-FD5C-4354-858D-572A2E2EEF9E}" type="datetime1">
              <a:rPr lang="en-US" smtClean="0"/>
              <a:pPr/>
              <a:t>2015-06-15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Soyatec (http://www.soyatec.com)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46769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r"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5"/>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6"/>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q"/>
        <a:defRPr sz="2000" kern="1200">
          <a:solidFill>
            <a:schemeClr val="accent4"/>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61903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soyatec.com/euml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jiraproject.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Eclipse Plug-in Development</a:t>
            </a:r>
            <a:endParaRPr lang="en-US" dirty="0"/>
          </a:p>
        </p:txBody>
      </p:sp>
      <p:sp>
        <p:nvSpPr>
          <p:cNvPr id="7" name="Subtitle 6"/>
          <p:cNvSpPr>
            <a:spLocks noGrp="1"/>
          </p:cNvSpPr>
          <p:nvPr>
            <p:ph type="subTitle" idx="1"/>
          </p:nvPr>
        </p:nvSpPr>
        <p:spPr/>
        <p:txBody>
          <a:bodyPr/>
          <a:lstStyle/>
          <a:p>
            <a:endParaRPr lang="en-US" dirty="0" smtClean="0"/>
          </a:p>
          <a:p>
            <a:r>
              <a:rPr lang="en-US" dirty="0" smtClean="0"/>
              <a:t>Introduction </a:t>
            </a:r>
            <a:r>
              <a:rPr lang="en-US" dirty="0"/>
              <a:t>of Soyatec productions</a:t>
            </a:r>
          </a:p>
        </p:txBody>
      </p:sp>
      <p:sp>
        <p:nvSpPr>
          <p:cNvPr id="10" name="Date Placeholder 9"/>
          <p:cNvSpPr>
            <a:spLocks noGrp="1"/>
          </p:cNvSpPr>
          <p:nvPr>
            <p:ph type="dt" sz="half" idx="10"/>
          </p:nvPr>
        </p:nvSpPr>
        <p:spPr/>
        <p:txBody>
          <a:bodyPr/>
          <a:lstStyle/>
          <a:p>
            <a:fld id="{EEEE6155-43F6-45CC-86B4-448769460138}" type="datetime1">
              <a:rPr lang="en-US" smtClean="0"/>
              <a:t>2015-06-15</a:t>
            </a:fld>
            <a:endParaRPr lang="en-US" dirty="0"/>
          </a:p>
        </p:txBody>
      </p:sp>
      <p:sp>
        <p:nvSpPr>
          <p:cNvPr id="11" name="Footer Placeholder 10"/>
          <p:cNvSpPr>
            <a:spLocks noGrp="1"/>
          </p:cNvSpPr>
          <p:nvPr>
            <p:ph type="ftr" sz="quarter" idx="11"/>
          </p:nvPr>
        </p:nvSpPr>
        <p:spPr/>
        <p:txBody>
          <a:bodyPr/>
          <a:lstStyle/>
          <a:p>
            <a:r>
              <a:rPr lang="en-US" smtClean="0"/>
              <a:t>Soyatec (http://www.soyatec.com)</a:t>
            </a:r>
            <a:endParaRPr lang="en-US" dirty="0" smtClean="0"/>
          </a:p>
        </p:txBody>
      </p:sp>
      <p:sp>
        <p:nvSpPr>
          <p:cNvPr id="12" name="Slide Number Placeholder 11"/>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1052661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部分</a:t>
            </a:r>
            <a:r>
              <a:rPr lang="zh-CN" altLang="en-US" dirty="0" smtClean="0"/>
              <a:t>产品</a:t>
            </a:r>
            <a:r>
              <a:rPr lang="zh-CN" altLang="en-US" dirty="0"/>
              <a:t>与开源项目</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eUML2</a:t>
            </a:r>
          </a:p>
          <a:p>
            <a:pPr lvl="1"/>
            <a:r>
              <a:rPr lang="zh-CN" altLang="en-US" dirty="0"/>
              <a:t>类</a:t>
            </a:r>
            <a:r>
              <a:rPr lang="en-US" dirty="0"/>
              <a:t>/</a:t>
            </a:r>
            <a:r>
              <a:rPr lang="zh-CN" altLang="en-US" dirty="0"/>
              <a:t>包图编辑器</a:t>
            </a:r>
            <a:r>
              <a:rPr lang="en-US" dirty="0"/>
              <a:t> </a:t>
            </a:r>
          </a:p>
          <a:p>
            <a:pPr lvl="1"/>
            <a:r>
              <a:rPr lang="zh-CN" altLang="en-US" dirty="0"/>
              <a:t>序列图编辑器</a:t>
            </a:r>
            <a:r>
              <a:rPr lang="en-US" dirty="0"/>
              <a:t> </a:t>
            </a:r>
          </a:p>
          <a:p>
            <a:pPr lvl="1"/>
            <a:r>
              <a:rPr lang="en-US" dirty="0" err="1"/>
              <a:t>Ecore</a:t>
            </a:r>
            <a:r>
              <a:rPr lang="zh-CN" altLang="en-US" dirty="0"/>
              <a:t>图编辑器</a:t>
            </a:r>
            <a:r>
              <a:rPr lang="en-US" dirty="0"/>
              <a:t> </a:t>
            </a:r>
          </a:p>
          <a:p>
            <a:pPr lvl="1"/>
            <a:r>
              <a:rPr lang="zh-CN" altLang="en-US" dirty="0"/>
              <a:t>实时代码</a:t>
            </a:r>
            <a:r>
              <a:rPr lang="en-US" dirty="0"/>
              <a:t>/</a:t>
            </a:r>
            <a:r>
              <a:rPr lang="zh-CN" altLang="en-US" dirty="0"/>
              <a:t>模型同步</a:t>
            </a:r>
            <a:r>
              <a:rPr lang="en-US" dirty="0"/>
              <a:t> </a:t>
            </a:r>
          </a:p>
          <a:p>
            <a:pPr lvl="1"/>
            <a:r>
              <a:rPr lang="zh-CN" altLang="en-US" dirty="0"/>
              <a:t>模型导入</a:t>
            </a:r>
            <a:r>
              <a:rPr lang="en-US" dirty="0"/>
              <a:t>/</a:t>
            </a:r>
            <a:r>
              <a:rPr lang="zh-CN" altLang="en-US" dirty="0"/>
              <a:t>导出 包括</a:t>
            </a:r>
            <a:r>
              <a:rPr lang="en-US" dirty="0"/>
              <a:t>OMG XMI</a:t>
            </a:r>
            <a:r>
              <a:rPr lang="zh-CN" altLang="en-US" dirty="0"/>
              <a:t>格式</a:t>
            </a:r>
            <a:r>
              <a:rPr lang="en-US" dirty="0"/>
              <a:t> </a:t>
            </a:r>
          </a:p>
          <a:p>
            <a:pPr lvl="1"/>
            <a:r>
              <a:rPr lang="zh-CN" altLang="en-US" dirty="0"/>
              <a:t>支持</a:t>
            </a:r>
            <a:r>
              <a:rPr lang="en-US" dirty="0"/>
              <a:t>PNG, JPG, </a:t>
            </a:r>
            <a:r>
              <a:rPr lang="zh-CN" altLang="en-US" dirty="0"/>
              <a:t>和</a:t>
            </a:r>
            <a:r>
              <a:rPr lang="en-US" dirty="0"/>
              <a:t>SVG</a:t>
            </a:r>
            <a:r>
              <a:rPr lang="zh-CN" altLang="en-US" dirty="0"/>
              <a:t>格式导出图表</a:t>
            </a:r>
            <a:r>
              <a:rPr lang="en-US" dirty="0"/>
              <a:t> </a:t>
            </a:r>
          </a:p>
          <a:p>
            <a:pPr lvl="1"/>
            <a:r>
              <a:rPr lang="zh-CN" altLang="en-US" dirty="0"/>
              <a:t>视图</a:t>
            </a:r>
            <a:r>
              <a:rPr lang="en-US" dirty="0"/>
              <a:t> </a:t>
            </a:r>
          </a:p>
          <a:p>
            <a:pPr lvl="1"/>
            <a:r>
              <a:rPr lang="zh-CN" altLang="en-US" dirty="0"/>
              <a:t>颜色参数</a:t>
            </a:r>
            <a:r>
              <a:rPr lang="en-US" dirty="0"/>
              <a:t> </a:t>
            </a:r>
          </a:p>
          <a:p>
            <a:pPr lvl="1"/>
            <a:r>
              <a:rPr lang="zh-CN" altLang="en-US" dirty="0"/>
              <a:t>模型助手</a:t>
            </a:r>
            <a:r>
              <a:rPr lang="en-US" dirty="0"/>
              <a:t> </a:t>
            </a:r>
            <a:endParaRPr lang="en-US" dirty="0" smtClean="0"/>
          </a:p>
          <a:p>
            <a:pPr lvl="1"/>
            <a:r>
              <a:rPr lang="zh-CN" altLang="en-US" dirty="0"/>
              <a:t>项目地址：</a:t>
            </a:r>
            <a:endParaRPr lang="en-US" dirty="0"/>
          </a:p>
          <a:p>
            <a:pPr lvl="2"/>
            <a:r>
              <a:rPr lang="en-US" u="sng" dirty="0">
                <a:hlinkClick r:id="rId2"/>
              </a:rPr>
              <a:t>http://www.soyatec.com/euml2</a:t>
            </a:r>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pic>
        <p:nvPicPr>
          <p:cNvPr id="4098" name="Picture 2" descr="dependency_inspector_smal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495" y="1825624"/>
            <a:ext cx="5974201" cy="367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86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部分产品与开源项目</a:t>
            </a:r>
            <a:endParaRPr lang="en-US" dirty="0"/>
          </a:p>
        </p:txBody>
      </p:sp>
      <p:sp>
        <p:nvSpPr>
          <p:cNvPr id="3" name="Content Placeholder 2"/>
          <p:cNvSpPr>
            <a:spLocks noGrp="1"/>
          </p:cNvSpPr>
          <p:nvPr>
            <p:ph idx="1"/>
          </p:nvPr>
        </p:nvSpPr>
        <p:spPr/>
        <p:txBody>
          <a:bodyPr/>
          <a:lstStyle/>
          <a:p>
            <a:r>
              <a:rPr lang="en-US" dirty="0"/>
              <a:t>Gantt Chart Project for JIRA</a:t>
            </a:r>
          </a:p>
          <a:p>
            <a:pPr lvl="1"/>
            <a:r>
              <a:rPr lang="zh-CN" altLang="en-US" dirty="0"/>
              <a:t>此工具是基于</a:t>
            </a:r>
            <a:r>
              <a:rPr lang="en-US" dirty="0"/>
              <a:t>Jira</a:t>
            </a:r>
            <a:r>
              <a:rPr lang="zh-CN" altLang="en-US" dirty="0"/>
              <a:t>平台开发出的项目管理工具软件，目前有两个产品分支：</a:t>
            </a:r>
            <a:endParaRPr lang="en-US" dirty="0"/>
          </a:p>
          <a:p>
            <a:pPr lvl="2"/>
            <a:r>
              <a:rPr lang="en-US" dirty="0"/>
              <a:t>Hosted</a:t>
            </a:r>
            <a:r>
              <a:rPr lang="zh-CN" altLang="en-US" dirty="0"/>
              <a:t>：自建服务器方式运行。</a:t>
            </a:r>
            <a:endParaRPr lang="en-US" dirty="0"/>
          </a:p>
          <a:p>
            <a:pPr lvl="2"/>
            <a:r>
              <a:rPr lang="en-US" dirty="0" err="1"/>
              <a:t>OnDemond</a:t>
            </a:r>
            <a:r>
              <a:rPr lang="en-US" dirty="0"/>
              <a:t> Cloud</a:t>
            </a:r>
            <a:r>
              <a:rPr lang="zh-CN" altLang="en-US" dirty="0"/>
              <a:t>：基于云服务的方式，以</a:t>
            </a:r>
            <a:r>
              <a:rPr lang="en-US" dirty="0"/>
              <a:t>SAAS</a:t>
            </a:r>
            <a:r>
              <a:rPr lang="zh-CN" altLang="en-US" dirty="0"/>
              <a:t>方式使用系</a:t>
            </a:r>
            <a:r>
              <a:rPr lang="zh-CN" altLang="en-US" dirty="0" smtClean="0"/>
              <a:t>统</a:t>
            </a:r>
            <a:endParaRPr lang="en-US" altLang="zh-CN" dirty="0" smtClean="0"/>
          </a:p>
          <a:p>
            <a:pPr lvl="1"/>
            <a:r>
              <a:rPr lang="zh-CN" altLang="en-US" dirty="0"/>
              <a:t>项目地址：</a:t>
            </a:r>
            <a:r>
              <a:rPr lang="en-US" u="sng" dirty="0">
                <a:hlinkClick r:id="rId2"/>
              </a:rPr>
              <a:t>http://www.jiraproject.com</a:t>
            </a:r>
            <a:endParaRPr lang="en-US" dirty="0"/>
          </a:p>
          <a:p>
            <a:pPr marL="457200" lvl="1" indent="0">
              <a:buNone/>
            </a:pPr>
            <a:endParaRPr lang="en-US" dirty="0"/>
          </a:p>
          <a:p>
            <a:endParaRPr lang="en-US" dirty="0"/>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768" y="3716338"/>
            <a:ext cx="5021263"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744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主要客户</a:t>
            </a:r>
            <a:endParaRPr lang="en-US" dirty="0"/>
          </a:p>
        </p:txBody>
      </p:sp>
      <p:sp>
        <p:nvSpPr>
          <p:cNvPr id="3" name="Content Placeholder 2"/>
          <p:cNvSpPr>
            <a:spLocks noGrp="1"/>
          </p:cNvSpPr>
          <p:nvPr>
            <p:ph idx="1"/>
          </p:nvPr>
        </p:nvSpPr>
        <p:spPr/>
        <p:txBody>
          <a:bodyPr>
            <a:normAutofit/>
          </a:bodyPr>
          <a:lstStyle/>
          <a:p>
            <a:r>
              <a:rPr lang="zh-CN" altLang="en-US" dirty="0">
                <a:solidFill>
                  <a:srgbClr val="C02500"/>
                </a:solidFill>
                <a:latin typeface="华文细黑" pitchFamily="2" charset="-122"/>
              </a:rPr>
              <a:t>美国微软</a:t>
            </a:r>
          </a:p>
          <a:p>
            <a:pPr lvl="1">
              <a:buNone/>
            </a:pPr>
            <a:r>
              <a:rPr lang="zh-CN" altLang="en-US" sz="1900" dirty="0">
                <a:solidFill>
                  <a:schemeClr val="accent2"/>
                </a:solidFill>
                <a:latin typeface="华文细黑" pitchFamily="2" charset="-122"/>
              </a:rPr>
              <a:t>Soyatec与美国微软在多个主要产品方向上有合作，例如：</a:t>
            </a:r>
          </a:p>
          <a:p>
            <a:pPr lvl="1"/>
            <a:r>
              <a:rPr lang="zh-CN" altLang="en-US" dirty="0">
                <a:solidFill>
                  <a:srgbClr val="008000"/>
                </a:solidFill>
                <a:latin typeface="华文细黑" pitchFamily="2" charset="-122"/>
              </a:rPr>
              <a:t>Eclipse4SL</a:t>
            </a:r>
          </a:p>
          <a:p>
            <a:pPr lvl="2"/>
            <a:r>
              <a:rPr lang="zh-CN" altLang="en-US" dirty="0">
                <a:latin typeface="华文细黑" pitchFamily="2" charset="-122"/>
              </a:rPr>
              <a:t>Eclipse4SL是Soyatec与美国微软合作开发的，其目的是开发一套可在eclipse下进行微软silverlight应用软件交互式设计开发的软件开发工具。并使得微软的silverlight产品可支持跨操作系统平台特性（支持在Linux、Mac系统等操作系统平台下运行）。此项目自2008年10月启动，与2009年上半年结束一期。目前此项目产品在eclipse官网的排名位于前十</a:t>
            </a:r>
            <a:r>
              <a:rPr lang="zh-CN" altLang="en-US" dirty="0" smtClean="0">
                <a:latin typeface="华文细黑" pitchFamily="2" charset="-122"/>
              </a:rPr>
              <a:t>。</a:t>
            </a:r>
            <a:endParaRPr lang="zh-CN" altLang="en-US" dirty="0">
              <a:latin typeface="华文细黑" pitchFamily="2" charset="-122"/>
            </a:endParaRPr>
          </a:p>
          <a:p>
            <a:pPr lvl="1"/>
            <a:r>
              <a:rPr lang="zh-CN" altLang="en-US" dirty="0">
                <a:solidFill>
                  <a:srgbClr val="008000"/>
                </a:solidFill>
                <a:latin typeface="华文细黑" pitchFamily="2" charset="-122"/>
              </a:rPr>
              <a:t>Windows Azure Tools for Eclipse</a:t>
            </a:r>
          </a:p>
          <a:p>
            <a:pPr lvl="2"/>
            <a:r>
              <a:rPr lang="zh-CN" altLang="en-US" dirty="0">
                <a:latin typeface="华文细黑" pitchFamily="2" charset="-122"/>
              </a:rPr>
              <a:t>此产品是与微软合作开发的支持在Eclipse环境下，进行微软下一代云计算平台Windows Azure应用程序开发的软件开发工具。此项目之外，另有一个与微软的合作项目，是提供java版本SDK开发支持，使得用户可用Java语言进行windows azure云计算应用开发。</a:t>
            </a:r>
          </a:p>
          <a:p>
            <a:endParaRPr lang="en-US" dirty="0"/>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3808291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主要客户</a:t>
            </a:r>
            <a:endParaRPr lang="en-US" dirty="0"/>
          </a:p>
        </p:txBody>
      </p:sp>
      <p:sp>
        <p:nvSpPr>
          <p:cNvPr id="3" name="Content Placeholder 2"/>
          <p:cNvSpPr>
            <a:spLocks noGrp="1"/>
          </p:cNvSpPr>
          <p:nvPr>
            <p:ph idx="1"/>
          </p:nvPr>
        </p:nvSpPr>
        <p:spPr/>
        <p:txBody>
          <a:bodyPr/>
          <a:lstStyle/>
          <a:p>
            <a:r>
              <a:rPr lang="zh-CN" altLang="en-US" dirty="0">
                <a:solidFill>
                  <a:srgbClr val="C02500"/>
                </a:solidFill>
                <a:latin typeface="华文细黑" pitchFamily="2" charset="-122"/>
              </a:rPr>
              <a:t>理光欧洲</a:t>
            </a:r>
          </a:p>
          <a:p>
            <a:pPr lvl="1">
              <a:buNone/>
            </a:pPr>
            <a:r>
              <a:rPr lang="zh-CN" altLang="en-US" dirty="0">
                <a:solidFill>
                  <a:schemeClr val="accent2"/>
                </a:solidFill>
                <a:latin typeface="华文细黑" pitchFamily="2" charset="-122"/>
              </a:rPr>
              <a:t>Soyatec与Ricoh(理光)的欧洲公司在多个项目上有合作：</a:t>
            </a:r>
          </a:p>
          <a:p>
            <a:pPr lvl="1"/>
            <a:r>
              <a:rPr lang="zh-CN" altLang="en-US" dirty="0">
                <a:solidFill>
                  <a:srgbClr val="008000"/>
                </a:solidFill>
                <a:latin typeface="华文细黑" pitchFamily="2" charset="-122"/>
              </a:rPr>
              <a:t>Report Generator</a:t>
            </a:r>
          </a:p>
          <a:p>
            <a:pPr lvl="2"/>
            <a:r>
              <a:rPr lang="zh-CN" altLang="en-US" dirty="0">
                <a:latin typeface="华文细黑" pitchFamily="2" charset="-122"/>
              </a:rPr>
              <a:t>此项目是采用RAP技术，基于OSGi的应用架构，实现基于热插拔组件机制的自动化报表系统。采用分布式架构部署，报表模板可灵活定义。用户通过浏览器访问系统UI接口，支持RIA风格的交互，可基于浏览器进行拖拽式操作，支持定时自动执行报表生成和通知任务等功能</a:t>
            </a:r>
            <a:r>
              <a:rPr lang="zh-CN" altLang="en-US" dirty="0" smtClean="0">
                <a:latin typeface="华文细黑" pitchFamily="2" charset="-122"/>
              </a:rPr>
              <a:t>。</a:t>
            </a:r>
            <a:endParaRPr lang="zh-CN" altLang="en-US" dirty="0">
              <a:solidFill>
                <a:schemeClr val="accent2"/>
              </a:solidFill>
              <a:latin typeface="华文细黑" pitchFamily="2" charset="-122"/>
            </a:endParaRPr>
          </a:p>
          <a:p>
            <a:pPr lvl="1"/>
            <a:r>
              <a:rPr lang="zh-CN" altLang="en-US" dirty="0">
                <a:solidFill>
                  <a:srgbClr val="008000"/>
                </a:solidFill>
                <a:latin typeface="华文细黑" pitchFamily="2" charset="-122"/>
              </a:rPr>
              <a:t>Unua</a:t>
            </a:r>
          </a:p>
          <a:p>
            <a:pPr lvl="2"/>
            <a:r>
              <a:rPr lang="zh-CN" altLang="en-US" dirty="0">
                <a:latin typeface="华文细黑" pitchFamily="2" charset="-122"/>
              </a:rPr>
              <a:t>此项目是为Ricoh提供WYSIWYG（所见即所得）式的UI界面设计工具。分别为Ricoh的应用系统提供运行在嵌入式系统环境和服务器环境中的交互设计支持。</a:t>
            </a:r>
          </a:p>
          <a:p>
            <a:endParaRPr lang="en-US" dirty="0"/>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3345102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主要客户</a:t>
            </a:r>
            <a:endParaRPr lang="en-US" dirty="0"/>
          </a:p>
        </p:txBody>
      </p:sp>
      <p:sp>
        <p:nvSpPr>
          <p:cNvPr id="3" name="Content Placeholder 2"/>
          <p:cNvSpPr>
            <a:spLocks noGrp="1"/>
          </p:cNvSpPr>
          <p:nvPr>
            <p:ph idx="1"/>
          </p:nvPr>
        </p:nvSpPr>
        <p:spPr/>
        <p:txBody>
          <a:bodyPr>
            <a:normAutofit fontScale="92500" lnSpcReduction="10000"/>
          </a:bodyPr>
          <a:lstStyle/>
          <a:p>
            <a:pPr>
              <a:lnSpc>
                <a:spcPct val="110000"/>
              </a:lnSpc>
            </a:pPr>
            <a:r>
              <a:rPr lang="zh-CN" altLang="en-US" sz="1800" dirty="0">
                <a:solidFill>
                  <a:srgbClr val="C02500"/>
                </a:solidFill>
                <a:latin typeface="华文细黑" pitchFamily="2" charset="-122"/>
              </a:rPr>
              <a:t>法国泰雷兹</a:t>
            </a:r>
          </a:p>
          <a:p>
            <a:pPr lvl="1">
              <a:lnSpc>
                <a:spcPct val="110000"/>
              </a:lnSpc>
            </a:pPr>
            <a:r>
              <a:rPr lang="zh-CN" altLang="en-US" sz="1400" dirty="0">
                <a:latin typeface="华文细黑" pitchFamily="2" charset="-122"/>
              </a:rPr>
              <a:t>Thales集团位于法国，是一家以空间技术和军工领域产品为主的集团公司，在全球的军工领域排名第9。我们与Thales在定制军工软件开发工具业务方向上有合作，另外，在一些基于Eclipse的开源项目（如EGF）上，也有紧密合作关系。</a:t>
            </a:r>
          </a:p>
          <a:p>
            <a:pPr>
              <a:lnSpc>
                <a:spcPct val="110000"/>
              </a:lnSpc>
            </a:pPr>
            <a:r>
              <a:rPr lang="zh-CN" altLang="en-US" sz="1800" dirty="0">
                <a:solidFill>
                  <a:srgbClr val="C02500"/>
                </a:solidFill>
                <a:latin typeface="华文细黑" pitchFamily="2" charset="-122"/>
              </a:rPr>
              <a:t>瑞典萨博</a:t>
            </a:r>
          </a:p>
          <a:p>
            <a:pPr lvl="1">
              <a:lnSpc>
                <a:spcPct val="110000"/>
              </a:lnSpc>
            </a:pPr>
            <a:r>
              <a:rPr lang="zh-CN" altLang="en-US" sz="1400" dirty="0">
                <a:latin typeface="华文细黑" pitchFamily="2" charset="-122"/>
              </a:rPr>
              <a:t>萨博集团分为汽车和军工两个主要业务，我们与萨博的军工方向合作，为萨博提供军事领域软件开发工具的定制服务。主要是为saab提供基于Declarative UI的软件界面开发工具。</a:t>
            </a:r>
          </a:p>
          <a:p>
            <a:pPr>
              <a:lnSpc>
                <a:spcPct val="110000"/>
              </a:lnSpc>
            </a:pPr>
            <a:r>
              <a:rPr lang="zh-CN" altLang="en-US" sz="1800" dirty="0">
                <a:solidFill>
                  <a:srgbClr val="C02500"/>
                </a:solidFill>
                <a:latin typeface="华文细黑" pitchFamily="2" charset="-122"/>
              </a:rPr>
              <a:t>法国W4集团</a:t>
            </a:r>
          </a:p>
          <a:p>
            <a:pPr lvl="1">
              <a:lnSpc>
                <a:spcPct val="110000"/>
              </a:lnSpc>
            </a:pPr>
            <a:r>
              <a:rPr lang="zh-CN" altLang="en-US" sz="1400" dirty="0">
                <a:latin typeface="华文细黑" pitchFamily="2" charset="-122"/>
              </a:rPr>
              <a:t>W4集团是位于法国的知名业务流程定制管理（BPM）产品及解决方案提供商。我们与W4集团有多年紧密合作关系，例如：</a:t>
            </a:r>
          </a:p>
          <a:p>
            <a:pPr lvl="1">
              <a:lnSpc>
                <a:spcPct val="110000"/>
              </a:lnSpc>
            </a:pPr>
            <a:r>
              <a:rPr lang="zh-CN" altLang="en-US" sz="1400" dirty="0">
                <a:latin typeface="华文细黑" pitchFamily="2" charset="-122"/>
              </a:rPr>
              <a:t>Data integration solution</a:t>
            </a:r>
          </a:p>
          <a:p>
            <a:pPr lvl="1">
              <a:lnSpc>
                <a:spcPct val="110000"/>
              </a:lnSpc>
            </a:pPr>
            <a:r>
              <a:rPr lang="zh-CN" altLang="en-US" sz="1400" dirty="0">
                <a:latin typeface="华文细黑" pitchFamily="2" charset="-122"/>
              </a:rPr>
              <a:t>WYSIWYG Visual Designer</a:t>
            </a:r>
          </a:p>
          <a:p>
            <a:pPr lvl="1">
              <a:lnSpc>
                <a:spcPct val="110000"/>
              </a:lnSpc>
            </a:pPr>
            <a:r>
              <a:rPr lang="zh-CN" altLang="en-US" sz="1400" dirty="0">
                <a:latin typeface="华文细黑" pitchFamily="2" charset="-122"/>
              </a:rPr>
              <a:t>BPMN Designer</a:t>
            </a:r>
          </a:p>
          <a:p>
            <a:pPr>
              <a:lnSpc>
                <a:spcPct val="110000"/>
              </a:lnSpc>
            </a:pPr>
            <a:r>
              <a:rPr lang="zh-CN" altLang="en-US" sz="1800" dirty="0">
                <a:solidFill>
                  <a:srgbClr val="C02500"/>
                </a:solidFill>
                <a:latin typeface="华文细黑" pitchFamily="2" charset="-122"/>
              </a:rPr>
              <a:t>法国Talend公司</a:t>
            </a:r>
          </a:p>
          <a:p>
            <a:pPr lvl="1">
              <a:lnSpc>
                <a:spcPct val="110000"/>
              </a:lnSpc>
            </a:pPr>
            <a:r>
              <a:rPr lang="en-US" altLang="en-US" sz="1400" dirty="0" err="1">
                <a:latin typeface="华文细黑" pitchFamily="2" charset="-122"/>
              </a:rPr>
              <a:t>Talend公是一家提供开源软件的法国公司，开发和销售ETL解决方案。其主要ETL软件产品Talend</a:t>
            </a:r>
            <a:r>
              <a:rPr lang="en-US" altLang="en-US" sz="1400" dirty="0">
                <a:latin typeface="华文细黑" pitchFamily="2" charset="-122"/>
              </a:rPr>
              <a:t> Open </a:t>
            </a:r>
            <a:r>
              <a:rPr lang="en-US" altLang="en-US" sz="1400" dirty="0" err="1">
                <a:latin typeface="华文细黑" pitchFamily="2" charset="-122"/>
              </a:rPr>
              <a:t>Solution在开源ETL领域排名世界前三。通过技术合作伙伴关系</a:t>
            </a:r>
            <a:r>
              <a:rPr lang="en-US" altLang="en-US" sz="1400" dirty="0">
                <a:latin typeface="华文细黑" pitchFamily="2" charset="-122"/>
              </a:rPr>
              <a:t>, </a:t>
            </a:r>
            <a:r>
              <a:rPr lang="en-US" altLang="en-US" sz="1400" dirty="0" err="1">
                <a:latin typeface="华文细黑" pitchFamily="2" charset="-122"/>
              </a:rPr>
              <a:t>Soyatec在中国的深圳市成立了该公司的产品研发团队，承担Talend软件产品的开发和维护工作</a:t>
            </a:r>
            <a:r>
              <a:rPr lang="en-US" altLang="en-US" sz="1400" dirty="0" smtClean="0">
                <a:latin typeface="华文细黑" pitchFamily="2" charset="-122"/>
              </a:rPr>
              <a:t>。</a:t>
            </a:r>
            <a:endParaRPr lang="en-US" altLang="en-US" sz="1400" dirty="0">
              <a:latin typeface="华文细黑" pitchFamily="2" charset="-122"/>
            </a:endParaRPr>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265181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未来发展</a:t>
            </a:r>
            <a:endParaRPr lang="en-US" dirty="0"/>
          </a:p>
        </p:txBody>
      </p:sp>
      <p:sp>
        <p:nvSpPr>
          <p:cNvPr id="3" name="Content Placeholder 2"/>
          <p:cNvSpPr>
            <a:spLocks noGrp="1"/>
          </p:cNvSpPr>
          <p:nvPr>
            <p:ph idx="1"/>
          </p:nvPr>
        </p:nvSpPr>
        <p:spPr/>
        <p:txBody>
          <a:bodyPr>
            <a:normAutofit lnSpcReduction="10000"/>
          </a:bodyPr>
          <a:lstStyle/>
          <a:p>
            <a:r>
              <a:rPr lang="zh-CN" altLang="en-US" dirty="0"/>
              <a:t>Soyatec将在以下方向加大投入，以获得更广阔的发展空间：</a:t>
            </a:r>
          </a:p>
          <a:p>
            <a:pPr lvl="1"/>
            <a:r>
              <a:rPr lang="zh-CN" altLang="en-US" dirty="0"/>
              <a:t>基于下一代Eclipse平台（E4及其后版本）的软件产品</a:t>
            </a:r>
          </a:p>
          <a:p>
            <a:pPr lvl="1"/>
            <a:r>
              <a:rPr lang="zh-CN" altLang="en-US" dirty="0"/>
              <a:t>移动互联网应用（基于Windows Phone 7、Android及iOS平台的移动互联网应用）</a:t>
            </a:r>
          </a:p>
          <a:p>
            <a:pPr lvl="1"/>
            <a:r>
              <a:rPr lang="zh-CN" altLang="en-US" dirty="0"/>
              <a:t>云计算相关产品</a:t>
            </a:r>
          </a:p>
          <a:p>
            <a:pPr lvl="1"/>
            <a:r>
              <a:rPr lang="zh-CN" altLang="en-US" dirty="0"/>
              <a:t>数据挖掘、智能语义网产</a:t>
            </a:r>
            <a:r>
              <a:rPr lang="zh-CN" altLang="en-US" dirty="0" smtClean="0"/>
              <a:t>品</a:t>
            </a:r>
            <a:endParaRPr lang="en-US" altLang="en-US" dirty="0"/>
          </a:p>
          <a:p>
            <a:r>
              <a:rPr lang="zh-CN" altLang="en-US" dirty="0"/>
              <a:t>Soyatec将扩大市场范围，将关注中国大陆市场和客户，以使得我们强大的技术和产品可为国内软件和移动互联网行业创造价</a:t>
            </a:r>
            <a:r>
              <a:rPr lang="zh-CN" altLang="en-US" dirty="0" smtClean="0"/>
              <a:t>值</a:t>
            </a:r>
            <a:endParaRPr lang="en-US" altLang="en-US" dirty="0"/>
          </a:p>
          <a:p>
            <a:r>
              <a:rPr lang="zh-CN" altLang="en-US" dirty="0"/>
              <a:t>Soyatec将扩大研发团队，更强化技术研发实力，并结合实际项目和产品情况，优化产品研发运营、项目管理等过程，将向通过CMMI等认证体系方面努力</a:t>
            </a:r>
            <a:endParaRPr lang="en-US" altLang="en-US" dirty="0"/>
          </a:p>
          <a:p>
            <a:endParaRPr lang="en-US" dirty="0"/>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53498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Any Questions?</a:t>
            </a:r>
            <a:endParaRPr lang="en-US" dirty="0"/>
          </a:p>
        </p:txBody>
      </p:sp>
      <p:sp>
        <p:nvSpPr>
          <p:cNvPr id="9" name="Subtitle 8"/>
          <p:cNvSpPr>
            <a:spLocks noGrp="1"/>
          </p:cNvSpPr>
          <p:nvPr>
            <p:ph type="subTitle" idx="1"/>
          </p:nvPr>
        </p:nvSpPr>
        <p:spPr/>
        <p:txBody>
          <a:bodyPr/>
          <a:lstStyle/>
          <a:p>
            <a:r>
              <a:rPr lang="en-US" dirty="0" smtClean="0"/>
              <a:t>Skype: </a:t>
            </a:r>
            <a:r>
              <a:rPr lang="en-US" dirty="0" err="1" smtClean="0"/>
              <a:t>jin.liu.soyatec</a:t>
            </a:r>
            <a:endParaRPr lang="en-US" dirty="0"/>
          </a:p>
          <a:p>
            <a:r>
              <a:rPr lang="en-US" dirty="0" smtClean="0"/>
              <a:t>Email: jin.liu@soyatec.com</a:t>
            </a:r>
            <a:endParaRPr lang="en-US" dirty="0"/>
          </a:p>
        </p:txBody>
      </p:sp>
      <p:sp>
        <p:nvSpPr>
          <p:cNvPr id="5" name="Date Placeholder 4"/>
          <p:cNvSpPr>
            <a:spLocks noGrp="1"/>
          </p:cNvSpPr>
          <p:nvPr>
            <p:ph type="dt" sz="half" idx="10"/>
          </p:nvPr>
        </p:nvSpPr>
        <p:spPr/>
        <p:txBody>
          <a:bodyPr/>
          <a:lstStyle/>
          <a:p>
            <a:fld id="{BEA54D08-6B00-4C78-9A76-9528D5737B07}" type="datetime1">
              <a:rPr lang="en-US" smtClean="0"/>
              <a:pPr/>
              <a:t>2015-06-15</a:t>
            </a:fld>
            <a:endParaRPr lang="en-US" dirty="0"/>
          </a:p>
        </p:txBody>
      </p:sp>
      <p:sp>
        <p:nvSpPr>
          <p:cNvPr id="6" name="Footer Placeholder 5"/>
          <p:cNvSpPr>
            <a:spLocks noGrp="1"/>
          </p:cNvSpPr>
          <p:nvPr>
            <p:ph type="ftr" sz="quarter" idx="11"/>
          </p:nvPr>
        </p:nvSpPr>
        <p:spPr/>
        <p:txBody>
          <a:bodyPr/>
          <a:lstStyle/>
          <a:p>
            <a:r>
              <a:rPr lang="en-US" smtClean="0"/>
              <a:t>Soyatec (http://www.soyatec.com)</a:t>
            </a:r>
            <a:endParaRPr lang="en-US" dirty="0"/>
          </a:p>
        </p:txBody>
      </p:sp>
      <p:sp>
        <p:nvSpPr>
          <p:cNvPr id="7" name="Slide Number Placeholder 6"/>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2330020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sp>
        <p:nvSpPr>
          <p:cNvPr id="7" name="Rectangle 6"/>
          <p:cNvSpPr/>
          <p:nvPr/>
        </p:nvSpPr>
        <p:spPr>
          <a:xfrm>
            <a:off x="4865535" y="2967335"/>
            <a:ext cx="2460931"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The end</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75235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zh-CN" altLang="en-US" dirty="0" smtClean="0">
                <a:latin typeface="华文细黑" pitchFamily="2" charset="-122"/>
              </a:rPr>
              <a:t>Soyatec</a:t>
            </a:r>
            <a:r>
              <a:rPr lang="zh-CN" altLang="en-US" dirty="0">
                <a:latin typeface="华文细黑" pitchFamily="2" charset="-122"/>
              </a:rPr>
              <a:t>概况</a:t>
            </a:r>
          </a:p>
          <a:p>
            <a:r>
              <a:rPr lang="zh-CN" altLang="en-US" dirty="0">
                <a:latin typeface="华文细黑" pitchFamily="2" charset="-122"/>
              </a:rPr>
              <a:t>Soyatec历史</a:t>
            </a:r>
          </a:p>
          <a:p>
            <a:r>
              <a:rPr lang="zh-CN" altLang="en-US" dirty="0">
                <a:latin typeface="华文细黑" pitchFamily="2" charset="-122"/>
              </a:rPr>
              <a:t>部分产品与开源项目</a:t>
            </a:r>
          </a:p>
          <a:p>
            <a:r>
              <a:rPr lang="zh-CN" altLang="en-US" dirty="0">
                <a:latin typeface="华文细黑" pitchFamily="2" charset="-122"/>
              </a:rPr>
              <a:t>主要客户</a:t>
            </a:r>
          </a:p>
          <a:p>
            <a:r>
              <a:rPr lang="zh-CN" altLang="en-US" dirty="0">
                <a:latin typeface="华文细黑" pitchFamily="2" charset="-122"/>
              </a:rPr>
              <a:t>未来发展</a:t>
            </a:r>
            <a:endParaRPr lang="en-US" altLang="en-US" dirty="0">
              <a:latin typeface="华文细黑" pitchFamily="2" charset="-122"/>
            </a:endParaRPr>
          </a:p>
          <a:p>
            <a:pPr lvl="1"/>
            <a:endParaRPr lang="en-US" dirty="0" smtClean="0"/>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1814621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Soyatec概况</a:t>
            </a:r>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zh-CN" altLang="en-US" sz="1800" dirty="0">
                <a:latin typeface="华文细黑" pitchFamily="2" charset="-122"/>
              </a:rPr>
              <a:t>公司简介</a:t>
            </a:r>
            <a:endParaRPr lang="en-US" altLang="en-US" sz="1800" dirty="0">
              <a:latin typeface="华文细黑" pitchFamily="2" charset="-122"/>
            </a:endParaRPr>
          </a:p>
          <a:p>
            <a:pPr lvl="1">
              <a:lnSpc>
                <a:spcPct val="110000"/>
              </a:lnSpc>
            </a:pPr>
            <a:r>
              <a:rPr lang="en-US" altLang="en-US" sz="1400" dirty="0">
                <a:latin typeface="华文细黑" pitchFamily="2" charset="-122"/>
              </a:rPr>
              <a:t>Soyatec成立于2006年，是一家国际化的软件公司，主要提供Eclipse相关产品解决方案及软件和服务外包业务。</a:t>
            </a:r>
          </a:p>
          <a:p>
            <a:pPr lvl="1">
              <a:lnSpc>
                <a:spcPct val="110000"/>
              </a:lnSpc>
            </a:pPr>
            <a:r>
              <a:rPr lang="en-US" altLang="en-US" sz="1400" dirty="0" err="1">
                <a:latin typeface="华文细黑" pitchFamily="2" charset="-122"/>
              </a:rPr>
              <a:t>Soyatec的总部位于法国巴黎，在中国西安和深圳均有软件研发团队</a:t>
            </a:r>
            <a:r>
              <a:rPr lang="en-US" altLang="en-US" sz="1400" dirty="0">
                <a:latin typeface="华文细黑" pitchFamily="2" charset="-122"/>
              </a:rPr>
              <a:t>。</a:t>
            </a:r>
          </a:p>
          <a:p>
            <a:pPr lvl="1">
              <a:lnSpc>
                <a:spcPct val="110000"/>
              </a:lnSpc>
            </a:pPr>
            <a:r>
              <a:rPr lang="en-US" altLang="en-US" sz="1400" dirty="0" err="1">
                <a:latin typeface="华文细黑" pitchFamily="2" charset="-122"/>
              </a:rPr>
              <a:t>Soyatec的创建者是在Eclipse开发领域知名的世界级技术专家Yves</a:t>
            </a:r>
            <a:r>
              <a:rPr lang="en-US" altLang="en-US" sz="1400" dirty="0">
                <a:latin typeface="华文细黑" pitchFamily="2" charset="-122"/>
              </a:rPr>
              <a:t> Yang。</a:t>
            </a:r>
          </a:p>
          <a:p>
            <a:pPr lvl="1">
              <a:lnSpc>
                <a:spcPct val="110000"/>
              </a:lnSpc>
            </a:pPr>
            <a:r>
              <a:rPr lang="zh-CN" altLang="en-US" sz="1400" dirty="0">
                <a:latin typeface="华文细黑" pitchFamily="2" charset="-122"/>
              </a:rPr>
              <a:t>Soyatec</a:t>
            </a:r>
            <a:r>
              <a:rPr lang="en-US" altLang="en-US" sz="1400" dirty="0" err="1">
                <a:latin typeface="华文细黑" pitchFamily="2" charset="-122"/>
              </a:rPr>
              <a:t>核心团队成员拥有深厚的Eclipse开发实力和互联网软件产品开发及外包服务经验</a:t>
            </a:r>
            <a:r>
              <a:rPr lang="en-US" altLang="en-US" sz="1400" dirty="0">
                <a:latin typeface="华文细黑" pitchFamily="2" charset="-122"/>
              </a:rPr>
              <a:t>。</a:t>
            </a:r>
          </a:p>
          <a:p>
            <a:pPr lvl="1">
              <a:lnSpc>
                <a:spcPct val="110000"/>
              </a:lnSpc>
            </a:pPr>
            <a:r>
              <a:rPr lang="en-US" altLang="en-US" sz="1400" dirty="0" err="1">
                <a:latin typeface="华文细黑" pitchFamily="2" charset="-122"/>
              </a:rPr>
              <a:t>Soyatec旗下多款产品在Eclipse社区产品列表中排名均位于前十</a:t>
            </a:r>
            <a:r>
              <a:rPr lang="en-US" altLang="en-US" sz="1400" dirty="0" smtClean="0">
                <a:latin typeface="华文细黑" pitchFamily="2" charset="-122"/>
              </a:rPr>
              <a:t>。</a:t>
            </a:r>
            <a:endParaRPr lang="en-US" altLang="en-US" sz="1500" dirty="0">
              <a:latin typeface="华文细黑" pitchFamily="2" charset="-122"/>
            </a:endParaRPr>
          </a:p>
          <a:p>
            <a:pPr>
              <a:lnSpc>
                <a:spcPct val="110000"/>
              </a:lnSpc>
            </a:pPr>
            <a:r>
              <a:rPr lang="zh-CN" altLang="en-US" sz="1800" dirty="0">
                <a:latin typeface="华文细黑" pitchFamily="2" charset="-122"/>
              </a:rPr>
              <a:t>公司资质</a:t>
            </a:r>
          </a:p>
          <a:p>
            <a:pPr lvl="1">
              <a:lnSpc>
                <a:spcPct val="110000"/>
              </a:lnSpc>
            </a:pPr>
            <a:r>
              <a:rPr lang="en-US" altLang="en-US" sz="1400" dirty="0" err="1">
                <a:latin typeface="华文细黑" pitchFamily="2" charset="-122"/>
              </a:rPr>
              <a:t>Soyatec是Eclipse基金会成员</a:t>
            </a:r>
            <a:r>
              <a:rPr lang="zh-CN" altLang="en-US" sz="1400" dirty="0">
                <a:latin typeface="华文细黑" pitchFamily="2" charset="-122"/>
              </a:rPr>
              <a:t>，为Eclipse社区贡献了大量开源项目。</a:t>
            </a:r>
            <a:endParaRPr lang="en-US" altLang="en-US" sz="1400" dirty="0">
              <a:latin typeface="华文细黑" pitchFamily="2" charset="-122"/>
            </a:endParaRPr>
          </a:p>
          <a:p>
            <a:pPr lvl="1">
              <a:lnSpc>
                <a:spcPct val="110000"/>
              </a:lnSpc>
            </a:pPr>
            <a:r>
              <a:rPr lang="zh-CN" altLang="en-US" sz="1400" dirty="0">
                <a:latin typeface="华文细黑" pitchFamily="2" charset="-122"/>
              </a:rPr>
              <a:t>美国</a:t>
            </a:r>
            <a:r>
              <a:rPr lang="en-US" altLang="en-US" sz="1400" dirty="0" err="1">
                <a:latin typeface="华文细黑" pitchFamily="2" charset="-122"/>
              </a:rPr>
              <a:t>微软在Eclipse领域里的主要合作伙伴</a:t>
            </a:r>
            <a:r>
              <a:rPr lang="en-US" altLang="en-US" sz="1400" dirty="0" smtClean="0">
                <a:latin typeface="华文细黑" pitchFamily="2" charset="-122"/>
              </a:rPr>
              <a:t>。</a:t>
            </a:r>
            <a:endParaRPr lang="en-US" altLang="en-US" sz="1500" dirty="0">
              <a:latin typeface="华文细黑" pitchFamily="2" charset="-122"/>
            </a:endParaRPr>
          </a:p>
          <a:p>
            <a:pPr>
              <a:lnSpc>
                <a:spcPct val="110000"/>
              </a:lnSpc>
            </a:pPr>
            <a:r>
              <a:rPr lang="zh-CN" altLang="en-US" sz="1800" dirty="0">
                <a:latin typeface="华文细黑" pitchFamily="2" charset="-122"/>
              </a:rPr>
              <a:t>业务范畴</a:t>
            </a:r>
            <a:endParaRPr lang="en-US" altLang="en-US" sz="1800" dirty="0">
              <a:latin typeface="华文细黑" pitchFamily="2" charset="-122"/>
            </a:endParaRPr>
          </a:p>
          <a:p>
            <a:pPr lvl="1">
              <a:lnSpc>
                <a:spcPct val="110000"/>
              </a:lnSpc>
              <a:buSzPct val="100000"/>
            </a:pPr>
            <a:r>
              <a:rPr lang="zh-CN" altLang="en-US" sz="1400" dirty="0">
                <a:latin typeface="华文细黑" pitchFamily="2" charset="-122"/>
                <a:sym typeface="Arial" panose="020B0604020202020204" pitchFamily="34" charset="0"/>
              </a:rPr>
              <a:t>Eclipse插件、移动互联网、云计算方向的产品研发与运营</a:t>
            </a:r>
          </a:p>
          <a:p>
            <a:pPr lvl="1">
              <a:lnSpc>
                <a:spcPct val="110000"/>
              </a:lnSpc>
              <a:buSzPct val="100000"/>
            </a:pPr>
            <a:r>
              <a:rPr lang="zh-CN" altLang="en-US" sz="1400" dirty="0">
                <a:latin typeface="华文细黑" pitchFamily="2" charset="-122"/>
                <a:sym typeface="Arial" panose="020B0604020202020204" pitchFamily="34" charset="0"/>
              </a:rPr>
              <a:t>欧美软件项目技术与服务外包 </a:t>
            </a:r>
          </a:p>
          <a:p>
            <a:pPr lvl="2">
              <a:lnSpc>
                <a:spcPct val="110000"/>
              </a:lnSpc>
              <a:buSzPct val="100000"/>
            </a:pPr>
            <a:r>
              <a:rPr lang="zh-CN" altLang="en-US" sz="1200" dirty="0">
                <a:latin typeface="华文细黑" pitchFamily="2" charset="-122"/>
                <a:sym typeface="Arial" panose="020B0604020202020204" pitchFamily="34" charset="0"/>
              </a:rPr>
              <a:t>为客户提供离岸开发服务（Offshore）、在岸开发服务（Onsite）和外包开发中心建设（Offshore Development Center, ODC）等多种IT外包和业务流程外包服务形</a:t>
            </a:r>
            <a:r>
              <a:rPr lang="zh-CN" altLang="en-US" sz="1200" dirty="0" smtClean="0">
                <a:latin typeface="华文细黑" pitchFamily="2" charset="-122"/>
                <a:sym typeface="Arial" panose="020B0604020202020204" pitchFamily="34" charset="0"/>
              </a:rPr>
              <a:t>式</a:t>
            </a:r>
            <a:endParaRPr lang="zh-CN" altLang="en-US" sz="1200" dirty="0">
              <a:latin typeface="华文细黑" pitchFamily="2" charset="-122"/>
              <a:sym typeface="Arial" panose="020B0604020202020204" pitchFamily="34" charset="0"/>
            </a:endParaRPr>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675897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Soyatec历史</a:t>
            </a:r>
            <a:endParaRPr lang="en-US" dirty="0"/>
          </a:p>
        </p:txBody>
      </p:sp>
      <p:sp>
        <p:nvSpPr>
          <p:cNvPr id="3" name="Content Placeholder 2"/>
          <p:cNvSpPr>
            <a:spLocks noGrp="1"/>
          </p:cNvSpPr>
          <p:nvPr>
            <p:ph idx="1"/>
          </p:nvPr>
        </p:nvSpPr>
        <p:spPr/>
        <p:txBody>
          <a:bodyPr>
            <a:normAutofit fontScale="55000" lnSpcReduction="20000"/>
          </a:bodyPr>
          <a:lstStyle/>
          <a:p>
            <a:r>
              <a:rPr lang="en-US" altLang="en-US" dirty="0" err="1">
                <a:latin typeface="华文细黑" pitchFamily="2" charset="-122"/>
              </a:rPr>
              <a:t>Soyatec的创始人是Yves</a:t>
            </a:r>
            <a:r>
              <a:rPr lang="en-US" altLang="en-US" dirty="0">
                <a:latin typeface="华文细黑" pitchFamily="2" charset="-122"/>
              </a:rPr>
              <a:t> Yang，他在法国留学，后在法国工作生活。在软件开发领域，具有20多年专业技术经验，是Eclispe开发领域里知名的资深专家。在创办Soyatec之前，他在Omondo公司担任CTO。</a:t>
            </a:r>
          </a:p>
          <a:p>
            <a:r>
              <a:rPr lang="en-US" altLang="en-US" dirty="0">
                <a:latin typeface="华文细黑" pitchFamily="2" charset="-122"/>
              </a:rPr>
              <a:t>Soyatec于2006年8月进入深圳市高新产业园区成立深圳松亚科技有限公司，</a:t>
            </a:r>
          </a:p>
          <a:p>
            <a:r>
              <a:rPr lang="en-US" altLang="en-US" dirty="0">
                <a:latin typeface="华文细黑" pitchFamily="2" charset="-122"/>
              </a:rPr>
              <a:t>2006年9月成立法国Talend公司中国研发中心，全面负责Talend系列软件产品开发。</a:t>
            </a:r>
          </a:p>
          <a:p>
            <a:r>
              <a:rPr lang="en-US" altLang="en-US" dirty="0">
                <a:latin typeface="华文细黑" pitchFamily="2" charset="-122"/>
              </a:rPr>
              <a:t>2007年6月获得深圳软件企业资格</a:t>
            </a:r>
          </a:p>
          <a:p>
            <a:r>
              <a:rPr lang="en-US" altLang="en-US" dirty="0">
                <a:latin typeface="华文细黑" pitchFamily="2" charset="-122"/>
              </a:rPr>
              <a:t>2007年11月获得深圳高新技术企业资格</a:t>
            </a:r>
          </a:p>
          <a:p>
            <a:r>
              <a:rPr lang="en-US" altLang="en-US" dirty="0">
                <a:latin typeface="华文细黑" pitchFamily="2" charset="-122"/>
              </a:rPr>
              <a:t>2008年4月获深圳市政府批准，在深圳市高新区购买2000平米写字楼，建立深圳对欧洲软件外包服务基地</a:t>
            </a:r>
          </a:p>
          <a:p>
            <a:r>
              <a:rPr lang="en-US" altLang="en-US" dirty="0">
                <a:latin typeface="华文细黑" pitchFamily="2" charset="-122"/>
              </a:rPr>
              <a:t>2008年5月成为英国Latast集团（著名商业智能分析软件提供商）软件产品服务商</a:t>
            </a:r>
          </a:p>
          <a:p>
            <a:r>
              <a:rPr lang="en-US" altLang="en-US" dirty="0">
                <a:latin typeface="华文细黑" pitchFamily="2" charset="-122"/>
              </a:rPr>
              <a:t>2008年7月在西安成立深圳松亚科技西安分公司</a:t>
            </a:r>
          </a:p>
          <a:p>
            <a:r>
              <a:rPr lang="en-US" altLang="en-US" dirty="0">
                <a:latin typeface="华文细黑" pitchFamily="2" charset="-122"/>
              </a:rPr>
              <a:t>2008年8月与法国W4集团建立开发外包合作关系</a:t>
            </a:r>
          </a:p>
          <a:p>
            <a:r>
              <a:rPr lang="en-US" altLang="en-US" dirty="0">
                <a:latin typeface="华文细黑" pitchFamily="2" charset="-122"/>
              </a:rPr>
              <a:t>200</a:t>
            </a:r>
            <a:r>
              <a:rPr lang="zh-CN" altLang="en-US" dirty="0">
                <a:latin typeface="华文细黑" pitchFamily="2" charset="-122"/>
              </a:rPr>
              <a:t>8</a:t>
            </a:r>
            <a:r>
              <a:rPr lang="en-US" altLang="en-US" dirty="0">
                <a:latin typeface="华文细黑" pitchFamily="2" charset="-122"/>
              </a:rPr>
              <a:t>年1</a:t>
            </a:r>
            <a:r>
              <a:rPr lang="zh-CN" altLang="en-US" dirty="0">
                <a:latin typeface="华文细黑" pitchFamily="2" charset="-122"/>
              </a:rPr>
              <a:t>0</a:t>
            </a:r>
            <a:r>
              <a:rPr lang="en-US" altLang="en-US" dirty="0" err="1">
                <a:latin typeface="华文细黑" pitchFamily="2" charset="-122"/>
              </a:rPr>
              <a:t>月成为Microsoft公司产品软件产品服务商</a:t>
            </a:r>
            <a:endParaRPr lang="en-US" altLang="en-US" dirty="0">
              <a:latin typeface="华文细黑" pitchFamily="2" charset="-122"/>
            </a:endParaRPr>
          </a:p>
          <a:p>
            <a:r>
              <a:rPr lang="en-US" altLang="en-US" dirty="0">
                <a:latin typeface="华文细黑" pitchFamily="2" charset="-122"/>
              </a:rPr>
              <a:t>200</a:t>
            </a:r>
            <a:r>
              <a:rPr lang="zh-CN" altLang="en-US" dirty="0">
                <a:latin typeface="华文细黑" pitchFamily="2" charset="-122"/>
              </a:rPr>
              <a:t>9</a:t>
            </a:r>
            <a:r>
              <a:rPr lang="en-US" altLang="en-US" dirty="0">
                <a:latin typeface="华文细黑" pitchFamily="2" charset="-122"/>
              </a:rPr>
              <a:t>年</a:t>
            </a:r>
            <a:r>
              <a:rPr lang="zh-CN" altLang="en-US" dirty="0">
                <a:latin typeface="华文细黑" pitchFamily="2" charset="-122"/>
              </a:rPr>
              <a:t>2</a:t>
            </a:r>
            <a:r>
              <a:rPr lang="en-US" altLang="en-US" dirty="0" err="1">
                <a:latin typeface="华文细黑" pitchFamily="2" charset="-122"/>
              </a:rPr>
              <a:t>月成为法国泰雷兹集团公司（THALES</a:t>
            </a:r>
            <a:r>
              <a:rPr lang="en-US" altLang="en-US" dirty="0">
                <a:latin typeface="华文细黑" pitchFamily="2" charset="-122"/>
              </a:rPr>
              <a:t>）（全球军工企业百强中列第9位）软件产品服务商</a:t>
            </a:r>
          </a:p>
          <a:p>
            <a:r>
              <a:rPr lang="en-US" altLang="en-US" dirty="0">
                <a:latin typeface="华文细黑" pitchFamily="2" charset="-122"/>
              </a:rPr>
              <a:t>200</a:t>
            </a:r>
            <a:r>
              <a:rPr lang="zh-CN" altLang="en-US" dirty="0">
                <a:latin typeface="华文细黑" pitchFamily="2" charset="-122"/>
              </a:rPr>
              <a:t>9</a:t>
            </a:r>
            <a:r>
              <a:rPr lang="en-US" altLang="en-US" dirty="0">
                <a:latin typeface="华文细黑" pitchFamily="2" charset="-122"/>
              </a:rPr>
              <a:t>年</a:t>
            </a:r>
            <a:r>
              <a:rPr lang="zh-CN" altLang="en-US" dirty="0">
                <a:latin typeface="华文细黑" pitchFamily="2" charset="-122"/>
              </a:rPr>
              <a:t>4</a:t>
            </a:r>
            <a:r>
              <a:rPr lang="en-US" altLang="en-US" dirty="0" err="1">
                <a:latin typeface="华文细黑" pitchFamily="2" charset="-122"/>
              </a:rPr>
              <a:t>月成为瑞典SAAB公司软件产品服务商</a:t>
            </a:r>
            <a:endParaRPr lang="en-US" altLang="en-US" dirty="0">
              <a:latin typeface="华文细黑" pitchFamily="2" charset="-122"/>
            </a:endParaRPr>
          </a:p>
          <a:p>
            <a:r>
              <a:rPr lang="en-US" altLang="en-US" dirty="0">
                <a:latin typeface="华文细黑" pitchFamily="2" charset="-122"/>
              </a:rPr>
              <a:t>2009年</a:t>
            </a:r>
            <a:r>
              <a:rPr lang="zh-CN" altLang="en-US" dirty="0">
                <a:latin typeface="华文细黑" pitchFamily="2" charset="-122"/>
              </a:rPr>
              <a:t>9</a:t>
            </a:r>
            <a:r>
              <a:rPr lang="en-US" altLang="en-US" dirty="0" err="1">
                <a:latin typeface="华文细黑" pitchFamily="2" charset="-122"/>
              </a:rPr>
              <a:t>月成为RICOH公司产品软件产品服务商</a:t>
            </a:r>
            <a:endParaRPr lang="en-US" altLang="en-US" dirty="0">
              <a:latin typeface="华文细黑" pitchFamily="2" charset="-122"/>
            </a:endParaRPr>
          </a:p>
          <a:p>
            <a:r>
              <a:rPr lang="en-US" altLang="en-US" dirty="0">
                <a:latin typeface="华文细黑" pitchFamily="2" charset="-122"/>
              </a:rPr>
              <a:t>2010年1</a:t>
            </a:r>
            <a:r>
              <a:rPr lang="en-US" altLang="en-US" dirty="0" smtClean="0">
                <a:latin typeface="华文细黑" pitchFamily="2" charset="-122"/>
              </a:rPr>
              <a:t>月在西安成立西安松亚软件技术有限公司</a:t>
            </a:r>
            <a:endParaRPr lang="en-US" altLang="en-US" dirty="0">
              <a:latin typeface="华文细黑" pitchFamily="2" charset="-122"/>
            </a:endParaRPr>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spTree>
    <p:extLst>
      <p:ext uri="{BB962C8B-B14F-4D97-AF65-F5344CB8AC3E}">
        <p14:creationId xmlns:p14="http://schemas.microsoft.com/office/powerpoint/2010/main" val="1322246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部分产品与开源项目</a:t>
            </a:r>
            <a:endParaRPr lang="en-US" dirty="0"/>
          </a:p>
        </p:txBody>
      </p:sp>
      <p:sp>
        <p:nvSpPr>
          <p:cNvPr id="3" name="Content Placeholder 2"/>
          <p:cNvSpPr>
            <a:spLocks noGrp="1"/>
          </p:cNvSpPr>
          <p:nvPr>
            <p:ph idx="1"/>
          </p:nvPr>
        </p:nvSpPr>
        <p:spPr/>
        <p:txBody>
          <a:bodyPr/>
          <a:lstStyle/>
          <a:p>
            <a:r>
              <a:rPr lang="zh-CN" altLang="en-US" dirty="0">
                <a:latin typeface="华文细黑" pitchFamily="2" charset="-122"/>
              </a:rPr>
              <a:t>Eclipse4SL</a:t>
            </a:r>
          </a:p>
          <a:p>
            <a:pPr lvl="1">
              <a:buSzPct val="100000"/>
            </a:pPr>
            <a:r>
              <a:rPr lang="en-US" altLang="en-US" sz="1600" dirty="0">
                <a:latin typeface="华文细黑" pitchFamily="2" charset="-122"/>
              </a:rPr>
              <a:t>此项目是美国微软与我们合作开发的，其目的是研发一套可在eclipse下进行微软的silverlight应用软件交互式设计开发的软件开发工具</a:t>
            </a:r>
            <a:r>
              <a:rPr lang="zh-CN" altLang="en-US" sz="1600" dirty="0">
                <a:latin typeface="华文细黑" pitchFamily="2" charset="-122"/>
              </a:rPr>
              <a:t>，</a:t>
            </a:r>
            <a:r>
              <a:rPr lang="en-US" altLang="en-US" sz="1600" dirty="0" err="1">
                <a:latin typeface="华文细黑" pitchFamily="2" charset="-122"/>
              </a:rPr>
              <a:t>并使得微软的silverlight产品可支持跨操作系统平台特性（支持在Linux、Mac系统等操作系统平台下运行</a:t>
            </a:r>
            <a:r>
              <a:rPr lang="en-US" altLang="en-US" sz="1600" dirty="0">
                <a:latin typeface="华文细黑" pitchFamily="2" charset="-122"/>
              </a:rPr>
              <a:t>）。此项目自2008年10月启动，与2009年上半年结束一期。此项目产品在eclipse官网的排名位于前十</a:t>
            </a:r>
            <a:r>
              <a:rPr lang="en-US" altLang="en-US" sz="1600" dirty="0" smtClean="0">
                <a:latin typeface="华文细黑" pitchFamily="2" charset="-122"/>
              </a:rPr>
              <a:t>。</a:t>
            </a:r>
            <a:endParaRPr lang="en-US" altLang="en-US" sz="1600" dirty="0">
              <a:latin typeface="华文细黑" pitchFamily="2" charset="-122"/>
            </a:endParaRPr>
          </a:p>
          <a:p>
            <a:pPr lvl="1">
              <a:buSzPct val="100000"/>
            </a:pPr>
            <a:r>
              <a:rPr lang="zh-CN" altLang="en-US" sz="1600" dirty="0">
                <a:latin typeface="华文细黑" pitchFamily="2" charset="-122"/>
              </a:rPr>
              <a:t>此项目由微软出资赞助，Soyatec负责产品研发，目前此项目已捐献给Eclipse开源社区。</a:t>
            </a:r>
          </a:p>
          <a:p>
            <a:pPr lvl="1">
              <a:buSzPct val="100000"/>
            </a:pPr>
            <a:r>
              <a:rPr lang="zh-CN" altLang="en-US" sz="1600" dirty="0" smtClean="0">
                <a:latin typeface="华文细黑" pitchFamily="2" charset="-122"/>
              </a:rPr>
              <a:t>此</a:t>
            </a:r>
            <a:r>
              <a:rPr lang="zh-CN" altLang="en-US" sz="1600" dirty="0">
                <a:latin typeface="华文细黑" pitchFamily="2" charset="-122"/>
              </a:rPr>
              <a:t>项目在Eclipse官网地址</a:t>
            </a:r>
          </a:p>
          <a:p>
            <a:pPr lvl="2">
              <a:buSzPct val="100000"/>
            </a:pPr>
            <a:r>
              <a:rPr lang="en-US" altLang="en-US" u="sng" dirty="0">
                <a:solidFill>
                  <a:srgbClr val="0066FF"/>
                </a:solidFill>
                <a:latin typeface="华文细黑" pitchFamily="2" charset="-122"/>
              </a:rPr>
              <a:t>http://</a:t>
            </a:r>
            <a:r>
              <a:rPr lang="en-US" altLang="en-US" u="sng" dirty="0" smtClean="0">
                <a:solidFill>
                  <a:srgbClr val="0066FF"/>
                </a:solidFill>
                <a:latin typeface="华文细黑" pitchFamily="2" charset="-122"/>
              </a:rPr>
              <a:t>www.eclipse.org/projects/project_summary.php?projectid=technology.esl</a:t>
            </a:r>
            <a:endParaRPr lang="en-US" altLang="en-US" sz="1600" dirty="0">
              <a:latin typeface="华文细黑" pitchFamily="2" charset="-122"/>
            </a:endParaRPr>
          </a:p>
          <a:p>
            <a:pPr lvl="1">
              <a:buSzPct val="100000"/>
            </a:pPr>
            <a:r>
              <a:rPr lang="zh-CN" altLang="en-US" sz="1600" dirty="0">
                <a:latin typeface="华文细黑" pitchFamily="2" charset="-122"/>
              </a:rPr>
              <a:t>项目网址</a:t>
            </a:r>
          </a:p>
          <a:p>
            <a:pPr lvl="2">
              <a:buSzPct val="100000"/>
            </a:pPr>
            <a:r>
              <a:rPr lang="en-US" altLang="en-US" u="sng" dirty="0">
                <a:solidFill>
                  <a:srgbClr val="0066FF"/>
                </a:solidFill>
                <a:latin typeface="华文细黑" pitchFamily="2" charset="-122"/>
              </a:rPr>
              <a:t>http://www.eclipse4sl.org</a:t>
            </a:r>
            <a:r>
              <a:rPr lang="en-US" altLang="en-US" u="sng" dirty="0" smtClean="0">
                <a:solidFill>
                  <a:srgbClr val="0066FF"/>
                </a:solidFill>
                <a:latin typeface="华文细黑" pitchFamily="2" charset="-122"/>
              </a:rPr>
              <a:t>/</a:t>
            </a:r>
            <a:endParaRPr lang="en-US" altLang="en-US" u="sng" dirty="0">
              <a:solidFill>
                <a:srgbClr val="0066FF"/>
              </a:solidFill>
              <a:latin typeface="华文细黑" pitchFamily="2" charset="-122"/>
            </a:endParaRPr>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3647148402"/>
              </p:ext>
            </p:extLst>
          </p:nvPr>
        </p:nvGraphicFramePr>
        <p:xfrm>
          <a:off x="1961053" y="1463070"/>
          <a:ext cx="8542337" cy="4608512"/>
        </p:xfrm>
        <a:graphic>
          <a:graphicData uri="http://schemas.openxmlformats.org/presentationml/2006/ole">
            <mc:AlternateContent xmlns:mc="http://schemas.openxmlformats.org/markup-compatibility/2006">
              <mc:Choice xmlns:v="urn:schemas-microsoft-com:vml" Requires="v">
                <p:oleObj spid="_x0000_s1043" r:id="rId3" imgW="10896437" imgH="6848957" progId="PBrush">
                  <p:embed/>
                </p:oleObj>
              </mc:Choice>
              <mc:Fallback>
                <p:oleObj r:id="rId3" imgW="10896437" imgH="684895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1053" y="1463070"/>
                        <a:ext cx="8542337" cy="4608512"/>
                      </a:xfrm>
                      <a:prstGeom prst="rect">
                        <a:avLst/>
                      </a:prstGeom>
                      <a:solidFill>
                        <a:srgbClr val="FFFFFF"/>
                      </a:solidFill>
                      <a:ln w="9525" cmpd="sng">
                        <a:solidFill>
                          <a:srgbClr val="000000"/>
                        </a:solidFill>
                        <a:miter lim="800000"/>
                        <a:headEnd/>
                        <a:tailEnd/>
                      </a:ln>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52512433"/>
              </p:ext>
            </p:extLst>
          </p:nvPr>
        </p:nvGraphicFramePr>
        <p:xfrm>
          <a:off x="4475237" y="1576956"/>
          <a:ext cx="5027622" cy="4380738"/>
        </p:xfrm>
        <a:graphic>
          <a:graphicData uri="http://schemas.openxmlformats.org/presentationml/2006/ole">
            <mc:AlternateContent xmlns:mc="http://schemas.openxmlformats.org/markup-compatibility/2006">
              <mc:Choice xmlns:v="urn:schemas-microsoft-com:vml" Requires="v">
                <p:oleObj spid="_x0000_s1044" r:id="rId5" imgW="7182317" imgH="6258197" progId="PBrush">
                  <p:embed/>
                </p:oleObj>
              </mc:Choice>
              <mc:Fallback>
                <p:oleObj r:id="rId5" imgW="7182317" imgH="6258197"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5237" y="1576956"/>
                        <a:ext cx="5027622" cy="4380738"/>
                      </a:xfrm>
                      <a:prstGeom prst="rect">
                        <a:avLst/>
                      </a:prstGeom>
                      <a:solidFill>
                        <a:srgbClr val="FFFFFF"/>
                      </a:solidFill>
                      <a:ln w="9525" cmpd="sng">
                        <a:solidFill>
                          <a:srgbClr val="000000"/>
                        </a:solidFill>
                        <a:miter lim="800000"/>
                        <a:headEnd/>
                        <a:tailEnd/>
                      </a:ln>
                    </p:spPr>
                  </p:pic>
                </p:oleObj>
              </mc:Fallback>
            </mc:AlternateContent>
          </a:graphicData>
        </a:graphic>
      </p:graphicFrame>
      <p:pic>
        <p:nvPicPr>
          <p:cNvPr id="9" name="Picture 6"/>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a:xfrm>
            <a:off x="3799836" y="1398458"/>
            <a:ext cx="5377815" cy="4737735"/>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9322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部分产品与开源项目</a:t>
            </a:r>
            <a:endParaRPr lang="en-US" dirty="0"/>
          </a:p>
        </p:txBody>
      </p:sp>
      <p:sp>
        <p:nvSpPr>
          <p:cNvPr id="3" name="Content Placeholder 2"/>
          <p:cNvSpPr>
            <a:spLocks noGrp="1"/>
          </p:cNvSpPr>
          <p:nvPr>
            <p:ph idx="1"/>
          </p:nvPr>
        </p:nvSpPr>
        <p:spPr/>
        <p:txBody>
          <a:bodyPr/>
          <a:lstStyle/>
          <a:p>
            <a:r>
              <a:rPr lang="en-US" altLang="en-US" dirty="0" smtClean="0">
                <a:latin typeface="华文细黑" pitchFamily="2" charset="-122"/>
              </a:rPr>
              <a:t>WindowsAzure4j</a:t>
            </a:r>
            <a:endParaRPr lang="en-US" altLang="en-US" sz="1700" dirty="0">
              <a:latin typeface="华文细黑" pitchFamily="2" charset="-122"/>
            </a:endParaRPr>
          </a:p>
          <a:p>
            <a:pPr lvl="1">
              <a:buSzPct val="100000"/>
            </a:pPr>
            <a:r>
              <a:rPr lang="en-US" altLang="en-US" sz="1600" dirty="0" err="1">
                <a:latin typeface="华文细黑" pitchFamily="2" charset="-122"/>
              </a:rPr>
              <a:t>此产品是与微软合作开发的</a:t>
            </a:r>
            <a:r>
              <a:rPr lang="zh-CN" altLang="en-US" sz="1600" dirty="0">
                <a:latin typeface="华文细黑" pitchFamily="2" charset="-122"/>
              </a:rPr>
              <a:t>，</a:t>
            </a:r>
            <a:r>
              <a:rPr lang="en-US" altLang="en-US" sz="1600" dirty="0" err="1">
                <a:latin typeface="华文细黑" pitchFamily="2" charset="-122"/>
              </a:rPr>
              <a:t>支持微软下一代云计算平台Windows</a:t>
            </a:r>
            <a:r>
              <a:rPr lang="en-US" altLang="en-US" sz="1600" dirty="0">
                <a:latin typeface="华文细黑" pitchFamily="2" charset="-122"/>
              </a:rPr>
              <a:t> </a:t>
            </a:r>
            <a:r>
              <a:rPr lang="en-US" altLang="en-US" sz="1600" dirty="0" err="1">
                <a:latin typeface="华文细黑" pitchFamily="2" charset="-122"/>
              </a:rPr>
              <a:t>Azure应用程序开发的软件开发工具。此项目可支持java版本的语言进行windows</a:t>
            </a:r>
            <a:r>
              <a:rPr lang="en-US" altLang="en-US" sz="1600" dirty="0">
                <a:latin typeface="华文细黑" pitchFamily="2" charset="-122"/>
              </a:rPr>
              <a:t> </a:t>
            </a:r>
            <a:r>
              <a:rPr lang="en-US" altLang="en-US" sz="1600" dirty="0" err="1">
                <a:latin typeface="华文细黑" pitchFamily="2" charset="-122"/>
              </a:rPr>
              <a:t>azure云计算应用开发</a:t>
            </a:r>
            <a:r>
              <a:rPr lang="en-US" altLang="en-US" sz="1600" dirty="0">
                <a:latin typeface="华文细黑" pitchFamily="2" charset="-122"/>
              </a:rPr>
              <a:t>，</a:t>
            </a:r>
            <a:r>
              <a:rPr lang="zh-CN" altLang="en-US" sz="1600" dirty="0">
                <a:latin typeface="华文细黑" pitchFamily="2" charset="-122"/>
              </a:rPr>
              <a:t>与此项目相辅，我们另有一个开源项目，提供在Eclipse环境下的Windows Azure应用开发支持</a:t>
            </a:r>
            <a:r>
              <a:rPr lang="zh-CN" altLang="en-US" sz="1600" dirty="0" smtClean="0">
                <a:latin typeface="华文细黑" pitchFamily="2" charset="-122"/>
              </a:rPr>
              <a:t>。</a:t>
            </a:r>
            <a:endParaRPr lang="en-US" altLang="en-US" sz="1600" dirty="0">
              <a:latin typeface="华文细黑" pitchFamily="2" charset="-122"/>
            </a:endParaRPr>
          </a:p>
          <a:p>
            <a:pPr lvl="1">
              <a:buSzPct val="100000"/>
            </a:pPr>
            <a:r>
              <a:rPr lang="en-US" altLang="en-US" sz="1600" dirty="0">
                <a:latin typeface="华文细黑" pitchFamily="2" charset="-122"/>
              </a:rPr>
              <a:t>此项目于09年</a:t>
            </a:r>
            <a:r>
              <a:rPr lang="zh-CN" altLang="en-US" sz="1600" dirty="0">
                <a:latin typeface="华文细黑" pitchFamily="2" charset="-122"/>
              </a:rPr>
              <a:t>上半年</a:t>
            </a:r>
            <a:r>
              <a:rPr lang="en-US" altLang="en-US" sz="1600" dirty="0">
                <a:latin typeface="华文细黑" pitchFamily="2" charset="-122"/>
              </a:rPr>
              <a:t>启动，09年下旬完成</a:t>
            </a:r>
            <a:r>
              <a:rPr lang="zh-CN" altLang="en-US" sz="1600" dirty="0">
                <a:latin typeface="华文细黑" pitchFamily="2" charset="-122"/>
              </a:rPr>
              <a:t>一期</a:t>
            </a:r>
            <a:r>
              <a:rPr lang="en-US" altLang="en-US" sz="1600" dirty="0" err="1">
                <a:latin typeface="华文细黑" pitchFamily="2" charset="-122"/>
              </a:rPr>
              <a:t>开发，目前已经对全球同步正式发布</a:t>
            </a:r>
            <a:r>
              <a:rPr lang="en-US" altLang="en-US" sz="1600" dirty="0" smtClean="0">
                <a:latin typeface="华文细黑" pitchFamily="2" charset="-122"/>
              </a:rPr>
              <a:t>。</a:t>
            </a:r>
            <a:endParaRPr lang="en-US" altLang="en-US" sz="1600" dirty="0">
              <a:latin typeface="华文细黑" pitchFamily="2" charset="-122"/>
            </a:endParaRPr>
          </a:p>
          <a:p>
            <a:pPr lvl="1">
              <a:buSzPct val="100000"/>
            </a:pPr>
            <a:r>
              <a:rPr lang="zh-CN" altLang="en-US" sz="1600" dirty="0">
                <a:latin typeface="华文细黑" pitchFamily="2" charset="-122"/>
              </a:rPr>
              <a:t>此项目目前已提交至SourceForge.com上，在持续的功能提升中</a:t>
            </a:r>
            <a:r>
              <a:rPr lang="zh-CN" altLang="en-US" sz="1600" dirty="0" smtClean="0">
                <a:latin typeface="华文细黑" pitchFamily="2" charset="-122"/>
              </a:rPr>
              <a:t>。</a:t>
            </a:r>
            <a:endParaRPr lang="en-US" altLang="en-US" sz="1600" dirty="0">
              <a:latin typeface="华文细黑" pitchFamily="2" charset="-122"/>
            </a:endParaRPr>
          </a:p>
          <a:p>
            <a:pPr lvl="1">
              <a:buSzPct val="100000"/>
            </a:pPr>
            <a:r>
              <a:rPr lang="zh-CN" altLang="en-US" sz="1600" dirty="0">
                <a:latin typeface="华文细黑" pitchFamily="2" charset="-122"/>
              </a:rPr>
              <a:t>项目网站：</a:t>
            </a:r>
          </a:p>
          <a:p>
            <a:pPr lvl="2">
              <a:buSzPct val="100000"/>
            </a:pPr>
            <a:r>
              <a:rPr lang="en-US" altLang="en-US" sz="1400" u="sng" dirty="0">
                <a:solidFill>
                  <a:srgbClr val="0066FF"/>
                </a:solidFill>
                <a:latin typeface="华文细黑" pitchFamily="2" charset="-122"/>
              </a:rPr>
              <a:t>http://www.windowsazure4j.org/</a:t>
            </a:r>
          </a:p>
          <a:p>
            <a:pPr lvl="2">
              <a:buSzPct val="100000"/>
            </a:pPr>
            <a:r>
              <a:rPr lang="en-US" altLang="en-US" sz="1400" u="sng" dirty="0">
                <a:solidFill>
                  <a:srgbClr val="0066FF"/>
                </a:solidFill>
                <a:latin typeface="华文细黑" pitchFamily="2" charset="-122"/>
              </a:rPr>
              <a:t>http://sourceforge.net/projects/javasdk-azure</a:t>
            </a:r>
            <a:r>
              <a:rPr lang="en-US" altLang="en-US" sz="1400" u="sng" dirty="0" smtClean="0">
                <a:solidFill>
                  <a:srgbClr val="0066FF"/>
                </a:solidFill>
                <a:latin typeface="华文细黑" pitchFamily="2" charset="-122"/>
              </a:rPr>
              <a:t>/</a:t>
            </a:r>
            <a:endParaRPr lang="en-US" altLang="en-US" sz="1400" u="sng" dirty="0">
              <a:solidFill>
                <a:srgbClr val="0066FF"/>
              </a:solidFill>
              <a:latin typeface="华文细黑" pitchFamily="2" charset="-122"/>
            </a:endParaRPr>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3248091561"/>
              </p:ext>
            </p:extLst>
          </p:nvPr>
        </p:nvGraphicFramePr>
        <p:xfrm>
          <a:off x="4191917" y="1263650"/>
          <a:ext cx="5436688" cy="5150758"/>
        </p:xfrm>
        <a:graphic>
          <a:graphicData uri="http://schemas.openxmlformats.org/presentationml/2006/ole">
            <mc:AlternateContent xmlns:mc="http://schemas.openxmlformats.org/markup-compatibility/2006">
              <mc:Choice xmlns:v="urn:schemas-microsoft-com:vml" Requires="v">
                <p:oleObj spid="_x0000_s2056" r:id="rId3" imgW="7248917" imgH="6867677" progId="PBrush">
                  <p:embed/>
                </p:oleObj>
              </mc:Choice>
              <mc:Fallback>
                <p:oleObj r:id="rId3" imgW="7248917" imgH="686767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917" y="1263650"/>
                        <a:ext cx="5436688" cy="5150758"/>
                      </a:xfrm>
                      <a:prstGeom prst="rect">
                        <a:avLst/>
                      </a:prstGeom>
                      <a:solidFill>
                        <a:srgbClr val="FFFFFF"/>
                      </a:solidFill>
                      <a:ln w="9525" cmpd="sng">
                        <a:solidFill>
                          <a:srgbClr val="000000"/>
                        </a:solidFill>
                        <a:miter lim="800000"/>
                        <a:headEnd/>
                        <a:tailEnd/>
                      </a:ln>
                    </p:spPr>
                  </p:pic>
                </p:oleObj>
              </mc:Fallback>
            </mc:AlternateContent>
          </a:graphicData>
        </a:graphic>
      </p:graphicFrame>
    </p:spTree>
    <p:extLst>
      <p:ext uri="{BB962C8B-B14F-4D97-AF65-F5344CB8AC3E}">
        <p14:creationId xmlns:p14="http://schemas.microsoft.com/office/powerpoint/2010/main" val="241064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部分产品与开源项目</a:t>
            </a:r>
            <a:endParaRPr lang="en-US" dirty="0"/>
          </a:p>
        </p:txBody>
      </p:sp>
      <p:sp>
        <p:nvSpPr>
          <p:cNvPr id="3" name="Content Placeholder 2"/>
          <p:cNvSpPr>
            <a:spLocks noGrp="1"/>
          </p:cNvSpPr>
          <p:nvPr>
            <p:ph idx="1"/>
          </p:nvPr>
        </p:nvSpPr>
        <p:spPr/>
        <p:txBody>
          <a:bodyPr/>
          <a:lstStyle/>
          <a:p>
            <a:r>
              <a:rPr lang="zh-CN" altLang="en-US" dirty="0" smtClean="0">
                <a:latin typeface="华文细黑" pitchFamily="2" charset="-122"/>
              </a:rPr>
              <a:t>XWT</a:t>
            </a:r>
            <a:endParaRPr lang="zh-CN" altLang="en-US" sz="1700" dirty="0">
              <a:latin typeface="华文细黑" pitchFamily="2" charset="-122"/>
            </a:endParaRPr>
          </a:p>
          <a:p>
            <a:pPr lvl="1"/>
            <a:r>
              <a:rPr lang="zh-CN" altLang="en-US" sz="1600" dirty="0">
                <a:latin typeface="华文细黑" pitchFamily="2" charset="-122"/>
              </a:rPr>
              <a:t>由soyatec西安团队开发并持续改进</a:t>
            </a:r>
          </a:p>
          <a:p>
            <a:pPr lvl="1"/>
            <a:r>
              <a:rPr lang="zh-CN" altLang="en-US" sz="1600" dirty="0">
                <a:latin typeface="华文细黑" pitchFamily="2" charset="-122"/>
              </a:rPr>
              <a:t>是下个版本Eclipse的一个主要功能</a:t>
            </a:r>
          </a:p>
          <a:p>
            <a:pPr lvl="1"/>
            <a:r>
              <a:rPr lang="zh-CN" altLang="en-US" sz="1600" dirty="0">
                <a:latin typeface="华文细黑" pitchFamily="2" charset="-122"/>
              </a:rPr>
              <a:t>基于SWT/JFace实现，将UI声明和业务逻辑分离</a:t>
            </a:r>
          </a:p>
          <a:p>
            <a:pPr lvl="1"/>
            <a:r>
              <a:rPr lang="zh-CN" altLang="en-US" sz="1600" dirty="0">
                <a:latin typeface="华文细黑" pitchFamily="2" charset="-122"/>
              </a:rPr>
              <a:t>支持所见即所得编辑开发</a:t>
            </a:r>
          </a:p>
          <a:p>
            <a:pPr lvl="1"/>
            <a:r>
              <a:rPr lang="zh-CN" altLang="en-US" sz="1600" dirty="0">
                <a:latin typeface="华文细黑" pitchFamily="2" charset="-122"/>
              </a:rPr>
              <a:t>支持具有丰富组件功能和自定义组件功能的Palette</a:t>
            </a:r>
          </a:p>
          <a:p>
            <a:pPr lvl="1"/>
            <a:r>
              <a:rPr lang="zh-CN" altLang="en-US" sz="1600" dirty="0">
                <a:latin typeface="华文细黑" pitchFamily="2" charset="-122"/>
              </a:rPr>
              <a:t>支持DataBinding</a:t>
            </a:r>
          </a:p>
          <a:p>
            <a:pPr lvl="1"/>
            <a:r>
              <a:rPr lang="zh-CN" altLang="en-US" sz="1600" dirty="0">
                <a:latin typeface="华文细黑" pitchFamily="2" charset="-122"/>
              </a:rPr>
              <a:t>支持CSS样式</a:t>
            </a:r>
          </a:p>
          <a:p>
            <a:pPr lvl="1"/>
            <a:r>
              <a:rPr lang="zh-CN" altLang="en-US" sz="1600" dirty="0">
                <a:latin typeface="华文细黑" pitchFamily="2" charset="-122"/>
              </a:rPr>
              <a:t>支持动态加载及映射</a:t>
            </a:r>
          </a:p>
          <a:p>
            <a:pPr lvl="1"/>
            <a:r>
              <a:rPr lang="zh-CN" altLang="en-US" sz="1600" dirty="0">
                <a:latin typeface="华文细黑" pitchFamily="2" charset="-122"/>
              </a:rPr>
              <a:t>使用类XAML作为XWT声明语法规则</a:t>
            </a:r>
          </a:p>
          <a:p>
            <a:pPr lvl="1"/>
            <a:r>
              <a:rPr lang="zh-CN" altLang="en-US" sz="1600" dirty="0">
                <a:latin typeface="华文细黑" pitchFamily="2" charset="-122"/>
              </a:rPr>
              <a:t>有另一个XWT Designer项目，作为交互式开发工具的支持，而XWT Designer将会是Eclipse VE项目的一个新发展方</a:t>
            </a:r>
            <a:r>
              <a:rPr lang="zh-CN" altLang="en-US" sz="1600" dirty="0" smtClean="0">
                <a:latin typeface="华文细黑" pitchFamily="2" charset="-122"/>
              </a:rPr>
              <a:t>向</a:t>
            </a:r>
            <a:endParaRPr lang="en-US" altLang="en-US" sz="1600" dirty="0">
              <a:latin typeface="华文细黑" pitchFamily="2" charset="-122"/>
            </a:endParaRPr>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008" y="1304925"/>
            <a:ext cx="6602396" cy="5144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659" y="1304925"/>
            <a:ext cx="64770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071" y="1323975"/>
            <a:ext cx="6781800" cy="506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173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部分产品与开源项目</a:t>
            </a:r>
            <a:endParaRPr lang="en-US" dirty="0"/>
          </a:p>
        </p:txBody>
      </p:sp>
      <p:sp>
        <p:nvSpPr>
          <p:cNvPr id="3" name="Content Placeholder 2"/>
          <p:cNvSpPr>
            <a:spLocks noGrp="1"/>
          </p:cNvSpPr>
          <p:nvPr>
            <p:ph idx="1"/>
          </p:nvPr>
        </p:nvSpPr>
        <p:spPr>
          <a:xfrm>
            <a:off x="838200" y="1825625"/>
            <a:ext cx="6825792" cy="4351338"/>
          </a:xfrm>
        </p:spPr>
        <p:txBody>
          <a:bodyPr>
            <a:normAutofit fontScale="92500"/>
          </a:bodyPr>
          <a:lstStyle/>
          <a:p>
            <a:r>
              <a:rPr lang="en-US" dirty="0" smtClean="0"/>
              <a:t>PMF</a:t>
            </a:r>
          </a:p>
          <a:p>
            <a:pPr lvl="1"/>
            <a:r>
              <a:rPr lang="en-US" dirty="0"/>
              <a:t>PMF</a:t>
            </a:r>
            <a:r>
              <a:rPr lang="zh-CN" altLang="en-US" dirty="0"/>
              <a:t>是基于模型驱动开发</a:t>
            </a:r>
            <a:r>
              <a:rPr lang="en-US" dirty="0"/>
              <a:t>(MDE)</a:t>
            </a:r>
            <a:r>
              <a:rPr lang="zh-CN" altLang="en-US" dirty="0"/>
              <a:t>模式的，可由独立于具体开发语言，运行环境等因素之外的数据模型而自动生成用户界面（</a:t>
            </a:r>
            <a:r>
              <a:rPr lang="en-US" dirty="0"/>
              <a:t>UI</a:t>
            </a:r>
            <a:r>
              <a:rPr lang="zh-CN" altLang="en-US" dirty="0"/>
              <a:t>）的一项技术</a:t>
            </a:r>
            <a:r>
              <a:rPr lang="zh-CN" altLang="en-US" dirty="0" smtClean="0"/>
              <a:t>。</a:t>
            </a:r>
            <a:endParaRPr lang="en-US" altLang="zh-CN" dirty="0" smtClean="0"/>
          </a:p>
          <a:p>
            <a:pPr lvl="1"/>
            <a:r>
              <a:rPr lang="zh-CN" altLang="en-US" dirty="0"/>
              <a:t>其具有高度的可扩展性和灵活性，可根据需要扩展由数据模型生成各种用户界</a:t>
            </a:r>
            <a:r>
              <a:rPr lang="zh-CN" altLang="en-US" dirty="0" smtClean="0"/>
              <a:t>面。</a:t>
            </a:r>
            <a:endParaRPr lang="en-US" altLang="zh-CN" dirty="0" smtClean="0"/>
          </a:p>
          <a:p>
            <a:pPr lvl="2"/>
            <a:r>
              <a:rPr lang="zh-CN" altLang="en-US" dirty="0"/>
              <a:t>如</a:t>
            </a:r>
            <a:r>
              <a:rPr lang="en-US" dirty="0"/>
              <a:t>web</a:t>
            </a:r>
            <a:r>
              <a:rPr lang="zh-CN" altLang="en-US" dirty="0"/>
              <a:t>系统用户界面，桌面应用用户界面，移动</a:t>
            </a:r>
            <a:r>
              <a:rPr lang="en-US" dirty="0"/>
              <a:t>APP</a:t>
            </a:r>
            <a:r>
              <a:rPr lang="zh-CN" altLang="en-US" dirty="0"/>
              <a:t>用户界面等</a:t>
            </a:r>
            <a:r>
              <a:rPr lang="zh-CN" altLang="en-US" dirty="0" smtClean="0"/>
              <a:t>等。</a:t>
            </a:r>
            <a:endParaRPr lang="en-US" altLang="zh-CN" dirty="0" smtClean="0"/>
          </a:p>
          <a:p>
            <a:pPr lvl="1"/>
            <a:r>
              <a:rPr lang="zh-CN" altLang="en-US" dirty="0"/>
              <a:t>其支持各种语言，如</a:t>
            </a:r>
            <a:r>
              <a:rPr lang="en-US" dirty="0"/>
              <a:t>Java</a:t>
            </a:r>
            <a:r>
              <a:rPr lang="zh-CN" altLang="en-US" dirty="0"/>
              <a:t>、</a:t>
            </a:r>
            <a:r>
              <a:rPr lang="en-US" dirty="0"/>
              <a:t>C/C++</a:t>
            </a:r>
            <a:r>
              <a:rPr lang="zh-CN" altLang="en-US" dirty="0"/>
              <a:t>、</a:t>
            </a:r>
            <a:r>
              <a:rPr lang="en-US" dirty="0"/>
              <a:t>.NET</a:t>
            </a:r>
            <a:r>
              <a:rPr lang="zh-CN" altLang="en-US" dirty="0"/>
              <a:t>、</a:t>
            </a:r>
            <a:r>
              <a:rPr lang="en-US" dirty="0"/>
              <a:t>Ruby</a:t>
            </a:r>
            <a:r>
              <a:rPr lang="zh-CN" altLang="en-US" dirty="0"/>
              <a:t>、</a:t>
            </a:r>
            <a:r>
              <a:rPr lang="en-US" dirty="0"/>
              <a:t>HTML/CSS</a:t>
            </a:r>
            <a:r>
              <a:rPr lang="zh-CN" altLang="en-US" dirty="0"/>
              <a:t>、</a:t>
            </a:r>
            <a:r>
              <a:rPr lang="en-US" dirty="0"/>
              <a:t>XAML</a:t>
            </a:r>
            <a:r>
              <a:rPr lang="zh-CN" altLang="en-US" dirty="0"/>
              <a:t>、</a:t>
            </a:r>
            <a:r>
              <a:rPr lang="en-US" dirty="0"/>
              <a:t>Object-C</a:t>
            </a:r>
            <a:r>
              <a:rPr lang="zh-CN" altLang="en-US" dirty="0"/>
              <a:t>等</a:t>
            </a:r>
            <a:r>
              <a:rPr lang="zh-CN" altLang="en-US" dirty="0" smtClean="0"/>
              <a:t>等。</a:t>
            </a:r>
            <a:endParaRPr lang="en-US" altLang="zh-CN" dirty="0" smtClean="0"/>
          </a:p>
          <a:p>
            <a:pPr lvl="1"/>
            <a:r>
              <a:rPr lang="zh-CN" altLang="en-US" dirty="0"/>
              <a:t>支持各种现代化的用户界面所需特性，如数据绑定、事件机制、动态界面样式、自动化布局</a:t>
            </a:r>
            <a:r>
              <a:rPr lang="zh-CN" altLang="en-US" dirty="0" smtClean="0"/>
              <a:t>等。</a:t>
            </a:r>
            <a:endParaRPr lang="en-US" altLang="zh-CN" dirty="0" smtClean="0"/>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grpSp>
        <p:nvGrpSpPr>
          <p:cNvPr id="7" name="Group 1"/>
          <p:cNvGrpSpPr>
            <a:grpSpLocks/>
          </p:cNvGrpSpPr>
          <p:nvPr/>
        </p:nvGrpSpPr>
        <p:grpSpPr bwMode="auto">
          <a:xfrm>
            <a:off x="7583914" y="2158738"/>
            <a:ext cx="4248150" cy="2227263"/>
            <a:chOff x="0" y="0"/>
            <a:chExt cx="7315200" cy="3886200"/>
          </a:xfrm>
        </p:grpSpPr>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136779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552450"/>
              <a:ext cx="609600" cy="81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2133600"/>
              <a:ext cx="9906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1066800"/>
              <a:ext cx="2080895" cy="169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1223963" y="2290762"/>
              <a:ext cx="687705"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flipV="1">
              <a:off x="1223963" y="690562"/>
              <a:ext cx="687705"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2952750" y="1504950"/>
              <a:ext cx="292989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29200" y="0"/>
              <a:ext cx="2286000" cy="111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53000" y="1371600"/>
              <a:ext cx="1219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2438400"/>
              <a:ext cx="163449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4538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部分产品与开源项目</a:t>
            </a:r>
            <a:endParaRPr lang="en-US" dirty="0"/>
          </a:p>
        </p:txBody>
      </p:sp>
      <p:sp>
        <p:nvSpPr>
          <p:cNvPr id="3" name="Content Placeholder 2"/>
          <p:cNvSpPr>
            <a:spLocks noGrp="1"/>
          </p:cNvSpPr>
          <p:nvPr>
            <p:ph idx="1"/>
          </p:nvPr>
        </p:nvSpPr>
        <p:spPr/>
        <p:txBody>
          <a:bodyPr/>
          <a:lstStyle/>
          <a:p>
            <a:r>
              <a:rPr lang="en-US" dirty="0" smtClean="0"/>
              <a:t>PMF </a:t>
            </a:r>
            <a:r>
              <a:rPr lang="en-US" altLang="zh-CN" dirty="0" smtClean="0"/>
              <a:t>Architecture</a:t>
            </a:r>
            <a:endParaRPr lang="en-US" dirty="0"/>
          </a:p>
        </p:txBody>
      </p:sp>
      <p:sp>
        <p:nvSpPr>
          <p:cNvPr id="4" name="Date Placeholder 3"/>
          <p:cNvSpPr>
            <a:spLocks noGrp="1"/>
          </p:cNvSpPr>
          <p:nvPr>
            <p:ph type="dt" sz="half" idx="10"/>
          </p:nvPr>
        </p:nvSpPr>
        <p:spPr/>
        <p:txBody>
          <a:bodyPr/>
          <a:lstStyle/>
          <a:p>
            <a:fld id="{75CD22B2-64AC-4E12-89B0-DBE6B7BEC645}" type="datetime1">
              <a:rPr lang="en-US" smtClean="0"/>
              <a:t>2015-06-15</a:t>
            </a:fld>
            <a:endParaRPr lang="en-US"/>
          </a:p>
        </p:txBody>
      </p:sp>
      <p:sp>
        <p:nvSpPr>
          <p:cNvPr id="5" name="Footer Placeholder 4"/>
          <p:cNvSpPr>
            <a:spLocks noGrp="1"/>
          </p:cNvSpPr>
          <p:nvPr>
            <p:ph type="ftr" sz="quarter" idx="11"/>
          </p:nvPr>
        </p:nvSpPr>
        <p:spPr/>
        <p:txBody>
          <a:bodyPr/>
          <a:lstStyle/>
          <a:p>
            <a:r>
              <a:rPr lang="en-US" smtClean="0"/>
              <a:t>Soyatec (http://www.soyatec.com)</a:t>
            </a:r>
            <a:endParaRPr lang="en-US" dirty="0" smtClean="0"/>
          </a:p>
        </p:txBody>
      </p:sp>
      <p:sp>
        <p:nvSpPr>
          <p:cNvPr id="6" name="Slide Number Placeholder 5"/>
          <p:cNvSpPr>
            <a:spLocks noGrp="1"/>
          </p:cNvSpPr>
          <p:nvPr>
            <p:ph type="sldNum" sz="quarter" idx="12"/>
          </p:nvPr>
        </p:nvSpPr>
        <p:spPr/>
        <p:txBody>
          <a:bodyPr/>
          <a:lstStyle/>
          <a:p>
            <a:r>
              <a:rPr lang="en-US" smtClean="0"/>
              <a:t>Jin Liu (jin.liu@soyatec.com)</a:t>
            </a:r>
          </a:p>
          <a:p>
            <a:r>
              <a:rPr lang="en-US" smtClean="0"/>
              <a:t>Skype: jin.liu.soyatec</a:t>
            </a:r>
            <a:endParaRPr lang="en-US" dirty="0"/>
          </a:p>
        </p:txBody>
      </p:sp>
      <p:pic>
        <p:nvPicPr>
          <p:cNvPr id="3096"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667" y="2221649"/>
            <a:ext cx="5273675"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832183"/>
      </p:ext>
    </p:extLst>
  </p:cSld>
  <p:clrMapOvr>
    <a:masterClrMapping/>
  </p:clrMapOvr>
</p:sld>
</file>

<file path=ppt/theme/theme1.xml><?xml version="1.0" encoding="utf-8"?>
<a:theme xmlns:a="http://schemas.openxmlformats.org/drawingml/2006/main" name="Soyatec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2298</Words>
  <Application>Microsoft Office PowerPoint</Application>
  <PresentationFormat>Widescreen</PresentationFormat>
  <Paragraphs>201</Paragraphs>
  <Slides>17</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17</vt:i4>
      </vt:variant>
    </vt:vector>
  </HeadingPairs>
  <TitlesOfParts>
    <vt:vector size="25" baseType="lpstr">
      <vt:lpstr>华文细黑</vt:lpstr>
      <vt:lpstr>宋体</vt:lpstr>
      <vt:lpstr>Arial</vt:lpstr>
      <vt:lpstr>Calibri</vt:lpstr>
      <vt:lpstr>Times New Roman</vt:lpstr>
      <vt:lpstr>Wingdings</vt:lpstr>
      <vt:lpstr>Soyatec Theme</vt:lpstr>
      <vt:lpstr>Storyboard Layouts</vt:lpstr>
      <vt:lpstr>Eclipse Plug-in Development</vt:lpstr>
      <vt:lpstr>Contents</vt:lpstr>
      <vt:lpstr>Soyatec概况</vt:lpstr>
      <vt:lpstr>Soyatec历史</vt:lpstr>
      <vt:lpstr>部分产品与开源项目</vt:lpstr>
      <vt:lpstr>部分产品与开源项目</vt:lpstr>
      <vt:lpstr>部分产品与开源项目</vt:lpstr>
      <vt:lpstr>部分产品与开源项目</vt:lpstr>
      <vt:lpstr>部分产品与开源项目</vt:lpstr>
      <vt:lpstr>部分产品与开源项目</vt:lpstr>
      <vt:lpstr>部分产品与开源项目</vt:lpstr>
      <vt:lpstr>主要客户</vt:lpstr>
      <vt:lpstr>主要客户</vt:lpstr>
      <vt:lpstr>主要客户</vt:lpstr>
      <vt:lpstr>未来发展</vt:lpstr>
      <vt:lpstr>Any 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Liu</dc:creator>
  <cp:lastModifiedBy>Jin Liu</cp:lastModifiedBy>
  <cp:revision>101</cp:revision>
  <dcterms:created xsi:type="dcterms:W3CDTF">2015-04-14T08:17:08Z</dcterms:created>
  <dcterms:modified xsi:type="dcterms:W3CDTF">2015-06-15T01:14:39Z</dcterms:modified>
</cp:coreProperties>
</file>