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29"/>
  </p:notesMasterIdLst>
  <p:sldIdLst>
    <p:sldId id="258" r:id="rId5"/>
    <p:sldId id="390" r:id="rId6"/>
    <p:sldId id="401" r:id="rId7"/>
    <p:sldId id="402" r:id="rId8"/>
    <p:sldId id="391" r:id="rId9"/>
    <p:sldId id="392" r:id="rId10"/>
    <p:sldId id="393" r:id="rId11"/>
    <p:sldId id="394" r:id="rId12"/>
    <p:sldId id="395" r:id="rId13"/>
    <p:sldId id="396" r:id="rId14"/>
    <p:sldId id="408" r:id="rId15"/>
    <p:sldId id="403" r:id="rId16"/>
    <p:sldId id="404" r:id="rId17"/>
    <p:sldId id="405" r:id="rId18"/>
    <p:sldId id="406" r:id="rId19"/>
    <p:sldId id="409" r:id="rId20"/>
    <p:sldId id="410" r:id="rId21"/>
    <p:sldId id="397" r:id="rId22"/>
    <p:sldId id="398" r:id="rId23"/>
    <p:sldId id="407" r:id="rId24"/>
    <p:sldId id="399" r:id="rId25"/>
    <p:sldId id="400" r:id="rId26"/>
    <p:sldId id="411" r:id="rId27"/>
    <p:sldId id="412" r:id="rId2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9846" autoAdjust="0"/>
  </p:normalViewPr>
  <p:slideViewPr>
    <p:cSldViewPr>
      <p:cViewPr>
        <p:scale>
          <a:sx n="80" d="100"/>
          <a:sy n="80" d="100"/>
        </p:scale>
        <p:origin x="-1062" y="-33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p.mathworks.com/help/simulink/slref/simulink.blockdiagram.arrangesystem.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jp.mathworks.com/help/simulink/slref/simulink.blockdiagram.routelin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p.mathworks.com/help/simulink/ug/changing-a-blocks-appearance.html?searchHighlight=%E8%87%AA%E5%8B%95%E9%85%8D%E7%BD%AE&amp;s_tid=doc_srchtitle"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ja-JP" altLang="en-US" sz="4000"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自動配置　</a:t>
            </a:r>
            <a:r>
              <a:rPr lang="en-US" altLang="ja-JP" sz="4000" dirty="0" err="1"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ArrangeSystem</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アウトポートブロックの配置</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先ほどのサンプルモデル</a:t>
            </a:r>
            <a:r>
              <a:rPr lang="ja-JP" altLang="en-US" sz="2000" dirty="0"/>
              <a:t>「</a:t>
            </a:r>
            <a:r>
              <a:rPr lang="en-US" altLang="ja-JP" sz="2000" dirty="0" smtClean="0"/>
              <a:t>f14</a:t>
            </a:r>
            <a:r>
              <a:rPr lang="ja-JP" altLang="en-US" sz="2000" dirty="0" smtClean="0"/>
              <a:t>」の端子番号</a:t>
            </a:r>
            <a:r>
              <a:rPr lang="en-US" altLang="ja-JP" sz="2000" dirty="0" smtClean="0"/>
              <a:t>3</a:t>
            </a:r>
            <a:r>
              <a:rPr lang="ja-JP" altLang="en-US" sz="2000" dirty="0" smtClean="0"/>
              <a:t>の位置がアウトポート端子番号</a:t>
            </a:r>
            <a:r>
              <a:rPr lang="en-US" altLang="ja-JP" sz="2000" dirty="0" smtClean="0"/>
              <a:t>2</a:t>
            </a:r>
            <a:r>
              <a:rPr lang="ja-JP" altLang="en-US" sz="2000" dirty="0" smtClean="0"/>
              <a:t>より少し下に来ている。</a:t>
            </a:r>
            <a:endParaRPr lang="en-US" altLang="ja-JP" sz="2000" dirty="0" smtClean="0"/>
          </a:p>
          <a:p>
            <a:pPr eaLnBrk="1" hangingPunct="1">
              <a:lnSpc>
                <a:spcPct val="80000"/>
              </a:lnSpc>
              <a:buFont typeface="Wingdings" pitchFamily="2" charset="2"/>
              <a:buNone/>
            </a:pPr>
            <a:r>
              <a:rPr lang="ja-JP" altLang="en-US" sz="2000" dirty="0" smtClean="0"/>
              <a:t>　　　　→端子番号順も考慮して整列を行っている様子</a:t>
            </a:r>
            <a:endParaRPr lang="en-US" altLang="ja-JP" sz="2000" dirty="0" smtClean="0"/>
          </a:p>
          <a:p>
            <a:pPr eaLnBrk="1" hangingPunct="1">
              <a:lnSpc>
                <a:spcPct val="80000"/>
              </a:lnSpc>
              <a:buFont typeface="Wingdings" pitchFamily="2" charset="2"/>
              <a:buNone/>
            </a:pPr>
            <a:r>
              <a:rPr lang="ja-JP" altLang="en-US" sz="2000" dirty="0" smtClean="0"/>
              <a:t>自動配置実行後</a:t>
            </a:r>
            <a:endParaRPr lang="en-US" altLang="ja-JP" sz="20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624138"/>
            <a:ext cx="71628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bwMode="auto">
          <a:xfrm flipH="1">
            <a:off x="4775811" y="5705240"/>
            <a:ext cx="621867" cy="620112"/>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4101450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79420" y="748516"/>
            <a:ext cx="3464719" cy="5657850"/>
          </a:xfrm>
          <a:prstGeom prst="rect">
            <a:avLst/>
          </a:prstGeom>
        </p:spPr>
      </p:pic>
      <p:pic>
        <p:nvPicPr>
          <p:cNvPr id="5" name="図 4"/>
          <p:cNvPicPr>
            <a:picLocks noChangeAspect="1"/>
          </p:cNvPicPr>
          <p:nvPr/>
        </p:nvPicPr>
        <p:blipFill>
          <a:blip r:embed="rId3"/>
          <a:stretch>
            <a:fillRect/>
          </a:stretch>
        </p:blipFill>
        <p:spPr>
          <a:xfrm>
            <a:off x="4910308" y="678091"/>
            <a:ext cx="3536156" cy="3038475"/>
          </a:xfrm>
          <a:prstGeom prst="rect">
            <a:avLst/>
          </a:prstGeom>
        </p:spPr>
      </p:pic>
      <p:sp>
        <p:nvSpPr>
          <p:cNvPr id="6" name="テキスト ボックス 5"/>
          <p:cNvSpPr txBox="1"/>
          <p:nvPr/>
        </p:nvSpPr>
        <p:spPr>
          <a:xfrm>
            <a:off x="573801" y="379184"/>
            <a:ext cx="392034" cy="461665"/>
          </a:xfrm>
          <a:prstGeom prst="rect">
            <a:avLst/>
          </a:prstGeom>
          <a:noFill/>
        </p:spPr>
        <p:txBody>
          <a:bodyPr wrap="square" rtlCol="0">
            <a:spAutoFit/>
          </a:bodyPr>
          <a:lstStyle/>
          <a:p>
            <a:r>
              <a:rPr lang="ja-JP" altLang="en-US" sz="1200" dirty="0" smtClean="0"/>
              <a:t>前：</a:t>
            </a:r>
            <a:endParaRPr kumimoji="1" lang="ja-JP" altLang="en-US" sz="1200" dirty="0"/>
          </a:p>
        </p:txBody>
      </p:sp>
      <p:sp>
        <p:nvSpPr>
          <p:cNvPr id="7" name="テキスト ボックス 6"/>
          <p:cNvSpPr txBox="1"/>
          <p:nvPr/>
        </p:nvSpPr>
        <p:spPr>
          <a:xfrm>
            <a:off x="4969824" y="401360"/>
            <a:ext cx="436567" cy="276999"/>
          </a:xfrm>
          <a:prstGeom prst="rect">
            <a:avLst/>
          </a:prstGeom>
          <a:noFill/>
        </p:spPr>
        <p:txBody>
          <a:bodyPr wrap="square" rtlCol="0">
            <a:spAutoFit/>
          </a:bodyPr>
          <a:lstStyle/>
          <a:p>
            <a:r>
              <a:rPr lang="ja-JP" altLang="en-US" sz="1200" dirty="0" smtClean="0"/>
              <a:t>後：</a:t>
            </a:r>
            <a:endParaRPr kumimoji="1" lang="ja-JP" altLang="en-US" sz="1200" dirty="0"/>
          </a:p>
        </p:txBody>
      </p:sp>
      <p:sp>
        <p:nvSpPr>
          <p:cNvPr id="8" name="テキスト ボックス 7"/>
          <p:cNvSpPr txBox="1"/>
          <p:nvPr/>
        </p:nvSpPr>
        <p:spPr>
          <a:xfrm>
            <a:off x="4969823" y="3830806"/>
            <a:ext cx="3954483" cy="1200329"/>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a:t>
            </a:r>
            <a:r>
              <a:rPr kumimoji="1" lang="en-US" altLang="ja-JP" sz="1200" dirty="0" err="1" smtClean="0"/>
              <a:t>inport</a:t>
            </a:r>
            <a:r>
              <a:rPr lang="ja-JP" altLang="en-US" sz="1200" dirty="0" smtClean="0"/>
              <a:t>がきれいに縦に並ぶ</a:t>
            </a:r>
            <a:endParaRPr lang="en-US" altLang="ja-JP" sz="1200" dirty="0" smtClean="0"/>
          </a:p>
          <a:p>
            <a:r>
              <a:rPr kumimoji="1" lang="ja-JP" altLang="en-US" sz="1200" dirty="0" smtClean="0"/>
              <a:t>・省スペース</a:t>
            </a:r>
            <a:endParaRPr kumimoji="1" lang="en-US" altLang="ja-JP" sz="1200" dirty="0" smtClean="0"/>
          </a:p>
          <a:p>
            <a:r>
              <a:rPr lang="ja-JP" altLang="en-US" sz="1200" dirty="0" smtClean="0"/>
              <a:t>・本サンプルでは再現しなかったが、実装モデルでは以下のように</a:t>
            </a:r>
            <a:endParaRPr lang="en-US" altLang="ja-JP" sz="1200" dirty="0" smtClean="0"/>
          </a:p>
          <a:p>
            <a:r>
              <a:rPr kumimoji="1" lang="ja-JP" altLang="en-US" sz="1200" dirty="0"/>
              <a:t>　</a:t>
            </a:r>
            <a:r>
              <a:rPr kumimoji="1" lang="ja-JP" altLang="en-US" sz="1200" dirty="0" smtClean="0"/>
              <a:t>モデルが絡まったようになっているものもある。</a:t>
            </a:r>
            <a:endParaRPr kumimoji="1" lang="ja-JP" altLang="en-US" sz="1200" dirty="0"/>
          </a:p>
        </p:txBody>
      </p:sp>
      <p:pic>
        <p:nvPicPr>
          <p:cNvPr id="10" name="図 9"/>
          <p:cNvPicPr>
            <a:picLocks noChangeAspect="1"/>
          </p:cNvPicPr>
          <p:nvPr/>
        </p:nvPicPr>
        <p:blipFill>
          <a:blip r:embed="rId4"/>
          <a:stretch>
            <a:fillRect/>
          </a:stretch>
        </p:blipFill>
        <p:spPr>
          <a:xfrm>
            <a:off x="5476399" y="4846468"/>
            <a:ext cx="1588375" cy="1842790"/>
          </a:xfrm>
          <a:prstGeom prst="rect">
            <a:avLst/>
          </a:prstGeom>
        </p:spPr>
      </p:pic>
      <p:sp>
        <p:nvSpPr>
          <p:cNvPr id="2" name="右矢印 1"/>
          <p:cNvSpPr/>
          <p:nvPr/>
        </p:nvSpPr>
        <p:spPr>
          <a:xfrm>
            <a:off x="3250870" y="1413164"/>
            <a:ext cx="1309255"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kumimoji="1" lang="ja-JP" altLang="en-US" dirty="0" smtClean="0"/>
              <a:t>事例</a:t>
            </a:r>
            <a:endParaRPr kumimoji="1" lang="ja-JP" altLang="en-US" dirty="0"/>
          </a:p>
        </p:txBody>
      </p:sp>
    </p:spTree>
    <p:extLst>
      <p:ext uri="{BB962C8B-B14F-4D97-AF65-F5344CB8AC3E}">
        <p14:creationId xmlns:p14="http://schemas.microsoft.com/office/powerpoint/2010/main" val="152206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入力出力ないブロック</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914399"/>
            <a:ext cx="6629400" cy="646331"/>
          </a:xfrm>
          <a:prstGeom prst="rect">
            <a:avLst/>
          </a:prstGeom>
          <a:noFill/>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入力</a:t>
            </a:r>
            <a:r>
              <a:rPr lang="ja-JP" altLang="en-US" b="1" dirty="0">
                <a:latin typeface="Meiryo UI" panose="020B0604030504040204" pitchFamily="50" charset="-128"/>
                <a:ea typeface="Meiryo UI" panose="020B0604030504040204" pitchFamily="50" charset="-128"/>
              </a:rPr>
              <a:t>出力ないブロックはどうなるの</a:t>
            </a:r>
            <a:r>
              <a:rPr lang="ja-JP" altLang="en-US" b="1" dirty="0" smtClean="0">
                <a:latin typeface="Meiryo UI" panose="020B0604030504040204" pitchFamily="50" charset="-128"/>
                <a:ea typeface="Meiryo UI" panose="020B0604030504040204" pitchFamily="50" charset="-128"/>
              </a:rPr>
              <a:t>か　アノテーション</a:t>
            </a:r>
            <a:endParaRPr lang="en-US" altLang="ja-JP" b="1"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a:effectLst/>
              <a:latin typeface="Meiryo UI" panose="020B0604030504040204" pitchFamily="50" charset="-128"/>
              <a:ea typeface="Meiryo UI" panose="020B0604030504040204" pitchFamily="50" charset="-128"/>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647" y="1811295"/>
            <a:ext cx="321255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52600"/>
            <a:ext cx="322621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185790"/>
            <a:ext cx="2958247"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332981"/>
            <a:ext cx="3376613" cy="1448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1981200" y="3356919"/>
            <a:ext cx="4953000" cy="369332"/>
          </a:xfrm>
          <a:prstGeom prst="rect">
            <a:avLst/>
          </a:prstGeom>
          <a:noFill/>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注釈を置く位置を入れ替えた例：注釈移動せず</a:t>
            </a:r>
            <a:endParaRPr kumimoji="1" lang="ja-JP" altLang="en-US" b="1" dirty="0">
              <a:latin typeface="Meiryo UI" panose="020B0604030504040204" pitchFamily="50" charset="-128"/>
              <a:ea typeface="Meiryo UI" panose="020B0604030504040204" pitchFamily="50" charset="-128"/>
            </a:endParaRPr>
          </a:p>
        </p:txBody>
      </p:sp>
      <p:sp>
        <p:nvSpPr>
          <p:cNvPr id="4" name="右矢印 3"/>
          <p:cNvSpPr/>
          <p:nvPr/>
        </p:nvSpPr>
        <p:spPr bwMode="auto">
          <a:xfrm>
            <a:off x="4152198" y="21147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3865106" y="1905000"/>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sp>
        <p:nvSpPr>
          <p:cNvPr id="12" name="右矢印 11"/>
          <p:cNvSpPr/>
          <p:nvPr/>
        </p:nvSpPr>
        <p:spPr bwMode="auto">
          <a:xfrm>
            <a:off x="4298950" y="46001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4152900" y="4331339"/>
            <a:ext cx="8001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1979341" y="5952407"/>
            <a:ext cx="6610350" cy="646331"/>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上の</a:t>
            </a:r>
            <a:r>
              <a:rPr lang="ja-JP" altLang="en-US" b="1" dirty="0" smtClean="0">
                <a:latin typeface="Meiryo UI" panose="020B0604030504040204" pitchFamily="50" charset="-128"/>
                <a:ea typeface="Meiryo UI" panose="020B0604030504040204" pitchFamily="50" charset="-128"/>
              </a:rPr>
              <a:t>例より煩雑にした例：注釈移動したがどちらに属する</a:t>
            </a:r>
            <a:endParaRPr lang="en-US" altLang="ja-JP" b="1" dirty="0" smtClean="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ja-JP" altLang="en-US" b="1" dirty="0" smtClean="0">
                <a:latin typeface="Meiryo UI" panose="020B0604030504040204" pitchFamily="50" charset="-128"/>
                <a:ea typeface="Meiryo UI" panose="020B0604030504040204" pitchFamily="50" charset="-128"/>
              </a:rPr>
              <a:t>　　　　　　　　　　　　　　　注釈かまでは不明</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57060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入力出力ないブロック</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1115244"/>
            <a:ext cx="6629400" cy="923330"/>
          </a:xfrm>
          <a:prstGeom prst="rect">
            <a:avLst/>
          </a:prstGeom>
          <a:noFill/>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入力</a:t>
            </a:r>
            <a:r>
              <a:rPr lang="ja-JP" altLang="en-US" b="1" dirty="0">
                <a:latin typeface="Meiryo UI" panose="020B0604030504040204" pitchFamily="50" charset="-128"/>
                <a:ea typeface="Meiryo UI" panose="020B0604030504040204" pitchFamily="50" charset="-128"/>
              </a:rPr>
              <a:t>出力ないブロックはどうなるの</a:t>
            </a:r>
            <a:r>
              <a:rPr lang="ja-JP" altLang="en-US" b="1" dirty="0" smtClean="0">
                <a:latin typeface="Meiryo UI" panose="020B0604030504040204" pitchFamily="50" charset="-128"/>
                <a:ea typeface="Meiryo UI" panose="020B0604030504040204" pitchFamily="50" charset="-128"/>
              </a:rPr>
              <a:t>か </a:t>
            </a:r>
            <a:r>
              <a:rPr lang="en-US" altLang="ja-JP" b="1" dirty="0" smtClean="0">
                <a:latin typeface="Meiryo UI" panose="020B0604030504040204" pitchFamily="50" charset="-128"/>
                <a:ea typeface="Meiryo UI" panose="020B0604030504040204" pitchFamily="50" charset="-128"/>
              </a:rPr>
              <a:t>data store memory</a:t>
            </a:r>
            <a:endParaRPr lang="en-US" altLang="ja-JP" b="1" dirty="0">
              <a:latin typeface="Meiryo UI" panose="020B0604030504040204" pitchFamily="50" charset="-128"/>
              <a:ea typeface="Meiryo UI" panose="020B0604030504040204" pitchFamily="50" charset="-128"/>
            </a:endParaRPr>
          </a:p>
          <a:p>
            <a:endParaRPr lang="en-US" altLang="ja-JP" b="1"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a:effectLst/>
              <a:latin typeface="Meiryo UI" panose="020B0604030504040204" pitchFamily="50" charset="-128"/>
              <a:ea typeface="Meiryo UI" panose="020B0604030504040204" pitchFamily="50" charset="-128"/>
            </a:endParaRPr>
          </a:p>
        </p:txBody>
      </p:sp>
      <p:sp>
        <p:nvSpPr>
          <p:cNvPr id="4" name="右矢印 3"/>
          <p:cNvSpPr/>
          <p:nvPr/>
        </p:nvSpPr>
        <p:spPr bwMode="auto">
          <a:xfrm>
            <a:off x="4152198" y="1773243"/>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3904899" y="1563515"/>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03" y="1557337"/>
            <a:ext cx="2844128" cy="187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08064"/>
            <a:ext cx="2443163" cy="2044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テキスト ボックス 16"/>
          <p:cNvSpPr txBox="1"/>
          <p:nvPr/>
        </p:nvSpPr>
        <p:spPr>
          <a:xfrm>
            <a:off x="1116672" y="3505200"/>
            <a:ext cx="7543800" cy="923330"/>
          </a:xfrm>
          <a:prstGeom prst="rect">
            <a:avLst/>
          </a:prstGeom>
          <a:noFill/>
        </p:spPr>
        <p:txBody>
          <a:bodyPr wrap="square" rtlCol="0">
            <a:spAutoFit/>
          </a:bodyPr>
          <a:lstStyle/>
          <a:p>
            <a:r>
              <a:rPr lang="en-US" altLang="ja-JP" b="1" dirty="0">
                <a:latin typeface="Meiryo UI" panose="020B0604030504040204" pitchFamily="50" charset="-128"/>
                <a:ea typeface="Meiryo UI" panose="020B0604030504040204" pitchFamily="50" charset="-128"/>
              </a:rPr>
              <a:t> </a:t>
            </a:r>
            <a:r>
              <a:rPr lang="ja-JP" altLang="en-US" b="1" dirty="0">
                <a:latin typeface="Meiryo UI" panose="020B0604030504040204" pitchFamily="50" charset="-128"/>
                <a:ea typeface="Meiryo UI" panose="020B0604030504040204" pitchFamily="50" charset="-128"/>
              </a:rPr>
              <a:t>入力から出力がつながってない</a:t>
            </a:r>
            <a:r>
              <a:rPr lang="ja-JP" altLang="en-US" b="1" dirty="0" smtClean="0">
                <a:latin typeface="Meiryo UI" panose="020B0604030504040204" pitchFamily="50" charset="-128"/>
                <a:ea typeface="Meiryo UI" panose="020B0604030504040204" pitchFamily="50" charset="-128"/>
              </a:rPr>
              <a:t>もの</a:t>
            </a:r>
            <a:r>
              <a:rPr lang="ja-JP" altLang="en-US" b="1" dirty="0">
                <a:latin typeface="Meiryo UI" panose="020B0604030504040204" pitchFamily="50" charset="-128"/>
                <a:ea typeface="Meiryo UI" panose="020B0604030504040204" pitchFamily="50" charset="-128"/>
              </a:rPr>
              <a:t>ブロック</a:t>
            </a:r>
            <a:r>
              <a:rPr lang="ja-JP" altLang="en-US" b="1" dirty="0" smtClean="0">
                <a:latin typeface="Meiryo UI" panose="020B0604030504040204" pitchFamily="50" charset="-128"/>
                <a:ea typeface="Meiryo UI" panose="020B0604030504040204" pitchFamily="50" charset="-128"/>
              </a:rPr>
              <a:t>は、</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他のブロックや線と重なってるときだけ</a:t>
            </a:r>
            <a:r>
              <a:rPr lang="ja-JP" altLang="en-US" b="1" dirty="0">
                <a:latin typeface="Meiryo UI" panose="020B0604030504040204" pitchFamily="50" charset="-128"/>
                <a:ea typeface="Meiryo UI" panose="020B0604030504040204" pitchFamily="50" charset="-128"/>
              </a:rPr>
              <a:t>調整</a:t>
            </a:r>
            <a:endParaRPr lang="en-US" altLang="ja-JP" b="1" dirty="0">
              <a:latin typeface="Meiryo UI" panose="020B0604030504040204" pitchFamily="50" charset="-128"/>
              <a:ea typeface="Meiryo UI" panose="020B0604030504040204" pitchFamily="50" charset="-128"/>
            </a:endParaRPr>
          </a:p>
          <a:p>
            <a:endParaRPr kumimoji="1" lang="ja-JP" altLang="en-US" dirty="0"/>
          </a:p>
        </p:txBody>
      </p:sp>
    </p:spTree>
    <p:extLst>
      <p:ext uri="{BB962C8B-B14F-4D97-AF65-F5344CB8AC3E}">
        <p14:creationId xmlns:p14="http://schemas.microsoft.com/office/powerpoint/2010/main" val="2854628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入力出力ないブロック</a:t>
            </a:r>
            <a:endParaRPr lang="en-US" altLang="ja-JP"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685800" y="1295400"/>
            <a:ext cx="7949612" cy="1938992"/>
          </a:xfrm>
          <a:prstGeom prst="rect">
            <a:avLst/>
          </a:prstGeom>
          <a:noFill/>
        </p:spPr>
        <p:txBody>
          <a:bodyPr wrap="none" rtlCol="0">
            <a:spAutoFit/>
          </a:bodyPr>
          <a:lstStyle/>
          <a:p>
            <a:r>
              <a:rPr kumimoji="1" lang="ja-JP" altLang="en-US" sz="2000" dirty="0" smtClean="0"/>
              <a:t>結論</a:t>
            </a:r>
            <a:endParaRPr kumimoji="1" lang="en-US" altLang="ja-JP" sz="2000" dirty="0" smtClean="0"/>
          </a:p>
          <a:p>
            <a:r>
              <a:rPr lang="ja-JP" altLang="en-US" sz="2000" dirty="0"/>
              <a:t>入出力ポート</a:t>
            </a:r>
            <a:r>
              <a:rPr lang="ja-JP" altLang="en-US" sz="2000" dirty="0" smtClean="0"/>
              <a:t>があるが結線されていないブロックは移動対象にならない。</a:t>
            </a:r>
            <a:endParaRPr lang="en-US" altLang="ja-JP" sz="2000" dirty="0" smtClean="0"/>
          </a:p>
          <a:p>
            <a:r>
              <a:rPr lang="ja-JP" altLang="en-US" sz="2000" dirty="0" smtClean="0"/>
              <a:t>入出力ポートが無いブロックは、重なりがあった場合だけ移動する。</a:t>
            </a:r>
            <a:endParaRPr lang="en-US" altLang="ja-JP" sz="2000" dirty="0" smtClean="0"/>
          </a:p>
          <a:p>
            <a:r>
              <a:rPr lang="ja-JP" altLang="en-US" sz="2000" dirty="0"/>
              <a:t>アノテーション</a:t>
            </a:r>
            <a:r>
              <a:rPr lang="ja-JP" altLang="en-US" sz="2000" dirty="0" smtClean="0"/>
              <a:t>は移動しない。</a:t>
            </a:r>
            <a:endParaRPr lang="en-US" altLang="ja-JP" sz="2000" dirty="0" smtClean="0"/>
          </a:p>
          <a:p>
            <a:endParaRPr lang="en-US" altLang="ja-JP" sz="2000" dirty="0" smtClean="0"/>
          </a:p>
          <a:p>
            <a:endParaRPr kumimoji="1" lang="ja-JP" altLang="en-US" sz="2000" dirty="0"/>
          </a:p>
        </p:txBody>
      </p:sp>
    </p:spTree>
    <p:extLst>
      <p:ext uri="{BB962C8B-B14F-4D97-AF65-F5344CB8AC3E}">
        <p14:creationId xmlns:p14="http://schemas.microsoft.com/office/powerpoint/2010/main" val="4277173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重なり</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579238" y="914399"/>
            <a:ext cx="6629400" cy="1477328"/>
          </a:xfrm>
          <a:prstGeom prst="rect">
            <a:avLst/>
          </a:prstGeom>
          <a:noFill/>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システム</a:t>
            </a:r>
            <a:r>
              <a:rPr lang="ja-JP" altLang="en-US" b="1" dirty="0">
                <a:latin typeface="Meiryo UI" panose="020B0604030504040204" pitchFamily="50" charset="-128"/>
                <a:ea typeface="Meiryo UI" panose="020B0604030504040204" pitchFamily="50" charset="-128"/>
              </a:rPr>
              <a:t>同士が重なっている場合はどうなるか</a:t>
            </a:r>
            <a:endParaRPr lang="en-US" altLang="ja-JP" b="1"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p>
          <a:p>
            <a:endParaRPr lang="en-US" altLang="ja-JP" b="1" dirty="0">
              <a:latin typeface="Meiryo UI" panose="020B0604030504040204" pitchFamily="50" charset="-128"/>
              <a:ea typeface="Meiryo UI" panose="020B0604030504040204" pitchFamily="50" charset="-128"/>
            </a:endParaRPr>
          </a:p>
          <a:p>
            <a:r>
              <a:rPr lang="en-US" altLang="ja-JP" b="1" dirty="0" smtClean="0">
                <a:effectLst/>
                <a:latin typeface="Meiryo UI" panose="020B0604030504040204" pitchFamily="50" charset="-128"/>
                <a:ea typeface="Meiryo UI" panose="020B0604030504040204" pitchFamily="50" charset="-128"/>
              </a:rPr>
              <a:t>  </a:t>
            </a:r>
            <a:endParaRPr lang="en-US" altLang="ja-JP" b="1" dirty="0">
              <a:effectLst/>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47800" y="5562600"/>
            <a:ext cx="6458301" cy="646331"/>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違うシステムがある場合、システム同士</a:t>
            </a:r>
            <a:r>
              <a:rPr lang="ja-JP" altLang="en-US" b="1" dirty="0" smtClean="0">
                <a:latin typeface="Meiryo UI" panose="020B0604030504040204" pitchFamily="50" charset="-128"/>
                <a:ea typeface="Meiryo UI" panose="020B0604030504040204" pitchFamily="50" charset="-128"/>
              </a:rPr>
              <a:t>を離して調整</a:t>
            </a:r>
            <a:r>
              <a:rPr lang="ja-JP" altLang="en-US" b="1" dirty="0">
                <a:latin typeface="Meiryo UI" panose="020B0604030504040204" pitchFamily="50" charset="-128"/>
                <a:ea typeface="Meiryo UI" panose="020B0604030504040204" pitchFamily="50" charset="-128"/>
              </a:rPr>
              <a:t>して</a:t>
            </a:r>
            <a:r>
              <a:rPr lang="ja-JP" altLang="en-US" b="1" dirty="0" smtClean="0">
                <a:latin typeface="Meiryo UI" panose="020B0604030504040204" pitchFamily="50" charset="-128"/>
                <a:ea typeface="Meiryo UI" panose="020B0604030504040204" pitchFamily="50" charset="-128"/>
              </a:rPr>
              <a:t>くれる</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ただし、入力番号や出力番号は考慮せず</a:t>
            </a:r>
            <a:endParaRPr lang="en-US" altLang="ja-JP" b="1" dirty="0">
              <a:latin typeface="Meiryo UI" panose="020B0604030504040204" pitchFamily="50" charset="-128"/>
              <a:ea typeface="Meiryo UI" panose="020B0604030504040204" pitchFamily="50" charset="-128"/>
            </a:endParaRPr>
          </a:p>
        </p:txBody>
      </p:sp>
      <p:sp>
        <p:nvSpPr>
          <p:cNvPr id="4" name="右矢印 3"/>
          <p:cNvSpPr/>
          <p:nvPr/>
        </p:nvSpPr>
        <p:spPr bwMode="auto">
          <a:xfrm>
            <a:off x="4104748" y="35052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3962400" y="2764795"/>
            <a:ext cx="990600" cy="261610"/>
          </a:xfrm>
          <a:prstGeom prst="rect">
            <a:avLst/>
          </a:prstGeom>
          <a:noFill/>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自動調整</a:t>
            </a:r>
            <a:endParaRPr kumimoji="1" lang="ja-JP" altLang="en-US" sz="1100" dirty="0">
              <a:latin typeface="Meiryo UI" panose="020B0604030504040204" pitchFamily="50" charset="-128"/>
              <a:ea typeface="Meiryo UI" panose="020B0604030504040204" pitchFamily="50" charset="-128"/>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600"/>
            <a:ext cx="2957513" cy="1992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49086"/>
            <a:ext cx="1673555" cy="245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972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69818" y="3749219"/>
            <a:ext cx="2586038" cy="1914525"/>
          </a:xfrm>
          <a:prstGeom prst="rect">
            <a:avLst/>
          </a:prstGeom>
        </p:spPr>
      </p:pic>
      <p:sp>
        <p:nvSpPr>
          <p:cNvPr id="4" name="テキスト ボックス 3"/>
          <p:cNvSpPr txBox="1"/>
          <p:nvPr/>
        </p:nvSpPr>
        <p:spPr>
          <a:xfrm>
            <a:off x="573801" y="379184"/>
            <a:ext cx="392034" cy="461665"/>
          </a:xfrm>
          <a:prstGeom prst="rect">
            <a:avLst/>
          </a:prstGeom>
          <a:noFill/>
        </p:spPr>
        <p:txBody>
          <a:bodyPr wrap="square" rtlCol="0">
            <a:spAutoFit/>
          </a:bodyPr>
          <a:lstStyle/>
          <a:p>
            <a:r>
              <a:rPr lang="ja-JP" altLang="en-US" sz="1200" dirty="0" smtClean="0"/>
              <a:t>前：</a:t>
            </a:r>
            <a:endParaRPr kumimoji="1" lang="ja-JP" altLang="en-US" sz="1200" dirty="0"/>
          </a:p>
        </p:txBody>
      </p:sp>
      <p:sp>
        <p:nvSpPr>
          <p:cNvPr id="5" name="テキスト ボックス 4"/>
          <p:cNvSpPr txBox="1"/>
          <p:nvPr/>
        </p:nvSpPr>
        <p:spPr>
          <a:xfrm>
            <a:off x="573801" y="3236000"/>
            <a:ext cx="436567" cy="276999"/>
          </a:xfrm>
          <a:prstGeom prst="rect">
            <a:avLst/>
          </a:prstGeom>
          <a:noFill/>
        </p:spPr>
        <p:txBody>
          <a:bodyPr wrap="square" rtlCol="0">
            <a:spAutoFit/>
          </a:bodyPr>
          <a:lstStyle/>
          <a:p>
            <a:r>
              <a:rPr lang="ja-JP" altLang="en-US" sz="1200" dirty="0" smtClean="0"/>
              <a:t>後：</a:t>
            </a:r>
            <a:endParaRPr kumimoji="1" lang="ja-JP" altLang="en-US" sz="1200" dirty="0"/>
          </a:p>
        </p:txBody>
      </p:sp>
      <p:sp>
        <p:nvSpPr>
          <p:cNvPr id="6" name="楕円 5"/>
          <p:cNvSpPr/>
          <p:nvPr/>
        </p:nvSpPr>
        <p:spPr>
          <a:xfrm>
            <a:off x="1555074" y="4663440"/>
            <a:ext cx="222885"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092284" y="4869180"/>
            <a:ext cx="222885"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706808" y="3374499"/>
            <a:ext cx="3954483" cy="830997"/>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・信号線が交差する</a:t>
            </a:r>
            <a:endParaRPr kumimoji="1" lang="en-US" altLang="ja-JP" sz="1200" dirty="0" smtClean="0"/>
          </a:p>
          <a:p>
            <a:r>
              <a:rPr lang="ja-JP" altLang="en-US" sz="1200" dirty="0" smtClean="0"/>
              <a:t>・</a:t>
            </a:r>
            <a:r>
              <a:rPr lang="en-US" altLang="ja-JP" sz="1200" dirty="0" err="1" smtClean="0"/>
              <a:t>outport</a:t>
            </a:r>
            <a:r>
              <a:rPr lang="ja-JP" altLang="en-US" sz="1200" dirty="0" smtClean="0"/>
              <a:t>は縦が揃わない</a:t>
            </a:r>
            <a:endParaRPr lang="en-US" altLang="ja-JP" sz="1200" dirty="0" smtClean="0"/>
          </a:p>
          <a:p>
            <a:r>
              <a:rPr kumimoji="1" lang="ja-JP" altLang="en-US" sz="1200" dirty="0" smtClean="0"/>
              <a:t>・ブロックの幅も狭められる</a:t>
            </a:r>
            <a:endParaRPr kumimoji="1" lang="ja-JP" altLang="en-US" sz="1200" dirty="0"/>
          </a:p>
        </p:txBody>
      </p:sp>
      <p:pic>
        <p:nvPicPr>
          <p:cNvPr id="9" name="図 8"/>
          <p:cNvPicPr>
            <a:picLocks noChangeAspect="1"/>
          </p:cNvPicPr>
          <p:nvPr/>
        </p:nvPicPr>
        <p:blipFill>
          <a:blip r:embed="rId3"/>
          <a:stretch>
            <a:fillRect/>
          </a:stretch>
        </p:blipFill>
        <p:spPr>
          <a:xfrm>
            <a:off x="688574" y="682258"/>
            <a:ext cx="4797827" cy="2074327"/>
          </a:xfrm>
          <a:prstGeom prst="rect">
            <a:avLst/>
          </a:prstGeom>
        </p:spPr>
      </p:pic>
      <p:sp>
        <p:nvSpPr>
          <p:cNvPr id="10" name="角丸四角形吹き出し 9"/>
          <p:cNvSpPr/>
          <p:nvPr/>
        </p:nvSpPr>
        <p:spPr>
          <a:xfrm>
            <a:off x="5822100" y="545438"/>
            <a:ext cx="2296168" cy="903352"/>
          </a:xfrm>
          <a:prstGeom prst="wedgeRoundRectCallout">
            <a:avLst>
              <a:gd name="adj1" fmla="val -67406"/>
              <a:gd name="adj2" fmla="val -237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000" dirty="0" smtClean="0"/>
              <a:t>このメッセージが出た時に</a:t>
            </a:r>
            <a:endParaRPr kumimoji="1" lang="en-US" altLang="ja-JP" sz="1000" dirty="0" smtClean="0"/>
          </a:p>
          <a:p>
            <a:r>
              <a:rPr lang="ja-JP" altLang="en-US" sz="1000" dirty="0" smtClean="0"/>
              <a:t>リンク箇所から自動レイアウトを適用すると</a:t>
            </a:r>
            <a:endParaRPr kumimoji="1" lang="en-US" altLang="ja-JP" sz="1000" dirty="0" smtClean="0"/>
          </a:p>
          <a:p>
            <a:r>
              <a:rPr lang="ja-JP" altLang="en-US" sz="1000" dirty="0" smtClean="0"/>
              <a:t>無理やりな配置になる？</a:t>
            </a:r>
            <a:endParaRPr lang="en-US" altLang="ja-JP" sz="1000" dirty="0" smtClean="0"/>
          </a:p>
          <a:p>
            <a:r>
              <a:rPr lang="ja-JP" altLang="en-US" sz="1000" dirty="0" smtClean="0"/>
              <a:t>（信号線の交差など）</a:t>
            </a:r>
            <a:endParaRPr kumimoji="1" lang="ja-JP" altLang="en-US" sz="1000" dirty="0"/>
          </a:p>
        </p:txBody>
      </p:sp>
      <p:sp>
        <p:nvSpPr>
          <p:cNvPr id="11" name="右矢印 10"/>
          <p:cNvSpPr/>
          <p:nvPr/>
        </p:nvSpPr>
        <p:spPr>
          <a:xfrm rot="5400000">
            <a:off x="1627774" y="3300594"/>
            <a:ext cx="938149" cy="213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4284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0044" y="791256"/>
            <a:ext cx="1585913" cy="3838575"/>
          </a:xfrm>
          <a:prstGeom prst="rect">
            <a:avLst/>
          </a:prstGeom>
        </p:spPr>
      </p:pic>
      <p:pic>
        <p:nvPicPr>
          <p:cNvPr id="4" name="図 3"/>
          <p:cNvPicPr>
            <a:picLocks noChangeAspect="1"/>
          </p:cNvPicPr>
          <p:nvPr/>
        </p:nvPicPr>
        <p:blipFill>
          <a:blip r:embed="rId3"/>
          <a:stretch>
            <a:fillRect/>
          </a:stretch>
        </p:blipFill>
        <p:spPr>
          <a:xfrm>
            <a:off x="2885054" y="642815"/>
            <a:ext cx="1414463" cy="1857375"/>
          </a:xfrm>
          <a:prstGeom prst="rect">
            <a:avLst/>
          </a:prstGeom>
        </p:spPr>
      </p:pic>
      <p:sp>
        <p:nvSpPr>
          <p:cNvPr id="5" name="右矢印 4"/>
          <p:cNvSpPr/>
          <p:nvPr/>
        </p:nvSpPr>
        <p:spPr>
          <a:xfrm>
            <a:off x="1935957" y="1262865"/>
            <a:ext cx="847323"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885054" y="2851985"/>
            <a:ext cx="1971081" cy="461665"/>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a:t>
            </a:r>
            <a:r>
              <a:rPr kumimoji="1" lang="en-US" altLang="ja-JP" sz="1200" dirty="0" err="1" smtClean="0"/>
              <a:t>inport</a:t>
            </a:r>
            <a:r>
              <a:rPr lang="ja-JP" altLang="en-US" sz="1200" dirty="0"/>
              <a:t>が</a:t>
            </a:r>
            <a:r>
              <a:rPr lang="ja-JP" altLang="en-US" sz="1200" dirty="0" smtClean="0"/>
              <a:t>番号順にならない</a:t>
            </a:r>
            <a:endParaRPr kumimoji="1" lang="ja-JP" altLang="en-US" sz="1200" dirty="0"/>
          </a:p>
        </p:txBody>
      </p:sp>
      <p:pic>
        <p:nvPicPr>
          <p:cNvPr id="7" name="図 6"/>
          <p:cNvPicPr>
            <a:picLocks noChangeAspect="1"/>
          </p:cNvPicPr>
          <p:nvPr/>
        </p:nvPicPr>
        <p:blipFill>
          <a:blip r:embed="rId4"/>
          <a:stretch>
            <a:fillRect/>
          </a:stretch>
        </p:blipFill>
        <p:spPr>
          <a:xfrm>
            <a:off x="5149067" y="642814"/>
            <a:ext cx="1428750" cy="1028700"/>
          </a:xfrm>
          <a:prstGeom prst="rect">
            <a:avLst/>
          </a:prstGeom>
        </p:spPr>
      </p:pic>
      <p:pic>
        <p:nvPicPr>
          <p:cNvPr id="8" name="図 7"/>
          <p:cNvPicPr>
            <a:picLocks noChangeAspect="1"/>
          </p:cNvPicPr>
          <p:nvPr/>
        </p:nvPicPr>
        <p:blipFill>
          <a:blip r:embed="rId5"/>
          <a:stretch>
            <a:fillRect/>
          </a:stretch>
        </p:blipFill>
        <p:spPr>
          <a:xfrm>
            <a:off x="7134937" y="756122"/>
            <a:ext cx="1621631" cy="819150"/>
          </a:xfrm>
          <a:prstGeom prst="rect">
            <a:avLst/>
          </a:prstGeom>
        </p:spPr>
      </p:pic>
      <p:pic>
        <p:nvPicPr>
          <p:cNvPr id="9" name="図 8"/>
          <p:cNvPicPr>
            <a:picLocks noChangeAspect="1"/>
          </p:cNvPicPr>
          <p:nvPr/>
        </p:nvPicPr>
        <p:blipFill>
          <a:blip r:embed="rId6"/>
          <a:stretch>
            <a:fillRect/>
          </a:stretch>
        </p:blipFill>
        <p:spPr>
          <a:xfrm>
            <a:off x="5305951" y="2296267"/>
            <a:ext cx="1328738" cy="1695450"/>
          </a:xfrm>
          <a:prstGeom prst="rect">
            <a:avLst/>
          </a:prstGeom>
        </p:spPr>
      </p:pic>
      <p:pic>
        <p:nvPicPr>
          <p:cNvPr id="10" name="図 9"/>
          <p:cNvPicPr>
            <a:picLocks noChangeAspect="1"/>
          </p:cNvPicPr>
          <p:nvPr/>
        </p:nvPicPr>
        <p:blipFill>
          <a:blip r:embed="rId7"/>
          <a:stretch>
            <a:fillRect/>
          </a:stretch>
        </p:blipFill>
        <p:spPr>
          <a:xfrm>
            <a:off x="7239402" y="2409391"/>
            <a:ext cx="1378744" cy="762000"/>
          </a:xfrm>
          <a:prstGeom prst="rect">
            <a:avLst/>
          </a:prstGeom>
        </p:spPr>
      </p:pic>
      <p:pic>
        <p:nvPicPr>
          <p:cNvPr id="11" name="図 10"/>
          <p:cNvPicPr>
            <a:picLocks noChangeAspect="1"/>
          </p:cNvPicPr>
          <p:nvPr/>
        </p:nvPicPr>
        <p:blipFill>
          <a:blip r:embed="rId8"/>
          <a:stretch>
            <a:fillRect/>
          </a:stretch>
        </p:blipFill>
        <p:spPr>
          <a:xfrm>
            <a:off x="5305951" y="4265098"/>
            <a:ext cx="1435894" cy="857250"/>
          </a:xfrm>
          <a:prstGeom prst="rect">
            <a:avLst/>
          </a:prstGeom>
        </p:spPr>
      </p:pic>
      <p:pic>
        <p:nvPicPr>
          <p:cNvPr id="12" name="図 11"/>
          <p:cNvPicPr>
            <a:picLocks noChangeAspect="1"/>
          </p:cNvPicPr>
          <p:nvPr/>
        </p:nvPicPr>
        <p:blipFill>
          <a:blip r:embed="rId9"/>
          <a:stretch>
            <a:fillRect/>
          </a:stretch>
        </p:blipFill>
        <p:spPr>
          <a:xfrm>
            <a:off x="7192177" y="4305980"/>
            <a:ext cx="1707356" cy="647700"/>
          </a:xfrm>
          <a:prstGeom prst="rect">
            <a:avLst/>
          </a:prstGeom>
        </p:spPr>
      </p:pic>
      <p:cxnSp>
        <p:nvCxnSpPr>
          <p:cNvPr id="14" name="直線コネクタ 13"/>
          <p:cNvCxnSpPr/>
          <p:nvPr/>
        </p:nvCxnSpPr>
        <p:spPr>
          <a:xfrm>
            <a:off x="4680362" y="326571"/>
            <a:ext cx="0" cy="6056416"/>
          </a:xfrm>
          <a:prstGeom prst="line">
            <a:avLst/>
          </a:prstGeom>
        </p:spPr>
        <p:style>
          <a:lnRef idx="1">
            <a:schemeClr val="accent1"/>
          </a:lnRef>
          <a:fillRef idx="0">
            <a:schemeClr val="accent1"/>
          </a:fillRef>
          <a:effectRef idx="0">
            <a:schemeClr val="accent1"/>
          </a:effectRef>
          <a:fontRef idx="minor">
            <a:schemeClr val="tx1"/>
          </a:fontRef>
        </p:style>
      </p:cxnSp>
      <p:sp>
        <p:nvSpPr>
          <p:cNvPr id="15" name="右矢印 14"/>
          <p:cNvSpPr/>
          <p:nvPr/>
        </p:nvSpPr>
        <p:spPr>
          <a:xfrm>
            <a:off x="6713641" y="1120361"/>
            <a:ext cx="421295"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741845" y="2710542"/>
            <a:ext cx="421295"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6783083" y="4408715"/>
            <a:ext cx="421295" cy="285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856136" y="5440435"/>
            <a:ext cx="3832148" cy="1015663"/>
          </a:xfrm>
          <a:prstGeom prst="rect">
            <a:avLst/>
          </a:prstGeom>
          <a:noFill/>
        </p:spPr>
        <p:txBody>
          <a:bodyPr wrap="square" rtlCol="0">
            <a:spAutoFit/>
          </a:bodyPr>
          <a:lstStyle/>
          <a:p>
            <a:r>
              <a:rPr kumimoji="1" lang="ja-JP" altLang="en-US" sz="1200" dirty="0" smtClean="0"/>
              <a:t>◆以下の傾向がみられる</a:t>
            </a:r>
            <a:endParaRPr kumimoji="1" lang="en-US" altLang="ja-JP" sz="1200" dirty="0" smtClean="0"/>
          </a:p>
          <a:p>
            <a:r>
              <a:rPr kumimoji="1" lang="ja-JP" altLang="en-US" sz="1200" dirty="0" smtClean="0"/>
              <a:t>・</a:t>
            </a:r>
            <a:r>
              <a:rPr lang="en-US" altLang="ja-JP" sz="1200" dirty="0" err="1" smtClean="0"/>
              <a:t>inport</a:t>
            </a:r>
            <a:r>
              <a:rPr lang="ja-JP" altLang="en-US" sz="1200" dirty="0" smtClean="0"/>
              <a:t>に入力する線が両方曲がっていたら片方伸ばして縦をそろえる</a:t>
            </a:r>
            <a:endParaRPr lang="en-US" altLang="ja-JP" sz="1200" dirty="0" smtClean="0"/>
          </a:p>
          <a:p>
            <a:r>
              <a:rPr kumimoji="1" lang="ja-JP" altLang="en-US" sz="1200" dirty="0" smtClean="0"/>
              <a:t>・</a:t>
            </a:r>
            <a:r>
              <a:rPr kumimoji="1" lang="en-US" altLang="ja-JP" sz="1200" dirty="0" err="1" smtClean="0"/>
              <a:t>inport</a:t>
            </a:r>
            <a:r>
              <a:rPr kumimoji="1" lang="ja-JP" altLang="en-US" sz="1200" dirty="0" smtClean="0"/>
              <a:t>に入力する線が片方伸びていたら両方伸ばして縦をずらす</a:t>
            </a:r>
            <a:endParaRPr kumimoji="1" lang="ja-JP" altLang="en-US" sz="1200" dirty="0"/>
          </a:p>
        </p:txBody>
      </p:sp>
      <p:sp>
        <p:nvSpPr>
          <p:cNvPr id="19" name="テキスト ボックス 18"/>
          <p:cNvSpPr txBox="1"/>
          <p:nvPr/>
        </p:nvSpPr>
        <p:spPr>
          <a:xfrm>
            <a:off x="573801" y="379184"/>
            <a:ext cx="392034" cy="461665"/>
          </a:xfrm>
          <a:prstGeom prst="rect">
            <a:avLst/>
          </a:prstGeom>
          <a:noFill/>
        </p:spPr>
        <p:txBody>
          <a:bodyPr wrap="square" rtlCol="0">
            <a:spAutoFit/>
          </a:bodyPr>
          <a:lstStyle/>
          <a:p>
            <a:r>
              <a:rPr lang="ja-JP" altLang="en-US" sz="1200" dirty="0" smtClean="0"/>
              <a:t>前：</a:t>
            </a:r>
            <a:endParaRPr kumimoji="1" lang="ja-JP" altLang="en-US" sz="1200" dirty="0"/>
          </a:p>
        </p:txBody>
      </p:sp>
      <p:sp>
        <p:nvSpPr>
          <p:cNvPr id="20" name="テキスト ボックス 19"/>
          <p:cNvSpPr txBox="1"/>
          <p:nvPr/>
        </p:nvSpPr>
        <p:spPr>
          <a:xfrm>
            <a:off x="2885054" y="379184"/>
            <a:ext cx="436567" cy="276999"/>
          </a:xfrm>
          <a:prstGeom prst="rect">
            <a:avLst/>
          </a:prstGeom>
          <a:noFill/>
        </p:spPr>
        <p:txBody>
          <a:bodyPr wrap="square" rtlCol="0">
            <a:spAutoFit/>
          </a:bodyPr>
          <a:lstStyle/>
          <a:p>
            <a:r>
              <a:rPr lang="ja-JP" altLang="en-US" sz="1200" dirty="0" smtClean="0"/>
              <a:t>後：</a:t>
            </a:r>
            <a:endParaRPr kumimoji="1" lang="ja-JP" altLang="en-US" sz="1200" dirty="0"/>
          </a:p>
        </p:txBody>
      </p:sp>
      <p:cxnSp>
        <p:nvCxnSpPr>
          <p:cNvPr id="22" name="直線コネクタ 21"/>
          <p:cNvCxnSpPr/>
          <p:nvPr/>
        </p:nvCxnSpPr>
        <p:spPr>
          <a:xfrm>
            <a:off x="4800600" y="1989117"/>
            <a:ext cx="40989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4733616" y="4037610"/>
            <a:ext cx="40989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32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コマンド</a:t>
            </a:r>
            <a:r>
              <a:rPr lang="ja-JP" altLang="en-US" sz="3600" dirty="0"/>
              <a:t>で</a:t>
            </a:r>
            <a:r>
              <a:rPr lang="ja-JP" altLang="en-US" sz="3600" dirty="0" smtClean="0"/>
              <a:t>の自動</a:t>
            </a:r>
            <a:r>
              <a:rPr lang="ja-JP" altLang="en-US" sz="3600" dirty="0"/>
              <a:t>配置</a:t>
            </a:r>
            <a:endParaRPr lang="en-US" altLang="ja-JP" sz="3600" dirty="0" smtClean="0"/>
          </a:p>
        </p:txBody>
      </p:sp>
    </p:spTree>
    <p:extLst>
      <p:ext uri="{BB962C8B-B14F-4D97-AF65-F5344CB8AC3E}">
        <p14:creationId xmlns:p14="http://schemas.microsoft.com/office/powerpoint/2010/main" val="2687392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自動配置のコマンド</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自動配置</a:t>
            </a:r>
            <a:endParaRPr lang="en-US" altLang="ja-JP" sz="2000" dirty="0"/>
          </a:p>
          <a:p>
            <a:pPr eaLnBrk="1" hangingPunct="1">
              <a:lnSpc>
                <a:spcPct val="80000"/>
              </a:lnSpc>
              <a:buNone/>
            </a:pPr>
            <a:r>
              <a:rPr lang="ja-JP" altLang="en-US" sz="2000" dirty="0" smtClean="0"/>
              <a:t>　　</a:t>
            </a:r>
            <a:r>
              <a:rPr lang="en-US" altLang="ja-JP" sz="2000" dirty="0" err="1" smtClean="0"/>
              <a:t>Simulink.BlockDiagram.arrangeSystem</a:t>
            </a:r>
            <a:r>
              <a:rPr lang="en-US" altLang="ja-JP" sz="2000" dirty="0" smtClean="0"/>
              <a:t>(sys)</a:t>
            </a:r>
            <a:endParaRPr lang="en-US" altLang="ja-JP" sz="2000" dirty="0"/>
          </a:p>
          <a:p>
            <a:pPr eaLnBrk="1" hangingPunct="1">
              <a:lnSpc>
                <a:spcPct val="80000"/>
              </a:lnSpc>
              <a:buNone/>
            </a:pPr>
            <a:r>
              <a:rPr lang="ja-JP" altLang="en-US" sz="2000" dirty="0" smtClean="0"/>
              <a:t>　</a:t>
            </a:r>
            <a:r>
              <a:rPr lang="ja-JP" altLang="en-US" sz="2000" dirty="0"/>
              <a:t>　</a:t>
            </a:r>
            <a:r>
              <a:rPr lang="ja-JP" altLang="en-US" sz="2000" dirty="0" smtClean="0"/>
              <a:t>　</a:t>
            </a:r>
            <a:r>
              <a:rPr lang="en-US" altLang="ja-JP" sz="2000" dirty="0" smtClean="0"/>
              <a:t>sys</a:t>
            </a:r>
            <a:r>
              <a:rPr lang="ja-JP" altLang="en-US" sz="2000" dirty="0" smtClean="0"/>
              <a:t>：パス</a:t>
            </a:r>
            <a:r>
              <a:rPr lang="en-US" altLang="ja-JP" sz="2000" dirty="0" smtClean="0"/>
              <a:t>(</a:t>
            </a:r>
            <a:r>
              <a:rPr lang="ja-JP" altLang="en-US" sz="2000" dirty="0" smtClean="0"/>
              <a:t>文字列での指定</a:t>
            </a:r>
            <a:r>
              <a:rPr lang="en-US" altLang="ja-JP" sz="2000" dirty="0" smtClean="0"/>
              <a:t>)</a:t>
            </a:r>
            <a:r>
              <a:rPr lang="ja-JP" altLang="en-US" sz="2000" dirty="0" err="1" smtClean="0"/>
              <a:t>、</a:t>
            </a:r>
            <a:r>
              <a:rPr lang="ja-JP" altLang="en-US" sz="2000" dirty="0" smtClean="0"/>
              <a:t>もしくはハンドル</a:t>
            </a:r>
            <a:endParaRPr lang="en-US" altLang="ja-JP" sz="2000" dirty="0" smtClean="0"/>
          </a:p>
          <a:p>
            <a:pPr eaLnBrk="1" hangingPunct="1">
              <a:lnSpc>
                <a:spcPct val="80000"/>
              </a:lnSpc>
              <a:buNone/>
            </a:pPr>
            <a:r>
              <a:rPr lang="ja-JP" altLang="en-US" sz="2000" dirty="0" smtClean="0"/>
              <a:t>　</a:t>
            </a:r>
            <a:r>
              <a:rPr lang="en-US" altLang="ja-JP" sz="2000" dirty="0" smtClean="0"/>
              <a:t>R2018a</a:t>
            </a:r>
            <a:r>
              <a:rPr lang="ja-JP" altLang="en-US" sz="2000" dirty="0" smtClean="0"/>
              <a:t>から導入</a:t>
            </a:r>
            <a:endParaRPr lang="en-US" altLang="ja-JP" sz="2000" dirty="0"/>
          </a:p>
          <a:p>
            <a:pPr eaLnBrk="1" hangingPunct="1">
              <a:lnSpc>
                <a:spcPct val="80000"/>
              </a:lnSpc>
              <a:buNone/>
            </a:pPr>
            <a:r>
              <a:rPr lang="ja-JP" altLang="en-US" sz="2000" dirty="0" smtClean="0"/>
              <a:t>　詳細</a:t>
            </a:r>
            <a:r>
              <a:rPr lang="en-US" altLang="ja-JP" sz="2000" dirty="0" smtClean="0"/>
              <a:t>URL</a:t>
            </a:r>
            <a:r>
              <a:rPr lang="ja-JP" altLang="en-US" sz="2000" dirty="0" smtClean="0"/>
              <a:t>：</a:t>
            </a:r>
            <a:r>
              <a:rPr lang="en-US" altLang="ja-JP" sz="2000" dirty="0">
                <a:hlinkClick r:id="rId3"/>
              </a:rPr>
              <a:t>https://</a:t>
            </a:r>
            <a:r>
              <a:rPr lang="en-US" altLang="ja-JP" sz="2000" dirty="0" smtClean="0">
                <a:hlinkClick r:id="rId3"/>
              </a:rPr>
              <a:t>jp.mathworks.com/help/simulink/slref/simulink.blockdiagram.arrangesystem.html</a:t>
            </a:r>
            <a:endParaRPr lang="en-US" altLang="ja-JP" sz="2000" dirty="0" smtClean="0"/>
          </a:p>
          <a:p>
            <a:pPr eaLnBrk="1" hangingPunct="1">
              <a:lnSpc>
                <a:spcPct val="80000"/>
              </a:lnSpc>
              <a:buNone/>
            </a:pPr>
            <a:endParaRPr lang="en-US" altLang="ja-JP" sz="2000" dirty="0" smtClean="0"/>
          </a:p>
          <a:p>
            <a:pPr eaLnBrk="1" hangingPunct="1">
              <a:lnSpc>
                <a:spcPct val="80000"/>
              </a:lnSpc>
              <a:buNone/>
            </a:pPr>
            <a:endParaRPr lang="en-US" altLang="ja-JP" sz="2000" dirty="0" smtClean="0"/>
          </a:p>
          <a:p>
            <a:pPr eaLnBrk="1" hangingPunct="1">
              <a:lnSpc>
                <a:spcPct val="80000"/>
              </a:lnSpc>
              <a:buNone/>
            </a:pPr>
            <a:r>
              <a:rPr lang="ja-JP" altLang="en-US" sz="2000" dirty="0" smtClean="0"/>
              <a:t>参考）</a:t>
            </a:r>
            <a:endParaRPr lang="en-US" altLang="ja-JP" sz="2000" dirty="0"/>
          </a:p>
          <a:p>
            <a:pPr eaLnBrk="1" hangingPunct="1">
              <a:lnSpc>
                <a:spcPct val="80000"/>
              </a:lnSpc>
              <a:buNone/>
            </a:pPr>
            <a:r>
              <a:rPr lang="ja-JP" altLang="en-US" sz="2000" dirty="0" smtClean="0"/>
              <a:t>線の自動ルーティング</a:t>
            </a:r>
            <a:endParaRPr lang="en-US" altLang="ja-JP" sz="2000" dirty="0" smtClean="0"/>
          </a:p>
          <a:p>
            <a:pPr eaLnBrk="1" hangingPunct="1">
              <a:lnSpc>
                <a:spcPct val="80000"/>
              </a:lnSpc>
              <a:buNone/>
            </a:pPr>
            <a:r>
              <a:rPr lang="ja-JP" altLang="en-US" sz="2000" dirty="0"/>
              <a:t>　</a:t>
            </a:r>
            <a:r>
              <a:rPr lang="ja-JP" altLang="en-US" sz="2000" dirty="0" smtClean="0"/>
              <a:t>　</a:t>
            </a:r>
            <a:r>
              <a:rPr lang="en-US" altLang="ja-JP" sz="2000" dirty="0" err="1"/>
              <a:t>Simulink.BlockDiagram.routeLine</a:t>
            </a:r>
            <a:r>
              <a:rPr lang="en-US" altLang="ja-JP" sz="2000" dirty="0"/>
              <a:t>(</a:t>
            </a:r>
            <a:r>
              <a:rPr lang="en-US" altLang="ja-JP" sz="2000" dirty="0" err="1"/>
              <a:t>lineHandles</a:t>
            </a:r>
            <a:r>
              <a:rPr lang="en-US" altLang="ja-JP" sz="2000" dirty="0" smtClean="0"/>
              <a:t>)</a:t>
            </a:r>
          </a:p>
          <a:p>
            <a:pPr eaLnBrk="1" hangingPunct="1">
              <a:lnSpc>
                <a:spcPct val="80000"/>
              </a:lnSpc>
              <a:buNone/>
            </a:pPr>
            <a:r>
              <a:rPr lang="ja-JP" altLang="en-US" sz="2000" dirty="0"/>
              <a:t>　</a:t>
            </a:r>
            <a:r>
              <a:rPr lang="ja-JP" altLang="en-US" sz="2000" dirty="0" smtClean="0"/>
              <a:t>　　　</a:t>
            </a:r>
            <a:r>
              <a:rPr lang="en-US" altLang="ja-JP" sz="2000" dirty="0" err="1" smtClean="0"/>
              <a:t>lineHandles</a:t>
            </a:r>
            <a:r>
              <a:rPr lang="en-US" altLang="ja-JP" sz="2000" dirty="0" smtClean="0"/>
              <a:t>:</a:t>
            </a:r>
            <a:r>
              <a:rPr lang="ja-JP" altLang="en-US" sz="2000" dirty="0" smtClean="0"/>
              <a:t>ラインハンドル</a:t>
            </a:r>
            <a:endParaRPr lang="en-US" altLang="ja-JP" sz="2000" dirty="0" smtClean="0"/>
          </a:p>
          <a:p>
            <a:pPr eaLnBrk="1" hangingPunct="1">
              <a:lnSpc>
                <a:spcPct val="80000"/>
              </a:lnSpc>
              <a:buNone/>
            </a:pPr>
            <a:r>
              <a:rPr lang="ja-JP" altLang="en-US" sz="2000" dirty="0"/>
              <a:t>　</a:t>
            </a:r>
            <a:r>
              <a:rPr lang="en-US" altLang="ja-JP" sz="2000" dirty="0" smtClean="0"/>
              <a:t>R2019a</a:t>
            </a:r>
            <a:r>
              <a:rPr lang="ja-JP" altLang="en-US" sz="2000" dirty="0" smtClean="0"/>
              <a:t>から導入</a:t>
            </a:r>
            <a:endParaRPr lang="en-US" altLang="ja-JP" sz="2000" dirty="0" smtClean="0"/>
          </a:p>
          <a:p>
            <a:pPr eaLnBrk="1" hangingPunct="1">
              <a:lnSpc>
                <a:spcPct val="80000"/>
              </a:lnSpc>
              <a:buNone/>
            </a:pPr>
            <a:r>
              <a:rPr lang="ja-JP" altLang="en-US" sz="2000" dirty="0"/>
              <a:t>　</a:t>
            </a:r>
            <a:r>
              <a:rPr lang="ja-JP" altLang="en-US" sz="2000" dirty="0" smtClean="0"/>
              <a:t>詳細</a:t>
            </a:r>
            <a:r>
              <a:rPr lang="en-US" altLang="ja-JP" sz="2000" dirty="0" smtClean="0"/>
              <a:t>URL</a:t>
            </a:r>
            <a:r>
              <a:rPr lang="ja-JP" altLang="en-US" sz="2000" dirty="0" smtClean="0"/>
              <a:t>：</a:t>
            </a:r>
            <a:r>
              <a:rPr lang="en-US" altLang="ja-JP" sz="2000" dirty="0">
                <a:hlinkClick r:id="rId4"/>
              </a:rPr>
              <a:t>https://</a:t>
            </a:r>
            <a:r>
              <a:rPr lang="en-US" altLang="ja-JP" sz="2000" dirty="0" smtClean="0">
                <a:hlinkClick r:id="rId4"/>
              </a:rPr>
              <a:t>jp.mathworks.com/help/simulink/slref/simulink.blockdiagram.routeline.html</a:t>
            </a:r>
            <a:endParaRPr lang="en-US" altLang="ja-JP" sz="2000" dirty="0" smtClean="0"/>
          </a:p>
          <a:p>
            <a:pPr eaLnBrk="1" hangingPunct="1">
              <a:lnSpc>
                <a:spcPct val="80000"/>
              </a:lnSpc>
              <a:buNone/>
            </a:pPr>
            <a:endParaRPr lang="en-US" altLang="ja-JP" sz="2000" dirty="0"/>
          </a:p>
        </p:txBody>
      </p:sp>
    </p:spTree>
    <p:extLst>
      <p:ext uri="{BB962C8B-B14F-4D97-AF65-F5344CB8AC3E}">
        <p14:creationId xmlns:p14="http://schemas.microsoft.com/office/powerpoint/2010/main" val="966621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調査結果</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ts val="3500"/>
              </a:lnSpc>
              <a:buFont typeface="Wingdings" pitchFamily="2" charset="2"/>
              <a:buNone/>
            </a:pPr>
            <a:r>
              <a:rPr lang="ja-JP" altLang="en-US" sz="2400" dirty="0" smtClean="0"/>
              <a:t>１．自動配置の特徴</a:t>
            </a:r>
            <a:endParaRPr lang="en-US" altLang="ja-JP" sz="2400" dirty="0" smtClean="0"/>
          </a:p>
          <a:p>
            <a:pPr eaLnBrk="1" hangingPunct="1">
              <a:lnSpc>
                <a:spcPts val="3500"/>
              </a:lnSpc>
              <a:buFont typeface="Wingdings" pitchFamily="2" charset="2"/>
              <a:buNone/>
            </a:pPr>
            <a:r>
              <a:rPr lang="ja-JP" altLang="en-US" sz="2400" dirty="0"/>
              <a:t>１</a:t>
            </a:r>
            <a:r>
              <a:rPr lang="en-US" altLang="ja-JP" sz="2400" dirty="0"/>
              <a:t>-</a:t>
            </a:r>
            <a:r>
              <a:rPr lang="ja-JP" altLang="en-US" sz="2400" dirty="0"/>
              <a:t>１</a:t>
            </a:r>
            <a:r>
              <a:rPr lang="ja-JP" altLang="en-US" sz="2400" dirty="0" smtClean="0"/>
              <a:t>．</a:t>
            </a:r>
            <a:r>
              <a:rPr lang="en-US" altLang="ja-JP" sz="2400" dirty="0" smtClean="0"/>
              <a:t>Constant</a:t>
            </a:r>
            <a:r>
              <a:rPr lang="ja-JP" altLang="en-US" sz="2400" dirty="0" smtClean="0"/>
              <a:t>ブロックの大きさ</a:t>
            </a:r>
            <a:endParaRPr lang="en-US" altLang="ja-JP" sz="2400" dirty="0" smtClean="0"/>
          </a:p>
          <a:p>
            <a:pPr eaLnBrk="1" hangingPunct="1">
              <a:lnSpc>
                <a:spcPts val="3500"/>
              </a:lnSpc>
              <a:buFont typeface="Wingdings" pitchFamily="2" charset="2"/>
              <a:buNone/>
            </a:pPr>
            <a:r>
              <a:rPr lang="ja-JP" altLang="en-US" sz="2400" dirty="0"/>
              <a:t>１</a:t>
            </a:r>
            <a:r>
              <a:rPr lang="en-US" altLang="ja-JP" sz="2400" dirty="0"/>
              <a:t>-</a:t>
            </a:r>
            <a:r>
              <a:rPr lang="ja-JP" altLang="en-US" sz="2400" dirty="0" smtClean="0"/>
              <a:t>２．</a:t>
            </a:r>
            <a:r>
              <a:rPr lang="en-US" altLang="ja-JP" sz="2400" dirty="0" smtClean="0"/>
              <a:t>Subsystem</a:t>
            </a:r>
            <a:r>
              <a:rPr lang="ja-JP" altLang="en-US" sz="2400" dirty="0" smtClean="0"/>
              <a:t>ブロックの大きさ</a:t>
            </a:r>
            <a:endParaRPr lang="en-US" altLang="ja-JP" sz="2400" dirty="0" smtClean="0"/>
          </a:p>
          <a:p>
            <a:pPr eaLnBrk="1" hangingPunct="1">
              <a:lnSpc>
                <a:spcPts val="3500"/>
              </a:lnSpc>
              <a:buFont typeface="Wingdings" pitchFamily="2" charset="2"/>
              <a:buNone/>
            </a:pPr>
            <a:r>
              <a:rPr lang="ja-JP" altLang="en-US" sz="2400" dirty="0"/>
              <a:t>１</a:t>
            </a:r>
            <a:r>
              <a:rPr lang="en-US" altLang="ja-JP" sz="2400" dirty="0"/>
              <a:t>-</a:t>
            </a:r>
            <a:r>
              <a:rPr lang="ja-JP" altLang="en-US" sz="2400" dirty="0"/>
              <a:t>３</a:t>
            </a:r>
            <a:r>
              <a:rPr lang="ja-JP" altLang="en-US" sz="2400" dirty="0" smtClean="0"/>
              <a:t>．</a:t>
            </a:r>
            <a:r>
              <a:rPr lang="en-US" altLang="ja-JP" sz="2400" dirty="0" err="1" smtClean="0"/>
              <a:t>Outport</a:t>
            </a:r>
            <a:r>
              <a:rPr lang="ja-JP" altLang="en-US" sz="2400" dirty="0" smtClean="0"/>
              <a:t>ブロックの位置</a:t>
            </a:r>
            <a:endParaRPr lang="en-US" altLang="ja-JP" sz="2400" dirty="0" smtClean="0"/>
          </a:p>
          <a:p>
            <a:pPr eaLnBrk="1" hangingPunct="1">
              <a:lnSpc>
                <a:spcPts val="3500"/>
              </a:lnSpc>
              <a:buFont typeface="Wingdings" pitchFamily="2" charset="2"/>
              <a:buNone/>
            </a:pPr>
            <a:r>
              <a:rPr lang="ja-JP" altLang="en-US" sz="2400" dirty="0" smtClean="0"/>
              <a:t>２．コマンドでの自動配置</a:t>
            </a:r>
            <a:endParaRPr lang="en-US" altLang="ja-JP" sz="2400" dirty="0" smtClean="0"/>
          </a:p>
          <a:p>
            <a:pPr eaLnBrk="1" hangingPunct="1">
              <a:lnSpc>
                <a:spcPts val="3500"/>
              </a:lnSpc>
              <a:buFont typeface="Wingdings" pitchFamily="2" charset="2"/>
              <a:buNone/>
            </a:pPr>
            <a:r>
              <a:rPr lang="ja-JP" altLang="en-US" sz="2400" dirty="0" smtClean="0"/>
              <a:t>３．所感</a:t>
            </a:r>
          </a:p>
        </p:txBody>
      </p:sp>
    </p:spTree>
    <p:extLst>
      <p:ext uri="{BB962C8B-B14F-4D97-AF65-F5344CB8AC3E}">
        <p14:creationId xmlns:p14="http://schemas.microsoft.com/office/powerpoint/2010/main" val="4056119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endParaRPr lang="en-US" altLang="ja-JP" sz="3600" dirty="0" smtClean="0"/>
          </a:p>
        </p:txBody>
      </p:sp>
    </p:spTree>
    <p:extLst>
      <p:ext uri="{BB962C8B-B14F-4D97-AF65-F5344CB8AC3E}">
        <p14:creationId xmlns:p14="http://schemas.microsoft.com/office/powerpoint/2010/main" val="2298239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a:t>所感</a:t>
            </a:r>
            <a:endParaRPr lang="en-US" altLang="ja-JP" sz="3600" dirty="0" smtClean="0"/>
          </a:p>
        </p:txBody>
      </p:sp>
    </p:spTree>
    <p:extLst>
      <p:ext uri="{BB962C8B-B14F-4D97-AF65-F5344CB8AC3E}">
        <p14:creationId xmlns:p14="http://schemas.microsoft.com/office/powerpoint/2010/main" val="681037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800" dirty="0" smtClean="0">
                <a:latin typeface="ＭＳ Ｐゴシック" charset="-128"/>
              </a:rPr>
              <a:t>所感１</a:t>
            </a:r>
            <a:endParaRPr lang="ja-JP" altLang="en-US" sz="2800" dirty="0" smtClean="0">
              <a:latin typeface="ＭＳ Ｐゴシック" charset="-128"/>
            </a:endParaRPr>
          </a:p>
        </p:txBody>
      </p:sp>
      <p:sp>
        <p:nvSpPr>
          <p:cNvPr id="3075" name="Rectangle 3"/>
          <p:cNvSpPr>
            <a:spLocks noGrp="1" noChangeArrowheads="1"/>
          </p:cNvSpPr>
          <p:nvPr>
            <p:ph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○コマンドでブロックを配置するスクリプトを使うモデルでは非常に有力</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コマンドでいちいち</a:t>
            </a:r>
            <a:r>
              <a:rPr lang="en-US" altLang="ja-JP" sz="2000" dirty="0" smtClean="0"/>
              <a:t>position</a:t>
            </a:r>
            <a:r>
              <a:rPr lang="ja-JP" altLang="en-US" sz="2000" dirty="0" smtClean="0"/>
              <a:t>の設定を行わなくても良い。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○場合によっては</a:t>
            </a:r>
            <a:r>
              <a:rPr lang="en-US" altLang="ja-JP" sz="2000" dirty="0" smtClean="0"/>
              <a:t>Constant</a:t>
            </a:r>
            <a:r>
              <a:rPr lang="ja-JP" altLang="en-US" sz="2000" dirty="0" smtClean="0"/>
              <a:t>ブロックの大きさが意図しない大きさになったり、結線の様子が無理があるようなモデルになることがある</a:t>
            </a:r>
            <a:endParaRPr lang="en-US" altLang="ja-JP" sz="2000" dirty="0" smtClean="0"/>
          </a:p>
          <a:p>
            <a:pPr eaLnBrk="1" hangingPunct="1">
              <a:lnSpc>
                <a:spcPct val="80000"/>
              </a:lnSpc>
              <a:buFont typeface="Wingdings" pitchFamily="2" charset="2"/>
              <a:buNone/>
            </a:pPr>
            <a:r>
              <a:rPr lang="ja-JP" altLang="en-US" sz="2000" dirty="0"/>
              <a:t>　</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○範囲選択した部分だけ自動配置を行うこと</a:t>
            </a:r>
            <a:r>
              <a:rPr lang="ja-JP" altLang="en-US" sz="2000" smtClean="0"/>
              <a:t>ができない</a:t>
            </a:r>
            <a:endParaRPr lang="en-US" altLang="ja-JP" sz="2000" dirty="0" smtClean="0"/>
          </a:p>
          <a:p>
            <a:pPr eaLnBrk="1" hangingPunct="1">
              <a:lnSpc>
                <a:spcPct val="80000"/>
              </a:lnSpc>
              <a:buFont typeface="Wingdings" pitchFamily="2" charset="2"/>
              <a:buNone/>
            </a:pPr>
            <a:r>
              <a:rPr lang="ja-JP" altLang="en-US" sz="2000" dirty="0" smtClean="0"/>
              <a:t>　範囲選択して右クリックでの自動配置を押すと、そのレイヤーすべてのブロックが自動配置されてしまう。</a:t>
            </a:r>
            <a:endParaRPr lang="en-US" altLang="ja-JP" sz="2000" dirty="0" smtClean="0"/>
          </a:p>
        </p:txBody>
      </p:sp>
    </p:spTree>
    <p:extLst>
      <p:ext uri="{BB962C8B-B14F-4D97-AF65-F5344CB8AC3E}">
        <p14:creationId xmlns:p14="http://schemas.microsoft.com/office/powerpoint/2010/main" val="797221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ＭＳ Ｐゴシック" charset="-128"/>
              </a:rPr>
              <a:t>所感２</a:t>
            </a:r>
            <a:endParaRPr kumimoji="1" lang="ja-JP" altLang="en-US" dirty="0"/>
          </a:p>
        </p:txBody>
      </p:sp>
      <p:sp>
        <p:nvSpPr>
          <p:cNvPr id="5" name="コンテンツ プレースホルダー 4"/>
          <p:cNvSpPr>
            <a:spLocks noGrp="1"/>
          </p:cNvSpPr>
          <p:nvPr>
            <p:ph idx="1"/>
          </p:nvPr>
        </p:nvSpPr>
        <p:spPr/>
        <p:txBody>
          <a:bodyPr/>
          <a:lstStyle/>
          <a:p>
            <a:pPr marL="0" indent="0">
              <a:buNone/>
            </a:pPr>
            <a:r>
              <a:rPr lang="ja-JP" altLang="en-US" sz="2000" dirty="0" smtClean="0"/>
              <a:t>・</a:t>
            </a:r>
            <a:r>
              <a:rPr lang="ja-JP" altLang="en-US" sz="2000" dirty="0"/>
              <a:t>規則性についてはよくわからず、モデル可読性が悪くこともあるようだった</a:t>
            </a:r>
            <a:endParaRPr lang="en-US" altLang="ja-JP" sz="2000" dirty="0"/>
          </a:p>
          <a:p>
            <a:pPr marL="0" indent="0">
              <a:buNone/>
            </a:pPr>
            <a:r>
              <a:rPr lang="ja-JP" altLang="en-US" sz="2000" dirty="0"/>
              <a:t>　（もともと信号線が交差していないモデルが自動配置により交差するようになる等）</a:t>
            </a:r>
            <a:endParaRPr lang="en-US" altLang="ja-JP" sz="2000" dirty="0"/>
          </a:p>
          <a:p>
            <a:pPr marL="0" indent="0">
              <a:buNone/>
            </a:pPr>
            <a:r>
              <a:rPr lang="ja-JP" altLang="en-US" sz="2000" dirty="0" smtClean="0"/>
              <a:t>・</a:t>
            </a:r>
            <a:r>
              <a:rPr lang="ja-JP" altLang="en-US" sz="2000" dirty="0"/>
              <a:t>想定される自動配置を使用するシーン</a:t>
            </a:r>
            <a:endParaRPr lang="en-US" altLang="ja-JP" sz="2000" dirty="0"/>
          </a:p>
          <a:p>
            <a:pPr marL="0" indent="0">
              <a:buNone/>
            </a:pPr>
            <a:r>
              <a:rPr lang="ja-JP" altLang="en-US" sz="2000" dirty="0"/>
              <a:t>　</a:t>
            </a:r>
            <a:r>
              <a:rPr lang="en-US" altLang="ja-JP" sz="2000" dirty="0"/>
              <a:t>-</a:t>
            </a:r>
            <a:r>
              <a:rPr lang="ja-JP" altLang="en-US" sz="2000" dirty="0"/>
              <a:t>　かなり可読性の悪いモデルがあった場合、自動配置でざっくりと一括で綺麗にできる</a:t>
            </a:r>
            <a:endParaRPr lang="en-US" altLang="ja-JP" sz="2000" dirty="0"/>
          </a:p>
          <a:p>
            <a:pPr marL="0" indent="0">
              <a:buNone/>
            </a:pPr>
            <a:r>
              <a:rPr lang="ja-JP" altLang="en-US" sz="2000" dirty="0"/>
              <a:t>　　　場合によってはその後手動調整が必要となる</a:t>
            </a:r>
            <a:endParaRPr lang="en-US" altLang="ja-JP" sz="2000" dirty="0"/>
          </a:p>
          <a:p>
            <a:pPr marL="0" indent="0">
              <a:buNone/>
            </a:pPr>
            <a:r>
              <a:rPr lang="ja-JP" altLang="en-US" sz="2000" dirty="0"/>
              <a:t>　</a:t>
            </a:r>
            <a:r>
              <a:rPr lang="en-US" altLang="ja-JP" sz="2000" dirty="0"/>
              <a:t>-</a:t>
            </a:r>
            <a:r>
              <a:rPr lang="ja-JP" altLang="en-US" sz="2000" dirty="0"/>
              <a:t>　ライブラリからキャンバスへ適当にブロックを配置し、適当に接続した後に自動配置でざっくりと一括で綺麗にできる</a:t>
            </a:r>
            <a:endParaRPr lang="en-US" altLang="ja-JP" sz="2000" dirty="0"/>
          </a:p>
          <a:p>
            <a:pPr marL="0" indent="0">
              <a:buNone/>
            </a:pPr>
            <a:r>
              <a:rPr lang="ja-JP" altLang="en-US" sz="2000" dirty="0"/>
              <a:t>　　　場合によってはその後手動調整が必要となる</a:t>
            </a:r>
            <a:endParaRPr lang="en-US" altLang="ja-JP" sz="2000" dirty="0"/>
          </a:p>
          <a:p>
            <a:pPr marL="0" indent="0">
              <a:buNone/>
            </a:pPr>
            <a:r>
              <a:rPr lang="ja-JP" altLang="en-US" sz="2000" dirty="0"/>
              <a:t>　</a:t>
            </a:r>
            <a:r>
              <a:rPr lang="en-US" altLang="ja-JP" sz="2000" dirty="0"/>
              <a:t>-</a:t>
            </a:r>
            <a:r>
              <a:rPr lang="ja-JP" altLang="en-US" sz="2000" dirty="0"/>
              <a:t>　自動でモデルを作成する場合</a:t>
            </a:r>
            <a:r>
              <a:rPr lang="en-US" altLang="ja-JP" sz="2000" dirty="0"/>
              <a:t>(</a:t>
            </a:r>
            <a:r>
              <a:rPr lang="ja-JP" altLang="en-US" sz="2000" dirty="0"/>
              <a:t>例：既存モデルからサブシステム切り出して入出力ブロックを付ける</a:t>
            </a:r>
            <a:r>
              <a:rPr lang="en-US" altLang="ja-JP" sz="2000" dirty="0"/>
              <a:t>)</a:t>
            </a:r>
          </a:p>
          <a:p>
            <a:pPr marL="0" indent="0">
              <a:buNone/>
            </a:pPr>
            <a:r>
              <a:rPr lang="ja-JP" altLang="en-US" sz="2000" dirty="0"/>
              <a:t>　　　各ブロックの配置や大きさを一括調整できる</a:t>
            </a:r>
            <a:endParaRPr lang="en-US" altLang="ja-JP" sz="2000" dirty="0"/>
          </a:p>
          <a:p>
            <a:pPr marL="0" indent="0">
              <a:buNone/>
            </a:pPr>
            <a:r>
              <a:rPr lang="ja-JP" altLang="en-US" sz="2000" dirty="0" smtClean="0"/>
              <a:t>・</a:t>
            </a:r>
            <a:r>
              <a:rPr lang="ja-JP" altLang="en-US" sz="2000" dirty="0"/>
              <a:t>自動配置の関数があるか知りたい</a:t>
            </a:r>
            <a:endParaRPr lang="en-US" altLang="ja-JP" sz="2000" dirty="0"/>
          </a:p>
          <a:p>
            <a:pPr marL="0" indent="0">
              <a:buNone/>
            </a:pPr>
            <a:r>
              <a:rPr lang="ja-JP" altLang="en-US" sz="2000" dirty="0"/>
              <a:t>　自動モデル生成の際に使用できそう</a:t>
            </a:r>
            <a:endParaRPr lang="en-US" altLang="ja-JP" sz="2000" dirty="0"/>
          </a:p>
          <a:p>
            <a:pPr marL="0" indent="0">
              <a:buNone/>
            </a:pPr>
            <a:endParaRPr kumimoji="1" lang="ja-JP" altLang="en-US" sz="2000" dirty="0"/>
          </a:p>
        </p:txBody>
      </p:sp>
    </p:spTree>
    <p:extLst>
      <p:ext uri="{BB962C8B-B14F-4D97-AF65-F5344CB8AC3E}">
        <p14:creationId xmlns:p14="http://schemas.microsoft.com/office/powerpoint/2010/main" val="3960335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1800" dirty="0" smtClean="0"/>
              <a:t>所感３</a:t>
            </a:r>
            <a:endParaRPr kumimoji="1" lang="ja-JP" altLang="en-US" sz="1800" dirty="0"/>
          </a:p>
        </p:txBody>
      </p:sp>
      <p:sp>
        <p:nvSpPr>
          <p:cNvPr id="5" name="正方形/長方形 4"/>
          <p:cNvSpPr/>
          <p:nvPr/>
        </p:nvSpPr>
        <p:spPr>
          <a:xfrm>
            <a:off x="395536" y="890464"/>
            <a:ext cx="4032448" cy="482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716016" y="890464"/>
            <a:ext cx="4032448" cy="482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95536" y="5939407"/>
            <a:ext cx="8352928" cy="461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98344" y="922952"/>
            <a:ext cx="841897" cy="369332"/>
          </a:xfrm>
          <a:prstGeom prst="rect">
            <a:avLst/>
          </a:prstGeom>
          <a:noFill/>
        </p:spPr>
        <p:txBody>
          <a:bodyPr wrap="none" rtlCol="0">
            <a:spAutoFit/>
          </a:bodyPr>
          <a:lstStyle/>
          <a:p>
            <a:r>
              <a:rPr kumimoji="1" lang="ja-JP" altLang="en-US" dirty="0" smtClean="0"/>
              <a:t>メリット</a:t>
            </a:r>
            <a:endParaRPr kumimoji="1" lang="en-US" altLang="ja-JP" dirty="0" smtClean="0"/>
          </a:p>
        </p:txBody>
      </p:sp>
      <p:sp>
        <p:nvSpPr>
          <p:cNvPr id="9" name="テキスト ボックス 8"/>
          <p:cNvSpPr txBox="1"/>
          <p:nvPr/>
        </p:nvSpPr>
        <p:spPr>
          <a:xfrm>
            <a:off x="4716016" y="922952"/>
            <a:ext cx="1063112" cy="369332"/>
          </a:xfrm>
          <a:prstGeom prst="rect">
            <a:avLst/>
          </a:prstGeom>
          <a:noFill/>
        </p:spPr>
        <p:txBody>
          <a:bodyPr wrap="none" rtlCol="0">
            <a:spAutoFit/>
          </a:bodyPr>
          <a:lstStyle/>
          <a:p>
            <a:r>
              <a:rPr kumimoji="1" lang="ja-JP" altLang="en-US" dirty="0" smtClean="0"/>
              <a:t>デメリット</a:t>
            </a:r>
            <a:endParaRPr kumimoji="1" lang="ja-JP" altLang="en-US" dirty="0"/>
          </a:p>
        </p:txBody>
      </p:sp>
      <p:sp>
        <p:nvSpPr>
          <p:cNvPr id="10" name="タイトル 1"/>
          <p:cNvSpPr txBox="1">
            <a:spLocks/>
          </p:cNvSpPr>
          <p:nvPr/>
        </p:nvSpPr>
        <p:spPr>
          <a:xfrm>
            <a:off x="6732240" y="29780"/>
            <a:ext cx="2411760" cy="3827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400" dirty="0" smtClean="0"/>
              <a:t>日本電産モビリティ　松崎</a:t>
            </a:r>
            <a:endParaRPr lang="ja-JP" altLang="en-US" sz="1400" dirty="0"/>
          </a:p>
        </p:txBody>
      </p:sp>
      <p:sp>
        <p:nvSpPr>
          <p:cNvPr id="12" name="テキスト ボックス 11"/>
          <p:cNvSpPr txBox="1"/>
          <p:nvPr/>
        </p:nvSpPr>
        <p:spPr>
          <a:xfrm>
            <a:off x="398345" y="1292283"/>
            <a:ext cx="4029640" cy="307777"/>
          </a:xfrm>
          <a:prstGeom prst="rect">
            <a:avLst/>
          </a:prstGeom>
          <a:noFill/>
        </p:spPr>
        <p:txBody>
          <a:bodyPr wrap="square" rtlCol="0">
            <a:spAutoFit/>
          </a:bodyPr>
          <a:lstStyle/>
          <a:p>
            <a:r>
              <a:rPr lang="ja-JP" altLang="en-US" sz="1400" dirty="0" smtClean="0"/>
              <a:t>各ブロックが識別できるように間隔を広げてくれる。</a:t>
            </a:r>
            <a:endParaRPr lang="ja-JP" altLang="en-US" sz="1400" dirty="0"/>
          </a:p>
        </p:txBody>
      </p:sp>
      <p:sp>
        <p:nvSpPr>
          <p:cNvPr id="13" name="テキスト ボックス 12"/>
          <p:cNvSpPr txBox="1"/>
          <p:nvPr/>
        </p:nvSpPr>
        <p:spPr>
          <a:xfrm>
            <a:off x="4718824" y="1292284"/>
            <a:ext cx="4029640" cy="738664"/>
          </a:xfrm>
          <a:prstGeom prst="rect">
            <a:avLst/>
          </a:prstGeom>
          <a:noFill/>
        </p:spPr>
        <p:txBody>
          <a:bodyPr wrap="square" rtlCol="0">
            <a:spAutoFit/>
          </a:bodyPr>
          <a:lstStyle/>
          <a:p>
            <a:r>
              <a:rPr lang="ja-JP" altLang="en-US" sz="1400" dirty="0" smtClean="0"/>
              <a:t>信号名がほかのブロックと重なってしまって読みにくい。 （ブロック同士の間隔は調整するが、その他の情報は考慮しない？）</a:t>
            </a:r>
          </a:p>
        </p:txBody>
      </p:sp>
      <p:pic>
        <p:nvPicPr>
          <p:cNvPr id="1026"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6326" r="12394"/>
          <a:stretch/>
        </p:blipFill>
        <p:spPr bwMode="auto">
          <a:xfrm>
            <a:off x="683569" y="1625808"/>
            <a:ext cx="3240360" cy="2125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0684" t="861" r="9632" b="6548"/>
          <a:stretch/>
        </p:blipFill>
        <p:spPr bwMode="auto">
          <a:xfrm>
            <a:off x="866917" y="3761259"/>
            <a:ext cx="3534495" cy="1919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カーブ矢印 2"/>
          <p:cNvSpPr/>
          <p:nvPr/>
        </p:nvSpPr>
        <p:spPr>
          <a:xfrm rot="20741734">
            <a:off x="611530" y="3073789"/>
            <a:ext cx="415524" cy="131718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2043554"/>
            <a:ext cx="3446389" cy="1246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4048" y="4058816"/>
            <a:ext cx="359496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右カーブ矢印 16"/>
          <p:cNvSpPr/>
          <p:nvPr/>
        </p:nvSpPr>
        <p:spPr>
          <a:xfrm rot="20741734">
            <a:off x="6011422" y="3561732"/>
            <a:ext cx="415524" cy="1317184"/>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619344" y="5939407"/>
            <a:ext cx="6328920" cy="307777"/>
          </a:xfrm>
          <a:prstGeom prst="rect">
            <a:avLst/>
          </a:prstGeom>
          <a:noFill/>
        </p:spPr>
        <p:txBody>
          <a:bodyPr wrap="square" rtlCol="0">
            <a:spAutoFit/>
          </a:bodyPr>
          <a:lstStyle/>
          <a:p>
            <a:r>
              <a:rPr lang="ja-JP" altLang="en-US" sz="1400" dirty="0" smtClean="0"/>
              <a:t>ぐちゃぐちゃなものを、適度にほぐしてくれますよ、くらいに思ったほうがよいのか？</a:t>
            </a:r>
            <a:endParaRPr lang="ja-JP" altLang="en-US" sz="1400" dirty="0"/>
          </a:p>
        </p:txBody>
      </p:sp>
    </p:spTree>
    <p:extLst>
      <p:ext uri="{BB962C8B-B14F-4D97-AF65-F5344CB8AC3E}">
        <p14:creationId xmlns:p14="http://schemas.microsoft.com/office/powerpoint/2010/main" val="327720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自動</a:t>
            </a:r>
            <a:r>
              <a:rPr lang="ja-JP" altLang="en-US" dirty="0">
                <a:latin typeface="Meiryo UI" panose="020B0604030504040204" pitchFamily="50" charset="-128"/>
                <a:ea typeface="Meiryo UI" panose="020B0604030504040204" pitchFamily="50" charset="-128"/>
              </a:rPr>
              <a:t>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914400"/>
            <a:ext cx="6629400" cy="3170099"/>
          </a:xfrm>
          <a:prstGeom prst="rect">
            <a:avLst/>
          </a:prstGeom>
          <a:noFill/>
        </p:spPr>
        <p:txBody>
          <a:bodyPr wrap="square" rtlCol="0">
            <a:spAutoFit/>
          </a:bodyPr>
          <a:lstStyle/>
          <a:p>
            <a:r>
              <a:rPr lang="ja-JP" altLang="en-US" sz="2000" dirty="0" smtClean="0">
                <a:latin typeface="Meiryo UI" panose="020B0604030504040204" pitchFamily="50" charset="-128"/>
                <a:ea typeface="Meiryo UI" panose="020B0604030504040204" pitchFamily="50" charset="-128"/>
              </a:rPr>
              <a:t>機能</a:t>
            </a:r>
            <a:endParaRPr lang="en-US" altLang="ja-JP" sz="2000" dirty="0">
              <a:latin typeface="Meiryo UI" panose="020B0604030504040204" pitchFamily="50" charset="-128"/>
              <a:ea typeface="Meiryo UI" panose="020B0604030504040204" pitchFamily="50" charset="-128"/>
            </a:endParaRPr>
          </a:p>
          <a:p>
            <a:endParaRPr lang="en-US" altLang="ja-JP" sz="2000" dirty="0" smtClean="0">
              <a:effectLst/>
              <a:latin typeface="Meiryo UI" panose="020B0604030504040204" pitchFamily="50" charset="-128"/>
              <a:ea typeface="Meiryo UI" panose="020B0604030504040204" pitchFamily="50" charset="-128"/>
            </a:endParaRPr>
          </a:p>
          <a:p>
            <a:r>
              <a:rPr lang="ja-JP" altLang="en-US" sz="2000" dirty="0" smtClean="0">
                <a:effectLst/>
                <a:latin typeface="Meiryo UI" panose="020B0604030504040204" pitchFamily="50" charset="-128"/>
                <a:ea typeface="Meiryo UI" panose="020B0604030504040204" pitchFamily="50" charset="-128"/>
              </a:rPr>
              <a:t>モデルレイアウトの改善を自動で行ってくれる</a:t>
            </a:r>
            <a:endParaRPr lang="en-US" altLang="ja-JP" sz="2000" dirty="0" smtClean="0">
              <a:effectLst/>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①ラインの自動ルーティング</a:t>
            </a:r>
            <a:endParaRPr lang="en-US" altLang="ja-JP" sz="2000" dirty="0" smtClean="0">
              <a:latin typeface="Meiryo UI" panose="020B0604030504040204" pitchFamily="50" charset="-128"/>
              <a:ea typeface="Meiryo UI" panose="020B0604030504040204" pitchFamily="50" charset="-128"/>
            </a:endParaRPr>
          </a:p>
          <a:p>
            <a:r>
              <a:rPr lang="ja-JP" altLang="en-US" sz="2000" dirty="0">
                <a:effectLst/>
                <a:latin typeface="Meiryo UI" panose="020B0604030504040204" pitchFamily="50" charset="-128"/>
                <a:ea typeface="Meiryo UI" panose="020B0604030504040204" pitchFamily="50" charset="-128"/>
              </a:rPr>
              <a:t>　</a:t>
            </a:r>
            <a:r>
              <a:rPr lang="ja-JP" altLang="en-US" sz="2000" dirty="0" smtClean="0">
                <a:effectLst/>
                <a:latin typeface="Meiryo UI" panose="020B0604030504040204" pitchFamily="50" charset="-128"/>
                <a:ea typeface="Meiryo UI" panose="020B0604030504040204" pitchFamily="50" charset="-128"/>
              </a:rPr>
              <a:t>②ブロックの反転・</a:t>
            </a:r>
            <a:r>
              <a:rPr lang="ja-JP" altLang="en-US" sz="2000" dirty="0" smtClean="0">
                <a:latin typeface="Meiryo UI" panose="020B0604030504040204" pitchFamily="50" charset="-128"/>
                <a:ea typeface="Meiryo UI" panose="020B0604030504040204" pitchFamily="50" charset="-128"/>
              </a:rPr>
              <a:t>回転</a:t>
            </a:r>
            <a:endParaRPr lang="en-US" altLang="ja-JP" sz="20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　③ブロックサイズの調整</a:t>
            </a:r>
            <a:endParaRPr lang="en-US" altLang="ja-JP" sz="2000" dirty="0" smtClean="0">
              <a:latin typeface="Meiryo UI" panose="020B0604030504040204" pitchFamily="50" charset="-128"/>
              <a:ea typeface="Meiryo UI" panose="020B0604030504040204" pitchFamily="50" charset="-128"/>
            </a:endParaRPr>
          </a:p>
          <a:p>
            <a:r>
              <a:rPr lang="ja-JP" altLang="en-US" sz="2000" dirty="0" smtClean="0">
                <a:latin typeface="Meiryo UI" panose="020B0604030504040204" pitchFamily="50" charset="-128"/>
                <a:ea typeface="Meiryo UI" panose="020B0604030504040204" pitchFamily="50" charset="-128"/>
              </a:rPr>
              <a:t>　④ブロックの自動配置</a:t>
            </a:r>
            <a:endParaRPr lang="en-US" altLang="ja-JP" sz="2000" dirty="0" smtClean="0">
              <a:latin typeface="Meiryo UI" panose="020B0604030504040204" pitchFamily="50" charset="-128"/>
              <a:ea typeface="Meiryo UI" panose="020B0604030504040204" pitchFamily="50" charset="-128"/>
            </a:endParaRPr>
          </a:p>
          <a:p>
            <a:endParaRPr lang="en-US" altLang="ja-JP" sz="2000" b="1" dirty="0" smtClean="0">
              <a:effectLst/>
              <a:latin typeface="Meiryo UI" panose="020B0604030504040204" pitchFamily="50" charset="-128"/>
              <a:ea typeface="Meiryo UI" panose="020B0604030504040204" pitchFamily="50" charset="-128"/>
            </a:endParaRPr>
          </a:p>
          <a:p>
            <a:endParaRPr lang="en-US" altLang="ja-JP" sz="2000" b="1" dirty="0">
              <a:latin typeface="Meiryo UI" panose="020B0604030504040204" pitchFamily="50" charset="-128"/>
              <a:ea typeface="Meiryo UI" panose="020B0604030504040204" pitchFamily="50" charset="-128"/>
            </a:endParaRPr>
          </a:p>
          <a:p>
            <a:endParaRPr lang="en-US" altLang="ja-JP" sz="2000" b="1" dirty="0" smtClean="0">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09724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自動</a:t>
            </a:r>
            <a:r>
              <a:rPr lang="ja-JP" altLang="en-US" dirty="0">
                <a:latin typeface="Meiryo UI" panose="020B0604030504040204" pitchFamily="50" charset="-128"/>
                <a:ea typeface="Meiryo UI" panose="020B0604030504040204" pitchFamily="50" charset="-128"/>
              </a:rPr>
              <a:t>調整機能</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914400"/>
            <a:ext cx="6629400" cy="5632311"/>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操作</a:t>
            </a:r>
            <a:r>
              <a:rPr lang="ja-JP" altLang="en-US" dirty="0" smtClean="0">
                <a:latin typeface="Meiryo UI" panose="020B0604030504040204" pitchFamily="50" charset="-128"/>
                <a:ea typeface="Meiryo UI" panose="020B0604030504040204" pitchFamily="50" charset="-128"/>
              </a:rPr>
              <a:t>方法</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対象ブロックを選択して、右クリック</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→「調整」→「自動配置」を選択</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ショートカットキー　</a:t>
            </a:r>
            <a:r>
              <a:rPr lang="en-US" altLang="ja-JP" dirty="0" err="1" smtClean="0">
                <a:latin typeface="Meiryo UI" panose="020B0604030504040204" pitchFamily="50" charset="-128"/>
                <a:ea typeface="Meiryo UI" panose="020B0604030504040204" pitchFamily="50" charset="-128"/>
              </a:rPr>
              <a:t>Ctrl+Shift+A</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endParaRPr lang="en-US" altLang="ja-JP" b="1" dirty="0"/>
          </a:p>
          <a:p>
            <a:endParaRPr lang="en-US" altLang="ja-JP" b="1" dirty="0" smtClean="0">
              <a:effectLst/>
            </a:endParaRPr>
          </a:p>
          <a:p>
            <a:r>
              <a:rPr lang="ja-JP" altLang="en-US" b="1" dirty="0" smtClean="0">
                <a:latin typeface="Meiryo UI" panose="020B0604030504040204" pitchFamily="50" charset="-128"/>
                <a:ea typeface="Meiryo UI" panose="020B0604030504040204" pitchFamily="50" charset="-128"/>
              </a:rPr>
              <a:t>全体を選択する必要はなく、一つのブロック選択で自動配置可能</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→逆に言うと一部だけ調整はできない</a:t>
            </a:r>
            <a:endParaRPr lang="en-US" altLang="ja-JP" b="1" dirty="0" smtClean="0">
              <a:latin typeface="Meiryo UI" panose="020B0604030504040204" pitchFamily="50" charset="-128"/>
              <a:ea typeface="Meiryo UI" panose="020B0604030504040204" pitchFamily="50" charset="-128"/>
            </a:endParaRPr>
          </a:p>
          <a:p>
            <a:endParaRPr lang="en-US" altLang="ja-JP" b="1" dirty="0" smtClean="0">
              <a:effectLs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86232"/>
            <a:ext cx="6727832"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5029200" y="3276600"/>
            <a:ext cx="2057400"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50920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自動</a:t>
            </a:r>
            <a:r>
              <a:rPr lang="ja-JP" altLang="en-US" sz="3600" dirty="0"/>
              <a:t>配置</a:t>
            </a:r>
            <a:r>
              <a:rPr lang="ja-JP" altLang="en-US" sz="3600" dirty="0" smtClean="0"/>
              <a:t>の特徴</a:t>
            </a:r>
            <a:endParaRPr lang="en-US" altLang="ja-JP" sz="3600" dirty="0" smtClean="0"/>
          </a:p>
        </p:txBody>
      </p:sp>
    </p:spTree>
    <p:extLst>
      <p:ext uri="{BB962C8B-B14F-4D97-AF65-F5344CB8AC3E}">
        <p14:creationId xmlns:p14="http://schemas.microsoft.com/office/powerpoint/2010/main" val="2093227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ja-JP" altLang="en-US" sz="2000" dirty="0" smtClean="0">
                <a:latin typeface="ＭＳ Ｐゴシック" charset="-128"/>
              </a:rPr>
              <a:t>自動</a:t>
            </a:r>
            <a:r>
              <a:rPr lang="ja-JP" altLang="en-US" sz="2000" dirty="0">
                <a:latin typeface="ＭＳ Ｐゴシック" charset="-128"/>
              </a:rPr>
              <a:t>配置</a:t>
            </a:r>
            <a:r>
              <a:rPr lang="ja-JP" altLang="en-US" sz="2000" dirty="0" smtClean="0">
                <a:latin typeface="ＭＳ Ｐゴシック" charset="-128"/>
              </a:rPr>
              <a:t>のルール</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次のページのルールに則って自動</a:t>
            </a:r>
            <a:r>
              <a:rPr lang="ja-JP" altLang="en-US" sz="2000" dirty="0"/>
              <a:t>配置</a:t>
            </a:r>
            <a:r>
              <a:rPr lang="ja-JP" altLang="en-US" sz="2000" dirty="0" smtClean="0"/>
              <a:t>を行っているとのこと。</a:t>
            </a:r>
            <a:endParaRPr lang="en-US" altLang="ja-JP" sz="2000" dirty="0" smtClean="0"/>
          </a:p>
          <a:p>
            <a:pPr eaLnBrk="1" hangingPunct="1">
              <a:lnSpc>
                <a:spcPct val="80000"/>
              </a:lnSpc>
              <a:buNone/>
            </a:pPr>
            <a:r>
              <a:rPr lang="en-US" altLang="ja-JP" sz="2000" dirty="0">
                <a:hlinkClick r:id="rId3"/>
              </a:rPr>
              <a:t>https://jp.mathworks.com/help/simulink/ug/changing-a-blocks-appearance.html?searchHighlight=%</a:t>
            </a:r>
            <a:r>
              <a:rPr lang="en-US" altLang="ja-JP" sz="2000" dirty="0" smtClean="0">
                <a:hlinkClick r:id="rId3"/>
              </a:rPr>
              <a:t>E8%87%AA%E5%8B%95%E9%85%8D%E7%BD%AE&amp;s_tid=doc_srchtitle</a:t>
            </a:r>
            <a:endParaRPr lang="en-US" altLang="ja-JP" sz="2000" dirty="0" smtClean="0"/>
          </a:p>
          <a:p>
            <a:pPr eaLnBrk="1" hangingPunct="1">
              <a:lnSpc>
                <a:spcPct val="80000"/>
              </a:lnSpc>
              <a:buNone/>
            </a:pPr>
            <a:endParaRPr lang="en-US" altLang="ja-JP" sz="2000" dirty="0" smtClean="0"/>
          </a:p>
          <a:p>
            <a:pPr eaLnBrk="1" hangingPunct="1">
              <a:lnSpc>
                <a:spcPct val="80000"/>
              </a:lnSpc>
              <a:buNone/>
            </a:pPr>
            <a:r>
              <a:rPr lang="ja-JP" altLang="en-US" sz="2000" dirty="0" smtClean="0"/>
              <a:t>抜粋</a:t>
            </a:r>
            <a:endParaRPr lang="en-US" altLang="ja-JP" sz="2000" dirty="0" smtClean="0"/>
          </a:p>
          <a:p>
            <a:pPr eaLnBrk="1" hangingPunct="1">
              <a:lnSpc>
                <a:spcPct val="80000"/>
              </a:lnSpc>
              <a:buNone/>
            </a:pPr>
            <a:endParaRPr lang="en-US" altLang="ja-JP" sz="2000" dirty="0"/>
          </a:p>
          <a:p>
            <a:pPr eaLnBrk="1" hangingPunct="1">
              <a:lnSpc>
                <a:spcPct val="80000"/>
              </a:lnSpc>
              <a:buNone/>
            </a:pPr>
            <a:r>
              <a:rPr lang="ja-JP" altLang="en-US" sz="2000" dirty="0" smtClean="0"/>
              <a:t>・ブロックを、入力で開始して出力で終わるように左から右に配置する</a:t>
            </a:r>
            <a:endParaRPr lang="en-US" altLang="ja-JP" sz="2000" dirty="0" smtClean="0"/>
          </a:p>
          <a:p>
            <a:pPr eaLnBrk="1" hangingPunct="1">
              <a:lnSpc>
                <a:spcPct val="80000"/>
              </a:lnSpc>
              <a:buNone/>
            </a:pPr>
            <a:r>
              <a:rPr lang="ja-JP" altLang="en-US" sz="2000" dirty="0" smtClean="0"/>
              <a:t>・</a:t>
            </a:r>
            <a:r>
              <a:rPr lang="en-US" altLang="ja-JP" sz="2000" dirty="0" smtClean="0"/>
              <a:t>Constant</a:t>
            </a:r>
            <a:r>
              <a:rPr lang="ja-JP" altLang="en-US" sz="2000" dirty="0" smtClean="0"/>
              <a:t>ブロックなどのブロックサイズを変更して、長いパラメータを表示する</a:t>
            </a:r>
            <a:endParaRPr lang="en-US" altLang="ja-JP" sz="2000" dirty="0" smtClean="0"/>
          </a:p>
          <a:p>
            <a:pPr eaLnBrk="1" hangingPunct="1">
              <a:lnSpc>
                <a:spcPct val="80000"/>
              </a:lnSpc>
              <a:buNone/>
            </a:pPr>
            <a:r>
              <a:rPr lang="ja-JP" altLang="en-US" sz="2000" dirty="0" smtClean="0"/>
              <a:t>・同様のブロック間でブロックサイズを標準化する</a:t>
            </a:r>
            <a:endParaRPr lang="en-US" altLang="ja-JP" sz="2000" dirty="0" smtClean="0"/>
          </a:p>
          <a:p>
            <a:pPr eaLnBrk="1" hangingPunct="1">
              <a:lnSpc>
                <a:spcPct val="80000"/>
              </a:lnSpc>
              <a:buNone/>
            </a:pPr>
            <a:r>
              <a:rPr lang="ja-JP" altLang="en-US" sz="2000" dirty="0" smtClean="0"/>
              <a:t>・ブロックを移動させて信号線を直線にする</a:t>
            </a:r>
            <a:endParaRPr lang="en-US" altLang="ja-JP" sz="2000" dirty="0" smtClean="0"/>
          </a:p>
          <a:p>
            <a:pPr eaLnBrk="1" hangingPunct="1">
              <a:lnSpc>
                <a:spcPct val="80000"/>
              </a:lnSpc>
              <a:buFont typeface="Wingdings" pitchFamily="2" charset="2"/>
              <a:buNone/>
            </a:pPr>
            <a:endParaRPr lang="en-US" altLang="ja-JP" sz="2000" dirty="0" smtClean="0"/>
          </a:p>
        </p:txBody>
      </p:sp>
    </p:spTree>
    <p:extLst>
      <p:ext uri="{BB962C8B-B14F-4D97-AF65-F5344CB8AC3E}">
        <p14:creationId xmlns:p14="http://schemas.microsoft.com/office/powerpoint/2010/main" val="120103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smtClean="0">
                <a:latin typeface="ＭＳ Ｐゴシック" charset="-128"/>
              </a:rPr>
              <a:t>Constant</a:t>
            </a:r>
            <a:r>
              <a:rPr lang="ja-JP" altLang="en-US" sz="2000" dirty="0" smtClean="0">
                <a:latin typeface="ＭＳ Ｐゴシック" charset="-128"/>
              </a:rPr>
              <a:t>ブロックの大きさ</a:t>
            </a:r>
          </a:p>
        </p:txBody>
      </p:sp>
      <p:sp>
        <p:nvSpPr>
          <p:cNvPr id="3075" name="Rectangle 3"/>
          <p:cNvSpPr>
            <a:spLocks noGrp="1" noChangeArrowheads="1"/>
          </p:cNvSpPr>
          <p:nvPr>
            <p:ph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a:t>変数</a:t>
            </a:r>
            <a:r>
              <a:rPr lang="ja-JP" altLang="en-US" sz="2000" dirty="0" smtClean="0"/>
              <a:t>が入っている場合、その文字の長さの分の大きさになる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数字ベクトルが入っている場合、周囲のブロックの大きさによっては、ベクトル表記が省略される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発生</a:t>
            </a:r>
            <a:r>
              <a:rPr lang="ja-JP" altLang="en-US" sz="2000" dirty="0" smtClean="0"/>
              <a:t>条件の推測</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ベクトルを表現可能な大きさになる、変数文字列の</a:t>
            </a:r>
            <a:r>
              <a:rPr lang="en-US" altLang="ja-JP" sz="2000" dirty="0" smtClean="0"/>
              <a:t>Constant</a:t>
            </a:r>
            <a:r>
              <a:rPr lang="ja-JP" altLang="en-US" sz="2000" dirty="0" smtClean="0"/>
              <a:t>ブロックが存在しないとき</a:t>
            </a:r>
            <a:endParaRPr lang="en-US" altLang="ja-JP"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353401"/>
            <a:ext cx="16764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右矢印 1"/>
          <p:cNvSpPr/>
          <p:nvPr/>
        </p:nvSpPr>
        <p:spPr bwMode="auto">
          <a:xfrm>
            <a:off x="3340100" y="2338068"/>
            <a:ext cx="978408" cy="484632"/>
          </a:xfrm>
          <a:prstGeom prst="rightArrow">
            <a:avLst/>
          </a:prstGeom>
          <a:solidFill>
            <a:srgbClr val="00B0F0"/>
          </a:solidFill>
          <a:ln w="158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3200" y="2336925"/>
            <a:ext cx="21336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3340100" y="4081689"/>
            <a:ext cx="978408" cy="484632"/>
          </a:xfrm>
          <a:prstGeom prst="rightArrow">
            <a:avLst/>
          </a:prstGeom>
          <a:solidFill>
            <a:srgbClr val="00B0F0"/>
          </a:solidFill>
          <a:ln w="15875" cap="flat" cmpd="sng" algn="ctr">
            <a:solidFill>
              <a:srgbClr val="0070C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288" y="4093001"/>
            <a:ext cx="17240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375" y="4186578"/>
            <a:ext cx="18764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354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smtClean="0">
                <a:latin typeface="ＭＳ Ｐゴシック" charset="-128"/>
              </a:rPr>
              <a:t>Subsystem</a:t>
            </a:r>
            <a:r>
              <a:rPr lang="ja-JP" altLang="en-US" sz="2000" dirty="0" smtClean="0">
                <a:latin typeface="ＭＳ Ｐゴシック" charset="-128"/>
              </a:rPr>
              <a:t>ブロックの大きさ</a:t>
            </a: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サンプルモデル「</a:t>
            </a:r>
            <a:r>
              <a:rPr lang="en-US" altLang="ja-JP" sz="2000" dirty="0" smtClean="0"/>
              <a:t>f14</a:t>
            </a:r>
            <a:r>
              <a:rPr lang="ja-JP" altLang="en-US" sz="2000" dirty="0" smtClean="0"/>
              <a:t>」のサブシステム「</a:t>
            </a:r>
            <a:r>
              <a:rPr lang="en-US" altLang="ja-JP" sz="2000" dirty="0" err="1" smtClean="0"/>
              <a:t>AircraftDynamicsModel</a:t>
            </a:r>
            <a:r>
              <a:rPr lang="ja-JP" altLang="en-US" sz="2000" dirty="0" smtClean="0"/>
              <a:t>」に出力端子を一つ増やし、サブシステムの大きさを小さくしたものを用意。</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自動配置実行前</a:t>
            </a:r>
            <a:endParaRPr lang="en-US" altLang="ja-JP"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2479675"/>
            <a:ext cx="63150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bwMode="auto">
          <a:xfrm>
            <a:off x="4561482" y="4120053"/>
            <a:ext cx="1187671" cy="1030014"/>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215625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ja-JP" sz="2000" dirty="0">
                <a:latin typeface="ＭＳ Ｐゴシック" charset="-128"/>
              </a:rPr>
              <a:t>Subsystem</a:t>
            </a:r>
            <a:r>
              <a:rPr lang="ja-JP" altLang="en-US" sz="2000" dirty="0">
                <a:latin typeface="ＭＳ Ｐゴシック" charset="-128"/>
              </a:rPr>
              <a:t>ブロックの大きさ</a:t>
            </a:r>
            <a:endParaRPr lang="ja-JP" altLang="en-US" sz="2000" dirty="0" smtClean="0">
              <a:latin typeface="ＭＳ Ｐゴシック" charset="-128"/>
            </a:endParaRPr>
          </a:p>
        </p:txBody>
      </p:sp>
      <p:sp>
        <p:nvSpPr>
          <p:cNvPr id="3075" name="Rectangle 3"/>
          <p:cNvSpPr>
            <a:spLocks noGrp="1" noChangeArrowheads="1"/>
          </p:cNvSpPr>
          <p:nvPr>
            <p:ph type="body" idx="4294967295"/>
          </p:nvPr>
        </p:nvSpPr>
        <p:spPr bwMode="auto">
          <a:xfrm>
            <a:off x="447675" y="1357313"/>
            <a:ext cx="869632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a:t>
            </a:r>
            <a:r>
              <a:rPr lang="en-US" altLang="ja-JP" sz="2000" dirty="0" err="1" smtClean="0"/>
              <a:t>AircraftDynamicsModel</a:t>
            </a:r>
            <a:r>
              <a:rPr lang="ja-JP" altLang="en-US" sz="2000" dirty="0" smtClean="0"/>
              <a:t>」の縦の大きさは改善されたが、横幅が狭く端子の文字が重なってしまっている。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自動</a:t>
            </a:r>
            <a:r>
              <a:rPr lang="ja-JP" altLang="en-US" sz="2000" dirty="0" smtClean="0"/>
              <a:t>配置実行後</a:t>
            </a:r>
            <a:endParaRPr lang="en-US" altLang="ja-JP" sz="2000" dirty="0" smtClean="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624138"/>
            <a:ext cx="71628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bwMode="auto">
          <a:xfrm>
            <a:off x="3079522" y="3510452"/>
            <a:ext cx="1585318" cy="1240224"/>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76007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FE29B0-07F8-48DF-84A6-7550D2A5FFB1}">
  <ds:schemaRefs>
    <ds:schemaRef ds:uri="http://schemas.microsoft.com/sharepoint/v3/contenttype/forms"/>
  </ds:schemaRefs>
</ds:datastoreItem>
</file>

<file path=customXml/itemProps2.xml><?xml version="1.0" encoding="utf-8"?>
<ds:datastoreItem xmlns:ds="http://schemas.openxmlformats.org/officeDocument/2006/customXml" ds:itemID="{CBFD94D3-D10A-437B-BB02-2E46F9E8BE92}"/>
</file>

<file path=customXml/itemProps3.xml><?xml version="1.0" encoding="utf-8"?>
<ds:datastoreItem xmlns:ds="http://schemas.openxmlformats.org/officeDocument/2006/customXml" ds:itemID="{C08652EB-83B3-499A-ABC3-5936BBBF18C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736</Words>
  <Application>Microsoft Office PowerPoint</Application>
  <PresentationFormat>画面に合わせる (4:3)</PresentationFormat>
  <Paragraphs>187</Paragraphs>
  <Slides>24</Slides>
  <Notes>12</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1_標準デザイン</vt:lpstr>
      <vt:lpstr>自動配置　ArrangeSystem</vt:lpstr>
      <vt:lpstr>調査結果</vt:lpstr>
      <vt:lpstr>自動調整機能</vt:lpstr>
      <vt:lpstr>自動調整機能</vt:lpstr>
      <vt:lpstr>PowerPoint プレゼンテーション</vt:lpstr>
      <vt:lpstr>自動配置のルール</vt:lpstr>
      <vt:lpstr>Constantブロックの大きさ</vt:lpstr>
      <vt:lpstr>Subsystemブロックの大きさ</vt:lpstr>
      <vt:lpstr>Subsystemブロックの大きさ</vt:lpstr>
      <vt:lpstr>アウトポートブロックの配置</vt:lpstr>
      <vt:lpstr>事例</vt:lpstr>
      <vt:lpstr>入力出力ないブロック</vt:lpstr>
      <vt:lpstr>入力出力ないブロック</vt:lpstr>
      <vt:lpstr>入力出力ないブロック</vt:lpstr>
      <vt:lpstr>重なり</vt:lpstr>
      <vt:lpstr>PowerPoint プレゼンテーション</vt:lpstr>
      <vt:lpstr>PowerPoint プレゼンテーション</vt:lpstr>
      <vt:lpstr>PowerPoint プレゼンテーション</vt:lpstr>
      <vt:lpstr>自動配置のコマンド</vt:lpstr>
      <vt:lpstr>PowerPoint プレゼンテーション</vt:lpstr>
      <vt:lpstr>PowerPoint プレゼンテーション</vt:lpstr>
      <vt:lpstr>所感１</vt:lpstr>
      <vt:lpstr>所感２</vt:lpstr>
      <vt:lpstr>所感３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2020-07-13T01:33:06Z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