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7"/>
  </p:notesMasterIdLst>
  <p:sldIdLst>
    <p:sldId id="439" r:id="rId5"/>
    <p:sldId id="441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99A6A54-76E9-432D-960F-414449D2E847}">
          <p14:sldIdLst>
            <p14:sldId id="439"/>
            <p14:sldId id="44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9885" autoAdjust="0"/>
  </p:normalViewPr>
  <p:slideViewPr>
    <p:cSldViewPr>
      <p:cViewPr varScale="1">
        <p:scale>
          <a:sx n="108" d="100"/>
          <a:sy n="108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p.mathworks.com/matlabcentral/fileexchange/47890-embedded-coder-support-package-for-autosar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help/autosar/ug/example-import-autosar-adaptive-component-to-simulin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Matlab2019b + AUTOSAR Package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1400" dirty="0" smtClean="0"/>
              <a:t>AUTOSAR Support Package </a:t>
            </a:r>
            <a:r>
              <a:rPr kumimoji="1" lang="ja-JP" altLang="en-US" sz="1400" dirty="0" smtClean="0"/>
              <a:t>について</a:t>
            </a:r>
            <a:endParaRPr kumimoji="1" lang="en-US" altLang="ja-JP" sz="1400" dirty="0" smtClean="0"/>
          </a:p>
          <a:p>
            <a:pPr marL="685800" lvl="1"/>
            <a:r>
              <a:rPr lang="en-US" altLang="ja-JP" sz="1400" dirty="0" smtClean="0">
                <a:hlinkClick r:id="rId2"/>
              </a:rPr>
              <a:t>https</a:t>
            </a:r>
            <a:r>
              <a:rPr lang="en-US" altLang="ja-JP" sz="1400" dirty="0">
                <a:hlinkClick r:id="rId2"/>
              </a:rPr>
              <a:t>://</a:t>
            </a:r>
            <a:r>
              <a:rPr lang="en-US" altLang="ja-JP" sz="1400" dirty="0" smtClean="0">
                <a:hlinkClick r:id="rId2"/>
              </a:rPr>
              <a:t>jp.mathworks.com/matlabcentral/fileexchange/47890-embedded-coder-support-package-for-autosar-standard</a:t>
            </a:r>
            <a:endParaRPr lang="en-US" altLang="ja-JP" sz="1400" dirty="0" smtClean="0"/>
          </a:p>
          <a:p>
            <a:pPr marL="685800" lvl="1"/>
            <a:r>
              <a:rPr kumimoji="1" lang="en-US" altLang="ja-JP" sz="1400" dirty="0" smtClean="0"/>
              <a:t>Embedded coder</a:t>
            </a:r>
            <a:r>
              <a:rPr kumimoji="1" lang="ja-JP" altLang="en-US" sz="1400" dirty="0" smtClean="0"/>
              <a:t>のアドオンで、</a:t>
            </a:r>
            <a:r>
              <a:rPr kumimoji="1" lang="en-US" altLang="ja-JP" sz="1400" dirty="0" smtClean="0"/>
              <a:t>AUTOSAR</a:t>
            </a:r>
            <a:r>
              <a:rPr kumimoji="1" lang="ja-JP" altLang="en-US" sz="1400" dirty="0" smtClean="0"/>
              <a:t>モデルから</a:t>
            </a:r>
            <a:r>
              <a:rPr kumimoji="1" lang="en-US" altLang="ja-JP" sz="1400" dirty="0" smtClean="0"/>
              <a:t>AUTOSAR</a:t>
            </a:r>
            <a:r>
              <a:rPr kumimoji="1" lang="ja-JP" altLang="en-US" sz="1400" dirty="0" smtClean="0"/>
              <a:t>準拠の</a:t>
            </a:r>
            <a:r>
              <a:rPr kumimoji="1" lang="en-US" altLang="ja-JP" sz="1400" dirty="0" smtClean="0"/>
              <a:t>C</a:t>
            </a:r>
            <a:r>
              <a:rPr kumimoji="1" lang="ja-JP" altLang="en-US" sz="1400" dirty="0" smtClean="0"/>
              <a:t>コード</a:t>
            </a:r>
            <a:r>
              <a:rPr kumimoji="1" lang="en-US" altLang="ja-JP" sz="1400" dirty="0" smtClean="0"/>
              <a:t>/ARXML</a:t>
            </a:r>
            <a:r>
              <a:rPr kumimoji="1" lang="ja-JP" altLang="en-US" sz="1400" dirty="0" smtClean="0"/>
              <a:t>を生成することが可能となる。</a:t>
            </a:r>
            <a:endParaRPr kumimoji="1" lang="en-US" altLang="ja-JP" sz="1400" dirty="0" smtClean="0"/>
          </a:p>
          <a:p>
            <a:pPr marL="685800" lvl="1"/>
            <a:r>
              <a:rPr kumimoji="1" lang="en-US" altLang="ja-JP" sz="1400" dirty="0" err="1" smtClean="0"/>
              <a:t>Matlab</a:t>
            </a:r>
            <a:r>
              <a:rPr kumimoji="1" lang="en-US" altLang="ja-JP" sz="1400" dirty="0" smtClean="0"/>
              <a:t> R2014b – R2018b</a:t>
            </a:r>
            <a:r>
              <a:rPr kumimoji="1" lang="ja-JP" altLang="en-US" sz="1400" dirty="0" err="1" smtClean="0"/>
              <a:t>までの</a:t>
            </a:r>
            <a:r>
              <a:rPr kumimoji="1" lang="ja-JP" altLang="en-US" sz="1400" dirty="0" smtClean="0"/>
              <a:t>サポート。</a:t>
            </a:r>
            <a:endParaRPr kumimoji="1" lang="en-US" altLang="ja-JP" sz="1400" dirty="0" smtClean="0"/>
          </a:p>
          <a:p>
            <a:pPr marL="685800" lvl="1"/>
            <a:r>
              <a:rPr kumimoji="1" lang="en-US" altLang="ja-JP" sz="1400" dirty="0" err="1" smtClean="0">
                <a:solidFill>
                  <a:srgbClr val="FF0000"/>
                </a:solidFill>
              </a:rPr>
              <a:t>Matlab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R2019a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からは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AUTOSAR </a:t>
            </a:r>
            <a:r>
              <a:rPr kumimoji="1" lang="en-US" altLang="ja-JP" sz="1400" dirty="0" err="1" smtClean="0">
                <a:solidFill>
                  <a:srgbClr val="FF0000"/>
                </a:solidFill>
              </a:rPr>
              <a:t>Blockset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製品が代替される。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kumimoji="1" lang="en-US" altLang="ja-JP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Matlab2019b + AUTOSAR code generation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5107" y="838200"/>
            <a:ext cx="59626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400" dirty="0" smtClean="0"/>
              <a:t>Matlab2019b</a:t>
            </a:r>
            <a:r>
              <a:rPr kumimoji="1" lang="ja-JP" altLang="en-US" sz="1400" dirty="0" smtClean="0"/>
              <a:t>で</a:t>
            </a:r>
            <a:r>
              <a:rPr kumimoji="1" lang="en-US" altLang="ja-JP" sz="1400" dirty="0" smtClean="0"/>
              <a:t>AUTOSAR</a:t>
            </a:r>
            <a:r>
              <a:rPr kumimoji="1" lang="ja-JP" altLang="en-US" sz="1400" dirty="0" smtClean="0"/>
              <a:t>コンポーネント生成し、コードを生成してみる。</a:t>
            </a:r>
            <a:endParaRPr kumimoji="1" lang="en-US" altLang="ja-JP" sz="1400" dirty="0" smtClean="0"/>
          </a:p>
          <a:p>
            <a:pPr>
              <a:buFont typeface="+mj-lt"/>
              <a:buAutoNum type="arabicPeriod"/>
            </a:pPr>
            <a:endParaRPr kumimoji="1" lang="en-US" altLang="ja-JP" sz="1400" dirty="0" smtClean="0"/>
          </a:p>
          <a:p>
            <a:pPr>
              <a:buFont typeface="+mj-lt"/>
              <a:buAutoNum type="arabicPeriod"/>
            </a:pPr>
            <a:r>
              <a:rPr kumimoji="1" lang="ja-JP" altLang="en-US" sz="1400" dirty="0" smtClean="0"/>
              <a:t>コンフィグレーション設定：</a:t>
            </a:r>
            <a:r>
              <a:rPr kumimoji="1" lang="en-US" altLang="ja-JP" sz="1400" dirty="0" err="1" smtClean="0"/>
              <a:t>autosar.tlc</a:t>
            </a:r>
            <a:r>
              <a:rPr kumimoji="1" lang="ja-JP" altLang="en-US" sz="1400" dirty="0" smtClean="0"/>
              <a:t>　選択</a:t>
            </a:r>
            <a:endParaRPr kumimoji="1" lang="en-US" altLang="ja-JP" sz="1400" dirty="0" smtClean="0"/>
          </a:p>
          <a:p>
            <a:pPr>
              <a:buFont typeface="+mj-lt"/>
              <a:buAutoNum type="arabicPeriod"/>
            </a:pPr>
            <a:r>
              <a:rPr kumimoji="1" lang="ja-JP" altLang="en-US" sz="1400" dirty="0" smtClean="0"/>
              <a:t>アプリ→</a:t>
            </a:r>
            <a:r>
              <a:rPr kumimoji="1" lang="en-US" altLang="ja-JP" sz="1400" dirty="0" smtClean="0"/>
              <a:t>AUTOSAR Component Designer</a:t>
            </a:r>
            <a:r>
              <a:rPr kumimoji="1" lang="ja-JP" altLang="en-US" sz="1400" dirty="0" smtClean="0"/>
              <a:t>　実行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lang="en-US" altLang="ja-JP" sz="1400" dirty="0">
                <a:hlinkClick r:id="rId2"/>
              </a:rPr>
              <a:t>https://www.mathworks.com/help/autosar/ug/example-import-autosar-adaptive-component-to-simulink.html</a:t>
            </a:r>
            <a:endParaRPr kumimoji="1" lang="en-US" altLang="ja-JP" sz="1400" dirty="0" smtClean="0"/>
          </a:p>
          <a:p>
            <a:pPr>
              <a:buFont typeface="+mj-lt"/>
              <a:buAutoNum type="arabicPeriod" startAt="3"/>
            </a:pPr>
            <a:r>
              <a:rPr kumimoji="1" lang="en-US" altLang="ja-JP" sz="1400" dirty="0" smtClean="0"/>
              <a:t>AUTOSAR Software Component</a:t>
            </a:r>
            <a:r>
              <a:rPr kumimoji="1" lang="ja-JP" altLang="en-US" sz="1400" dirty="0" smtClean="0"/>
              <a:t>設定を</a:t>
            </a:r>
            <a:r>
              <a:rPr kumimoji="1" lang="en-US" altLang="ja-JP" sz="1400" dirty="0" smtClean="0"/>
              <a:t>Simulink</a:t>
            </a:r>
            <a:r>
              <a:rPr kumimoji="1" lang="ja-JP" altLang="en-US" sz="1400" dirty="0" smtClean="0"/>
              <a:t>上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コードマッピング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でカスタマイズ</a:t>
            </a:r>
            <a:endParaRPr kumimoji="1" lang="en-US" altLang="ja-JP" sz="1400" dirty="0" smtClean="0"/>
          </a:p>
          <a:p>
            <a:pPr lvl="1"/>
            <a:r>
              <a:rPr kumimoji="1" lang="en-US" altLang="ja-JP" sz="1200" dirty="0" smtClean="0"/>
              <a:t>Runnable function, RTE R/W, Parameter, Data Transfer</a:t>
            </a:r>
            <a:r>
              <a:rPr kumimoji="1" lang="ja-JP" altLang="en-US" sz="1200" dirty="0" smtClean="0"/>
              <a:t>等々</a:t>
            </a:r>
            <a:endParaRPr kumimoji="1" lang="en-US" altLang="ja-JP" sz="1200" dirty="0" smtClean="0"/>
          </a:p>
          <a:p>
            <a:pPr lvl="1"/>
            <a:endParaRPr lang="en-US" altLang="ja-JP" sz="1100" dirty="0"/>
          </a:p>
          <a:p>
            <a:pPr lvl="1"/>
            <a:endParaRPr kumimoji="1" lang="en-US" altLang="ja-JP" sz="1100" dirty="0" smtClean="0"/>
          </a:p>
          <a:p>
            <a:pPr lvl="1"/>
            <a:endParaRPr lang="en-US" altLang="ja-JP" sz="1100" dirty="0"/>
          </a:p>
          <a:p>
            <a:pPr lvl="1"/>
            <a:endParaRPr kumimoji="1" lang="en-US" altLang="ja-JP" sz="1100" dirty="0" smtClean="0"/>
          </a:p>
          <a:p>
            <a:pPr lvl="1"/>
            <a:endParaRPr lang="en-US" altLang="ja-JP" sz="1100" dirty="0"/>
          </a:p>
          <a:p>
            <a:pPr lvl="1"/>
            <a:endParaRPr kumimoji="1" lang="en-US" altLang="ja-JP" sz="1100" dirty="0" smtClean="0"/>
          </a:p>
          <a:p>
            <a:pPr>
              <a:buFont typeface="+mj-lt"/>
              <a:buAutoNum type="arabicPeriod" startAt="4"/>
            </a:pPr>
            <a:r>
              <a:rPr kumimoji="1" lang="ja-JP" altLang="en-US" sz="1400" dirty="0" smtClean="0"/>
              <a:t>通常通りコード生成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987" y="1006795"/>
            <a:ext cx="2433132" cy="147064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72051"/>
            <a:ext cx="7468667" cy="10119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572000"/>
            <a:ext cx="3490337" cy="20834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四角形吹き出し 8"/>
          <p:cNvSpPr/>
          <p:nvPr/>
        </p:nvSpPr>
        <p:spPr bwMode="auto">
          <a:xfrm>
            <a:off x="4763800" y="4492797"/>
            <a:ext cx="2780000" cy="381000"/>
          </a:xfrm>
          <a:prstGeom prst="wedgeRectCallout">
            <a:avLst>
              <a:gd name="adj1" fmla="val -112647"/>
              <a:gd name="adj2" fmla="val 237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Runnable Step, 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Init</a:t>
            </a:r>
            <a:r>
              <a:rPr lang="ja-JP" altLang="en-US" sz="1400" dirty="0" smtClean="0"/>
              <a:t>関数が生成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 bwMode="auto">
          <a:xfrm>
            <a:off x="4763800" y="5173511"/>
            <a:ext cx="2780000" cy="381000"/>
          </a:xfrm>
          <a:prstGeom prst="wedgeRectCallout">
            <a:avLst>
              <a:gd name="adj1" fmla="val -64157"/>
              <a:gd name="adj2" fmla="val 853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RTE R/W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API</a:t>
            </a:r>
            <a:r>
              <a:rPr lang="ja-JP" altLang="en-US" sz="1400" dirty="0" smtClean="0"/>
              <a:t>が生成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838200" y="3947476"/>
            <a:ext cx="11430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 bwMode="auto">
          <a:xfrm>
            <a:off x="4624457" y="3806540"/>
            <a:ext cx="2780000" cy="381000"/>
          </a:xfrm>
          <a:prstGeom prst="wedgeRectCallout">
            <a:avLst>
              <a:gd name="adj1" fmla="val -132441"/>
              <a:gd name="adj2" fmla="val 152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コードマッピングエディアを開く</a:t>
            </a:r>
          </a:p>
        </p:txBody>
      </p:sp>
    </p:spTree>
    <p:extLst>
      <p:ext uri="{BB962C8B-B14F-4D97-AF65-F5344CB8AC3E}">
        <p14:creationId xmlns:p14="http://schemas.microsoft.com/office/powerpoint/2010/main" val="3372871318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A9629C-CC06-4E71-AA45-61BD8506668D}"/>
</file>

<file path=customXml/itemProps3.xml><?xml version="1.0" encoding="utf-8"?>
<ds:datastoreItem xmlns:ds="http://schemas.openxmlformats.org/officeDocument/2006/customXml" ds:itemID="{5DA664C2-CCE2-4B10-8669-5D34F1BEE41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f9469a5-59df-4688-ab0c-43c66142dc4b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92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1_標準デザイン</vt:lpstr>
      <vt:lpstr>Matlab2019b + AUTOSAR Package</vt:lpstr>
      <vt:lpstr>Matlab2019b + AUTOSAR code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2020-07-15T23:58:41Z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