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80"/>
  </p:notesMasterIdLst>
  <p:sldIdLst>
    <p:sldId id="256" r:id="rId5"/>
    <p:sldId id="257" r:id="rId6"/>
    <p:sldId id="260" r:id="rId7"/>
    <p:sldId id="259" r:id="rId8"/>
    <p:sldId id="310" r:id="rId9"/>
    <p:sldId id="312" r:id="rId10"/>
    <p:sldId id="311" r:id="rId11"/>
    <p:sldId id="261" r:id="rId12"/>
    <p:sldId id="263" r:id="rId13"/>
    <p:sldId id="264" r:id="rId14"/>
    <p:sldId id="266" r:id="rId15"/>
    <p:sldId id="267" r:id="rId16"/>
    <p:sldId id="265" r:id="rId17"/>
    <p:sldId id="283" r:id="rId18"/>
    <p:sldId id="268" r:id="rId19"/>
    <p:sldId id="269" r:id="rId20"/>
    <p:sldId id="284" r:id="rId21"/>
    <p:sldId id="270" r:id="rId22"/>
    <p:sldId id="316" r:id="rId23"/>
    <p:sldId id="317" r:id="rId24"/>
    <p:sldId id="318" r:id="rId25"/>
    <p:sldId id="321" r:id="rId26"/>
    <p:sldId id="273" r:id="rId27"/>
    <p:sldId id="271" r:id="rId28"/>
    <p:sldId id="272" r:id="rId29"/>
    <p:sldId id="301" r:id="rId30"/>
    <p:sldId id="274" r:id="rId31"/>
    <p:sldId id="275" r:id="rId32"/>
    <p:sldId id="282" r:id="rId33"/>
    <p:sldId id="315" r:id="rId34"/>
    <p:sldId id="276" r:id="rId35"/>
    <p:sldId id="277" r:id="rId36"/>
    <p:sldId id="278" r:id="rId37"/>
    <p:sldId id="313" r:id="rId38"/>
    <p:sldId id="314" r:id="rId39"/>
    <p:sldId id="279" r:id="rId40"/>
    <p:sldId id="281" r:id="rId41"/>
    <p:sldId id="286" r:id="rId42"/>
    <p:sldId id="287" r:id="rId43"/>
    <p:sldId id="288" r:id="rId44"/>
    <p:sldId id="289" r:id="rId45"/>
    <p:sldId id="290" r:id="rId46"/>
    <p:sldId id="280" r:id="rId47"/>
    <p:sldId id="291" r:id="rId48"/>
    <p:sldId id="293" r:id="rId49"/>
    <p:sldId id="285" r:id="rId50"/>
    <p:sldId id="294" r:id="rId51"/>
    <p:sldId id="298" r:id="rId52"/>
    <p:sldId id="299" r:id="rId53"/>
    <p:sldId id="300" r:id="rId54"/>
    <p:sldId id="292" r:id="rId55"/>
    <p:sldId id="332" r:id="rId56"/>
    <p:sldId id="295" r:id="rId57"/>
    <p:sldId id="296" r:id="rId58"/>
    <p:sldId id="297" r:id="rId59"/>
    <p:sldId id="302" r:id="rId60"/>
    <p:sldId id="303" r:id="rId61"/>
    <p:sldId id="306" r:id="rId62"/>
    <p:sldId id="308" r:id="rId63"/>
    <p:sldId id="309" r:id="rId64"/>
    <p:sldId id="319" r:id="rId65"/>
    <p:sldId id="320" r:id="rId66"/>
    <p:sldId id="329" r:id="rId67"/>
    <p:sldId id="330" r:id="rId68"/>
    <p:sldId id="331" r:id="rId69"/>
    <p:sldId id="322" r:id="rId70"/>
    <p:sldId id="323" r:id="rId71"/>
    <p:sldId id="324" r:id="rId72"/>
    <p:sldId id="325" r:id="rId73"/>
    <p:sldId id="326" r:id="rId74"/>
    <p:sldId id="327" r:id="rId75"/>
    <p:sldId id="304" r:id="rId76"/>
    <p:sldId id="305" r:id="rId77"/>
    <p:sldId id="307" r:id="rId78"/>
    <p:sldId id="328" r:id="rId79"/>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E4BB6-95D1-EE92-836D-BF2B158E9730}" v="1" dt="2020-10-12T08:36:28.035"/>
  </p1510:revLst>
</p1510:revInfo>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9656" autoAdjust="0"/>
  </p:normalViewPr>
  <p:slideViewPr>
    <p:cSldViewPr>
      <p:cViewPr>
        <p:scale>
          <a:sx n="100" d="100"/>
          <a:sy n="100" d="100"/>
        </p:scale>
        <p:origin x="-942" y="-258"/>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10" Type="http://schemas.openxmlformats.org/officeDocument/2006/relationships/image" Target="../media/image122.wmf"/><Relationship Id="rId4" Type="http://schemas.openxmlformats.org/officeDocument/2006/relationships/image" Target="../media/image116.wmf"/><Relationship Id="rId9" Type="http://schemas.openxmlformats.org/officeDocument/2006/relationships/image" Target="../media/image1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4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4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4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4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file:///C:\Program%20Files\MATLAB\R2019b\help\simulink\slref\inbuselement.html" TargetMode="External"/><Relationship Id="rId2" Type="http://schemas.openxmlformats.org/officeDocument/2006/relationships/hyperlink" Target="file:///C:\Program%20Files\MATLAB\R2019b\help\simulink\ug\simplify-subsystem-bus-interfaces.html" TargetMode="External"/><Relationship Id="rId1" Type="http://schemas.openxmlformats.org/officeDocument/2006/relationships/slideLayout" Target="../slideLayouts/slideLayout2.xml"/><Relationship Id="rId6" Type="http://schemas.openxmlformats.org/officeDocument/2006/relationships/hyperlink" Target="file:///C:\Program%20Files\MATLAB\R2019b\help\simulink\slref\simulink-bus-signals.html" TargetMode="External"/><Relationship Id="rId5" Type="http://schemas.openxmlformats.org/officeDocument/2006/relationships/hyperlink" Target="file:///C:\Program%20Files\MATLAB\R2019b\help\simulink\ug\load-input-data-for-a-bus-using-in-bus-element-blocks.html" TargetMode="External"/><Relationship Id="rId4" Type="http://schemas.openxmlformats.org/officeDocument/2006/relationships/hyperlink" Target="file:///C:\Program%20Files\MATLAB\R2019b\help\simulink\slref\outbuselement.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5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63.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5.bin"/><Relationship Id="rId3" Type="http://schemas.openxmlformats.org/officeDocument/2006/relationships/image" Target="../media/image111.png"/><Relationship Id="rId7" Type="http://schemas.openxmlformats.org/officeDocument/2006/relationships/oleObject" Target="../embeddings/oleObject2.bin"/><Relationship Id="rId12" Type="http://schemas.openxmlformats.org/officeDocument/2006/relationships/image" Target="../media/image108.wmf"/><Relationship Id="rId2" Type="http://schemas.openxmlformats.org/officeDocument/2006/relationships/slideLayout" Target="../slideLayouts/slideLayout2.xml"/><Relationship Id="rId16" Type="http://schemas.openxmlformats.org/officeDocument/2006/relationships/image" Target="../media/image110.wmf"/><Relationship Id="rId1" Type="http://schemas.openxmlformats.org/officeDocument/2006/relationships/vmlDrawing" Target="../drawings/vmlDrawing1.vml"/><Relationship Id="rId6" Type="http://schemas.openxmlformats.org/officeDocument/2006/relationships/image" Target="../media/image105.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107.wmf"/><Relationship Id="rId4" Type="http://schemas.openxmlformats.org/officeDocument/2006/relationships/image" Target="../media/image112.png"/><Relationship Id="rId9" Type="http://schemas.openxmlformats.org/officeDocument/2006/relationships/oleObject" Target="../embeddings/oleObject3.bin"/><Relationship Id="rId14" Type="http://schemas.openxmlformats.org/officeDocument/2006/relationships/image" Target="../media/image109.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16.wmf"/><Relationship Id="rId18" Type="http://schemas.openxmlformats.org/officeDocument/2006/relationships/oleObject" Target="../embeddings/oleObject13.bin"/><Relationship Id="rId3" Type="http://schemas.openxmlformats.org/officeDocument/2006/relationships/image" Target="../media/image111.png"/><Relationship Id="rId21" Type="http://schemas.openxmlformats.org/officeDocument/2006/relationships/image" Target="../media/image120.wmf"/><Relationship Id="rId7" Type="http://schemas.openxmlformats.org/officeDocument/2006/relationships/image" Target="../media/image113.wmf"/><Relationship Id="rId12" Type="http://schemas.openxmlformats.org/officeDocument/2006/relationships/oleObject" Target="../embeddings/oleObject10.bin"/><Relationship Id="rId17" Type="http://schemas.openxmlformats.org/officeDocument/2006/relationships/image" Target="../media/image118.wmf"/><Relationship Id="rId25" Type="http://schemas.openxmlformats.org/officeDocument/2006/relationships/image" Target="../media/image122.wmf"/><Relationship Id="rId2" Type="http://schemas.openxmlformats.org/officeDocument/2006/relationships/slideLayout" Target="../slideLayouts/slideLayout2.xml"/><Relationship Id="rId16" Type="http://schemas.openxmlformats.org/officeDocument/2006/relationships/oleObject" Target="../embeddings/oleObject12.bin"/><Relationship Id="rId20" Type="http://schemas.openxmlformats.org/officeDocument/2006/relationships/oleObject" Target="../embeddings/oleObject14.bin"/><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115.wmf"/><Relationship Id="rId24" Type="http://schemas.openxmlformats.org/officeDocument/2006/relationships/oleObject" Target="../embeddings/oleObject16.bin"/><Relationship Id="rId5" Type="http://schemas.openxmlformats.org/officeDocument/2006/relationships/image" Target="../media/image123.png"/><Relationship Id="rId15" Type="http://schemas.openxmlformats.org/officeDocument/2006/relationships/image" Target="../media/image117.wmf"/><Relationship Id="rId23" Type="http://schemas.openxmlformats.org/officeDocument/2006/relationships/image" Target="../media/image121.wmf"/><Relationship Id="rId10" Type="http://schemas.openxmlformats.org/officeDocument/2006/relationships/oleObject" Target="../embeddings/oleObject9.bin"/><Relationship Id="rId19" Type="http://schemas.openxmlformats.org/officeDocument/2006/relationships/image" Target="../media/image119.wmf"/><Relationship Id="rId4" Type="http://schemas.openxmlformats.org/officeDocument/2006/relationships/image" Target="../media/image112.png"/><Relationship Id="rId9" Type="http://schemas.openxmlformats.org/officeDocument/2006/relationships/image" Target="../media/image114.wmf"/><Relationship Id="rId14" Type="http://schemas.openxmlformats.org/officeDocument/2006/relationships/oleObject" Target="../embeddings/oleObject11.bin"/><Relationship Id="rId22" Type="http://schemas.openxmlformats.org/officeDocument/2006/relationships/oleObject" Target="../embeddings/oleObject15.bin"/></Relationships>
</file>

<file path=ppt/slides/_rels/slide6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4.wmf"/><Relationship Id="rId5" Type="http://schemas.openxmlformats.org/officeDocument/2006/relationships/oleObject" Target="../embeddings/oleObject17.bin"/><Relationship Id="rId4" Type="http://schemas.openxmlformats.org/officeDocument/2006/relationships/image" Target="../media/image11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 Id="rId4" Type="http://schemas.openxmlformats.org/officeDocument/2006/relationships/image" Target="../media/image127.png"/></Relationships>
</file>

<file path=ppt/slides/_rels/slide68.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5AAF36D2-D007-4FDC-A1A4-1BADA54FAEBB}"/>
              </a:ext>
            </a:extLst>
          </p:cNvPr>
          <p:cNvSpPr>
            <a:spLocks noGrp="1"/>
          </p:cNvSpPr>
          <p:nvPr>
            <p:ph type="subTitle" idx="1"/>
          </p:nvPr>
        </p:nvSpPr>
        <p:spPr/>
        <p:txBody>
          <a:bodyPr/>
          <a:lstStyle/>
          <a:p>
            <a:endParaRPr kumimoji="1" lang="ja-JP" altLang="en-US" dirty="0"/>
          </a:p>
        </p:txBody>
      </p:sp>
      <p:sp>
        <p:nvSpPr>
          <p:cNvPr id="3" name="タイトル 2">
            <a:extLst>
              <a:ext uri="{FF2B5EF4-FFF2-40B4-BE49-F238E27FC236}">
                <a16:creationId xmlns:a16="http://schemas.microsoft.com/office/drawing/2014/main" id="{D2717D22-89D8-480D-AF40-E9CB8EC5C8E6}"/>
              </a:ext>
            </a:extLst>
          </p:cNvPr>
          <p:cNvSpPr>
            <a:spLocks noGrp="1"/>
          </p:cNvSpPr>
          <p:nvPr>
            <p:ph type="ctrTitle"/>
          </p:nvPr>
        </p:nvSpPr>
        <p:spPr/>
        <p:txBody>
          <a:bodyPr/>
          <a:lstStyle/>
          <a:p>
            <a:r>
              <a:rPr kumimoji="1" lang="en-US" altLang="ja-JP" dirty="0"/>
              <a:t>Bus Element</a:t>
            </a:r>
            <a:endParaRPr kumimoji="1" lang="ja-JP" altLang="en-US" dirty="0"/>
          </a:p>
        </p:txBody>
      </p:sp>
    </p:spTree>
    <p:extLst>
      <p:ext uri="{BB962C8B-B14F-4D97-AF65-F5344CB8AC3E}">
        <p14:creationId xmlns:p14="http://schemas.microsoft.com/office/powerpoint/2010/main" val="3924933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In Bus Element</a:t>
            </a:r>
            <a:r>
              <a:rPr lang="ja-JP" altLang="en-US" dirty="0"/>
              <a:t>ブロックの設定</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外部から次のようにバス信号を繋ぐ</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en-US" altLang="ja-JP" dirty="0"/>
              <a:t>In Bus Element</a:t>
            </a:r>
            <a:r>
              <a:rPr kumimoji="1" lang="ja-JP" altLang="en-US" dirty="0"/>
              <a:t>のプロパティを開きなおす</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入力されているバスの情報を元に名前が増えている</a:t>
            </a:r>
            <a:endParaRPr kumimoji="1" lang="en-US" altLang="ja-JP"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164" y="1600200"/>
            <a:ext cx="20097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3255987"/>
            <a:ext cx="3810000" cy="2154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9992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In Bus Element</a:t>
            </a:r>
            <a:r>
              <a:rPr lang="ja-JP" altLang="en-US" dirty="0"/>
              <a:t>ブロックの設定</a:t>
            </a:r>
            <a:r>
              <a:rPr lang="en-US" altLang="ja-JP" dirty="0"/>
              <a:t>(</a:t>
            </a:r>
            <a:r>
              <a:rPr lang="ja-JP" altLang="en-US" dirty="0"/>
              <a:t>端子を増やす</a:t>
            </a:r>
            <a:r>
              <a:rPr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上図</a:t>
            </a:r>
            <a:r>
              <a:rPr kumimoji="1" lang="en-US" altLang="ja-JP" dirty="0" err="1"/>
              <a:t>InBus</a:t>
            </a:r>
            <a:r>
              <a:rPr kumimoji="1" lang="ja-JP" altLang="en-US" dirty="0"/>
              <a:t>内の信号を選択した状態で、赤枠のボタンをクリックすることで端子が生成される</a:t>
            </a:r>
            <a:r>
              <a:rPr kumimoji="1" lang="en-US" altLang="ja-JP" dirty="0"/>
              <a:t>(signal2</a:t>
            </a:r>
            <a:r>
              <a:rPr kumimoji="1" lang="ja-JP" altLang="en-US" dirty="0"/>
              <a:t>を選択状態</a:t>
            </a:r>
            <a:r>
              <a:rPr kumimoji="1" lang="en-US" altLang="ja-JP" dirty="0"/>
              <a:t>)</a:t>
            </a:r>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5766" y="942975"/>
            <a:ext cx="425767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2438400" y="1995487"/>
            <a:ext cx="381000" cy="35640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150" y="4543425"/>
            <a:ext cx="14097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5387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In Bus Element</a:t>
            </a:r>
            <a:r>
              <a:rPr lang="ja-JP" altLang="en-US" dirty="0"/>
              <a:t>ブロックの設定</a:t>
            </a:r>
            <a:r>
              <a:rPr lang="en-US" altLang="ja-JP" dirty="0"/>
              <a:t>(</a:t>
            </a:r>
            <a:r>
              <a:rPr lang="ja-JP" altLang="en-US" dirty="0"/>
              <a:t>信号の選択</a:t>
            </a:r>
            <a:r>
              <a:rPr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端子の名前部分をクリックし編集すると信号を選択することができる</a:t>
            </a:r>
            <a:endParaRPr kumimoji="1" lang="en-US" altLang="ja-JP" dirty="0"/>
          </a:p>
          <a:p>
            <a:pPr marL="0" indent="0">
              <a:buNone/>
            </a:pPr>
            <a:r>
              <a:rPr kumimoji="1" lang="ja-JP" altLang="en-US" dirty="0"/>
              <a:t>名前の先頭一致で選択可能な信号リストが出る</a:t>
            </a:r>
            <a:endParaRPr kumimoji="1" lang="en-US" altLang="ja-JP" dirty="0"/>
          </a:p>
          <a:p>
            <a:pPr marL="0" indent="0">
              <a:buNone/>
            </a:pPr>
            <a:r>
              <a:rPr kumimoji="1" lang="ja-JP" altLang="en-US" dirty="0"/>
              <a:t>　一番上は名前そのままで新規に期待値とする場合</a:t>
            </a:r>
            <a:endParaRPr kumimoji="1" lang="en-US" altLang="ja-JP"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437" y="1219200"/>
            <a:ext cx="138112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200525"/>
            <a:ext cx="22193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8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In Bus Element</a:t>
            </a:r>
            <a:r>
              <a:rPr lang="ja-JP" altLang="en-US" dirty="0"/>
              <a:t>ブロックの設定</a:t>
            </a:r>
            <a:r>
              <a:rPr lang="en-US" altLang="ja-JP" dirty="0"/>
              <a:t>(</a:t>
            </a:r>
            <a:r>
              <a:rPr lang="ja-JP" altLang="en-US" dirty="0"/>
              <a:t>期待する信号</a:t>
            </a:r>
            <a:r>
              <a:rPr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外部から接続されていない状態で期待する入力を定める方法</a:t>
            </a:r>
            <a:endParaRPr kumimoji="1" lang="en-US" altLang="ja-JP" dirty="0"/>
          </a:p>
          <a:p>
            <a:pPr marL="0" indent="0">
              <a:buNone/>
            </a:pPr>
            <a:endParaRPr kumimoji="1" lang="en-US" altLang="ja-JP" dirty="0"/>
          </a:p>
          <a:p>
            <a:pPr marL="0" indent="0">
              <a:buNone/>
            </a:pPr>
            <a:r>
              <a:rPr kumimoji="1" lang="ja-JP" altLang="en-US" dirty="0"/>
              <a:t>名前の部分に直接流れてくる予定のバスの要素名を記入する</a:t>
            </a:r>
            <a:endParaRPr kumimoji="1" lang="en-US" altLang="ja-JP" dirty="0"/>
          </a:p>
          <a:p>
            <a:pPr marL="0" indent="0">
              <a:buNone/>
            </a:pPr>
            <a:endParaRPr kumimoji="1" lang="en-US" altLang="ja-JP" dirty="0"/>
          </a:p>
          <a:p>
            <a:pPr marL="0" indent="0">
              <a:buNone/>
            </a:pPr>
            <a:r>
              <a:rPr kumimoji="1" lang="ja-JP" altLang="en-US" dirty="0"/>
              <a:t>　　　　　入力前　　　　　　　　　　　　　　　入力後</a:t>
            </a: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81375"/>
            <a:ext cx="237172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19450"/>
            <a:ext cx="177165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3829050"/>
            <a:ext cx="427672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968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In Bus Element</a:t>
            </a:r>
            <a:r>
              <a:rPr lang="ja-JP" altLang="en-US" dirty="0"/>
              <a:t>ブロックの設定</a:t>
            </a:r>
            <a:r>
              <a:rPr lang="en-US" altLang="ja-JP" dirty="0"/>
              <a:t>(</a:t>
            </a:r>
            <a:r>
              <a:rPr lang="ja-JP" altLang="en-US" dirty="0"/>
              <a:t>期待する信号</a:t>
            </a:r>
            <a:r>
              <a:rPr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外部から接続されていない状態で期待する入力を定める方法</a:t>
            </a:r>
            <a:endParaRPr kumimoji="1" lang="en-US" altLang="ja-JP" dirty="0"/>
          </a:p>
          <a:p>
            <a:pPr marL="0" indent="0">
              <a:buNone/>
            </a:pPr>
            <a:endParaRPr kumimoji="1" lang="en-US" altLang="ja-JP" dirty="0"/>
          </a:p>
          <a:p>
            <a:pPr marL="0" indent="0">
              <a:buNone/>
            </a:pPr>
            <a:r>
              <a:rPr kumimoji="1" lang="ja-JP" altLang="en-US" dirty="0"/>
              <a:t>名前の部分にピリオドで区切りを入れると、バスのネストを表現可能</a:t>
            </a:r>
            <a:endParaRPr kumimoji="1" lang="en-US" altLang="ja-JP" dirty="0"/>
          </a:p>
          <a:p>
            <a:pPr marL="0" indent="0">
              <a:buNone/>
            </a:pPr>
            <a:endParaRPr kumimoji="1" lang="en-US" altLang="ja-JP"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4148137"/>
            <a:ext cx="178117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429000"/>
            <a:ext cx="430530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474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Out Bus Element</a:t>
            </a:r>
            <a:r>
              <a:rPr lang="ja-JP" altLang="en-US" dirty="0"/>
              <a:t>ブロックの設定</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配置直後</a:t>
            </a: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プロパティ画面</a:t>
            </a:r>
            <a:endParaRPr kumimoji="1" lang="en-US" altLang="ja-JP" dirty="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072" y="1840396"/>
            <a:ext cx="153352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2" y="3228975"/>
            <a:ext cx="425767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8616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Out Bus Element</a:t>
            </a:r>
            <a:r>
              <a:rPr lang="ja-JP" altLang="en-US" dirty="0"/>
              <a:t>ブロックの設定</a:t>
            </a:r>
            <a:r>
              <a:rPr lang="en-US" altLang="ja-JP" dirty="0"/>
              <a:t>(</a:t>
            </a:r>
            <a:r>
              <a:rPr lang="ja-JP" altLang="en-US" dirty="0"/>
              <a:t>要素の追加</a:t>
            </a:r>
            <a:r>
              <a:rPr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プロパティ画面で下図赤枠部分をクリックすることで要素</a:t>
            </a:r>
            <a:r>
              <a:rPr kumimoji="1" lang="en-US" altLang="ja-JP" dirty="0"/>
              <a:t>(</a:t>
            </a:r>
            <a:r>
              <a:rPr kumimoji="1" lang="ja-JP" altLang="en-US" dirty="0"/>
              <a:t>端子</a:t>
            </a:r>
            <a:r>
              <a:rPr kumimoji="1" lang="en-US" altLang="ja-JP" dirty="0"/>
              <a:t>)</a:t>
            </a:r>
            <a:r>
              <a:rPr kumimoji="1" lang="ja-JP" altLang="en-US" dirty="0"/>
              <a:t>の追加が可能</a:t>
            </a:r>
            <a:endParaRPr kumimoji="1" lang="en-US" altLang="ja-JP" dirty="0"/>
          </a:p>
          <a:p>
            <a:pPr marL="0" indent="0">
              <a:buNone/>
            </a:pPr>
            <a:endParaRPr kumimoji="1" lang="en-US" altLang="ja-JP"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362200"/>
            <a:ext cx="3962400" cy="1817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609601" y="3393176"/>
            <a:ext cx="228600" cy="25241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392139"/>
            <a:ext cx="3581400" cy="2002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右矢印 6"/>
          <p:cNvSpPr/>
          <p:nvPr/>
        </p:nvSpPr>
        <p:spPr bwMode="auto">
          <a:xfrm>
            <a:off x="4495800" y="4307576"/>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224462"/>
            <a:ext cx="17049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0775" y="4867274"/>
            <a:ext cx="184785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020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Out Bus Element</a:t>
            </a:r>
            <a:r>
              <a:rPr lang="ja-JP" altLang="en-US" dirty="0"/>
              <a:t>ブロックの設定</a:t>
            </a:r>
            <a:r>
              <a:rPr lang="en-US" altLang="ja-JP" dirty="0"/>
              <a:t>(</a:t>
            </a:r>
            <a:r>
              <a:rPr lang="ja-JP" altLang="en-US" dirty="0"/>
              <a:t>バスのネスト</a:t>
            </a:r>
            <a:r>
              <a:rPr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プロパティ画面で下図赤枠部分をクリックすることでバスのネストを作成することが可能</a:t>
            </a:r>
            <a:endParaRPr kumimoji="1" lang="en-US" altLang="ja-JP"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514600"/>
            <a:ext cx="3810000" cy="1747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838201" y="3479683"/>
            <a:ext cx="228600" cy="29449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150" y="2514600"/>
            <a:ext cx="3752850" cy="2093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矢印 7"/>
          <p:cNvSpPr/>
          <p:nvPr/>
        </p:nvSpPr>
        <p:spPr bwMode="auto">
          <a:xfrm>
            <a:off x="4191000" y="4459977"/>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113" y="5257800"/>
            <a:ext cx="17049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950" y="4876800"/>
            <a:ext cx="230505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7621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Out Bus Element</a:t>
            </a:r>
            <a:r>
              <a:rPr lang="ja-JP" altLang="en-US" dirty="0"/>
              <a:t>ブロックの設定</a:t>
            </a:r>
            <a:r>
              <a:rPr lang="en-US" altLang="ja-JP" dirty="0"/>
              <a:t>(</a:t>
            </a:r>
            <a:r>
              <a:rPr lang="ja-JP" altLang="en-US" dirty="0"/>
              <a:t>信号設定</a:t>
            </a:r>
            <a:r>
              <a:rPr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出力するバス内要素の名前を変更する方法は</a:t>
            </a:r>
            <a:r>
              <a:rPr kumimoji="1" lang="en-US" altLang="ja-JP" dirty="0"/>
              <a:t>2</a:t>
            </a:r>
            <a:r>
              <a:rPr kumimoji="1" lang="ja-JP" altLang="en-US" dirty="0"/>
              <a:t>通り</a:t>
            </a:r>
            <a:endParaRPr kumimoji="1" lang="en-US" altLang="ja-JP" dirty="0"/>
          </a:p>
          <a:p>
            <a:pPr marL="0" indent="0">
              <a:buNone/>
            </a:pPr>
            <a:endParaRPr kumimoji="1" lang="en-US" altLang="ja-JP" dirty="0"/>
          </a:p>
          <a:p>
            <a:pPr marL="0" indent="0">
              <a:buNone/>
            </a:pPr>
            <a:r>
              <a:rPr kumimoji="1" lang="ja-JP" altLang="en-US" dirty="0"/>
              <a:t>１．バス名を直接クリックして編集</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２．プロパティから編集</a:t>
            </a:r>
            <a:r>
              <a:rPr kumimoji="1" lang="en-US" altLang="ja-JP" dirty="0"/>
              <a:t>(</a:t>
            </a:r>
            <a:r>
              <a:rPr kumimoji="1" lang="ja-JP" altLang="en-US" dirty="0"/>
              <a:t>信号名をダブルクリック</a:t>
            </a:r>
            <a:r>
              <a:rPr kumimoji="1" lang="en-US" altLang="ja-JP"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95594"/>
            <a:ext cx="2209800" cy="1338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2740" y="2438400"/>
            <a:ext cx="1817660" cy="1185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右矢印 2"/>
          <p:cNvSpPr/>
          <p:nvPr/>
        </p:nvSpPr>
        <p:spPr bwMode="auto">
          <a:xfrm>
            <a:off x="4038600" y="2819400"/>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299068"/>
            <a:ext cx="3486192" cy="1777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右矢印 10"/>
          <p:cNvSpPr/>
          <p:nvPr/>
        </p:nvSpPr>
        <p:spPr bwMode="auto">
          <a:xfrm>
            <a:off x="4114800" y="4959408"/>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6504" y="4343400"/>
            <a:ext cx="3536496"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861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端子番号</a:t>
            </a:r>
          </a:p>
        </p:txBody>
      </p:sp>
      <p:sp>
        <p:nvSpPr>
          <p:cNvPr id="3" name="コンテンツ プレースホルダー 2"/>
          <p:cNvSpPr>
            <a:spLocks noGrp="1"/>
          </p:cNvSpPr>
          <p:nvPr>
            <p:ph idx="1"/>
          </p:nvPr>
        </p:nvSpPr>
        <p:spPr/>
        <p:txBody>
          <a:bodyPr/>
          <a:lstStyle/>
          <a:p>
            <a:r>
              <a:rPr kumimoji="1" lang="en-US" altLang="ja-JP" dirty="0"/>
              <a:t>In</a:t>
            </a:r>
            <a:r>
              <a:rPr kumimoji="1" lang="ja-JP" altLang="en-US" dirty="0"/>
              <a:t> </a:t>
            </a:r>
            <a:r>
              <a:rPr kumimoji="1" lang="en-US" altLang="ja-JP" dirty="0"/>
              <a:t>Bus</a:t>
            </a:r>
            <a:r>
              <a:rPr kumimoji="1" lang="ja-JP" altLang="en-US" dirty="0"/>
              <a:t> </a:t>
            </a:r>
            <a:r>
              <a:rPr kumimoji="1" lang="en-US" altLang="ja-JP" dirty="0"/>
              <a:t>Element</a:t>
            </a:r>
            <a:r>
              <a:rPr kumimoji="1" lang="ja-JP" altLang="en-US" dirty="0"/>
              <a:t>ブロックの端子番号は</a:t>
            </a:r>
            <a:r>
              <a:rPr kumimoji="1" lang="en-US" altLang="ja-JP" dirty="0" err="1"/>
              <a:t>Inport</a:t>
            </a:r>
            <a:r>
              <a:rPr kumimoji="1" lang="ja-JP" altLang="en-US" dirty="0"/>
              <a:t>ブロックの端子番号と重複しない</a:t>
            </a:r>
            <a:br>
              <a:rPr kumimoji="1" lang="en-US" altLang="ja-JP" dirty="0"/>
            </a:br>
            <a:r>
              <a:rPr kumimoji="1" lang="en-US" altLang="ja-JP" dirty="0"/>
              <a:t>(Out</a:t>
            </a:r>
            <a:r>
              <a:rPr kumimoji="1" lang="ja-JP" altLang="en-US" dirty="0"/>
              <a:t> </a:t>
            </a:r>
            <a:r>
              <a:rPr kumimoji="1" lang="en-US" altLang="ja-JP" dirty="0"/>
              <a:t>Bus</a:t>
            </a:r>
            <a:r>
              <a:rPr kumimoji="1" lang="ja-JP" altLang="en-US" dirty="0"/>
              <a:t> </a:t>
            </a:r>
            <a:r>
              <a:rPr kumimoji="1" lang="en-US" altLang="ja-JP" dirty="0"/>
              <a:t>Element</a:t>
            </a:r>
            <a:r>
              <a:rPr kumimoji="1" lang="ja-JP" altLang="en-US" dirty="0"/>
              <a:t>ブロックと</a:t>
            </a:r>
            <a:r>
              <a:rPr kumimoji="1" lang="en-US" altLang="ja-JP" dirty="0" err="1"/>
              <a:t>Outport</a:t>
            </a:r>
            <a:r>
              <a:rPr kumimoji="1" lang="ja-JP" altLang="en-US" dirty="0"/>
              <a:t>ブロックも同様</a:t>
            </a:r>
            <a:r>
              <a:rPr kumimoji="1" lang="en-US" altLang="ja-JP" dirty="0"/>
              <a:t>)</a:t>
            </a:r>
          </a:p>
          <a:p>
            <a:endParaRPr kumimoji="1" lang="en-US" altLang="ja-JP" dirty="0"/>
          </a:p>
          <a:p>
            <a:endParaRPr kumimoji="1" lang="en-US" altLang="ja-JP" dirty="0"/>
          </a:p>
          <a:p>
            <a:endParaRPr kumimoji="1" lang="en-US" altLang="ja-JP" dirty="0"/>
          </a:p>
          <a:p>
            <a:pPr marL="0" indent="0">
              <a:buNone/>
            </a:pPr>
            <a:endParaRPr kumimoji="1" lang="en-US" altLang="ja-JP" dirty="0"/>
          </a:p>
          <a:p>
            <a:r>
              <a:rPr kumimoji="1" lang="ja-JP" altLang="en-US" dirty="0"/>
              <a:t>プロパティで端子番号を変更できる</a:t>
            </a:r>
          </a:p>
        </p:txBody>
      </p:sp>
      <p:pic>
        <p:nvPicPr>
          <p:cNvPr id="4" name="図 3"/>
          <p:cNvPicPr>
            <a:picLocks noChangeAspect="1"/>
          </p:cNvPicPr>
          <p:nvPr/>
        </p:nvPicPr>
        <p:blipFill>
          <a:blip r:embed="rId2"/>
          <a:stretch>
            <a:fillRect/>
          </a:stretch>
        </p:blipFill>
        <p:spPr>
          <a:xfrm>
            <a:off x="2396710" y="2156710"/>
            <a:ext cx="2464594" cy="1009650"/>
          </a:xfrm>
          <a:prstGeom prst="rect">
            <a:avLst/>
          </a:prstGeom>
        </p:spPr>
      </p:pic>
      <p:sp>
        <p:nvSpPr>
          <p:cNvPr id="5" name="角丸四角形吹き出し 4"/>
          <p:cNvSpPr/>
          <p:nvPr/>
        </p:nvSpPr>
        <p:spPr bwMode="auto">
          <a:xfrm>
            <a:off x="1292903" y="2712624"/>
            <a:ext cx="1233222" cy="378134"/>
          </a:xfrm>
          <a:prstGeom prst="wedgeRoundRectCallout">
            <a:avLst>
              <a:gd name="adj1" fmla="val 66777"/>
              <a:gd name="adj2" fmla="val -66026"/>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a:ln>
                  <a:noFill/>
                </a:ln>
                <a:solidFill>
                  <a:schemeClr val="tx1"/>
                </a:solidFill>
                <a:effectLst/>
                <a:latin typeface="Arial" charset="0"/>
                <a:ea typeface="ＭＳ Ｐゴシック" pitchFamily="50" charset="-128"/>
              </a:rPr>
              <a:t>端子番号</a:t>
            </a:r>
            <a:r>
              <a:rPr kumimoji="1" lang="en-US" altLang="ja-JP" sz="1400" b="0" i="0" u="none" strike="noStrike" cap="none" normalizeH="0" baseline="0" dirty="0">
                <a:ln>
                  <a:noFill/>
                </a:ln>
                <a:solidFill>
                  <a:schemeClr val="tx1"/>
                </a:solidFill>
                <a:effectLst/>
                <a:latin typeface="Arial" charset="0"/>
                <a:ea typeface="ＭＳ Ｐゴシック" pitchFamily="50" charset="-128"/>
              </a:rPr>
              <a:t>1</a:t>
            </a:r>
            <a:endParaRPr kumimoji="1" lang="ja-JP" altLang="en-US" sz="1400" b="0" i="0" u="none" strike="noStrike" cap="none" normalizeH="0" baseline="0" dirty="0">
              <a:ln>
                <a:noFill/>
              </a:ln>
              <a:solidFill>
                <a:schemeClr val="tx1"/>
              </a:solidFill>
              <a:effectLst/>
              <a:latin typeface="Arial" charset="0"/>
              <a:ea typeface="ＭＳ Ｐゴシック" pitchFamily="50" charset="-128"/>
            </a:endParaRPr>
          </a:p>
        </p:txBody>
      </p:sp>
      <p:pic>
        <p:nvPicPr>
          <p:cNvPr id="6" name="図 5"/>
          <p:cNvPicPr>
            <a:picLocks noChangeAspect="1"/>
          </p:cNvPicPr>
          <p:nvPr/>
        </p:nvPicPr>
        <p:blipFill rotWithShape="1">
          <a:blip r:embed="rId3"/>
          <a:srcRect b="20063"/>
          <a:stretch/>
        </p:blipFill>
        <p:spPr>
          <a:xfrm>
            <a:off x="5176233" y="3667126"/>
            <a:ext cx="3257550" cy="2170004"/>
          </a:xfrm>
          <a:prstGeom prst="rect">
            <a:avLst/>
          </a:prstGeom>
        </p:spPr>
      </p:pic>
      <p:pic>
        <p:nvPicPr>
          <p:cNvPr id="7" name="図 6"/>
          <p:cNvPicPr>
            <a:picLocks noChangeAspect="1"/>
          </p:cNvPicPr>
          <p:nvPr/>
        </p:nvPicPr>
        <p:blipFill>
          <a:blip r:embed="rId4"/>
          <a:stretch>
            <a:fillRect/>
          </a:stretch>
        </p:blipFill>
        <p:spPr>
          <a:xfrm>
            <a:off x="2396710" y="4351165"/>
            <a:ext cx="2393156" cy="1000125"/>
          </a:xfrm>
          <a:prstGeom prst="rect">
            <a:avLst/>
          </a:prstGeom>
        </p:spPr>
      </p:pic>
      <p:sp>
        <p:nvSpPr>
          <p:cNvPr id="8" name="角丸四角形吹き出し 7"/>
          <p:cNvSpPr/>
          <p:nvPr/>
        </p:nvSpPr>
        <p:spPr bwMode="auto">
          <a:xfrm>
            <a:off x="1121752" y="4851226"/>
            <a:ext cx="1233222" cy="378134"/>
          </a:xfrm>
          <a:prstGeom prst="wedgeRoundRectCallout">
            <a:avLst>
              <a:gd name="adj1" fmla="val 66777"/>
              <a:gd name="adj2" fmla="val -66026"/>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a:ln>
                  <a:noFill/>
                </a:ln>
                <a:solidFill>
                  <a:schemeClr val="tx1"/>
                </a:solidFill>
                <a:effectLst/>
                <a:latin typeface="Arial" charset="0"/>
                <a:ea typeface="ＭＳ Ｐゴシック" pitchFamily="50" charset="-128"/>
              </a:rPr>
              <a:t>端子番号</a:t>
            </a:r>
            <a:r>
              <a:rPr kumimoji="1" lang="en-US" altLang="ja-JP" sz="1400" b="0" i="0" u="none" strike="noStrike" cap="none" normalizeH="0" baseline="0" dirty="0">
                <a:ln>
                  <a:noFill/>
                </a:ln>
                <a:solidFill>
                  <a:schemeClr val="tx1"/>
                </a:solidFill>
                <a:effectLst/>
                <a:latin typeface="Arial" charset="0"/>
                <a:ea typeface="ＭＳ Ｐゴシック" pitchFamily="50" charset="-128"/>
              </a:rPr>
              <a:t>2</a:t>
            </a:r>
            <a:endParaRPr kumimoji="1" lang="ja-JP" altLang="en-US" sz="1400" b="0" i="0" u="none" strike="noStrike" cap="none" normalizeH="0" baseline="0" dirty="0">
              <a:ln>
                <a:noFill/>
              </a:ln>
              <a:solidFill>
                <a:schemeClr val="tx1"/>
              </a:solidFill>
              <a:effectLst/>
              <a:latin typeface="Arial" charset="0"/>
              <a:ea typeface="ＭＳ Ｐゴシック" pitchFamily="50" charset="-128"/>
            </a:endParaRPr>
          </a:p>
        </p:txBody>
      </p:sp>
      <p:sp>
        <p:nvSpPr>
          <p:cNvPr id="9" name="角丸四角形吹き出し 8"/>
          <p:cNvSpPr/>
          <p:nvPr/>
        </p:nvSpPr>
        <p:spPr bwMode="auto">
          <a:xfrm>
            <a:off x="1568759" y="5391709"/>
            <a:ext cx="1233222" cy="641960"/>
          </a:xfrm>
          <a:prstGeom prst="wedgeRoundRectCallout">
            <a:avLst>
              <a:gd name="adj1" fmla="val 66777"/>
              <a:gd name="adj2" fmla="val -66026"/>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a:ln>
                  <a:noFill/>
                </a:ln>
                <a:solidFill>
                  <a:schemeClr val="tx1"/>
                </a:solidFill>
                <a:effectLst/>
                <a:latin typeface="Arial" charset="0"/>
                <a:ea typeface="ＭＳ Ｐゴシック" pitchFamily="50" charset="-128"/>
              </a:rPr>
              <a:t>端子番号１に</a:t>
            </a:r>
            <a:endParaRPr kumimoji="1" lang="en-US" altLang="ja-JP" sz="1400" b="0" i="0" u="none" strike="noStrike" cap="none" normalizeH="0" baseline="0" dirty="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a:latin typeface="Arial" charset="0"/>
                <a:ea typeface="ＭＳ Ｐゴシック" pitchFamily="50" charset="-128"/>
              </a:rPr>
              <a:t>自動的に変更</a:t>
            </a:r>
            <a:endParaRPr kumimoji="1" lang="ja-JP" altLang="en-US" sz="1400" b="0" i="0" u="none" strike="noStrike" cap="none" normalizeH="0" baseline="0" dirty="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6718793" y="4351164"/>
            <a:ext cx="853694" cy="33667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2" name="角丸四角形吹き出し 11"/>
          <p:cNvSpPr/>
          <p:nvPr/>
        </p:nvSpPr>
        <p:spPr bwMode="auto">
          <a:xfrm>
            <a:off x="7200561" y="3595111"/>
            <a:ext cx="1372444" cy="504434"/>
          </a:xfrm>
          <a:prstGeom prst="wedgeRoundRectCallout">
            <a:avLst>
              <a:gd name="adj1" fmla="val -39873"/>
              <a:gd name="adj2" fmla="val 90071"/>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a:ln>
                  <a:noFill/>
                </a:ln>
                <a:solidFill>
                  <a:schemeClr val="tx1"/>
                </a:solidFill>
                <a:effectLst/>
                <a:latin typeface="Arial" charset="0"/>
                <a:ea typeface="ＭＳ Ｐゴシック" pitchFamily="50" charset="-128"/>
              </a:rPr>
              <a:t>端子番号</a:t>
            </a:r>
            <a:r>
              <a:rPr kumimoji="1" lang="en-US" altLang="ja-JP" sz="1400" b="0" i="0" u="none" strike="noStrike" cap="none" normalizeH="0" baseline="0" dirty="0">
                <a:ln>
                  <a:noFill/>
                </a:ln>
                <a:solidFill>
                  <a:schemeClr val="tx1"/>
                </a:solidFill>
                <a:effectLst/>
                <a:latin typeface="Arial" charset="0"/>
                <a:ea typeface="ＭＳ Ｐゴシック" pitchFamily="50" charset="-128"/>
              </a:rPr>
              <a:t>2</a:t>
            </a:r>
            <a:r>
              <a:rPr kumimoji="1" lang="ja-JP" altLang="en-US" sz="1400" b="0" i="0" u="none" strike="noStrike" cap="none" normalizeH="0" baseline="0" dirty="0">
                <a:ln>
                  <a:noFill/>
                </a:ln>
                <a:solidFill>
                  <a:schemeClr val="tx1"/>
                </a:solidFill>
                <a:effectLst/>
                <a:latin typeface="Arial" charset="0"/>
                <a:ea typeface="ＭＳ Ｐゴシック" pitchFamily="50" charset="-128"/>
              </a:rPr>
              <a:t>に</a:t>
            </a:r>
            <a:r>
              <a:rPr lang="ja-JP" altLang="en-US" sz="1400" dirty="0">
                <a:latin typeface="Arial" charset="0"/>
                <a:ea typeface="ＭＳ Ｐゴシック" pitchFamily="50" charset="-128"/>
              </a:rPr>
              <a:t>変更</a:t>
            </a:r>
            <a:endParaRPr kumimoji="1" lang="ja-JP" altLang="en-US" sz="1400" b="0" i="0" u="none" strike="noStrike" cap="none" normalizeH="0" baseline="0" dirty="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589377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kumimoji="1" lang="ja-JP" altLang="en-US" dirty="0"/>
              <a:t>目次</a:t>
            </a:r>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目次</a:t>
            </a:r>
            <a:endParaRPr kumimoji="1" lang="en-US" altLang="ja-JP" dirty="0"/>
          </a:p>
          <a:p>
            <a:pPr marL="0" indent="0">
              <a:buNone/>
            </a:pPr>
            <a:r>
              <a:rPr kumimoji="1" lang="ja-JP" altLang="en-US" dirty="0"/>
              <a:t>１．</a:t>
            </a:r>
            <a:r>
              <a:rPr kumimoji="1" lang="en-US" altLang="ja-JP" dirty="0"/>
              <a:t>Bus Element</a:t>
            </a:r>
            <a:r>
              <a:rPr kumimoji="1" lang="ja-JP" altLang="en-US" dirty="0"/>
              <a:t>ブロックの特徴</a:t>
            </a:r>
            <a:endParaRPr kumimoji="1" lang="en-US" altLang="ja-JP" dirty="0"/>
          </a:p>
          <a:p>
            <a:pPr marL="0" indent="0">
              <a:buNone/>
            </a:pPr>
            <a:r>
              <a:rPr kumimoji="1" lang="ja-JP" altLang="en-US" dirty="0"/>
              <a:t>２．</a:t>
            </a:r>
            <a:r>
              <a:rPr kumimoji="1" lang="en-US" altLang="ja-JP" dirty="0"/>
              <a:t>In Bus Element</a:t>
            </a:r>
            <a:r>
              <a:rPr kumimoji="1" lang="ja-JP" altLang="en-US" dirty="0"/>
              <a:t>の設定</a:t>
            </a:r>
            <a:endParaRPr kumimoji="1" lang="en-US" altLang="ja-JP" dirty="0"/>
          </a:p>
          <a:p>
            <a:pPr marL="0" indent="0">
              <a:buNone/>
            </a:pPr>
            <a:r>
              <a:rPr kumimoji="1" lang="ja-JP" altLang="en-US" dirty="0"/>
              <a:t>３．</a:t>
            </a:r>
            <a:r>
              <a:rPr kumimoji="1" lang="en-US" altLang="ja-JP" dirty="0"/>
              <a:t>Out Bus Element</a:t>
            </a:r>
            <a:r>
              <a:rPr kumimoji="1" lang="ja-JP" altLang="en-US" dirty="0"/>
              <a:t>の設定</a:t>
            </a:r>
            <a:endParaRPr kumimoji="1" lang="en-US" altLang="ja-JP" dirty="0"/>
          </a:p>
          <a:p>
            <a:pPr marL="0" indent="0">
              <a:buNone/>
            </a:pPr>
            <a:r>
              <a:rPr kumimoji="1" lang="ja-JP" altLang="en-US" dirty="0"/>
              <a:t>４．</a:t>
            </a:r>
            <a:r>
              <a:rPr kumimoji="1" lang="en-US" altLang="ja-JP" dirty="0"/>
              <a:t>Bus Element</a:t>
            </a:r>
            <a:r>
              <a:rPr kumimoji="1" lang="ja-JP" altLang="en-US" dirty="0"/>
              <a:t>ブロックの共通設定</a:t>
            </a:r>
            <a:endParaRPr kumimoji="1" lang="en-US" altLang="ja-JP" dirty="0"/>
          </a:p>
          <a:p>
            <a:pPr marL="0" indent="0">
              <a:buNone/>
            </a:pPr>
            <a:r>
              <a:rPr kumimoji="1" lang="ja-JP" altLang="en-US" dirty="0"/>
              <a:t>５．モデルをまたぐ</a:t>
            </a:r>
            <a:r>
              <a:rPr kumimoji="1" lang="en-US" altLang="ja-JP" dirty="0"/>
              <a:t>Bus Element</a:t>
            </a:r>
          </a:p>
          <a:p>
            <a:pPr marL="0" indent="0">
              <a:buNone/>
            </a:pPr>
            <a:r>
              <a:rPr kumimoji="1" lang="ja-JP" altLang="en-US" dirty="0"/>
              <a:t>６．既存モデルの</a:t>
            </a:r>
            <a:r>
              <a:rPr kumimoji="1" lang="en-US" altLang="ja-JP" dirty="0"/>
              <a:t>Bus Element</a:t>
            </a:r>
            <a:r>
              <a:rPr kumimoji="1" lang="ja-JP" altLang="en-US" dirty="0"/>
              <a:t>化</a:t>
            </a:r>
            <a:endParaRPr kumimoji="1" lang="en-US" altLang="ja-JP" dirty="0"/>
          </a:p>
          <a:p>
            <a:pPr marL="0" indent="0">
              <a:buNone/>
            </a:pPr>
            <a:r>
              <a:rPr kumimoji="1" lang="ja-JP" altLang="en-US" dirty="0"/>
              <a:t>７．</a:t>
            </a:r>
            <a:r>
              <a:rPr kumimoji="1" lang="en-US" altLang="ja-JP" dirty="0"/>
              <a:t>Bus Element</a:t>
            </a:r>
            <a:r>
              <a:rPr kumimoji="1" lang="ja-JP" altLang="en-US" dirty="0"/>
              <a:t>の生成コード</a:t>
            </a:r>
            <a:endParaRPr kumimoji="1" lang="en-US" altLang="ja-JP" dirty="0"/>
          </a:p>
          <a:p>
            <a:pPr marL="0" indent="0">
              <a:buNone/>
            </a:pPr>
            <a:r>
              <a:rPr kumimoji="1" lang="ja-JP" altLang="en-US" dirty="0"/>
              <a:t>８．</a:t>
            </a:r>
            <a:r>
              <a:rPr kumimoji="1" lang="en-US" altLang="ja-JP" dirty="0"/>
              <a:t>Bus Element</a:t>
            </a:r>
            <a:r>
              <a:rPr kumimoji="1" lang="ja-JP" altLang="en-US" dirty="0"/>
              <a:t>のダウングレード</a:t>
            </a:r>
            <a:endParaRPr kumimoji="1" lang="en-US" altLang="ja-JP" dirty="0"/>
          </a:p>
          <a:p>
            <a:pPr marL="0" indent="0">
              <a:buNone/>
            </a:pPr>
            <a:r>
              <a:rPr kumimoji="1" lang="ja-JP" altLang="en-US" dirty="0"/>
              <a:t>９．</a:t>
            </a:r>
            <a:r>
              <a:rPr kumimoji="1" lang="en-US" altLang="ja-JP" dirty="0"/>
              <a:t>Bus Element</a:t>
            </a:r>
            <a:r>
              <a:rPr kumimoji="1" lang="ja-JP" altLang="en-US" dirty="0"/>
              <a:t>のプロパティ</a:t>
            </a:r>
            <a:endParaRPr kumimoji="1" lang="en-US" altLang="ja-JP" dirty="0"/>
          </a:p>
          <a:p>
            <a:pPr marL="0" indent="0">
              <a:buNone/>
            </a:pPr>
            <a:r>
              <a:rPr kumimoji="1" lang="ja-JP" altLang="en-US" dirty="0"/>
              <a:t>１０．モデルインターフェースでの表示差異</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2369319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端子番号の入れ替え（サブシステム）</a:t>
            </a:r>
          </a:p>
        </p:txBody>
      </p:sp>
      <p:sp>
        <p:nvSpPr>
          <p:cNvPr id="3" name="コンテンツ プレースホルダー 2"/>
          <p:cNvSpPr>
            <a:spLocks noGrp="1"/>
          </p:cNvSpPr>
          <p:nvPr>
            <p:ph idx="1"/>
          </p:nvPr>
        </p:nvSpPr>
        <p:spPr/>
        <p:txBody>
          <a:bodyPr/>
          <a:lstStyle/>
          <a:p>
            <a:r>
              <a:rPr kumimoji="1" lang="ja-JP" altLang="en-US" dirty="0"/>
              <a:t>サブシステム内で</a:t>
            </a:r>
            <a:r>
              <a:rPr kumimoji="1" lang="en-US" altLang="ja-JP" dirty="0"/>
              <a:t>In</a:t>
            </a:r>
            <a:r>
              <a:rPr kumimoji="1" lang="ja-JP" altLang="en-US" dirty="0"/>
              <a:t> </a:t>
            </a:r>
            <a:r>
              <a:rPr kumimoji="1" lang="en-US" altLang="ja-JP" dirty="0"/>
              <a:t>Bus</a:t>
            </a:r>
            <a:r>
              <a:rPr kumimoji="1" lang="ja-JP" altLang="en-US" dirty="0"/>
              <a:t> </a:t>
            </a:r>
            <a:r>
              <a:rPr kumimoji="1" lang="en-US" altLang="ja-JP" dirty="0"/>
              <a:t>Element</a:t>
            </a:r>
            <a:r>
              <a:rPr kumimoji="1" lang="ja-JP" altLang="en-US" dirty="0"/>
              <a:t>の端子番号を入れ替え→接続関係を維持</a:t>
            </a:r>
          </a:p>
        </p:txBody>
      </p:sp>
      <p:pic>
        <p:nvPicPr>
          <p:cNvPr id="12" name="図 11"/>
          <p:cNvPicPr>
            <a:picLocks noChangeAspect="1"/>
          </p:cNvPicPr>
          <p:nvPr/>
        </p:nvPicPr>
        <p:blipFill>
          <a:blip r:embed="rId2"/>
          <a:stretch>
            <a:fillRect/>
          </a:stretch>
        </p:blipFill>
        <p:spPr>
          <a:xfrm>
            <a:off x="1643649" y="1561904"/>
            <a:ext cx="4784372" cy="2195904"/>
          </a:xfrm>
          <a:prstGeom prst="rect">
            <a:avLst/>
          </a:prstGeom>
        </p:spPr>
      </p:pic>
      <p:pic>
        <p:nvPicPr>
          <p:cNvPr id="13" name="図 12"/>
          <p:cNvPicPr>
            <a:picLocks noChangeAspect="1"/>
          </p:cNvPicPr>
          <p:nvPr/>
        </p:nvPicPr>
        <p:blipFill>
          <a:blip r:embed="rId3"/>
          <a:stretch>
            <a:fillRect/>
          </a:stretch>
        </p:blipFill>
        <p:spPr>
          <a:xfrm>
            <a:off x="1643648" y="4241996"/>
            <a:ext cx="4741913" cy="2139754"/>
          </a:xfrm>
          <a:prstGeom prst="rect">
            <a:avLst/>
          </a:prstGeom>
        </p:spPr>
      </p:pic>
      <p:sp>
        <p:nvSpPr>
          <p:cNvPr id="14" name="右矢印 13"/>
          <p:cNvSpPr/>
          <p:nvPr/>
        </p:nvSpPr>
        <p:spPr bwMode="auto">
          <a:xfrm rot="5400000">
            <a:off x="3009428" y="3751520"/>
            <a:ext cx="920430" cy="405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3385093" y="4592325"/>
            <a:ext cx="410294" cy="123227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6" name="角丸四角形吹き出し 15"/>
          <p:cNvSpPr/>
          <p:nvPr/>
        </p:nvSpPr>
        <p:spPr bwMode="auto">
          <a:xfrm>
            <a:off x="6140637" y="4592325"/>
            <a:ext cx="2192303" cy="616139"/>
          </a:xfrm>
          <a:prstGeom prst="wedgeRoundRectCallout">
            <a:avLst>
              <a:gd name="adj1" fmla="val -39873"/>
              <a:gd name="adj2" fmla="val 90071"/>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a:latin typeface="Arial" charset="0"/>
                <a:ea typeface="ＭＳ Ｐゴシック" pitchFamily="50" charset="-128"/>
              </a:rPr>
              <a:t>Outport1,2</a:t>
            </a:r>
            <a:r>
              <a:rPr lang="ja-JP" altLang="en-US" sz="1400" dirty="0">
                <a:latin typeface="Arial" charset="0"/>
                <a:ea typeface="ＭＳ Ｐゴシック" pitchFamily="50" charset="-128"/>
              </a:rPr>
              <a:t>の出力はそのまま</a:t>
            </a:r>
            <a:endParaRPr kumimoji="1" lang="ja-JP" altLang="en-US" sz="1400" b="0" i="0" u="none" strike="noStrike" cap="none" normalizeH="0" baseline="0" dirty="0">
              <a:ln>
                <a:noFill/>
              </a:ln>
              <a:solidFill>
                <a:schemeClr val="tx1"/>
              </a:solidFill>
              <a:effectLst/>
              <a:latin typeface="Arial" charset="0"/>
              <a:ea typeface="ＭＳ Ｐゴシック" pitchFamily="50" charset="-128"/>
            </a:endParaRPr>
          </a:p>
        </p:txBody>
      </p:sp>
      <p:sp>
        <p:nvSpPr>
          <p:cNvPr id="17" name="角丸四角形吹き出し 16"/>
          <p:cNvSpPr/>
          <p:nvPr/>
        </p:nvSpPr>
        <p:spPr bwMode="auto">
          <a:xfrm>
            <a:off x="3932901" y="3821185"/>
            <a:ext cx="2192303" cy="616139"/>
          </a:xfrm>
          <a:prstGeom prst="wedgeRoundRectCallout">
            <a:avLst>
              <a:gd name="adj1" fmla="val -63870"/>
              <a:gd name="adj2" fmla="val 100236"/>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a:latin typeface="Arial" charset="0"/>
                <a:ea typeface="ＭＳ Ｐゴシック" pitchFamily="50" charset="-128"/>
              </a:rPr>
              <a:t>接続関係が維持されるので</a:t>
            </a:r>
            <a:endParaRPr lang="en-US" altLang="ja-JP" sz="1400" dirty="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a:latin typeface="Arial" charset="0"/>
                <a:ea typeface="ＭＳ Ｐゴシック" pitchFamily="50" charset="-128"/>
              </a:rPr>
              <a:t>信号線が交差する</a:t>
            </a:r>
            <a:endParaRPr kumimoji="1" lang="ja-JP" altLang="en-US" sz="1400" b="0" i="0" u="none" strike="noStrike" cap="none" normalizeH="0" baseline="0" dirty="0">
              <a:ln>
                <a:noFill/>
              </a:ln>
              <a:solidFill>
                <a:schemeClr val="tx1"/>
              </a:solidFill>
              <a:effectLst/>
              <a:latin typeface="Arial" charset="0"/>
              <a:ea typeface="ＭＳ Ｐゴシック" pitchFamily="50" charset="-128"/>
            </a:endParaRPr>
          </a:p>
        </p:txBody>
      </p:sp>
      <p:pic>
        <p:nvPicPr>
          <p:cNvPr id="18" name="図 17"/>
          <p:cNvPicPr>
            <a:picLocks noChangeAspect="1"/>
          </p:cNvPicPr>
          <p:nvPr/>
        </p:nvPicPr>
        <p:blipFill>
          <a:blip r:embed="rId4"/>
          <a:stretch>
            <a:fillRect/>
          </a:stretch>
        </p:blipFill>
        <p:spPr>
          <a:xfrm>
            <a:off x="6784182" y="1755625"/>
            <a:ext cx="2035969" cy="1333500"/>
          </a:xfrm>
          <a:prstGeom prst="rect">
            <a:avLst/>
          </a:prstGeom>
          <a:ln>
            <a:solidFill>
              <a:schemeClr val="accent1"/>
            </a:solidFill>
          </a:ln>
        </p:spPr>
      </p:pic>
      <p:cxnSp>
        <p:nvCxnSpPr>
          <p:cNvPr id="20" name="直線矢印コネクタ 19"/>
          <p:cNvCxnSpPr/>
          <p:nvPr/>
        </p:nvCxnSpPr>
        <p:spPr bwMode="auto">
          <a:xfrm flipV="1">
            <a:off x="4387241" y="1955256"/>
            <a:ext cx="2396940" cy="4890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6784182" y="1437775"/>
            <a:ext cx="1980029" cy="369332"/>
          </a:xfrm>
          <a:prstGeom prst="rect">
            <a:avLst/>
          </a:prstGeom>
          <a:noFill/>
        </p:spPr>
        <p:txBody>
          <a:bodyPr wrap="none" rtlCol="0">
            <a:spAutoFit/>
          </a:bodyPr>
          <a:lstStyle/>
          <a:p>
            <a:r>
              <a:rPr kumimoji="1" lang="en-US" altLang="ja-JP" dirty="0">
                <a:solidFill>
                  <a:schemeClr val="accent5">
                    <a:lumMod val="75000"/>
                  </a:schemeClr>
                </a:solidFill>
              </a:rPr>
              <a:t>In1:</a:t>
            </a:r>
            <a:r>
              <a:rPr kumimoji="1" lang="ja-JP" altLang="en-US" dirty="0">
                <a:solidFill>
                  <a:schemeClr val="accent5">
                    <a:lumMod val="75000"/>
                  </a:schemeClr>
                </a:solidFill>
              </a:rPr>
              <a:t>端子番号</a:t>
            </a:r>
            <a:r>
              <a:rPr kumimoji="1" lang="en-US" altLang="ja-JP" dirty="0">
                <a:solidFill>
                  <a:schemeClr val="accent5">
                    <a:lumMod val="75000"/>
                  </a:schemeClr>
                </a:solidFill>
              </a:rPr>
              <a:t>1</a:t>
            </a:r>
            <a:r>
              <a:rPr lang="ja-JP" altLang="en-US" dirty="0">
                <a:solidFill>
                  <a:schemeClr val="accent5">
                    <a:lumMod val="75000"/>
                  </a:schemeClr>
                </a:solidFill>
              </a:rPr>
              <a:t>→</a:t>
            </a:r>
            <a:r>
              <a:rPr lang="en-US" altLang="ja-JP" dirty="0">
                <a:solidFill>
                  <a:schemeClr val="accent5">
                    <a:lumMod val="75000"/>
                  </a:schemeClr>
                </a:solidFill>
              </a:rPr>
              <a:t>2</a:t>
            </a:r>
            <a:endParaRPr kumimoji="1" lang="ja-JP" altLang="en-US" dirty="0">
              <a:solidFill>
                <a:schemeClr val="accent5">
                  <a:lumMod val="75000"/>
                </a:schemeClr>
              </a:solidFill>
            </a:endParaRPr>
          </a:p>
        </p:txBody>
      </p:sp>
      <p:sp>
        <p:nvSpPr>
          <p:cNvPr id="22" name="テキスト ボックス 21"/>
          <p:cNvSpPr txBox="1"/>
          <p:nvPr/>
        </p:nvSpPr>
        <p:spPr>
          <a:xfrm>
            <a:off x="6784182" y="3037643"/>
            <a:ext cx="1980029" cy="369332"/>
          </a:xfrm>
          <a:prstGeom prst="rect">
            <a:avLst/>
          </a:prstGeom>
          <a:noFill/>
        </p:spPr>
        <p:txBody>
          <a:bodyPr wrap="none" rtlCol="0">
            <a:spAutoFit/>
          </a:bodyPr>
          <a:lstStyle/>
          <a:p>
            <a:r>
              <a:rPr kumimoji="1" lang="en-US" altLang="ja-JP" dirty="0">
                <a:solidFill>
                  <a:schemeClr val="accent5">
                    <a:lumMod val="75000"/>
                  </a:schemeClr>
                </a:solidFill>
              </a:rPr>
              <a:t>In2:</a:t>
            </a:r>
            <a:r>
              <a:rPr kumimoji="1" lang="ja-JP" altLang="en-US" dirty="0">
                <a:solidFill>
                  <a:schemeClr val="accent5">
                    <a:lumMod val="75000"/>
                  </a:schemeClr>
                </a:solidFill>
              </a:rPr>
              <a:t>端子番号</a:t>
            </a:r>
            <a:r>
              <a:rPr lang="en-US" altLang="ja-JP" dirty="0">
                <a:solidFill>
                  <a:schemeClr val="accent5">
                    <a:lumMod val="75000"/>
                  </a:schemeClr>
                </a:solidFill>
              </a:rPr>
              <a:t>2</a:t>
            </a:r>
            <a:r>
              <a:rPr lang="ja-JP" altLang="en-US" dirty="0">
                <a:solidFill>
                  <a:schemeClr val="accent5">
                    <a:lumMod val="75000"/>
                  </a:schemeClr>
                </a:solidFill>
              </a:rPr>
              <a:t>→</a:t>
            </a:r>
            <a:r>
              <a:rPr lang="en-US" altLang="ja-JP" dirty="0">
                <a:solidFill>
                  <a:schemeClr val="accent5">
                    <a:lumMod val="75000"/>
                  </a:schemeClr>
                </a:solidFill>
              </a:rPr>
              <a:t>1</a:t>
            </a:r>
            <a:endParaRPr kumimoji="1" lang="ja-JP" altLang="en-US" dirty="0">
              <a:solidFill>
                <a:schemeClr val="accent5">
                  <a:lumMod val="75000"/>
                </a:schemeClr>
              </a:solidFill>
            </a:endParaRPr>
          </a:p>
        </p:txBody>
      </p:sp>
      <p:sp>
        <p:nvSpPr>
          <p:cNvPr id="24" name="正方形/長方形 23"/>
          <p:cNvSpPr/>
          <p:nvPr/>
        </p:nvSpPr>
        <p:spPr bwMode="auto">
          <a:xfrm>
            <a:off x="3425286" y="1911916"/>
            <a:ext cx="410294" cy="123227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998355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端子番号の入れ替え（モデル参照）</a:t>
            </a:r>
          </a:p>
        </p:txBody>
      </p:sp>
      <p:sp>
        <p:nvSpPr>
          <p:cNvPr id="3" name="コンテンツ プレースホルダー 2"/>
          <p:cNvSpPr>
            <a:spLocks noGrp="1"/>
          </p:cNvSpPr>
          <p:nvPr>
            <p:ph idx="1"/>
          </p:nvPr>
        </p:nvSpPr>
        <p:spPr/>
        <p:txBody>
          <a:bodyPr/>
          <a:lstStyle/>
          <a:p>
            <a:r>
              <a:rPr kumimoji="1" lang="ja-JP" altLang="en-US" dirty="0"/>
              <a:t>モデル参照元で</a:t>
            </a:r>
            <a:r>
              <a:rPr kumimoji="1" lang="en-US" altLang="ja-JP" dirty="0"/>
              <a:t>In</a:t>
            </a:r>
            <a:r>
              <a:rPr kumimoji="1" lang="ja-JP" altLang="en-US" dirty="0"/>
              <a:t> </a:t>
            </a:r>
            <a:r>
              <a:rPr kumimoji="1" lang="en-US" altLang="ja-JP" dirty="0"/>
              <a:t>Bus</a:t>
            </a:r>
            <a:r>
              <a:rPr kumimoji="1" lang="ja-JP" altLang="en-US" dirty="0"/>
              <a:t> </a:t>
            </a:r>
            <a:r>
              <a:rPr kumimoji="1" lang="en-US" altLang="ja-JP" dirty="0"/>
              <a:t>Element</a:t>
            </a:r>
            <a:r>
              <a:rPr kumimoji="1" lang="ja-JP" altLang="en-US" dirty="0"/>
              <a:t>の端子番号を入れ替え→接続関係維持されず</a:t>
            </a:r>
          </a:p>
        </p:txBody>
      </p:sp>
      <p:pic>
        <p:nvPicPr>
          <p:cNvPr id="4" name="図 3"/>
          <p:cNvPicPr>
            <a:picLocks noChangeAspect="1"/>
          </p:cNvPicPr>
          <p:nvPr/>
        </p:nvPicPr>
        <p:blipFill>
          <a:blip r:embed="rId2"/>
          <a:stretch>
            <a:fillRect/>
          </a:stretch>
        </p:blipFill>
        <p:spPr>
          <a:xfrm>
            <a:off x="1663368" y="1644825"/>
            <a:ext cx="4628619" cy="2115940"/>
          </a:xfrm>
          <a:prstGeom prst="rect">
            <a:avLst/>
          </a:prstGeom>
        </p:spPr>
      </p:pic>
      <p:pic>
        <p:nvPicPr>
          <p:cNvPr id="5" name="図 4"/>
          <p:cNvPicPr>
            <a:picLocks noChangeAspect="1"/>
          </p:cNvPicPr>
          <p:nvPr/>
        </p:nvPicPr>
        <p:blipFill>
          <a:blip r:embed="rId3"/>
          <a:stretch>
            <a:fillRect/>
          </a:stretch>
        </p:blipFill>
        <p:spPr>
          <a:xfrm>
            <a:off x="1663368" y="4264004"/>
            <a:ext cx="4743743" cy="2211953"/>
          </a:xfrm>
          <a:prstGeom prst="rect">
            <a:avLst/>
          </a:prstGeom>
        </p:spPr>
      </p:pic>
      <p:sp>
        <p:nvSpPr>
          <p:cNvPr id="6" name="右矢印 5"/>
          <p:cNvSpPr/>
          <p:nvPr/>
        </p:nvSpPr>
        <p:spPr bwMode="auto">
          <a:xfrm rot="5400000">
            <a:off x="2934272" y="3689962"/>
            <a:ext cx="920430" cy="405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7" name="正方形/長方形 6"/>
          <p:cNvSpPr/>
          <p:nvPr/>
        </p:nvSpPr>
        <p:spPr bwMode="auto">
          <a:xfrm>
            <a:off x="3394487" y="2033722"/>
            <a:ext cx="400899" cy="109778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3394487" y="4685789"/>
            <a:ext cx="400899" cy="109778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9" name="正方形/長方形 8"/>
          <p:cNvSpPr/>
          <p:nvPr/>
        </p:nvSpPr>
        <p:spPr bwMode="auto">
          <a:xfrm>
            <a:off x="5328506" y="2365708"/>
            <a:ext cx="963481" cy="116663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5345337" y="5033752"/>
            <a:ext cx="963481" cy="116663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1" name="角丸四角形吹き出し 10"/>
          <p:cNvSpPr/>
          <p:nvPr/>
        </p:nvSpPr>
        <p:spPr bwMode="auto">
          <a:xfrm>
            <a:off x="6121846" y="4123667"/>
            <a:ext cx="2239277" cy="764063"/>
          </a:xfrm>
          <a:prstGeom prst="wedgeRoundRectCallout">
            <a:avLst>
              <a:gd name="adj1" fmla="val -39873"/>
              <a:gd name="adj2" fmla="val 90071"/>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a:latin typeface="Arial" charset="0"/>
                <a:ea typeface="ＭＳ Ｐゴシック" pitchFamily="50" charset="-128"/>
              </a:rPr>
              <a:t>Outport1,2</a:t>
            </a:r>
            <a:r>
              <a:rPr lang="ja-JP" altLang="en-US" sz="1400" dirty="0">
                <a:latin typeface="Arial" charset="0"/>
                <a:ea typeface="ＭＳ Ｐゴシック" pitchFamily="50" charset="-128"/>
              </a:rPr>
              <a:t>の出力が</a:t>
            </a:r>
            <a:endParaRPr lang="en-US" altLang="ja-JP" sz="1400" dirty="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a:latin typeface="Arial" charset="0"/>
                <a:ea typeface="ＭＳ Ｐゴシック" pitchFamily="50" charset="-128"/>
              </a:rPr>
              <a:t>入れ替わっている</a:t>
            </a:r>
            <a:endParaRPr kumimoji="1" lang="ja-JP" altLang="en-US" sz="1400" b="0" i="0" u="none" strike="noStrike" cap="none" normalizeH="0" baseline="0" dirty="0">
              <a:ln>
                <a:noFill/>
              </a:ln>
              <a:solidFill>
                <a:schemeClr val="tx1"/>
              </a:solidFill>
              <a:effectLst/>
              <a:latin typeface="Arial" charset="0"/>
              <a:ea typeface="ＭＳ Ｐゴシック" pitchFamily="50" charset="-128"/>
            </a:endParaRPr>
          </a:p>
        </p:txBody>
      </p:sp>
      <p:pic>
        <p:nvPicPr>
          <p:cNvPr id="12" name="図 11"/>
          <p:cNvPicPr>
            <a:picLocks noChangeAspect="1"/>
          </p:cNvPicPr>
          <p:nvPr/>
        </p:nvPicPr>
        <p:blipFill>
          <a:blip r:embed="rId4"/>
          <a:stretch>
            <a:fillRect/>
          </a:stretch>
        </p:blipFill>
        <p:spPr>
          <a:xfrm>
            <a:off x="6536232" y="1838793"/>
            <a:ext cx="2035969" cy="1333500"/>
          </a:xfrm>
          <a:prstGeom prst="rect">
            <a:avLst/>
          </a:prstGeom>
          <a:ln>
            <a:solidFill>
              <a:schemeClr val="accent1"/>
            </a:solidFill>
          </a:ln>
        </p:spPr>
      </p:pic>
      <p:sp>
        <p:nvSpPr>
          <p:cNvPr id="13" name="テキスト ボックス 12"/>
          <p:cNvSpPr txBox="1"/>
          <p:nvPr/>
        </p:nvSpPr>
        <p:spPr>
          <a:xfrm>
            <a:off x="6536232" y="1559921"/>
            <a:ext cx="1980029" cy="369332"/>
          </a:xfrm>
          <a:prstGeom prst="rect">
            <a:avLst/>
          </a:prstGeom>
          <a:noFill/>
        </p:spPr>
        <p:txBody>
          <a:bodyPr wrap="none" rtlCol="0">
            <a:spAutoFit/>
          </a:bodyPr>
          <a:lstStyle/>
          <a:p>
            <a:r>
              <a:rPr kumimoji="1" lang="en-US" altLang="ja-JP" dirty="0">
                <a:solidFill>
                  <a:schemeClr val="accent5">
                    <a:lumMod val="75000"/>
                  </a:schemeClr>
                </a:solidFill>
              </a:rPr>
              <a:t>In1:</a:t>
            </a:r>
            <a:r>
              <a:rPr kumimoji="1" lang="ja-JP" altLang="en-US" dirty="0">
                <a:solidFill>
                  <a:schemeClr val="accent5">
                    <a:lumMod val="75000"/>
                  </a:schemeClr>
                </a:solidFill>
              </a:rPr>
              <a:t>端子番号</a:t>
            </a:r>
            <a:r>
              <a:rPr kumimoji="1" lang="en-US" altLang="ja-JP" dirty="0">
                <a:solidFill>
                  <a:schemeClr val="accent5">
                    <a:lumMod val="75000"/>
                  </a:schemeClr>
                </a:solidFill>
              </a:rPr>
              <a:t>1</a:t>
            </a:r>
            <a:r>
              <a:rPr lang="ja-JP" altLang="en-US" dirty="0">
                <a:solidFill>
                  <a:schemeClr val="accent5">
                    <a:lumMod val="75000"/>
                  </a:schemeClr>
                </a:solidFill>
              </a:rPr>
              <a:t>→</a:t>
            </a:r>
            <a:r>
              <a:rPr lang="en-US" altLang="ja-JP" dirty="0">
                <a:solidFill>
                  <a:schemeClr val="accent5">
                    <a:lumMod val="75000"/>
                  </a:schemeClr>
                </a:solidFill>
              </a:rPr>
              <a:t>2</a:t>
            </a:r>
            <a:endParaRPr kumimoji="1" lang="ja-JP" altLang="en-US" dirty="0">
              <a:solidFill>
                <a:schemeClr val="accent5">
                  <a:lumMod val="75000"/>
                </a:schemeClr>
              </a:solidFill>
            </a:endParaRPr>
          </a:p>
        </p:txBody>
      </p:sp>
      <p:sp>
        <p:nvSpPr>
          <p:cNvPr id="14" name="テキスト ボックス 13"/>
          <p:cNvSpPr txBox="1"/>
          <p:nvPr/>
        </p:nvSpPr>
        <p:spPr>
          <a:xfrm>
            <a:off x="6536232" y="3135962"/>
            <a:ext cx="1980029" cy="369332"/>
          </a:xfrm>
          <a:prstGeom prst="rect">
            <a:avLst/>
          </a:prstGeom>
          <a:noFill/>
        </p:spPr>
        <p:txBody>
          <a:bodyPr wrap="none" rtlCol="0">
            <a:spAutoFit/>
          </a:bodyPr>
          <a:lstStyle/>
          <a:p>
            <a:r>
              <a:rPr kumimoji="1" lang="en-US" altLang="ja-JP" dirty="0">
                <a:solidFill>
                  <a:schemeClr val="accent5">
                    <a:lumMod val="75000"/>
                  </a:schemeClr>
                </a:solidFill>
              </a:rPr>
              <a:t>In2:</a:t>
            </a:r>
            <a:r>
              <a:rPr kumimoji="1" lang="ja-JP" altLang="en-US" dirty="0">
                <a:solidFill>
                  <a:schemeClr val="accent5">
                    <a:lumMod val="75000"/>
                  </a:schemeClr>
                </a:solidFill>
              </a:rPr>
              <a:t>端子番号</a:t>
            </a:r>
            <a:r>
              <a:rPr lang="en-US" altLang="ja-JP" dirty="0">
                <a:solidFill>
                  <a:schemeClr val="accent5">
                    <a:lumMod val="75000"/>
                  </a:schemeClr>
                </a:solidFill>
              </a:rPr>
              <a:t>2</a:t>
            </a:r>
            <a:r>
              <a:rPr lang="ja-JP" altLang="en-US" dirty="0">
                <a:solidFill>
                  <a:schemeClr val="accent5">
                    <a:lumMod val="75000"/>
                  </a:schemeClr>
                </a:solidFill>
              </a:rPr>
              <a:t>→</a:t>
            </a:r>
            <a:r>
              <a:rPr lang="en-US" altLang="ja-JP" dirty="0">
                <a:solidFill>
                  <a:schemeClr val="accent5">
                    <a:lumMod val="75000"/>
                  </a:schemeClr>
                </a:solidFill>
              </a:rPr>
              <a:t>1</a:t>
            </a:r>
            <a:endParaRPr kumimoji="1" lang="ja-JP" altLang="en-US" dirty="0">
              <a:solidFill>
                <a:schemeClr val="accent5">
                  <a:lumMod val="75000"/>
                </a:schemeClr>
              </a:solidFill>
            </a:endParaRPr>
          </a:p>
        </p:txBody>
      </p:sp>
      <p:cxnSp>
        <p:nvCxnSpPr>
          <p:cNvPr id="15" name="直線矢印コネクタ 14"/>
          <p:cNvCxnSpPr/>
          <p:nvPr/>
        </p:nvCxnSpPr>
        <p:spPr bwMode="auto">
          <a:xfrm flipV="1">
            <a:off x="4387242" y="1929254"/>
            <a:ext cx="2148991" cy="7491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617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From</a:t>
            </a:r>
            <a:r>
              <a:rPr kumimoji="1" lang="ja-JP" altLang="en-US" dirty="0"/>
              <a:t> </a:t>
            </a:r>
            <a:r>
              <a:rPr kumimoji="1" lang="en-US" altLang="ja-JP" dirty="0"/>
              <a:t>Spreadsheet</a:t>
            </a:r>
            <a:r>
              <a:rPr kumimoji="1" lang="ja-JP" altLang="en-US" dirty="0"/>
              <a:t>との接続</a:t>
            </a:r>
          </a:p>
        </p:txBody>
      </p:sp>
      <p:sp>
        <p:nvSpPr>
          <p:cNvPr id="3" name="コンテンツ プレースホルダー 2"/>
          <p:cNvSpPr>
            <a:spLocks noGrp="1"/>
          </p:cNvSpPr>
          <p:nvPr>
            <p:ph idx="1"/>
          </p:nvPr>
        </p:nvSpPr>
        <p:spPr>
          <a:xfrm>
            <a:off x="571761" y="1052513"/>
            <a:ext cx="8229600" cy="5329237"/>
          </a:xfrm>
        </p:spPr>
        <p:txBody>
          <a:bodyPr/>
          <a:lstStyle/>
          <a:p>
            <a:r>
              <a:rPr kumimoji="1" lang="en-US" altLang="ja-JP" dirty="0"/>
              <a:t>From</a:t>
            </a:r>
            <a:r>
              <a:rPr kumimoji="1" lang="ja-JP" altLang="en-US" dirty="0"/>
              <a:t> </a:t>
            </a:r>
            <a:r>
              <a:rPr kumimoji="1" lang="en-US" altLang="ja-JP" dirty="0"/>
              <a:t>Spreadsheet</a:t>
            </a:r>
            <a:r>
              <a:rPr kumimoji="1" lang="ja-JP" altLang="en-US" dirty="0"/>
              <a:t>と接続可</a:t>
            </a:r>
          </a:p>
        </p:txBody>
      </p:sp>
      <p:pic>
        <p:nvPicPr>
          <p:cNvPr id="4" name="図 3"/>
          <p:cNvPicPr>
            <a:picLocks noChangeAspect="1"/>
          </p:cNvPicPr>
          <p:nvPr/>
        </p:nvPicPr>
        <p:blipFill>
          <a:blip r:embed="rId2"/>
          <a:stretch>
            <a:fillRect/>
          </a:stretch>
        </p:blipFill>
        <p:spPr>
          <a:xfrm>
            <a:off x="915037" y="2276605"/>
            <a:ext cx="4307681" cy="1209675"/>
          </a:xfrm>
          <a:prstGeom prst="rect">
            <a:avLst/>
          </a:prstGeom>
        </p:spPr>
      </p:pic>
      <p:pic>
        <p:nvPicPr>
          <p:cNvPr id="5" name="図 4"/>
          <p:cNvPicPr>
            <a:picLocks noChangeAspect="1"/>
          </p:cNvPicPr>
          <p:nvPr/>
        </p:nvPicPr>
        <p:blipFill>
          <a:blip r:embed="rId3"/>
          <a:stretch>
            <a:fillRect/>
          </a:stretch>
        </p:blipFill>
        <p:spPr>
          <a:xfrm>
            <a:off x="5140908" y="3566383"/>
            <a:ext cx="1852336" cy="2735262"/>
          </a:xfrm>
          <a:prstGeom prst="rect">
            <a:avLst/>
          </a:prstGeom>
        </p:spPr>
      </p:pic>
      <p:pic>
        <p:nvPicPr>
          <p:cNvPr id="6" name="図 5"/>
          <p:cNvPicPr>
            <a:picLocks noChangeAspect="1"/>
          </p:cNvPicPr>
          <p:nvPr/>
        </p:nvPicPr>
        <p:blipFill>
          <a:blip r:embed="rId4"/>
          <a:stretch>
            <a:fillRect/>
          </a:stretch>
        </p:blipFill>
        <p:spPr>
          <a:xfrm>
            <a:off x="964210" y="3933149"/>
            <a:ext cx="1757363" cy="1657350"/>
          </a:xfrm>
          <a:prstGeom prst="rect">
            <a:avLst/>
          </a:prstGeom>
        </p:spPr>
      </p:pic>
      <p:cxnSp>
        <p:nvCxnSpPr>
          <p:cNvPr id="7" name="直線矢印コネクタ 6"/>
          <p:cNvCxnSpPr/>
          <p:nvPr/>
        </p:nvCxnSpPr>
        <p:spPr bwMode="auto">
          <a:xfrm flipH="1">
            <a:off x="1451453" y="2997307"/>
            <a:ext cx="192588" cy="10333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角丸四角形吹き出し 11"/>
          <p:cNvSpPr/>
          <p:nvPr/>
        </p:nvSpPr>
        <p:spPr bwMode="auto">
          <a:xfrm>
            <a:off x="1644042" y="1773367"/>
            <a:ext cx="1319930" cy="362322"/>
          </a:xfrm>
          <a:prstGeom prst="wedgeRoundRectCallout">
            <a:avLst>
              <a:gd name="adj1" fmla="val -50300"/>
              <a:gd name="adj2" fmla="val 212004"/>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a:latin typeface="Arial" charset="0"/>
                <a:ea typeface="ＭＳ Ｐゴシック" pitchFamily="50" charset="-128"/>
              </a:rPr>
              <a:t>From Spreadsheet</a:t>
            </a:r>
            <a:endParaRPr kumimoji="1" lang="ja-JP" altLang="en-US" sz="1400" b="0" i="0" u="none" strike="noStrike" cap="none" normalizeH="0" baseline="0" dirty="0">
              <a:ln>
                <a:noFill/>
              </a:ln>
              <a:solidFill>
                <a:schemeClr val="tx1"/>
              </a:solidFill>
              <a:effectLst/>
              <a:latin typeface="Arial" charset="0"/>
              <a:ea typeface="ＭＳ Ｐゴシック" pitchFamily="50" charset="-128"/>
            </a:endParaRPr>
          </a:p>
        </p:txBody>
      </p:sp>
      <p:cxnSp>
        <p:nvCxnSpPr>
          <p:cNvPr id="13" name="直線矢印コネクタ 12"/>
          <p:cNvCxnSpPr/>
          <p:nvPr/>
        </p:nvCxnSpPr>
        <p:spPr bwMode="auto">
          <a:xfrm>
            <a:off x="4965004" y="3050088"/>
            <a:ext cx="650163" cy="5771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53883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a:t>Bus Element</a:t>
            </a:r>
            <a:r>
              <a:rPr kumimoji="1" lang="ja-JP" altLang="en-US" sz="4000" dirty="0"/>
              <a:t>ブロックの共通設定</a:t>
            </a:r>
            <a:endParaRPr kumimoji="1" lang="en-US" altLang="ja-JP" sz="4000" dirty="0"/>
          </a:p>
        </p:txBody>
      </p:sp>
    </p:spTree>
    <p:extLst>
      <p:ext uri="{BB962C8B-B14F-4D97-AF65-F5344CB8AC3E}">
        <p14:creationId xmlns:p14="http://schemas.microsoft.com/office/powerpoint/2010/main" val="887118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Element </a:t>
            </a:r>
            <a:r>
              <a:rPr lang="ja-JP" altLang="en-US" dirty="0"/>
              <a:t>ブロックの共通設定</a:t>
            </a:r>
            <a:r>
              <a:rPr lang="en-US" altLang="ja-JP" dirty="0"/>
              <a:t>(</a:t>
            </a:r>
            <a:r>
              <a:rPr lang="ja-JP" altLang="en-US" dirty="0"/>
              <a:t>信号属性</a:t>
            </a:r>
            <a:r>
              <a:rPr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プロパティ画面 信号名の右にある鉛筆のマークをクリックすることで編集可能</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429577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088" y="3574535"/>
            <a:ext cx="3124200" cy="2673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屈折矢印 2"/>
          <p:cNvSpPr/>
          <p:nvPr/>
        </p:nvSpPr>
        <p:spPr bwMode="auto">
          <a:xfrm rot="5400000">
            <a:off x="3048000" y="4343400"/>
            <a:ext cx="1295400" cy="990600"/>
          </a:xfrm>
          <a:prstGeom prst="bentUp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1903963" y="3439306"/>
            <a:ext cx="382037" cy="29449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568856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Element </a:t>
            </a:r>
            <a:r>
              <a:rPr lang="ja-JP" altLang="en-US" dirty="0"/>
              <a:t>ブロックの共通設定</a:t>
            </a:r>
            <a:r>
              <a:rPr lang="en-US" altLang="ja-JP" dirty="0"/>
              <a:t>(</a:t>
            </a:r>
            <a:r>
              <a:rPr lang="ja-JP" altLang="en-US" dirty="0"/>
              <a:t>端子名変更</a:t>
            </a:r>
            <a:r>
              <a:rPr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プロパティ画面　端子名を編集することで変更可能</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429577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正方形/長方形 10"/>
          <p:cNvSpPr/>
          <p:nvPr/>
        </p:nvSpPr>
        <p:spPr bwMode="auto">
          <a:xfrm>
            <a:off x="1143001" y="2372506"/>
            <a:ext cx="1981200" cy="29449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650" y="2381250"/>
            <a:ext cx="13525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99" y="4191000"/>
            <a:ext cx="429577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右矢印 9"/>
          <p:cNvSpPr/>
          <p:nvPr/>
        </p:nvSpPr>
        <p:spPr bwMode="auto">
          <a:xfrm rot="5400000">
            <a:off x="4495800" y="3733800"/>
            <a:ext cx="6096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2" name="正方形/長方形 11"/>
          <p:cNvSpPr/>
          <p:nvPr/>
        </p:nvSpPr>
        <p:spPr bwMode="auto">
          <a:xfrm>
            <a:off x="1139686" y="4858531"/>
            <a:ext cx="1981200" cy="29449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933950"/>
            <a:ext cx="134302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正方形/長方形 12"/>
          <p:cNvSpPr/>
          <p:nvPr/>
        </p:nvSpPr>
        <p:spPr bwMode="auto">
          <a:xfrm>
            <a:off x="6510338" y="2514600"/>
            <a:ext cx="485774" cy="28059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4" name="正方形/長方形 13"/>
          <p:cNvSpPr/>
          <p:nvPr/>
        </p:nvSpPr>
        <p:spPr bwMode="auto">
          <a:xfrm>
            <a:off x="6477000" y="4981114"/>
            <a:ext cx="485774" cy="28059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314014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Element </a:t>
            </a:r>
            <a:r>
              <a:rPr lang="ja-JP" altLang="en-US" dirty="0"/>
              <a:t>ブロックの共通設定</a:t>
            </a:r>
            <a:r>
              <a:rPr lang="en-US" altLang="ja-JP" dirty="0"/>
              <a:t>(</a:t>
            </a:r>
            <a:r>
              <a:rPr lang="ja-JP" altLang="en-US" dirty="0"/>
              <a:t>端子追加</a:t>
            </a:r>
            <a:r>
              <a:rPr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新たに</a:t>
            </a:r>
            <a:r>
              <a:rPr kumimoji="1" lang="en-US" altLang="ja-JP" dirty="0"/>
              <a:t>Bus Element</a:t>
            </a:r>
            <a:r>
              <a:rPr kumimoji="1" lang="ja-JP" altLang="en-US" dirty="0"/>
              <a:t>用の端子を増やしたいとき</a:t>
            </a:r>
            <a:endParaRPr kumimoji="1" lang="en-US" altLang="ja-JP" dirty="0"/>
          </a:p>
          <a:p>
            <a:pPr marL="0" indent="0">
              <a:buNone/>
            </a:pPr>
            <a:endParaRPr kumimoji="1" lang="en-US" altLang="ja-JP" dirty="0"/>
          </a:p>
          <a:p>
            <a:pPr marL="0" indent="0">
              <a:buNone/>
            </a:pPr>
            <a:r>
              <a:rPr kumimoji="1" lang="en-US" altLang="ja-JP" dirty="0"/>
              <a:t>Bus Element</a:t>
            </a:r>
            <a:r>
              <a:rPr kumimoji="1" lang="ja-JP" altLang="en-US" dirty="0"/>
              <a:t>の端子を右クリックドラッグアンドドロップ後に表示されるメニューで「新規端子の作成」をクリック</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875906"/>
            <a:ext cx="186690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67000"/>
            <a:ext cx="1839823"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013" y="4662874"/>
            <a:ext cx="1171787"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8700" y="4695825"/>
            <a:ext cx="17907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右矢印 16"/>
          <p:cNvSpPr/>
          <p:nvPr/>
        </p:nvSpPr>
        <p:spPr bwMode="auto">
          <a:xfrm rot="5400000">
            <a:off x="5429250" y="4270417"/>
            <a:ext cx="6096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8" name="右矢印 17"/>
          <p:cNvSpPr/>
          <p:nvPr/>
        </p:nvSpPr>
        <p:spPr bwMode="auto">
          <a:xfrm rot="5400000">
            <a:off x="2133600" y="4282774"/>
            <a:ext cx="6096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964240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a:t>モデルをまたぐ</a:t>
            </a:r>
            <a:r>
              <a:rPr kumimoji="1" lang="en-US" altLang="ja-JP" sz="4000" dirty="0"/>
              <a:t>Bus Element</a:t>
            </a:r>
          </a:p>
        </p:txBody>
      </p:sp>
    </p:spTree>
    <p:extLst>
      <p:ext uri="{BB962C8B-B14F-4D97-AF65-F5344CB8AC3E}">
        <p14:creationId xmlns:p14="http://schemas.microsoft.com/office/powerpoint/2010/main" val="1682946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モデルをまたぐ</a:t>
            </a:r>
            <a:r>
              <a:rPr lang="en-US" altLang="ja-JP" dirty="0"/>
              <a:t>Bus Element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プロパティ設定で期待する信号を設定した参照モデルを作成した場合、バスオブジェクトを指定せずモデルをまたぐことが可能</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参照モデル内部</a:t>
            </a:r>
            <a:endParaRPr kumimoji="1" lang="en-US" altLang="ja-JP" dirty="0"/>
          </a:p>
          <a:p>
            <a:pPr marL="0" indent="0">
              <a:buNone/>
            </a:pPr>
            <a:endParaRPr kumimoji="1" lang="en-US" altLang="ja-JP"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33600"/>
            <a:ext cx="58674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4514850"/>
            <a:ext cx="521017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2391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参考</a:t>
            </a:r>
            <a:r>
              <a:rPr lang="en-US" altLang="ja-JP" dirty="0"/>
              <a:t>:</a:t>
            </a:r>
            <a:r>
              <a:rPr lang="en-US" altLang="ja-JP" dirty="0" err="1"/>
              <a:t>BusCreator</a:t>
            </a:r>
            <a:r>
              <a:rPr lang="en-US" altLang="ja-JP" dirty="0"/>
              <a:t> </a:t>
            </a:r>
            <a:r>
              <a:rPr lang="en-US" altLang="ja-JP" dirty="0" err="1"/>
              <a:t>BusSelector</a:t>
            </a:r>
            <a:r>
              <a:rPr lang="ja-JP" altLang="en-US" dirty="0"/>
              <a:t>でモデルをまたぐ</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バスオブジェクトを指定せずモデル作成する際、</a:t>
            </a:r>
            <a:r>
              <a:rPr kumimoji="1" lang="en-US" altLang="ja-JP" dirty="0"/>
              <a:t>GUI</a:t>
            </a:r>
            <a:r>
              <a:rPr kumimoji="1" lang="ja-JP" altLang="en-US" dirty="0"/>
              <a:t>上で作成することは不可能</a:t>
            </a:r>
            <a:endParaRPr kumimoji="1" lang="en-US" altLang="ja-JP" dirty="0"/>
          </a:p>
          <a:p>
            <a:pPr marL="0" indent="0">
              <a:buNone/>
            </a:pPr>
            <a:r>
              <a:rPr kumimoji="1" lang="ja-JP" altLang="en-US" dirty="0"/>
              <a:t>　∵</a:t>
            </a:r>
            <a:r>
              <a:rPr kumimoji="1" lang="en-US" altLang="ja-JP" dirty="0" err="1"/>
              <a:t>BusSelector</a:t>
            </a:r>
            <a:r>
              <a:rPr kumimoji="1" lang="ja-JP" altLang="en-US" dirty="0"/>
              <a:t>ブロックは、繋がっている信号のバス要素を表示しているため</a:t>
            </a:r>
            <a:endParaRPr kumimoji="1" lang="en-US" altLang="ja-JP" dirty="0"/>
          </a:p>
          <a:p>
            <a:pPr marL="0" indent="0">
              <a:buNone/>
            </a:pPr>
            <a:r>
              <a:rPr kumimoji="1" lang="ja-JP" altLang="en-US" dirty="0"/>
              <a:t>コマンドで作成した場合、次の通りになるが、シミュレーション開始時にエラーとなる</a:t>
            </a:r>
            <a:endParaRPr kumimoji="1" lang="en-US" altLang="ja-JP" dirty="0"/>
          </a:p>
          <a:p>
            <a:pPr marL="0" indent="0">
              <a:buNone/>
            </a:pPr>
            <a:endParaRPr kumimoji="1" lang="en-US" altLang="ja-JP" dirty="0"/>
          </a:p>
          <a:p>
            <a:pPr marL="0" indent="0">
              <a:buNone/>
            </a:pPr>
            <a:r>
              <a:rPr kumimoji="1" lang="ja-JP" altLang="en-US" dirty="0"/>
              <a:t>参照モデル内　：</a:t>
            </a:r>
            <a:endParaRPr kumimoji="1" lang="en-US" altLang="ja-JP"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505200"/>
            <a:ext cx="44767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746554"/>
            <a:ext cx="66389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66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a:t>Bus Element</a:t>
            </a:r>
            <a:r>
              <a:rPr kumimoji="1" lang="ja-JP" altLang="en-US" sz="4000" dirty="0"/>
              <a:t>ブロックの特徴</a:t>
            </a:r>
            <a:endParaRPr kumimoji="1" lang="en-US" altLang="ja-JP" sz="4000" dirty="0"/>
          </a:p>
        </p:txBody>
      </p:sp>
    </p:spTree>
    <p:extLst>
      <p:ext uri="{BB962C8B-B14F-4D97-AF65-F5344CB8AC3E}">
        <p14:creationId xmlns:p14="http://schemas.microsoft.com/office/powerpoint/2010/main" val="3590707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モデル参照</a:t>
            </a:r>
          </a:p>
        </p:txBody>
      </p:sp>
      <p:sp>
        <p:nvSpPr>
          <p:cNvPr id="3" name="コンテンツ プレースホルダー 2"/>
          <p:cNvSpPr>
            <a:spLocks noGrp="1"/>
          </p:cNvSpPr>
          <p:nvPr>
            <p:ph idx="1"/>
          </p:nvPr>
        </p:nvSpPr>
        <p:spPr/>
        <p:txBody>
          <a:bodyPr/>
          <a:lstStyle/>
          <a:p>
            <a:r>
              <a:rPr kumimoji="1" lang="ja-JP" altLang="en-US" dirty="0"/>
              <a:t>モデル参照先で</a:t>
            </a:r>
            <a:r>
              <a:rPr kumimoji="1" lang="en-US" altLang="ja-JP" dirty="0"/>
              <a:t>In(Out) Bus Element</a:t>
            </a:r>
            <a:r>
              <a:rPr kumimoji="1" lang="ja-JP" altLang="en-US" dirty="0"/>
              <a:t>を使用しても問題なし</a:t>
            </a:r>
          </a:p>
        </p:txBody>
      </p:sp>
      <p:pic>
        <p:nvPicPr>
          <p:cNvPr id="4" name="図 3"/>
          <p:cNvPicPr>
            <a:picLocks noChangeAspect="1"/>
          </p:cNvPicPr>
          <p:nvPr/>
        </p:nvPicPr>
        <p:blipFill>
          <a:blip r:embed="rId2"/>
          <a:stretch>
            <a:fillRect/>
          </a:stretch>
        </p:blipFill>
        <p:spPr>
          <a:xfrm>
            <a:off x="1840005" y="1589762"/>
            <a:ext cx="5384996" cy="2230677"/>
          </a:xfrm>
          <a:prstGeom prst="rect">
            <a:avLst/>
          </a:prstGeom>
        </p:spPr>
      </p:pic>
      <p:pic>
        <p:nvPicPr>
          <p:cNvPr id="5" name="図 4"/>
          <p:cNvPicPr>
            <a:picLocks noChangeAspect="1"/>
          </p:cNvPicPr>
          <p:nvPr/>
        </p:nvPicPr>
        <p:blipFill>
          <a:blip r:embed="rId3"/>
          <a:stretch>
            <a:fillRect/>
          </a:stretch>
        </p:blipFill>
        <p:spPr>
          <a:xfrm>
            <a:off x="785665" y="4173364"/>
            <a:ext cx="3034954" cy="1463348"/>
          </a:xfrm>
          <a:prstGeom prst="rect">
            <a:avLst/>
          </a:prstGeom>
          <a:ln>
            <a:solidFill>
              <a:schemeClr val="accent1"/>
            </a:solidFill>
          </a:ln>
        </p:spPr>
      </p:pic>
      <p:pic>
        <p:nvPicPr>
          <p:cNvPr id="6" name="図 5"/>
          <p:cNvPicPr>
            <a:picLocks noChangeAspect="1"/>
          </p:cNvPicPr>
          <p:nvPr/>
        </p:nvPicPr>
        <p:blipFill>
          <a:blip r:embed="rId4"/>
          <a:stretch>
            <a:fillRect/>
          </a:stretch>
        </p:blipFill>
        <p:spPr>
          <a:xfrm>
            <a:off x="4573827" y="4173364"/>
            <a:ext cx="3543040" cy="1161220"/>
          </a:xfrm>
          <a:prstGeom prst="rect">
            <a:avLst/>
          </a:prstGeom>
          <a:ln>
            <a:solidFill>
              <a:schemeClr val="accent1"/>
            </a:solidFill>
          </a:ln>
        </p:spPr>
      </p:pic>
      <p:cxnSp>
        <p:nvCxnSpPr>
          <p:cNvPr id="8" name="直線矢印コネクタ 7"/>
          <p:cNvCxnSpPr>
            <a:endCxn id="5" idx="0"/>
          </p:cNvCxnSpPr>
          <p:nvPr/>
        </p:nvCxnSpPr>
        <p:spPr bwMode="auto">
          <a:xfrm flipH="1">
            <a:off x="2303143" y="3144034"/>
            <a:ext cx="881600" cy="102933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直線矢印コネクタ 9"/>
          <p:cNvCxnSpPr>
            <a:endCxn id="6" idx="0"/>
          </p:cNvCxnSpPr>
          <p:nvPr/>
        </p:nvCxnSpPr>
        <p:spPr bwMode="auto">
          <a:xfrm>
            <a:off x="4702221" y="3144034"/>
            <a:ext cx="1643126" cy="102933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098378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a:t>既存モデルの</a:t>
            </a:r>
            <a:r>
              <a:rPr kumimoji="1" lang="en-US" altLang="ja-JP" sz="4000" dirty="0"/>
              <a:t>Bus Element</a:t>
            </a:r>
            <a:r>
              <a:rPr kumimoji="1" lang="ja-JP" altLang="en-US" sz="4000" dirty="0"/>
              <a:t>化</a:t>
            </a:r>
            <a:endParaRPr kumimoji="1" lang="en-US" altLang="ja-JP" sz="4000" dirty="0"/>
          </a:p>
        </p:txBody>
      </p:sp>
    </p:spTree>
    <p:extLst>
      <p:ext uri="{BB962C8B-B14F-4D97-AF65-F5344CB8AC3E}">
        <p14:creationId xmlns:p14="http://schemas.microsoft.com/office/powerpoint/2010/main" val="1934713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既存モデルの</a:t>
            </a:r>
            <a:r>
              <a:rPr lang="en-US" altLang="ja-JP" dirty="0"/>
              <a:t>Bus Element</a:t>
            </a:r>
            <a:r>
              <a:rPr lang="ja-JP" altLang="en-US" dirty="0"/>
              <a:t>化</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サブシステム間の信号を</a:t>
            </a:r>
            <a:r>
              <a:rPr kumimoji="1" lang="en-US" altLang="ja-JP" dirty="0"/>
              <a:t>Bus</a:t>
            </a:r>
            <a:r>
              <a:rPr kumimoji="1" lang="ja-JP" altLang="en-US" dirty="0"/>
              <a:t>信号に変換すると</a:t>
            </a:r>
            <a:r>
              <a:rPr kumimoji="1" lang="en-US" altLang="ja-JP" dirty="0" err="1"/>
              <a:t>BusElement</a:t>
            </a:r>
            <a:r>
              <a:rPr kumimoji="1" lang="ja-JP" altLang="en-US" dirty="0"/>
              <a:t>を使用した形に変換される</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変換後</a:t>
            </a:r>
            <a:endParaRPr kumimoji="1" lang="en-US" altLang="ja-JP"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287" y="2219325"/>
            <a:ext cx="597217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610100"/>
            <a:ext cx="589597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5219700" y="3300803"/>
            <a:ext cx="190500" cy="28059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35447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既存モデルの</a:t>
            </a:r>
            <a:r>
              <a:rPr lang="en-US" altLang="ja-JP" dirty="0"/>
              <a:t>Bus Element</a:t>
            </a:r>
            <a:r>
              <a:rPr lang="ja-JP" altLang="en-US" dirty="0"/>
              <a:t>化</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すでにバスでサブシステム間が接続されている場合</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内部の</a:t>
            </a:r>
            <a:r>
              <a:rPr kumimoji="1" lang="en-US" altLang="ja-JP" dirty="0" err="1"/>
              <a:t>BusCreator</a:t>
            </a:r>
            <a:r>
              <a:rPr kumimoji="1" lang="ja-JP" altLang="en-US" dirty="0"/>
              <a:t>ブロック、</a:t>
            </a:r>
            <a:r>
              <a:rPr kumimoji="1" lang="en-US" altLang="ja-JP" dirty="0" err="1"/>
              <a:t>BusSelector</a:t>
            </a:r>
            <a:r>
              <a:rPr kumimoji="1" lang="ja-JP" altLang="en-US" dirty="0"/>
              <a:t>ブロックをクリックして「バス端子」を選択することで</a:t>
            </a:r>
            <a:r>
              <a:rPr kumimoji="1" lang="en-US" altLang="ja-JP" dirty="0" err="1"/>
              <a:t>BusElement</a:t>
            </a:r>
            <a:r>
              <a:rPr kumimoji="1" lang="ja-JP" altLang="en-US" dirty="0"/>
              <a:t>化することができる</a:t>
            </a:r>
            <a:endParaRPr kumimoji="1" lang="en-US" altLang="ja-JP" dirty="0"/>
          </a:p>
          <a:p>
            <a:pPr marL="0" indent="0">
              <a:buNone/>
            </a:pPr>
            <a:endParaRPr kumimoji="1" lang="en-US" altLang="ja-JP"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23197"/>
            <a:ext cx="534352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287" y="4038600"/>
            <a:ext cx="18288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右矢印 10"/>
          <p:cNvSpPr/>
          <p:nvPr/>
        </p:nvSpPr>
        <p:spPr bwMode="auto">
          <a:xfrm>
            <a:off x="4114800" y="4959408"/>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419600"/>
            <a:ext cx="189547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3915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スマート編集機能</a:t>
            </a:r>
          </a:p>
        </p:txBody>
      </p:sp>
      <p:sp>
        <p:nvSpPr>
          <p:cNvPr id="3" name="コンテンツ プレースホルダー 2"/>
          <p:cNvSpPr>
            <a:spLocks noGrp="1"/>
          </p:cNvSpPr>
          <p:nvPr>
            <p:ph idx="1"/>
          </p:nvPr>
        </p:nvSpPr>
        <p:spPr/>
        <p:txBody>
          <a:bodyPr/>
          <a:lstStyle/>
          <a:p>
            <a:r>
              <a:rPr kumimoji="1" lang="en-US" altLang="ja-JP" dirty="0"/>
              <a:t>In(Out)Bus Element</a:t>
            </a:r>
            <a:r>
              <a:rPr kumimoji="1" lang="ja-JP" altLang="en-US" dirty="0"/>
              <a:t>に変換できない構成では</a:t>
            </a:r>
            <a:br>
              <a:rPr kumimoji="1" lang="en-US" altLang="ja-JP" dirty="0"/>
            </a:br>
            <a:r>
              <a:rPr kumimoji="1" lang="ja-JP" altLang="en-US" dirty="0"/>
              <a:t>スマート編集機能メニューに「バス端子」アイコンが出ない</a:t>
            </a:r>
          </a:p>
        </p:txBody>
      </p:sp>
      <p:pic>
        <p:nvPicPr>
          <p:cNvPr id="6" name="図 5"/>
          <p:cNvPicPr>
            <a:picLocks noChangeAspect="1"/>
          </p:cNvPicPr>
          <p:nvPr/>
        </p:nvPicPr>
        <p:blipFill>
          <a:blip r:embed="rId2"/>
          <a:stretch>
            <a:fillRect/>
          </a:stretch>
        </p:blipFill>
        <p:spPr>
          <a:xfrm>
            <a:off x="1388184" y="2272915"/>
            <a:ext cx="3970864" cy="3075698"/>
          </a:xfrm>
          <a:prstGeom prst="rect">
            <a:avLst/>
          </a:prstGeom>
        </p:spPr>
      </p:pic>
    </p:spTree>
    <p:extLst>
      <p:ext uri="{BB962C8B-B14F-4D97-AF65-F5344CB8AC3E}">
        <p14:creationId xmlns:p14="http://schemas.microsoft.com/office/powerpoint/2010/main" val="2567547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バスの入れ子</a:t>
            </a:r>
          </a:p>
        </p:txBody>
      </p:sp>
      <p:sp>
        <p:nvSpPr>
          <p:cNvPr id="3" name="コンテンツ プレースホルダー 2"/>
          <p:cNvSpPr>
            <a:spLocks noGrp="1"/>
          </p:cNvSpPr>
          <p:nvPr>
            <p:ph idx="1"/>
          </p:nvPr>
        </p:nvSpPr>
        <p:spPr/>
        <p:txBody>
          <a:bodyPr/>
          <a:lstStyle/>
          <a:p>
            <a:r>
              <a:rPr kumimoji="1" lang="en-US" altLang="ja-JP" dirty="0"/>
              <a:t>In(Out)</a:t>
            </a:r>
            <a:r>
              <a:rPr kumimoji="1" lang="ja-JP" altLang="en-US" dirty="0"/>
              <a:t> </a:t>
            </a:r>
            <a:r>
              <a:rPr kumimoji="1" lang="en-US" altLang="ja-JP" dirty="0"/>
              <a:t>Bus</a:t>
            </a:r>
            <a:r>
              <a:rPr kumimoji="1" lang="ja-JP" altLang="en-US" dirty="0"/>
              <a:t> </a:t>
            </a:r>
            <a:r>
              <a:rPr kumimoji="1" lang="en-US" altLang="ja-JP" dirty="0"/>
              <a:t>Element</a:t>
            </a:r>
            <a:r>
              <a:rPr kumimoji="1" lang="ja-JP" altLang="en-US" dirty="0"/>
              <a:t>を使用してバスを入れ子にできる</a:t>
            </a:r>
          </a:p>
        </p:txBody>
      </p:sp>
      <p:pic>
        <p:nvPicPr>
          <p:cNvPr id="4" name="図 3"/>
          <p:cNvPicPr>
            <a:picLocks noChangeAspect="1"/>
          </p:cNvPicPr>
          <p:nvPr/>
        </p:nvPicPr>
        <p:blipFill>
          <a:blip r:embed="rId2"/>
          <a:stretch>
            <a:fillRect/>
          </a:stretch>
        </p:blipFill>
        <p:spPr>
          <a:xfrm>
            <a:off x="1156358" y="2531465"/>
            <a:ext cx="3389952" cy="1627177"/>
          </a:xfrm>
          <a:prstGeom prst="rect">
            <a:avLst/>
          </a:prstGeom>
        </p:spPr>
      </p:pic>
      <p:pic>
        <p:nvPicPr>
          <p:cNvPr id="5" name="図 4"/>
          <p:cNvPicPr>
            <a:picLocks noChangeAspect="1"/>
          </p:cNvPicPr>
          <p:nvPr/>
        </p:nvPicPr>
        <p:blipFill>
          <a:blip r:embed="rId3"/>
          <a:stretch>
            <a:fillRect/>
          </a:stretch>
        </p:blipFill>
        <p:spPr>
          <a:xfrm>
            <a:off x="5112117" y="2028629"/>
            <a:ext cx="1924794" cy="3592949"/>
          </a:xfrm>
          <a:prstGeom prst="rect">
            <a:avLst/>
          </a:prstGeom>
          <a:ln>
            <a:solidFill>
              <a:schemeClr val="tx1"/>
            </a:solidFill>
          </a:ln>
        </p:spPr>
      </p:pic>
      <p:cxnSp>
        <p:nvCxnSpPr>
          <p:cNvPr id="9" name="直線矢印コネクタ 8"/>
          <p:cNvCxnSpPr/>
          <p:nvPr/>
        </p:nvCxnSpPr>
        <p:spPr bwMode="auto">
          <a:xfrm>
            <a:off x="4396636" y="2868460"/>
            <a:ext cx="1024003" cy="16409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直線矢印コネクタ 9"/>
          <p:cNvCxnSpPr/>
          <p:nvPr/>
        </p:nvCxnSpPr>
        <p:spPr bwMode="auto">
          <a:xfrm>
            <a:off x="4396636" y="3165824"/>
            <a:ext cx="1193104" cy="219140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209317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a:t>Bus Element</a:t>
            </a:r>
            <a:r>
              <a:rPr kumimoji="1" lang="ja-JP" altLang="en-US" sz="4000" dirty="0"/>
              <a:t>の生成コード</a:t>
            </a:r>
            <a:endParaRPr kumimoji="1" lang="en-US" altLang="ja-JP" sz="4000" dirty="0"/>
          </a:p>
        </p:txBody>
      </p:sp>
    </p:spTree>
    <p:extLst>
      <p:ext uri="{BB962C8B-B14F-4D97-AF65-F5344CB8AC3E}">
        <p14:creationId xmlns:p14="http://schemas.microsoft.com/office/powerpoint/2010/main" val="158983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Element</a:t>
            </a:r>
            <a:r>
              <a:rPr lang="ja-JP" altLang="en-US" dirty="0"/>
              <a:t>の生成コード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次のモデルをコード生成する</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a:t>
            </a:r>
            <a:r>
              <a:rPr kumimoji="1" lang="en-US" altLang="ja-JP" dirty="0" err="1"/>
              <a:t>first_func</a:t>
            </a:r>
            <a:r>
              <a:rPr kumimoji="1" lang="ja-JP" altLang="en-US" dirty="0"/>
              <a:t>内　　　　　　　　　　　　　　・</a:t>
            </a:r>
            <a:r>
              <a:rPr kumimoji="1" lang="en-US" altLang="ja-JP" dirty="0" err="1"/>
              <a:t>second_func</a:t>
            </a:r>
            <a:r>
              <a:rPr kumimoji="1" lang="ja-JP" altLang="en-US" dirty="0"/>
              <a:t>内</a:t>
            </a:r>
            <a:endParaRPr kumimoji="1" lang="en-US" altLang="ja-JP"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43" y="4781550"/>
            <a:ext cx="317182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1666875"/>
            <a:ext cx="79152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0" y="4991100"/>
            <a:ext cx="28384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5076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Element</a:t>
            </a:r>
            <a:r>
              <a:rPr lang="ja-JP" altLang="en-US" dirty="0"/>
              <a:t>の生成コード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3676650" cy="5329237"/>
          </a:xfrm>
        </p:spPr>
        <p:txBody>
          <a:bodyPr/>
          <a:lstStyle/>
          <a:p>
            <a:pPr marL="0" indent="0">
              <a:buNone/>
            </a:pPr>
            <a:r>
              <a:rPr kumimoji="1" lang="ja-JP" altLang="en-US" dirty="0"/>
              <a:t>生成結果</a:t>
            </a:r>
            <a:endParaRPr kumimoji="1" lang="en-US" altLang="ja-JP" dirty="0"/>
          </a:p>
          <a:p>
            <a:pPr marL="0" indent="0">
              <a:buNone/>
            </a:pPr>
            <a:r>
              <a:rPr kumimoji="1" lang="ja-JP" altLang="en-US" dirty="0"/>
              <a:t>・ステップ関数</a:t>
            </a:r>
            <a:endParaRPr kumimoji="1" lang="en-US" altLang="ja-JP" dirty="0"/>
          </a:p>
          <a:p>
            <a:pPr marL="0" indent="0">
              <a:buNone/>
            </a:pPr>
            <a:r>
              <a:rPr kumimoji="1" lang="ja-JP" altLang="en-US" dirty="0"/>
              <a:t>　バーチャルバスとして扱われる。</a:t>
            </a:r>
            <a:endParaRPr kumimoji="1" lang="en-US" altLang="ja-JP" dirty="0"/>
          </a:p>
          <a:p>
            <a:pPr marL="0" indent="0">
              <a:buNone/>
            </a:pPr>
            <a:r>
              <a:rPr kumimoji="1" lang="ja-JP" altLang="en-US" dirty="0"/>
              <a:t>　（バスとして構造体が用意されるわけではない。）</a:t>
            </a: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219200"/>
            <a:ext cx="4758661"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bwMode="auto">
          <a:xfrm>
            <a:off x="4495800" y="1600200"/>
            <a:ext cx="11430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6" name="正方形/長方形 5"/>
          <p:cNvSpPr/>
          <p:nvPr/>
        </p:nvSpPr>
        <p:spPr bwMode="auto">
          <a:xfrm>
            <a:off x="5791200" y="3124200"/>
            <a:ext cx="1295400" cy="1905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7" name="正方形/長方形 6"/>
          <p:cNvSpPr/>
          <p:nvPr/>
        </p:nvSpPr>
        <p:spPr bwMode="auto">
          <a:xfrm>
            <a:off x="5824330" y="4419600"/>
            <a:ext cx="1186070" cy="2286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848878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Element</a:t>
            </a:r>
            <a:r>
              <a:rPr lang="ja-JP" altLang="en-US" dirty="0"/>
              <a:t>の生成コード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3884612" cy="5329237"/>
          </a:xfrm>
        </p:spPr>
        <p:txBody>
          <a:bodyPr/>
          <a:lstStyle/>
          <a:p>
            <a:pPr marL="0" indent="0">
              <a:buNone/>
            </a:pPr>
            <a:r>
              <a:rPr kumimoji="1" lang="ja-JP" altLang="en-US" dirty="0"/>
              <a:t>生成結果</a:t>
            </a:r>
            <a:endParaRPr kumimoji="1" lang="en-US" altLang="ja-JP" dirty="0"/>
          </a:p>
          <a:p>
            <a:pPr marL="0" indent="0">
              <a:buNone/>
            </a:pPr>
            <a:r>
              <a:rPr kumimoji="1" lang="ja-JP" altLang="en-US" dirty="0"/>
              <a:t>・各種サブシステム関数</a:t>
            </a:r>
            <a:endParaRPr kumimoji="1" lang="en-US" altLang="ja-JP" dirty="0"/>
          </a:p>
          <a:p>
            <a:pPr marL="0" indent="0">
              <a:buNone/>
            </a:pPr>
            <a:r>
              <a:rPr kumimoji="1" lang="ja-JP" altLang="en-US" dirty="0"/>
              <a:t>　バーチャルバスとしてそれぞれ変数入力される。</a:t>
            </a:r>
            <a:endParaRPr kumimoji="1" lang="en-US" altLang="ja-JP" dirty="0"/>
          </a:p>
          <a:p>
            <a:pPr marL="0" indent="0">
              <a:buNone/>
            </a:pPr>
            <a:r>
              <a:rPr kumimoji="1" lang="ja-JP" altLang="en-US" dirty="0"/>
              <a:t>（構造体入力を受け付けているわけではない。）</a:t>
            </a:r>
            <a:endParaRPr kumimoji="1" lang="en-US" altLang="ja-JP" dirty="0"/>
          </a:p>
          <a:p>
            <a:pPr marL="0" indent="0">
              <a:buNone/>
            </a:pPr>
            <a:endParaRPr kumimoji="1" lang="en-US" altLang="ja-JP" dirty="0"/>
          </a:p>
          <a:p>
            <a:pPr marL="0" indent="0">
              <a:buNone/>
            </a:pPr>
            <a:r>
              <a:rPr kumimoji="1" lang="ja-JP" altLang="en-US" dirty="0"/>
              <a:t>・命名規則</a:t>
            </a:r>
            <a:endParaRPr kumimoji="1" lang="en-US" altLang="ja-JP" dirty="0"/>
          </a:p>
          <a:p>
            <a:pPr marL="0" indent="0">
              <a:buNone/>
            </a:pPr>
            <a:r>
              <a:rPr kumimoji="1" lang="en-US" altLang="ja-JP" dirty="0" err="1"/>
              <a:t>rtw_Inbus_Inport</a:t>
            </a:r>
            <a:r>
              <a:rPr kumimoji="1" lang="en-US" altLang="ja-JP" dirty="0"/>
              <a:t>_(n)_(x)</a:t>
            </a:r>
          </a:p>
          <a:p>
            <a:pPr marL="0" indent="0">
              <a:buNone/>
            </a:pPr>
            <a:r>
              <a:rPr kumimoji="1" lang="en-US" altLang="ja-JP" dirty="0"/>
              <a:t>n</a:t>
            </a:r>
            <a:r>
              <a:rPr kumimoji="1" lang="ja-JP" altLang="en-US" dirty="0"/>
              <a:t>：ポート番号</a:t>
            </a:r>
            <a:endParaRPr kumimoji="1" lang="en-US" altLang="ja-JP" dirty="0"/>
          </a:p>
          <a:p>
            <a:pPr marL="0" indent="0">
              <a:buNone/>
            </a:pPr>
            <a:r>
              <a:rPr kumimoji="1" lang="en-US" altLang="ja-JP" dirty="0"/>
              <a:t>x</a:t>
            </a:r>
            <a:r>
              <a:rPr kumimoji="1" lang="ja-JP" altLang="en-US" dirty="0"/>
              <a:t>：個数によって規則的に降られる</a:t>
            </a:r>
            <a:endParaRPr kumimoji="1" lang="en-US" altLang="ja-JP" dirty="0"/>
          </a:p>
          <a:p>
            <a:pPr marL="0" indent="0">
              <a:buNone/>
            </a:pPr>
            <a:endParaRPr kumimoji="1" lang="en-US" altLang="ja-JP" dirty="0"/>
          </a:p>
          <a:p>
            <a:pPr marL="0" indent="0">
              <a:buNone/>
            </a:pPr>
            <a:endParaRPr kumimoji="1" lang="en-US" altLang="ja-JP"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162" y="1523999"/>
            <a:ext cx="4668838"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4444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Element</a:t>
            </a:r>
            <a:r>
              <a:rPr lang="ja-JP" altLang="en-US" dirty="0"/>
              <a:t>ブロックの特徴</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バス信号をサブシステム及びモデル内部に取り込むためのブロック群</a:t>
            </a:r>
            <a:endParaRPr kumimoji="1" lang="en-US" altLang="ja-JP" dirty="0"/>
          </a:p>
          <a:p>
            <a:pPr marL="0" indent="0">
              <a:buNone/>
            </a:pPr>
            <a:endParaRPr kumimoji="1" lang="en-US" altLang="ja-JP" dirty="0"/>
          </a:p>
          <a:p>
            <a:pPr marL="0" indent="0">
              <a:buNone/>
            </a:pPr>
            <a:r>
              <a:rPr kumimoji="1" lang="ja-JP" altLang="en-US" dirty="0"/>
              <a:t>１．</a:t>
            </a:r>
            <a:r>
              <a:rPr kumimoji="1" lang="en-US" altLang="ja-JP" dirty="0"/>
              <a:t>In Bus Element</a:t>
            </a:r>
          </a:p>
          <a:p>
            <a:pPr marL="0" indent="0">
              <a:buNone/>
            </a:pPr>
            <a:r>
              <a:rPr kumimoji="1" lang="ja-JP" altLang="en-US" dirty="0"/>
              <a:t>　</a:t>
            </a:r>
            <a:r>
              <a:rPr kumimoji="1" lang="en-US" altLang="ja-JP" dirty="0" err="1"/>
              <a:t>Inport</a:t>
            </a:r>
            <a:r>
              <a:rPr kumimoji="1" lang="ja-JP" altLang="en-US" dirty="0"/>
              <a:t>ブロックと</a:t>
            </a:r>
            <a:r>
              <a:rPr kumimoji="1" lang="en-US" altLang="ja-JP" dirty="0"/>
              <a:t>Bus Selector</a:t>
            </a:r>
            <a:r>
              <a:rPr kumimoji="1" lang="ja-JP" altLang="en-US" dirty="0"/>
              <a:t>ブロックが一つにまとまったブロック</a:t>
            </a:r>
            <a:endParaRPr kumimoji="1" lang="en-US" altLang="ja-JP" dirty="0"/>
          </a:p>
          <a:p>
            <a:pPr marL="0" indent="0">
              <a:buNone/>
            </a:pPr>
            <a:endParaRPr kumimoji="1" lang="en-US" altLang="ja-JP" dirty="0"/>
          </a:p>
          <a:p>
            <a:pPr marL="0" indent="0">
              <a:buNone/>
            </a:pPr>
            <a:r>
              <a:rPr kumimoji="1" lang="ja-JP" altLang="en-US" dirty="0"/>
              <a:t>２．</a:t>
            </a:r>
            <a:r>
              <a:rPr kumimoji="1" lang="en-US" altLang="ja-JP" dirty="0"/>
              <a:t>Out Bus Element</a:t>
            </a:r>
          </a:p>
          <a:p>
            <a:pPr marL="0" indent="0">
              <a:buNone/>
            </a:pPr>
            <a:r>
              <a:rPr kumimoji="1" lang="ja-JP" altLang="en-US" dirty="0"/>
              <a:t>　</a:t>
            </a:r>
            <a:r>
              <a:rPr kumimoji="1" lang="en-US" altLang="ja-JP" dirty="0" err="1"/>
              <a:t>Outport</a:t>
            </a:r>
            <a:r>
              <a:rPr kumimoji="1" lang="ja-JP" altLang="en-US" dirty="0"/>
              <a:t>ブロックと</a:t>
            </a:r>
            <a:r>
              <a:rPr kumimoji="1" lang="en-US" altLang="ja-JP" dirty="0"/>
              <a:t>Bus Creator</a:t>
            </a:r>
            <a:r>
              <a:rPr kumimoji="1" lang="ja-JP" altLang="en-US" dirty="0"/>
              <a:t>ブロックが一つにまとまったブロック</a:t>
            </a:r>
            <a:endParaRPr kumimoji="1" lang="en-US" altLang="ja-JP" dirty="0"/>
          </a:p>
          <a:p>
            <a:pPr marL="0" indent="0">
              <a:buNone/>
            </a:pPr>
            <a:endParaRPr kumimoji="1" lang="en-US" altLang="ja-JP"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688" y="2085975"/>
            <a:ext cx="1585912" cy="662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209800"/>
            <a:ext cx="1025600" cy="561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矢印 7"/>
          <p:cNvSpPr/>
          <p:nvPr/>
        </p:nvSpPr>
        <p:spPr bwMode="auto">
          <a:xfrm>
            <a:off x="6019800" y="2236573"/>
            <a:ext cx="6096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9" name="右矢印 8"/>
          <p:cNvSpPr/>
          <p:nvPr/>
        </p:nvSpPr>
        <p:spPr bwMode="auto">
          <a:xfrm>
            <a:off x="6019800" y="3962400"/>
            <a:ext cx="6096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6885" y="3894420"/>
            <a:ext cx="1245715" cy="60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086" y="3894420"/>
            <a:ext cx="1013114"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2455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a:t>
            </a:r>
            <a:r>
              <a:rPr lang="en-US" altLang="ja-JP" dirty="0" err="1"/>
              <a:t>Creator,Selector</a:t>
            </a:r>
            <a:r>
              <a:rPr lang="ja-JP" altLang="en-US" dirty="0"/>
              <a:t>の生成コードとの比較</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先ほどのモデルと同等の、次のモデルをコード生成する</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a:t>
            </a:r>
            <a:r>
              <a:rPr kumimoji="1" lang="en-US" altLang="ja-JP" dirty="0" err="1"/>
              <a:t>first_func</a:t>
            </a:r>
            <a:r>
              <a:rPr kumimoji="1" lang="ja-JP" altLang="en-US" dirty="0"/>
              <a:t>内　　　　　　　　　　　　　　・</a:t>
            </a:r>
            <a:r>
              <a:rPr kumimoji="1" lang="en-US" altLang="ja-JP" dirty="0" err="1"/>
              <a:t>second_func</a:t>
            </a:r>
            <a:r>
              <a:rPr kumimoji="1" lang="ja-JP" altLang="en-US" dirty="0"/>
              <a:t>内</a:t>
            </a:r>
            <a:endParaRPr kumimoji="1" lang="en-US" altLang="ja-JP"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819275"/>
            <a:ext cx="7915275"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95825"/>
            <a:ext cx="363855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772025"/>
            <a:ext cx="311467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4943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a:t>
            </a:r>
            <a:r>
              <a:rPr lang="en-US" altLang="ja-JP" dirty="0" err="1"/>
              <a:t>Creator,Selector</a:t>
            </a:r>
            <a:r>
              <a:rPr lang="ja-JP" altLang="en-US" dirty="0"/>
              <a:t>の生成コードとの比較</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・ステップ関数</a:t>
            </a:r>
            <a:endParaRPr kumimoji="1" lang="en-US" altLang="ja-JP" dirty="0"/>
          </a:p>
          <a:p>
            <a:pPr marL="0" indent="0">
              <a:buNone/>
            </a:pPr>
            <a:r>
              <a:rPr kumimoji="1" lang="ja-JP" altLang="en-US" dirty="0"/>
              <a:t>　中間変数の命名規則が変化しているだけで、コードの構造に変化なし</a:t>
            </a:r>
            <a:endParaRPr kumimoji="1" lang="en-US" altLang="ja-JP"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53076"/>
            <a:ext cx="8153400" cy="2966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bwMode="auto">
          <a:xfrm>
            <a:off x="669234" y="3352800"/>
            <a:ext cx="8169965" cy="29449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3" name="テキスト ボックス 2"/>
          <p:cNvSpPr txBox="1"/>
          <p:nvPr/>
        </p:nvSpPr>
        <p:spPr>
          <a:xfrm>
            <a:off x="685800" y="2602468"/>
            <a:ext cx="2362200" cy="369332"/>
          </a:xfrm>
          <a:prstGeom prst="rect">
            <a:avLst/>
          </a:prstGeom>
          <a:noFill/>
        </p:spPr>
        <p:txBody>
          <a:bodyPr wrap="square" rtlCol="0">
            <a:spAutoFit/>
          </a:bodyPr>
          <a:lstStyle/>
          <a:p>
            <a:r>
              <a:rPr lang="en-US" altLang="ja-JP" dirty="0"/>
              <a:t>Bus Element</a:t>
            </a:r>
            <a:r>
              <a:rPr lang="ja-JP" altLang="en-US" dirty="0"/>
              <a:t>のコード</a:t>
            </a:r>
            <a:endParaRPr kumimoji="1" lang="ja-JP" altLang="en-US" dirty="0"/>
          </a:p>
        </p:txBody>
      </p:sp>
      <p:sp>
        <p:nvSpPr>
          <p:cNvPr id="7" name="テキスト ボックス 6"/>
          <p:cNvSpPr txBox="1"/>
          <p:nvPr/>
        </p:nvSpPr>
        <p:spPr>
          <a:xfrm>
            <a:off x="4754216" y="2590800"/>
            <a:ext cx="3276600" cy="369332"/>
          </a:xfrm>
          <a:prstGeom prst="rect">
            <a:avLst/>
          </a:prstGeom>
          <a:noFill/>
        </p:spPr>
        <p:txBody>
          <a:bodyPr wrap="square" rtlCol="0">
            <a:spAutoFit/>
          </a:bodyPr>
          <a:lstStyle/>
          <a:p>
            <a:r>
              <a:rPr lang="en-US" altLang="ja-JP" dirty="0"/>
              <a:t>Bus</a:t>
            </a:r>
            <a:r>
              <a:rPr lang="ja-JP" altLang="en-US" dirty="0"/>
              <a:t> </a:t>
            </a:r>
            <a:r>
              <a:rPr lang="en-US" altLang="ja-JP" dirty="0" err="1"/>
              <a:t>Creator,Selector</a:t>
            </a:r>
            <a:r>
              <a:rPr lang="ja-JP" altLang="en-US" dirty="0"/>
              <a:t>のコード</a:t>
            </a:r>
            <a:endParaRPr kumimoji="1" lang="ja-JP" altLang="en-US" dirty="0"/>
          </a:p>
        </p:txBody>
      </p:sp>
    </p:spTree>
    <p:extLst>
      <p:ext uri="{BB962C8B-B14F-4D97-AF65-F5344CB8AC3E}">
        <p14:creationId xmlns:p14="http://schemas.microsoft.com/office/powerpoint/2010/main" val="21853092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a:t>
            </a:r>
            <a:r>
              <a:rPr lang="en-US" altLang="ja-JP" dirty="0" err="1"/>
              <a:t>Creator,Selector</a:t>
            </a:r>
            <a:r>
              <a:rPr lang="ja-JP" altLang="en-US" dirty="0"/>
              <a:t>の生成コードとの比較</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・各種サブシステム関数</a:t>
            </a:r>
            <a:endParaRPr kumimoji="1" lang="en-US" altLang="ja-JP" dirty="0"/>
          </a:p>
          <a:p>
            <a:pPr marL="0" indent="0">
              <a:buNone/>
            </a:pPr>
            <a:r>
              <a:rPr kumimoji="1" lang="ja-JP" altLang="en-US" dirty="0"/>
              <a:t>　引数名の命名規則が変化しているだけで、コードの構造に変化なし</a:t>
            </a:r>
            <a:endParaRPr kumimoji="1" lang="en-US" altLang="ja-JP"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00400"/>
            <a:ext cx="8458200" cy="2630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685800" y="2754868"/>
            <a:ext cx="2362200" cy="369332"/>
          </a:xfrm>
          <a:prstGeom prst="rect">
            <a:avLst/>
          </a:prstGeom>
          <a:noFill/>
        </p:spPr>
        <p:txBody>
          <a:bodyPr wrap="square" rtlCol="0">
            <a:spAutoFit/>
          </a:bodyPr>
          <a:lstStyle/>
          <a:p>
            <a:r>
              <a:rPr lang="en-US" altLang="ja-JP" dirty="0"/>
              <a:t>Bus Element</a:t>
            </a:r>
            <a:r>
              <a:rPr lang="ja-JP" altLang="en-US" dirty="0"/>
              <a:t>のコード</a:t>
            </a:r>
            <a:endParaRPr kumimoji="1" lang="ja-JP" altLang="en-US" dirty="0"/>
          </a:p>
        </p:txBody>
      </p:sp>
      <p:sp>
        <p:nvSpPr>
          <p:cNvPr id="7" name="テキスト ボックス 6"/>
          <p:cNvSpPr txBox="1"/>
          <p:nvPr/>
        </p:nvSpPr>
        <p:spPr>
          <a:xfrm>
            <a:off x="4754216" y="2754868"/>
            <a:ext cx="3276600" cy="369332"/>
          </a:xfrm>
          <a:prstGeom prst="rect">
            <a:avLst/>
          </a:prstGeom>
          <a:noFill/>
        </p:spPr>
        <p:txBody>
          <a:bodyPr wrap="square" rtlCol="0">
            <a:spAutoFit/>
          </a:bodyPr>
          <a:lstStyle/>
          <a:p>
            <a:r>
              <a:rPr lang="en-US" altLang="ja-JP" dirty="0"/>
              <a:t>Bus</a:t>
            </a:r>
            <a:r>
              <a:rPr lang="ja-JP" altLang="en-US" dirty="0"/>
              <a:t> </a:t>
            </a:r>
            <a:r>
              <a:rPr lang="en-US" altLang="ja-JP" dirty="0" err="1"/>
              <a:t>Creator,Selector</a:t>
            </a:r>
            <a:r>
              <a:rPr lang="ja-JP" altLang="en-US" dirty="0"/>
              <a:t>のコード</a:t>
            </a:r>
            <a:endParaRPr kumimoji="1" lang="ja-JP" altLang="en-US" dirty="0"/>
          </a:p>
        </p:txBody>
      </p:sp>
    </p:spTree>
    <p:extLst>
      <p:ext uri="{BB962C8B-B14F-4D97-AF65-F5344CB8AC3E}">
        <p14:creationId xmlns:p14="http://schemas.microsoft.com/office/powerpoint/2010/main" val="3912003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Element</a:t>
            </a:r>
            <a:r>
              <a:rPr lang="ja-JP" altLang="en-US" dirty="0"/>
              <a:t>の生成コード</a:t>
            </a:r>
            <a:r>
              <a:rPr lang="en-US" altLang="ja-JP" dirty="0"/>
              <a:t>(</a:t>
            </a:r>
            <a:r>
              <a:rPr lang="ja-JP" altLang="en-US" dirty="0"/>
              <a:t>モデルをまたぐ</a:t>
            </a:r>
            <a:r>
              <a:rPr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err="1"/>
              <a:t>BusElement</a:t>
            </a:r>
            <a:r>
              <a:rPr kumimoji="1" lang="ja-JP" altLang="en-US" dirty="0"/>
              <a:t>でモデルをまたいだものをコード生成する</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a:t>
            </a:r>
            <a:r>
              <a:rPr kumimoji="1" lang="en-US" altLang="ja-JP" dirty="0" err="1"/>
              <a:t>first_ref_model</a:t>
            </a:r>
            <a:r>
              <a:rPr kumimoji="1" lang="ja-JP" altLang="en-US" dirty="0"/>
              <a:t>内　　　　　　　　・</a:t>
            </a:r>
            <a:r>
              <a:rPr kumimoji="1" lang="en-US" altLang="ja-JP" dirty="0" err="1"/>
              <a:t>second_ref_model</a:t>
            </a:r>
            <a:r>
              <a:rPr kumimoji="1" lang="ja-JP" altLang="en-US" dirty="0"/>
              <a:t>内</a:t>
            </a:r>
            <a:endParaRPr kumimoji="1" lang="en-US" altLang="ja-JP" dirty="0"/>
          </a:p>
          <a:p>
            <a:pPr marL="0" indent="0">
              <a:buNone/>
            </a:pPr>
            <a:endParaRPr kumimoji="1" lang="en-US" altLang="ja-JP"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771650"/>
            <a:ext cx="581025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495800"/>
            <a:ext cx="294322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467225"/>
            <a:ext cx="381000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1709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Element</a:t>
            </a:r>
            <a:r>
              <a:rPr lang="ja-JP" altLang="en-US" dirty="0"/>
              <a:t>の生成コード</a:t>
            </a:r>
            <a:r>
              <a:rPr lang="en-US" altLang="ja-JP" dirty="0"/>
              <a:t>(</a:t>
            </a:r>
            <a:r>
              <a:rPr lang="ja-JP" altLang="en-US" dirty="0"/>
              <a:t>モデルをまたぐ</a:t>
            </a:r>
            <a:r>
              <a:rPr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3371850" cy="5329237"/>
          </a:xfrm>
        </p:spPr>
        <p:txBody>
          <a:bodyPr/>
          <a:lstStyle/>
          <a:p>
            <a:pPr marL="0" indent="0">
              <a:buNone/>
            </a:pPr>
            <a:r>
              <a:rPr kumimoji="1" lang="ja-JP" altLang="en-US" dirty="0"/>
              <a:t>生成コードの特徴</a:t>
            </a:r>
            <a:endParaRPr kumimoji="1" lang="en-US" altLang="ja-JP" dirty="0"/>
          </a:p>
          <a:p>
            <a:pPr marL="0" indent="0">
              <a:buNone/>
            </a:pPr>
            <a:r>
              <a:rPr kumimoji="1" lang="ja-JP" altLang="en-US" dirty="0"/>
              <a:t>　モデルをまたいだ場合も、先ほどのサブシステム関数と同様なコードが出力される</a:t>
            </a:r>
            <a:endParaRPr kumimoji="1" lang="en-US" altLang="ja-JP" dirty="0"/>
          </a:p>
          <a:p>
            <a:pPr marL="0" indent="0">
              <a:buNone/>
            </a:pPr>
            <a:r>
              <a:rPr kumimoji="1" lang="ja-JP" altLang="en-US" dirty="0"/>
              <a:t>　</a:t>
            </a:r>
            <a:r>
              <a:rPr kumimoji="1" lang="en-US" altLang="ja-JP" dirty="0"/>
              <a:t>※</a:t>
            </a:r>
            <a:r>
              <a:rPr kumimoji="1" lang="ja-JP" altLang="en-US" dirty="0"/>
              <a:t>参照モデルであるため、関数のソースが分割されている</a:t>
            </a:r>
            <a:endParaRPr kumimoji="1" lang="en-US" altLang="ja-JP" dirty="0"/>
          </a:p>
          <a:p>
            <a:pPr marL="0" indent="0">
              <a:buNone/>
            </a:pP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880493"/>
            <a:ext cx="5068956" cy="3310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419600"/>
            <a:ext cx="4859948"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653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Object</a:t>
            </a:r>
            <a:r>
              <a:rPr lang="ja-JP" altLang="en-US" dirty="0"/>
              <a:t>の生成コード</a:t>
            </a:r>
            <a:r>
              <a:rPr lang="en-US" altLang="ja-JP" dirty="0"/>
              <a:t>(</a:t>
            </a:r>
            <a:r>
              <a:rPr lang="ja-JP" altLang="en-US" dirty="0"/>
              <a:t>モデルをまたぐ</a:t>
            </a:r>
            <a:r>
              <a:rPr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err="1"/>
              <a:t>BusObject</a:t>
            </a:r>
            <a:r>
              <a:rPr kumimoji="1" lang="ja-JP" altLang="en-US" dirty="0"/>
              <a:t>でモデルをまたいだものをコード生成する</a:t>
            </a:r>
            <a:endParaRPr kumimoji="1" lang="en-US" altLang="ja-JP" dirty="0"/>
          </a:p>
          <a:p>
            <a:pPr marL="0" indent="0">
              <a:buNone/>
            </a:pPr>
            <a:r>
              <a:rPr kumimoji="1" lang="ja-JP" altLang="en-US" dirty="0"/>
              <a:t>（</a:t>
            </a:r>
            <a:r>
              <a:rPr kumimoji="1" lang="en-US" altLang="ja-JP" dirty="0"/>
              <a:t>Bus</a:t>
            </a:r>
            <a:r>
              <a:rPr kumimoji="1" lang="ja-JP" altLang="en-US" dirty="0"/>
              <a:t> </a:t>
            </a:r>
            <a:r>
              <a:rPr kumimoji="1" lang="en-US" altLang="ja-JP" dirty="0"/>
              <a:t>Element</a:t>
            </a:r>
            <a:r>
              <a:rPr kumimoji="1" lang="ja-JP" altLang="en-US" dirty="0"/>
              <a:t>で作成したモデルを</a:t>
            </a:r>
            <a:r>
              <a:rPr kumimoji="1" lang="en-US" altLang="ja-JP" dirty="0" err="1"/>
              <a:t>BusObject</a:t>
            </a:r>
            <a:r>
              <a:rPr kumimoji="1" lang="ja-JP" altLang="en-US" dirty="0"/>
              <a:t>で再現</a:t>
            </a:r>
            <a:r>
              <a:rPr kumimoji="1" lang="en-US" altLang="ja-JP" dirty="0"/>
              <a:t>)</a:t>
            </a:r>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a:t>
            </a:r>
            <a:r>
              <a:rPr kumimoji="1" lang="en-US" altLang="ja-JP" dirty="0" err="1"/>
              <a:t>first_ref_model</a:t>
            </a:r>
            <a:r>
              <a:rPr kumimoji="1" lang="ja-JP" altLang="en-US" dirty="0"/>
              <a:t>内　　　　　　　　・</a:t>
            </a:r>
            <a:r>
              <a:rPr kumimoji="1" lang="en-US" altLang="ja-JP" dirty="0" err="1"/>
              <a:t>second_ref_model</a:t>
            </a:r>
            <a:r>
              <a:rPr kumimoji="1" lang="ja-JP" altLang="en-US" dirty="0"/>
              <a:t>内</a:t>
            </a:r>
            <a:endParaRPr kumimoji="1" lang="en-US" altLang="ja-JP" dirty="0"/>
          </a:p>
          <a:p>
            <a:pPr marL="0" indent="0">
              <a:buNone/>
            </a:pPr>
            <a:endParaRPr kumimoji="1" lang="en-US" altLang="ja-JP"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52625"/>
            <a:ext cx="58769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10087"/>
            <a:ext cx="362902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4600575"/>
            <a:ext cx="3476625"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2241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Object</a:t>
            </a:r>
            <a:r>
              <a:rPr lang="ja-JP" altLang="en-US" dirty="0"/>
              <a:t>の生成コード</a:t>
            </a:r>
            <a:r>
              <a:rPr lang="en-US" altLang="ja-JP" dirty="0"/>
              <a:t>(</a:t>
            </a:r>
            <a:r>
              <a:rPr lang="ja-JP" altLang="en-US" dirty="0"/>
              <a:t>モデルをまたぐ</a:t>
            </a:r>
            <a:r>
              <a:rPr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・ステップ関数</a:t>
            </a:r>
            <a:endParaRPr kumimoji="1" lang="en-US" altLang="ja-JP" dirty="0"/>
          </a:p>
          <a:p>
            <a:pPr marL="0" indent="0">
              <a:buNone/>
            </a:pPr>
            <a:r>
              <a:rPr kumimoji="1" lang="ja-JP" altLang="en-US" dirty="0"/>
              <a:t>　差異無し</a:t>
            </a:r>
            <a:endParaRPr kumimoji="1" lang="en-US" altLang="ja-JP"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8458200" cy="23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533400" y="2590800"/>
            <a:ext cx="2819400" cy="369332"/>
          </a:xfrm>
          <a:prstGeom prst="rect">
            <a:avLst/>
          </a:prstGeom>
          <a:noFill/>
        </p:spPr>
        <p:txBody>
          <a:bodyPr wrap="square" rtlCol="0">
            <a:spAutoFit/>
          </a:bodyPr>
          <a:lstStyle/>
          <a:p>
            <a:r>
              <a:rPr lang="en-US" altLang="ja-JP" dirty="0"/>
              <a:t>Bus Element</a:t>
            </a:r>
            <a:r>
              <a:rPr lang="ja-JP" altLang="en-US" dirty="0"/>
              <a:t>のコード</a:t>
            </a:r>
            <a:endParaRPr kumimoji="1" lang="ja-JP" altLang="en-US" dirty="0"/>
          </a:p>
        </p:txBody>
      </p:sp>
      <p:sp>
        <p:nvSpPr>
          <p:cNvPr id="6" name="テキスト ボックス 5"/>
          <p:cNvSpPr txBox="1"/>
          <p:nvPr/>
        </p:nvSpPr>
        <p:spPr>
          <a:xfrm>
            <a:off x="4876800" y="2603150"/>
            <a:ext cx="3505200" cy="369332"/>
          </a:xfrm>
          <a:prstGeom prst="rect">
            <a:avLst/>
          </a:prstGeom>
          <a:noFill/>
        </p:spPr>
        <p:txBody>
          <a:bodyPr wrap="square" rtlCol="0">
            <a:spAutoFit/>
          </a:bodyPr>
          <a:lstStyle/>
          <a:p>
            <a:r>
              <a:rPr lang="en-US" altLang="ja-JP" dirty="0"/>
              <a:t>Bus</a:t>
            </a:r>
            <a:r>
              <a:rPr lang="ja-JP" altLang="en-US" dirty="0"/>
              <a:t> </a:t>
            </a:r>
            <a:r>
              <a:rPr lang="en-US" altLang="ja-JP" dirty="0"/>
              <a:t>Object</a:t>
            </a:r>
            <a:r>
              <a:rPr lang="ja-JP" altLang="en-US" dirty="0"/>
              <a:t>のコード</a:t>
            </a:r>
            <a:endParaRPr kumimoji="1" lang="ja-JP" altLang="en-US" dirty="0"/>
          </a:p>
        </p:txBody>
      </p:sp>
    </p:spTree>
    <p:extLst>
      <p:ext uri="{BB962C8B-B14F-4D97-AF65-F5344CB8AC3E}">
        <p14:creationId xmlns:p14="http://schemas.microsoft.com/office/powerpoint/2010/main" val="32210967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Object</a:t>
            </a:r>
            <a:r>
              <a:rPr lang="ja-JP" altLang="en-US" dirty="0"/>
              <a:t>の生成コード</a:t>
            </a:r>
            <a:r>
              <a:rPr lang="en-US" altLang="ja-JP" dirty="0"/>
              <a:t>(</a:t>
            </a:r>
            <a:r>
              <a:rPr lang="ja-JP" altLang="en-US" dirty="0"/>
              <a:t>モデルをまたぐ</a:t>
            </a:r>
            <a:r>
              <a:rPr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・各種参照モデルの関数</a:t>
            </a:r>
            <a:endParaRPr kumimoji="1" lang="en-US" altLang="ja-JP" dirty="0"/>
          </a:p>
          <a:p>
            <a:pPr marL="0" indent="0">
              <a:buNone/>
            </a:pPr>
            <a:r>
              <a:rPr kumimoji="1" lang="ja-JP" altLang="en-US" dirty="0"/>
              <a:t>　命名規則に差異があるものの、構造としては差異はなし</a:t>
            </a: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a:t>
            </a:r>
            <a:r>
              <a:rPr kumimoji="1" lang="en-US" altLang="ja-JP" dirty="0" err="1"/>
              <a:t>first_ref_model</a:t>
            </a:r>
            <a:endParaRPr kumimoji="1" lang="en-US" altLang="ja-JP" dirty="0"/>
          </a:p>
          <a:p>
            <a:pPr marL="0" indent="0">
              <a:buNone/>
            </a:pPr>
            <a:endParaRPr kumimoji="1" lang="en-US" altLang="ja-JP" b="1" dirty="0"/>
          </a:p>
          <a:p>
            <a:pPr marL="0" indent="0">
              <a:buNone/>
            </a:pPr>
            <a:endParaRPr kumimoji="1" lang="en-US" altLang="ja-JP" dirty="0"/>
          </a:p>
          <a:p>
            <a:pPr marL="0" indent="0">
              <a:buNone/>
            </a:pPr>
            <a:endParaRPr kumimoji="1" lang="en-US" altLang="ja-JP" dirty="0"/>
          </a:p>
          <a:p>
            <a:pPr marL="0" indent="0">
              <a:buNone/>
            </a:pPr>
            <a:r>
              <a:rPr kumimoji="1" lang="ja-JP" altLang="en-US" dirty="0"/>
              <a:t>　</a:t>
            </a:r>
            <a:endParaRPr kumimoji="1" lang="en-US" altLang="ja-JP"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82" y="4038600"/>
            <a:ext cx="8686800" cy="1345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533400" y="3657600"/>
            <a:ext cx="2819400" cy="369332"/>
          </a:xfrm>
          <a:prstGeom prst="rect">
            <a:avLst/>
          </a:prstGeom>
          <a:noFill/>
        </p:spPr>
        <p:txBody>
          <a:bodyPr wrap="square" rtlCol="0">
            <a:spAutoFit/>
          </a:bodyPr>
          <a:lstStyle/>
          <a:p>
            <a:r>
              <a:rPr lang="en-US" altLang="ja-JP" dirty="0"/>
              <a:t>Bus Element</a:t>
            </a:r>
            <a:r>
              <a:rPr lang="ja-JP" altLang="en-US" dirty="0"/>
              <a:t>のコード</a:t>
            </a:r>
            <a:endParaRPr kumimoji="1" lang="ja-JP" altLang="en-US" dirty="0"/>
          </a:p>
        </p:txBody>
      </p:sp>
      <p:sp>
        <p:nvSpPr>
          <p:cNvPr id="8" name="テキスト ボックス 7"/>
          <p:cNvSpPr txBox="1"/>
          <p:nvPr/>
        </p:nvSpPr>
        <p:spPr>
          <a:xfrm>
            <a:off x="4876800" y="3669268"/>
            <a:ext cx="3505200" cy="369332"/>
          </a:xfrm>
          <a:prstGeom prst="rect">
            <a:avLst/>
          </a:prstGeom>
          <a:noFill/>
        </p:spPr>
        <p:txBody>
          <a:bodyPr wrap="square" rtlCol="0">
            <a:spAutoFit/>
          </a:bodyPr>
          <a:lstStyle/>
          <a:p>
            <a:r>
              <a:rPr lang="en-US" altLang="ja-JP" dirty="0"/>
              <a:t>Bus</a:t>
            </a:r>
            <a:r>
              <a:rPr lang="ja-JP" altLang="en-US" dirty="0"/>
              <a:t> </a:t>
            </a:r>
            <a:r>
              <a:rPr lang="en-US" altLang="ja-JP" dirty="0"/>
              <a:t>Object</a:t>
            </a:r>
            <a:r>
              <a:rPr lang="ja-JP" altLang="en-US" dirty="0"/>
              <a:t>のコード</a:t>
            </a:r>
            <a:endParaRPr kumimoji="1" lang="ja-JP" altLang="en-US" dirty="0"/>
          </a:p>
        </p:txBody>
      </p:sp>
    </p:spTree>
    <p:extLst>
      <p:ext uri="{BB962C8B-B14F-4D97-AF65-F5344CB8AC3E}">
        <p14:creationId xmlns:p14="http://schemas.microsoft.com/office/powerpoint/2010/main" val="1035508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非バーチャルバスの生成コード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非バーチャルバスでモデルをまたいだものをコード生成する</a:t>
            </a:r>
            <a:endParaRPr kumimoji="1" lang="en-US" altLang="ja-JP" dirty="0"/>
          </a:p>
          <a:p>
            <a:pPr marL="0" indent="0">
              <a:buNone/>
            </a:pPr>
            <a:r>
              <a:rPr kumimoji="1" lang="ja-JP" altLang="en-US" dirty="0"/>
              <a:t>先ほどの</a:t>
            </a:r>
            <a:r>
              <a:rPr kumimoji="1" lang="en-US" altLang="ja-JP" dirty="0" err="1"/>
              <a:t>BusObject</a:t>
            </a:r>
            <a:r>
              <a:rPr kumimoji="1" lang="ja-JP" altLang="en-US" dirty="0"/>
              <a:t>モデルを非バーチャルバスで出力に変更</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a:t>
            </a:r>
            <a:r>
              <a:rPr kumimoji="1" lang="en-US" altLang="ja-JP" dirty="0" err="1"/>
              <a:t>first_ref_model</a:t>
            </a:r>
            <a:r>
              <a:rPr kumimoji="1" lang="ja-JP" altLang="en-US" dirty="0"/>
              <a:t>内　　　　　　　　・</a:t>
            </a:r>
            <a:r>
              <a:rPr kumimoji="1" lang="en-US" altLang="ja-JP" dirty="0" err="1"/>
              <a:t>second_ref_model</a:t>
            </a:r>
            <a:r>
              <a:rPr kumimoji="1" lang="ja-JP" altLang="en-US" dirty="0"/>
              <a:t>内</a:t>
            </a:r>
            <a:endParaRPr kumimoji="1" lang="en-US" altLang="ja-JP" dirty="0"/>
          </a:p>
          <a:p>
            <a:pPr marL="0" indent="0">
              <a:buNone/>
            </a:pPr>
            <a:endParaRPr kumimoji="1" lang="en-US" altLang="ja-JP"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52625"/>
            <a:ext cx="58769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10087"/>
            <a:ext cx="362902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4600575"/>
            <a:ext cx="3476625"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35492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非バーチャルバスの生成コード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・ステップ関数</a:t>
            </a:r>
            <a:endParaRPr kumimoji="1" lang="en-US" altLang="ja-JP" dirty="0"/>
          </a:p>
          <a:p>
            <a:pPr marL="0" indent="0">
              <a:buNone/>
            </a:pPr>
            <a:r>
              <a:rPr kumimoji="1" lang="ja-JP" altLang="en-US" dirty="0"/>
              <a:t>　バスのデータを構造体で受け渡すコードが出力される</a:t>
            </a: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741" y="2743200"/>
            <a:ext cx="7086600" cy="347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1054444" y="2373868"/>
            <a:ext cx="2362200" cy="369332"/>
          </a:xfrm>
          <a:prstGeom prst="rect">
            <a:avLst/>
          </a:prstGeom>
          <a:noFill/>
        </p:spPr>
        <p:txBody>
          <a:bodyPr wrap="square" rtlCol="0">
            <a:spAutoFit/>
          </a:bodyPr>
          <a:lstStyle/>
          <a:p>
            <a:r>
              <a:rPr lang="en-US" altLang="ja-JP" dirty="0"/>
              <a:t>Bus Element</a:t>
            </a:r>
            <a:r>
              <a:rPr lang="ja-JP" altLang="en-US" dirty="0"/>
              <a:t>のコード</a:t>
            </a:r>
            <a:endParaRPr kumimoji="1" lang="ja-JP" altLang="en-US" dirty="0"/>
          </a:p>
        </p:txBody>
      </p:sp>
      <p:sp>
        <p:nvSpPr>
          <p:cNvPr id="7" name="テキスト ボックス 6"/>
          <p:cNvSpPr txBox="1"/>
          <p:nvPr/>
        </p:nvSpPr>
        <p:spPr>
          <a:xfrm>
            <a:off x="5334000" y="2357386"/>
            <a:ext cx="2895600" cy="369332"/>
          </a:xfrm>
          <a:prstGeom prst="rect">
            <a:avLst/>
          </a:prstGeom>
          <a:noFill/>
        </p:spPr>
        <p:txBody>
          <a:bodyPr wrap="square" rtlCol="0">
            <a:spAutoFit/>
          </a:bodyPr>
          <a:lstStyle/>
          <a:p>
            <a:r>
              <a:rPr lang="ja-JP" altLang="en-US" dirty="0"/>
              <a:t>非バーチャルバスのコード</a:t>
            </a:r>
            <a:endParaRPr kumimoji="1" lang="ja-JP" altLang="en-US" dirty="0"/>
          </a:p>
        </p:txBody>
      </p:sp>
    </p:spTree>
    <p:extLst>
      <p:ext uri="{BB962C8B-B14F-4D97-AF65-F5344CB8AC3E}">
        <p14:creationId xmlns:p14="http://schemas.microsoft.com/office/powerpoint/2010/main" val="421045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29" y="3733800"/>
            <a:ext cx="3324225" cy="24765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074" name="Rectangle 2"/>
          <p:cNvSpPr>
            <a:spLocks noGrp="1" noChangeArrowheads="1"/>
          </p:cNvSpPr>
          <p:nvPr>
            <p:ph type="title"/>
          </p:nvPr>
        </p:nvSpPr>
        <p:spPr/>
        <p:txBody>
          <a:bodyPr/>
          <a:lstStyle/>
          <a:p>
            <a:pPr eaLnBrk="1" hangingPunct="1"/>
            <a:r>
              <a:rPr lang="en-US" altLang="ja-JP" sz="2000" dirty="0"/>
              <a:t>Bus Element</a:t>
            </a:r>
            <a:r>
              <a:rPr lang="ja-JP" altLang="en-US" sz="2000" dirty="0"/>
              <a:t>ブロックの特徴</a:t>
            </a:r>
            <a:endParaRPr lang="ja-JP" altLang="en-US" sz="2000" dirty="0">
              <a:latin typeface="ＭＳ Ｐゴシック" charset="-128"/>
            </a:endParaRPr>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920" y="943864"/>
            <a:ext cx="2853690" cy="219462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0" name="直線コネクタ 9"/>
          <p:cNvCxnSpPr/>
          <p:nvPr/>
        </p:nvCxnSpPr>
        <p:spPr bwMode="auto">
          <a:xfrm flipH="1">
            <a:off x="541338" y="3138488"/>
            <a:ext cx="88583" cy="59531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直線コネクタ 12"/>
          <p:cNvCxnSpPr/>
          <p:nvPr/>
        </p:nvCxnSpPr>
        <p:spPr bwMode="auto">
          <a:xfrm>
            <a:off x="3483610" y="3138488"/>
            <a:ext cx="388145" cy="59531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テキスト ボックス 17"/>
          <p:cNvSpPr txBox="1"/>
          <p:nvPr/>
        </p:nvSpPr>
        <p:spPr>
          <a:xfrm>
            <a:off x="4085115" y="3693497"/>
            <a:ext cx="2835167" cy="369332"/>
          </a:xfrm>
          <a:prstGeom prst="rect">
            <a:avLst/>
          </a:prstGeom>
          <a:noFill/>
        </p:spPr>
        <p:txBody>
          <a:bodyPr wrap="square" rtlCol="0">
            <a:spAutoFit/>
          </a:bodyPr>
          <a:lstStyle/>
          <a:p>
            <a:r>
              <a:rPr kumimoji="1" lang="ja-JP" altLang="en-US" dirty="0"/>
              <a:t>シミュレーション実行結果</a:t>
            </a:r>
            <a:endParaRPr kumimoji="1" lang="en-US" altLang="ja-JP" dirty="0"/>
          </a:p>
        </p:txBody>
      </p:sp>
    </p:spTree>
    <p:extLst>
      <p:ext uri="{BB962C8B-B14F-4D97-AF65-F5344CB8AC3E}">
        <p14:creationId xmlns:p14="http://schemas.microsoft.com/office/powerpoint/2010/main" val="2834927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非バーチャルバスの生成コード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・各種参照モデルの関数</a:t>
            </a:r>
            <a:endParaRPr kumimoji="1" lang="en-US" altLang="ja-JP" dirty="0"/>
          </a:p>
          <a:p>
            <a:pPr marL="0" indent="0">
              <a:buNone/>
            </a:pPr>
            <a:r>
              <a:rPr kumimoji="1" lang="ja-JP" altLang="en-US" dirty="0"/>
              <a:t>　構造体で入力を受け入れるコードが出力される</a:t>
            </a: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a:t>
            </a:r>
            <a:r>
              <a:rPr kumimoji="1" lang="en-US" altLang="ja-JP" dirty="0" err="1"/>
              <a:t>first_ref_model</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　</a:t>
            </a: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733800"/>
            <a:ext cx="8458200" cy="1315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685800" y="3352800"/>
            <a:ext cx="2362200" cy="369332"/>
          </a:xfrm>
          <a:prstGeom prst="rect">
            <a:avLst/>
          </a:prstGeom>
          <a:noFill/>
        </p:spPr>
        <p:txBody>
          <a:bodyPr wrap="square" rtlCol="0">
            <a:spAutoFit/>
          </a:bodyPr>
          <a:lstStyle/>
          <a:p>
            <a:r>
              <a:rPr lang="en-US" altLang="ja-JP" dirty="0"/>
              <a:t>Bus Element</a:t>
            </a:r>
            <a:r>
              <a:rPr lang="ja-JP" altLang="en-US" dirty="0"/>
              <a:t>のコード</a:t>
            </a:r>
            <a:endParaRPr kumimoji="1" lang="ja-JP" altLang="en-US" dirty="0"/>
          </a:p>
        </p:txBody>
      </p:sp>
      <p:sp>
        <p:nvSpPr>
          <p:cNvPr id="7" name="テキスト ボックス 6"/>
          <p:cNvSpPr txBox="1"/>
          <p:nvPr/>
        </p:nvSpPr>
        <p:spPr>
          <a:xfrm>
            <a:off x="5181600" y="3352800"/>
            <a:ext cx="2895600" cy="369332"/>
          </a:xfrm>
          <a:prstGeom prst="rect">
            <a:avLst/>
          </a:prstGeom>
          <a:noFill/>
        </p:spPr>
        <p:txBody>
          <a:bodyPr wrap="square" rtlCol="0">
            <a:spAutoFit/>
          </a:bodyPr>
          <a:lstStyle/>
          <a:p>
            <a:r>
              <a:rPr lang="ja-JP" altLang="en-US" dirty="0"/>
              <a:t>非バーチャルバスのコード</a:t>
            </a:r>
            <a:endParaRPr kumimoji="1" lang="ja-JP" altLang="en-US" dirty="0"/>
          </a:p>
        </p:txBody>
      </p:sp>
    </p:spTree>
    <p:extLst>
      <p:ext uri="{BB962C8B-B14F-4D97-AF65-F5344CB8AC3E}">
        <p14:creationId xmlns:p14="http://schemas.microsoft.com/office/powerpoint/2010/main" val="4263208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参考：バーチャルバス、非バーチャルバス</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参照モデルをまたぐバスについて</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en-US" altLang="ja-JP" dirty="0"/>
              <a:t>R2019b</a:t>
            </a:r>
            <a:r>
              <a:rPr kumimoji="1" lang="ja-JP" altLang="en-US" dirty="0"/>
              <a:t>で非バーチャルバス使用しないといけない場面</a:t>
            </a:r>
            <a:endParaRPr kumimoji="1" lang="en-US" altLang="ja-JP" dirty="0"/>
          </a:p>
          <a:p>
            <a:pPr marL="0" indent="0">
              <a:buNone/>
            </a:pPr>
            <a:r>
              <a:rPr kumimoji="1" lang="ja-JP" altLang="en-US" dirty="0"/>
              <a:t>　下記ブロックの境界を超えるとき</a:t>
            </a:r>
            <a:endParaRPr kumimoji="1" lang="en-US" altLang="ja-JP" dirty="0"/>
          </a:p>
          <a:p>
            <a:pPr marL="0" indent="0">
              <a:buNone/>
            </a:pPr>
            <a:r>
              <a:rPr kumimoji="1" lang="ja-JP" altLang="en-US" dirty="0"/>
              <a:t>　　</a:t>
            </a:r>
            <a:r>
              <a:rPr kumimoji="1" lang="en-US" altLang="ja-JP" dirty="0"/>
              <a:t>MATLAB Function</a:t>
            </a:r>
          </a:p>
          <a:p>
            <a:pPr marL="0" indent="0">
              <a:buNone/>
            </a:pPr>
            <a:r>
              <a:rPr kumimoji="1" lang="ja-JP" altLang="en-US" dirty="0"/>
              <a:t>　　</a:t>
            </a:r>
            <a:r>
              <a:rPr kumimoji="1" lang="en-US" altLang="ja-JP" dirty="0" err="1"/>
              <a:t>Stateflow</a:t>
            </a:r>
            <a:endParaRPr kumimoji="1" lang="en-US" altLang="ja-JP" dirty="0"/>
          </a:p>
        </p:txBody>
      </p:sp>
      <p:graphicFrame>
        <p:nvGraphicFramePr>
          <p:cNvPr id="3" name="表 2"/>
          <p:cNvGraphicFramePr>
            <a:graphicFrameLocks noGrp="1"/>
          </p:cNvGraphicFramePr>
          <p:nvPr>
            <p:extLst>
              <p:ext uri="{D42A27DB-BD31-4B8C-83A1-F6EECF244321}">
                <p14:modId xmlns:p14="http://schemas.microsoft.com/office/powerpoint/2010/main" val="3344362568"/>
              </p:ext>
            </p:extLst>
          </p:nvPr>
        </p:nvGraphicFramePr>
        <p:xfrm>
          <a:off x="609600" y="1600200"/>
          <a:ext cx="8382000" cy="2395118"/>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1447800">
                <a:tc>
                  <a:txBody>
                    <a:bodyPr/>
                    <a:lstStyle/>
                    <a:p>
                      <a:pPr algn="ctr"/>
                      <a:r>
                        <a:rPr kumimoji="1" lang="ja-JP" altLang="en-US" sz="2000" dirty="0"/>
                        <a:t>～</a:t>
                      </a:r>
                      <a:r>
                        <a:rPr kumimoji="1" lang="en-US" altLang="ja-JP" sz="2000" dirty="0"/>
                        <a:t>R2015</a:t>
                      </a:r>
                      <a:r>
                        <a:rPr kumimoji="1" lang="ja-JP" altLang="en-US" sz="2000" dirty="0"/>
                        <a:t>ｂ</a:t>
                      </a:r>
                    </a:p>
                  </a:txBody>
                  <a:tcPr anchor="ctr"/>
                </a:tc>
                <a:tc>
                  <a:txBody>
                    <a:bodyPr/>
                    <a:lstStyle/>
                    <a:p>
                      <a:r>
                        <a:rPr kumimoji="1" lang="ja-JP" altLang="en-US" sz="2000" dirty="0"/>
                        <a:t>バーチャルバスでは参照モデルをまたぐことが不可能</a:t>
                      </a:r>
                      <a:endParaRPr kumimoji="1" lang="en-US" altLang="ja-JP" sz="2000" dirty="0"/>
                    </a:p>
                    <a:p>
                      <a:r>
                        <a:rPr kumimoji="1" lang="ja-JP" altLang="en-US" sz="2000" dirty="0"/>
                        <a:t>非バーチャルバスを使用する必要あり</a:t>
                      </a:r>
                    </a:p>
                  </a:txBody>
                  <a:tcPr anchor="ctr"/>
                </a:tc>
                <a:extLst>
                  <a:ext uri="{0D108BD9-81ED-4DB2-BD59-A6C34878D82A}">
                    <a16:rowId xmlns:a16="http://schemas.microsoft.com/office/drawing/2014/main" val="10000"/>
                  </a:ext>
                </a:extLst>
              </a:tr>
              <a:tr h="947318">
                <a:tc>
                  <a:txBody>
                    <a:bodyPr/>
                    <a:lstStyle/>
                    <a:p>
                      <a:pPr algn="ctr"/>
                      <a:r>
                        <a:rPr kumimoji="1" lang="en-US" altLang="ja-JP" sz="2000" dirty="0"/>
                        <a:t>R2016a</a:t>
                      </a:r>
                      <a:r>
                        <a:rPr kumimoji="1" lang="ja-JP" altLang="en-US" sz="2000" dirty="0"/>
                        <a:t>～</a:t>
                      </a:r>
                    </a:p>
                  </a:txBody>
                  <a:tcPr anchor="ctr"/>
                </a:tc>
                <a:tc>
                  <a:txBody>
                    <a:bodyPr/>
                    <a:lstStyle/>
                    <a:p>
                      <a:r>
                        <a:rPr kumimoji="1" lang="ja-JP" altLang="en-US" sz="2000" dirty="0"/>
                        <a:t>バーチャルバスで参照モデルをまたぐことが可能</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7791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ドキュメンテーション一覧（ヘルプ）</a:t>
            </a:r>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1819222211"/>
              </p:ext>
            </p:extLst>
          </p:nvPr>
        </p:nvGraphicFramePr>
        <p:xfrm>
          <a:off x="611560" y="1340768"/>
          <a:ext cx="8229600" cy="4485640"/>
        </p:xfrm>
        <a:graphic>
          <a:graphicData uri="http://schemas.openxmlformats.org/drawingml/2006/table">
            <a:tbl>
              <a:tblPr firstRow="1" bandRow="1">
                <a:tableStyleId>{EB344D84-9AFB-497E-A393-DC336BA19D2E}</a:tableStyleId>
              </a:tblPr>
              <a:tblGrid>
                <a:gridCol w="4392488">
                  <a:extLst>
                    <a:ext uri="{9D8B030D-6E8A-4147-A177-3AD203B41FA5}">
                      <a16:colId xmlns:a16="http://schemas.microsoft.com/office/drawing/2014/main" val="20000"/>
                    </a:ext>
                  </a:extLst>
                </a:gridCol>
                <a:gridCol w="3837112">
                  <a:extLst>
                    <a:ext uri="{9D8B030D-6E8A-4147-A177-3AD203B41FA5}">
                      <a16:colId xmlns:a16="http://schemas.microsoft.com/office/drawing/2014/main" val="20001"/>
                    </a:ext>
                  </a:extLst>
                </a:gridCol>
              </a:tblGrid>
              <a:tr h="370840">
                <a:tc>
                  <a:txBody>
                    <a:bodyPr/>
                    <a:lstStyle/>
                    <a:p>
                      <a:r>
                        <a:rPr kumimoji="1" lang="ja-JP" altLang="en-US" sz="1600" dirty="0">
                          <a:solidFill>
                            <a:sysClr val="windowText" lastClr="000000"/>
                          </a:solidFill>
                        </a:rPr>
                        <a:t>項目名</a:t>
                      </a:r>
                    </a:p>
                  </a:txBody>
                  <a:tcPr/>
                </a:tc>
                <a:tc>
                  <a:txBody>
                    <a:bodyPr/>
                    <a:lstStyle/>
                    <a:p>
                      <a:r>
                        <a:rPr kumimoji="1" lang="ja-JP" altLang="en-US" sz="1600" dirty="0">
                          <a:solidFill>
                            <a:sysClr val="windowText" lastClr="000000"/>
                          </a:solidFill>
                        </a:rPr>
                        <a:t>アドレス</a:t>
                      </a:r>
                    </a:p>
                  </a:txBody>
                  <a:tcPr/>
                </a:tc>
                <a:extLst>
                  <a:ext uri="{0D108BD9-81ED-4DB2-BD59-A6C34878D82A}">
                    <a16:rowId xmlns:a16="http://schemas.microsoft.com/office/drawing/2014/main" val="10000"/>
                  </a:ext>
                </a:extLst>
              </a:tr>
              <a:tr h="370840">
                <a:tc>
                  <a:txBody>
                    <a:bodyPr/>
                    <a:lstStyle/>
                    <a:p>
                      <a:r>
                        <a:rPr kumimoji="1" lang="ja-JP" altLang="en-US" sz="1600" dirty="0"/>
                        <a:t>サブシステム バス インターフェイスの簡略化</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600" dirty="0">
                          <a:hlinkClick r:id="rId2" action="ppaction://hlinkfile"/>
                        </a:rPr>
                        <a:t>file:///C:/Program%20Files/MATLAB/R2019b/help/simulink/ug/simplify-subsystem-bus-interfaces.html</a:t>
                      </a:r>
                      <a:endParaRPr lang="en-US" altLang="ja-JP" sz="1600" dirty="0"/>
                    </a:p>
                  </a:txBody>
                  <a:tcPr/>
                </a:tc>
                <a:extLst>
                  <a:ext uri="{0D108BD9-81ED-4DB2-BD59-A6C34878D82A}">
                    <a16:rowId xmlns:a16="http://schemas.microsoft.com/office/drawing/2014/main" val="10001"/>
                  </a:ext>
                </a:extLst>
              </a:tr>
              <a:tr h="370840">
                <a:tc>
                  <a:txBody>
                    <a:bodyPr/>
                    <a:lstStyle/>
                    <a:p>
                      <a:r>
                        <a:rPr kumimoji="1" lang="en-US" altLang="ja-JP" sz="1600" dirty="0"/>
                        <a:t>In Bus Element, Bus Element In</a:t>
                      </a:r>
                      <a:endParaRPr kumimoji="1" lang="ja-JP" altLang="en-US" sz="1600" dirty="0"/>
                    </a:p>
                  </a:txBody>
                  <a:tcPr/>
                </a:tc>
                <a:tc>
                  <a:txBody>
                    <a:bodyPr/>
                    <a:lstStyle/>
                    <a:p>
                      <a:r>
                        <a:rPr lang="en-US" altLang="ja-JP" sz="1600" dirty="0">
                          <a:hlinkClick r:id="rId3" action="ppaction://hlinkfile"/>
                        </a:rPr>
                        <a:t>file:///C:/Program%20Files/MATLAB/R2019b/help/simulink/slref/inbuselement.html</a:t>
                      </a:r>
                      <a:endParaRPr lang="en-US" altLang="ja-JP" sz="1600" dirty="0"/>
                    </a:p>
                  </a:txBody>
                  <a:tcPr/>
                </a:tc>
                <a:extLst>
                  <a:ext uri="{0D108BD9-81ED-4DB2-BD59-A6C34878D82A}">
                    <a16:rowId xmlns:a16="http://schemas.microsoft.com/office/drawing/2014/main" val="10002"/>
                  </a:ext>
                </a:extLst>
              </a:tr>
              <a:tr h="370840">
                <a:tc>
                  <a:txBody>
                    <a:bodyPr/>
                    <a:lstStyle/>
                    <a:p>
                      <a:r>
                        <a:rPr kumimoji="1" lang="en-US" altLang="ja-JP" sz="1600" dirty="0"/>
                        <a:t>Out Bus Element, Bus Element Out</a:t>
                      </a:r>
                      <a:endParaRPr kumimoji="1" lang="ja-JP"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600" dirty="0">
                          <a:hlinkClick r:id="rId4" action="ppaction://hlinkfile"/>
                        </a:rPr>
                        <a:t>file:///C:/Program%20Files/MATLAB/R2019b/help/simulink/slref/outbuselement.html</a:t>
                      </a:r>
                      <a:endParaRPr lang="en-US" altLang="ja-JP" sz="1600" dirty="0"/>
                    </a:p>
                  </a:txBody>
                  <a:tcPr/>
                </a:tc>
                <a:extLst>
                  <a:ext uri="{0D108BD9-81ED-4DB2-BD59-A6C34878D82A}">
                    <a16:rowId xmlns:a16="http://schemas.microsoft.com/office/drawing/2014/main" val="10003"/>
                  </a:ext>
                </a:extLst>
              </a:tr>
              <a:tr h="370840">
                <a:tc>
                  <a:txBody>
                    <a:bodyPr/>
                    <a:lstStyle/>
                    <a:p>
                      <a:r>
                        <a:rPr kumimoji="1" lang="en-US" altLang="ja-JP" sz="1600" dirty="0"/>
                        <a:t>In Bus Element </a:t>
                      </a:r>
                      <a:r>
                        <a:rPr kumimoji="1" lang="ja-JP" altLang="en-US" sz="1600" dirty="0"/>
                        <a:t>ブロックを使用したバスの入力データの読み込み</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600" dirty="0">
                          <a:hlinkClick r:id="rId5" action="ppaction://hlinkfile"/>
                        </a:rPr>
                        <a:t>file:///C</a:t>
                      </a:r>
                      <a:r>
                        <a:rPr lang="en-US" altLang="ja-JP" sz="1600">
                          <a:hlinkClick r:id="rId5" action="ppaction://hlinkfile"/>
                        </a:rPr>
                        <a:t>:/Program%20Files/MATLAB/R2019b/help/simulink/ug/load-input-data-for-a-bus-using-in-bus-element-blocks.html</a:t>
                      </a:r>
                      <a:endParaRPr kumimoji="1" lang="en-US" altLang="ja-JP" sz="16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r>
                        <a:rPr kumimoji="1" lang="en-US" altLang="ja-JP" sz="1600" dirty="0"/>
                        <a:t>Simulink </a:t>
                      </a:r>
                      <a:r>
                        <a:rPr kumimoji="1" lang="ja-JP" altLang="en-US" sz="1600" dirty="0"/>
                        <a:t>バス信号</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600" dirty="0">
                          <a:hlinkClick r:id="rId6" action="ppaction://hlinkfile"/>
                        </a:rPr>
                        <a:t>file:///C:/Program%20Files/MATLAB/R2019b/help/simulink/slref/simulink-bus-signals.html</a:t>
                      </a:r>
                      <a:endParaRPr kumimoji="1" lang="en-US" altLang="ja-JP" sz="16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
        <p:nvSpPr>
          <p:cNvPr id="3" name="テキスト ボックス 2"/>
          <p:cNvSpPr txBox="1"/>
          <p:nvPr/>
        </p:nvSpPr>
        <p:spPr>
          <a:xfrm>
            <a:off x="539551" y="868070"/>
            <a:ext cx="4984057" cy="369332"/>
          </a:xfrm>
          <a:prstGeom prst="rect">
            <a:avLst/>
          </a:prstGeom>
          <a:noFill/>
        </p:spPr>
        <p:txBody>
          <a:bodyPr wrap="none" rtlCol="0">
            <a:spAutoFit/>
          </a:bodyPr>
          <a:lstStyle/>
          <a:p>
            <a:r>
              <a:rPr kumimoji="1" lang="ja-JP" altLang="en-US" dirty="0"/>
              <a:t>機能名：</a:t>
            </a:r>
            <a:r>
              <a:rPr lang="ja-JP" altLang="ja-JP" dirty="0"/>
              <a:t> In</a:t>
            </a:r>
            <a:r>
              <a:rPr lang="en-US" altLang="ja-JP" dirty="0"/>
              <a:t>/Out</a:t>
            </a:r>
            <a:r>
              <a:rPr lang="ja-JP" altLang="ja-JP" dirty="0"/>
              <a:t> Bus Element</a:t>
            </a:r>
            <a:r>
              <a:rPr lang="ja-JP" altLang="en-US" dirty="0"/>
              <a:t>　（</a:t>
            </a:r>
            <a:r>
              <a:rPr lang="en-US" altLang="ja-JP" dirty="0"/>
              <a:t>R2017a </a:t>
            </a:r>
            <a:r>
              <a:rPr lang="ja-JP" altLang="en-US" dirty="0"/>
              <a:t>で導入）</a:t>
            </a:r>
            <a:endParaRPr kumimoji="1" lang="ja-JP" altLang="en-US" dirty="0"/>
          </a:p>
        </p:txBody>
      </p:sp>
    </p:spTree>
    <p:extLst>
      <p:ext uri="{BB962C8B-B14F-4D97-AF65-F5344CB8AC3E}">
        <p14:creationId xmlns:p14="http://schemas.microsoft.com/office/powerpoint/2010/main" val="2180790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a:t>Bus Element</a:t>
            </a:r>
            <a:r>
              <a:rPr kumimoji="1" lang="ja-JP" altLang="en-US" sz="4000" dirty="0"/>
              <a:t>のダウングレード</a:t>
            </a:r>
            <a:endParaRPr kumimoji="1" lang="en-US" altLang="ja-JP" sz="4000" dirty="0"/>
          </a:p>
        </p:txBody>
      </p:sp>
    </p:spTree>
    <p:extLst>
      <p:ext uri="{BB962C8B-B14F-4D97-AF65-F5344CB8AC3E}">
        <p14:creationId xmlns:p14="http://schemas.microsoft.com/office/powerpoint/2010/main" val="21284022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Element</a:t>
            </a:r>
            <a:r>
              <a:rPr lang="ja-JP" altLang="en-US" dirty="0"/>
              <a:t>のダウングレード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次のモデルをダウングレードする（</a:t>
            </a:r>
            <a:r>
              <a:rPr kumimoji="1" lang="en-US" altLang="ja-JP" dirty="0"/>
              <a:t>R2019b</a:t>
            </a:r>
            <a:r>
              <a:rPr kumimoji="1" lang="ja-JP" altLang="en-US" dirty="0"/>
              <a:t>→</a:t>
            </a:r>
            <a:r>
              <a:rPr kumimoji="1" lang="en-US" altLang="ja-JP" dirty="0"/>
              <a:t>R2016b</a:t>
            </a:r>
            <a:r>
              <a:rPr kumimoji="1" lang="ja-JP" altLang="en-US" dirty="0"/>
              <a:t>）</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a:t>
            </a:r>
            <a:r>
              <a:rPr kumimoji="1" lang="en-US" altLang="ja-JP" dirty="0" err="1"/>
              <a:t>first_func</a:t>
            </a:r>
            <a:r>
              <a:rPr kumimoji="1" lang="ja-JP" altLang="en-US" dirty="0"/>
              <a:t>内　　　　　　　　　　　　　　・</a:t>
            </a:r>
            <a:r>
              <a:rPr kumimoji="1" lang="en-US" altLang="ja-JP" dirty="0" err="1"/>
              <a:t>second_func</a:t>
            </a:r>
            <a:r>
              <a:rPr kumimoji="1" lang="ja-JP" altLang="en-US" dirty="0"/>
              <a:t>内</a:t>
            </a:r>
            <a:endParaRPr kumimoji="1" lang="en-US" altLang="ja-JP"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43" y="4800600"/>
            <a:ext cx="317182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1666875"/>
            <a:ext cx="79152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0" y="4991100"/>
            <a:ext cx="28384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23827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Element</a:t>
            </a:r>
            <a:r>
              <a:rPr lang="ja-JP" altLang="en-US" dirty="0"/>
              <a:t>のダウングレード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ダウングレード結果（</a:t>
            </a:r>
            <a:r>
              <a:rPr kumimoji="1" lang="en-US" altLang="ja-JP" dirty="0"/>
              <a:t>R2019b</a:t>
            </a:r>
            <a:r>
              <a:rPr kumimoji="1" lang="ja-JP" altLang="en-US" dirty="0"/>
              <a:t>→</a:t>
            </a:r>
            <a:r>
              <a:rPr kumimoji="1" lang="en-US" altLang="ja-JP" dirty="0"/>
              <a:t>R2016b</a:t>
            </a:r>
            <a:r>
              <a:rPr kumimoji="1" lang="ja-JP" altLang="en-US" dirty="0"/>
              <a:t>）</a:t>
            </a:r>
            <a:endParaRPr kumimoji="1" lang="en-US" altLang="ja-JP" dirty="0"/>
          </a:p>
          <a:p>
            <a:pPr marL="0" indent="0">
              <a:buNone/>
            </a:pPr>
            <a:endParaRPr kumimoji="1" lang="en-US" altLang="ja-JP" dirty="0"/>
          </a:p>
          <a:p>
            <a:pPr marL="0" indent="0">
              <a:buNone/>
            </a:pPr>
            <a:r>
              <a:rPr kumimoji="1" lang="ja-JP" altLang="en-US" dirty="0"/>
              <a:t>エレメント選択部分がサブシステムになり、内部に</a:t>
            </a:r>
            <a:r>
              <a:rPr kumimoji="1" lang="en-US" altLang="ja-JP" dirty="0"/>
              <a:t>bus creator</a:t>
            </a:r>
            <a:r>
              <a:rPr kumimoji="1" lang="ja-JP" altLang="en-US" dirty="0"/>
              <a:t>および</a:t>
            </a:r>
            <a:r>
              <a:rPr kumimoji="1" lang="en-US" altLang="ja-JP" dirty="0"/>
              <a:t>bus selector</a:t>
            </a:r>
            <a:r>
              <a:rPr kumimoji="1" lang="ja-JP" altLang="en-US" dirty="0"/>
              <a:t>ができる</a:t>
            </a:r>
            <a:endParaRPr kumimoji="1" lang="en-US" altLang="ja-JP" dirty="0"/>
          </a:p>
          <a:p>
            <a:pPr marL="0" indent="0">
              <a:buNone/>
            </a:pPr>
            <a:endParaRPr kumimoji="1" lang="en-US" altLang="ja-JP" dirty="0"/>
          </a:p>
          <a:p>
            <a:pPr marL="0" indent="0">
              <a:buNone/>
            </a:pPr>
            <a:r>
              <a:rPr kumimoji="1" lang="ja-JP" altLang="en-US" dirty="0"/>
              <a:t>・</a:t>
            </a:r>
            <a:r>
              <a:rPr kumimoji="1" lang="en-US" altLang="ja-JP" dirty="0" err="1"/>
              <a:t>first_func</a:t>
            </a:r>
            <a:r>
              <a:rPr kumimoji="1" lang="ja-JP" altLang="en-US" dirty="0"/>
              <a:t>内                    ・</a:t>
            </a:r>
            <a:r>
              <a:rPr kumimoji="1" lang="en-US" altLang="ja-JP" dirty="0" err="1"/>
              <a:t>first_func</a:t>
            </a:r>
            <a:r>
              <a:rPr kumimoji="1" lang="en-US" altLang="ja-JP" dirty="0"/>
              <a:t>/</a:t>
            </a:r>
            <a:r>
              <a:rPr kumimoji="1" lang="en-US" altLang="ja-JP" dirty="0" err="1"/>
              <a:t>Subsystem_for_Outbus</a:t>
            </a:r>
            <a:endParaRPr kumimoji="1" lang="en-US" altLang="ja-JP"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4267200" cy="1283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942262"/>
            <a:ext cx="20859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bwMode="auto">
          <a:xfrm flipV="1">
            <a:off x="4038600" y="3942263"/>
            <a:ext cx="2209800" cy="182062"/>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3" name="直線コネクタ 12"/>
          <p:cNvCxnSpPr/>
          <p:nvPr/>
        </p:nvCxnSpPr>
        <p:spPr bwMode="auto">
          <a:xfrm>
            <a:off x="4038600" y="4763587"/>
            <a:ext cx="2209800" cy="19785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3" name="正方形/長方形 2"/>
          <p:cNvSpPr/>
          <p:nvPr/>
        </p:nvSpPr>
        <p:spPr>
          <a:xfrm>
            <a:off x="1219200" y="5486400"/>
            <a:ext cx="5724644" cy="461665"/>
          </a:xfrm>
          <a:prstGeom prst="rect">
            <a:avLst/>
          </a:prstGeom>
        </p:spPr>
        <p:txBody>
          <a:bodyPr wrap="none">
            <a:spAutoFit/>
          </a:bodyPr>
          <a:lstStyle/>
          <a:p>
            <a:pPr lvl="1">
              <a:buFont typeface="Wingdings" panose="05000000000000000000" pitchFamily="2" charset="2"/>
              <a:buChar char="Ø"/>
            </a:pPr>
            <a:r>
              <a:rPr lang="ja-JP" altLang="en-US" sz="2400" dirty="0">
                <a:solidFill>
                  <a:srgbClr val="FF0000"/>
                </a:solidFill>
              </a:rPr>
              <a:t>　ダウングレード時のネストが深くなる</a:t>
            </a:r>
            <a:endParaRPr lang="en-US" altLang="ja-JP" sz="2400" dirty="0">
              <a:solidFill>
                <a:srgbClr val="FF0000"/>
              </a:solidFill>
            </a:endParaRPr>
          </a:p>
        </p:txBody>
      </p:sp>
    </p:spTree>
    <p:extLst>
      <p:ext uri="{BB962C8B-B14F-4D97-AF65-F5344CB8AC3E}">
        <p14:creationId xmlns:p14="http://schemas.microsoft.com/office/powerpoint/2010/main" val="2480911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a:t>Bus Element</a:t>
            </a:r>
            <a:r>
              <a:rPr kumimoji="1" lang="ja-JP" altLang="en-US" sz="4000" dirty="0"/>
              <a:t>のパラメータ</a:t>
            </a:r>
            <a:endParaRPr kumimoji="1" lang="en-US" altLang="ja-JP" sz="4000" dirty="0"/>
          </a:p>
        </p:txBody>
      </p:sp>
    </p:spTree>
    <p:extLst>
      <p:ext uri="{BB962C8B-B14F-4D97-AF65-F5344CB8AC3E}">
        <p14:creationId xmlns:p14="http://schemas.microsoft.com/office/powerpoint/2010/main" val="1628473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Element</a:t>
            </a:r>
            <a:r>
              <a:rPr lang="ja-JP" altLang="en-US" dirty="0"/>
              <a:t>のパラメータ</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a:t>In Bus Element</a:t>
            </a:r>
            <a:r>
              <a:rPr kumimoji="1" lang="ja-JP" altLang="en-US" dirty="0"/>
              <a:t>の</a:t>
            </a:r>
            <a:r>
              <a:rPr kumimoji="1" lang="en-US" altLang="ja-JP" dirty="0" err="1"/>
              <a:t>BlockType</a:t>
            </a:r>
            <a:r>
              <a:rPr kumimoji="1" lang="ja-JP" altLang="en-US" dirty="0"/>
              <a:t>は</a:t>
            </a:r>
            <a:r>
              <a:rPr kumimoji="1" lang="en-US" altLang="ja-JP" dirty="0"/>
              <a:t>’</a:t>
            </a:r>
            <a:r>
              <a:rPr kumimoji="1" lang="en-US" altLang="ja-JP" dirty="0" err="1"/>
              <a:t>Inport</a:t>
            </a:r>
            <a:r>
              <a:rPr kumimoji="1" lang="en-US" altLang="ja-JP" dirty="0"/>
              <a:t>’</a:t>
            </a:r>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コマンド上で通常の</a:t>
            </a:r>
            <a:r>
              <a:rPr kumimoji="1" lang="en-US" altLang="ja-JP" dirty="0" err="1"/>
              <a:t>Inport</a:t>
            </a:r>
            <a:r>
              <a:rPr kumimoji="1" lang="ja-JP" altLang="en-US" dirty="0"/>
              <a:t>ブロックとの違いを調べるには・・・</a:t>
            </a:r>
            <a:endParaRPr kumimoji="1" lang="en-US" altLang="ja-JP" dirty="0"/>
          </a:p>
          <a:p>
            <a:pPr marL="0" indent="0">
              <a:buNone/>
            </a:pPr>
            <a:r>
              <a:rPr kumimoji="1" lang="ja-JP" altLang="en-US" dirty="0"/>
              <a:t>　→</a:t>
            </a:r>
            <a:r>
              <a:rPr kumimoji="1" lang="en-US" altLang="ja-JP" dirty="0"/>
              <a:t>‘</a:t>
            </a:r>
            <a:r>
              <a:rPr kumimoji="1" lang="en-US" altLang="ja-JP" dirty="0" err="1"/>
              <a:t>IsBusElementPort</a:t>
            </a:r>
            <a:r>
              <a:rPr kumimoji="1" lang="en-US" altLang="ja-JP" dirty="0"/>
              <a:t>’</a:t>
            </a:r>
            <a:r>
              <a:rPr kumimoji="1" lang="ja-JP" altLang="en-US" dirty="0"/>
              <a:t>のプロパティを見ればよい</a:t>
            </a:r>
            <a:endParaRPr kumimoji="1" lang="en-US" altLang="ja-JP" dirty="0"/>
          </a:p>
          <a:p>
            <a:pPr marL="0" indent="0">
              <a:buNone/>
            </a:pPr>
            <a:r>
              <a:rPr kumimoji="1" lang="ja-JP" altLang="en-US" dirty="0"/>
              <a:t>　　</a:t>
            </a:r>
            <a:r>
              <a:rPr kumimoji="1" lang="en-US" altLang="ja-JP" dirty="0"/>
              <a:t>(</a:t>
            </a:r>
            <a:r>
              <a:rPr kumimoji="1" lang="ja-JP" altLang="en-US" dirty="0"/>
              <a:t>読み取り専用プロパティ</a:t>
            </a:r>
            <a:r>
              <a:rPr kumimoji="1" lang="en-US" altLang="ja-JP" dirty="0"/>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65638"/>
            <a:ext cx="227647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065638"/>
            <a:ext cx="122872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257800"/>
            <a:ext cx="28003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9044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Bus Element</a:t>
            </a:r>
            <a:r>
              <a:rPr lang="ja-JP" altLang="en-US" dirty="0"/>
              <a:t>のパラメータ</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a:t>Bus Element</a:t>
            </a:r>
            <a:r>
              <a:rPr kumimoji="1" lang="ja-JP" altLang="en-US" dirty="0"/>
              <a:t>のパラメータ</a:t>
            </a: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362200"/>
            <a:ext cx="431482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352800"/>
            <a:ext cx="130492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四角形吹き出し 4"/>
          <p:cNvSpPr/>
          <p:nvPr/>
        </p:nvSpPr>
        <p:spPr bwMode="auto">
          <a:xfrm>
            <a:off x="762000" y="2027882"/>
            <a:ext cx="1371600" cy="336377"/>
          </a:xfrm>
          <a:prstGeom prst="wedgeRectCallout">
            <a:avLst>
              <a:gd name="adj1" fmla="val 51470"/>
              <a:gd name="adj2" fmla="val 260698"/>
            </a:avLst>
          </a:prstGeom>
          <a:solidFill>
            <a:srgbClr val="FFFF00">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err="1">
                <a:ln>
                  <a:noFill/>
                </a:ln>
                <a:solidFill>
                  <a:schemeClr val="tx1"/>
                </a:solidFill>
                <a:effectLst/>
                <a:latin typeface="Arial" charset="0"/>
                <a:ea typeface="ＭＳ Ｐゴシック" pitchFamily="50" charset="-128"/>
              </a:rPr>
              <a:t>PortName</a:t>
            </a:r>
            <a:endParaRPr kumimoji="1" lang="ja-JP" altLang="en-US" sz="1800" b="0" i="0" u="none" strike="noStrike" cap="none" normalizeH="0" baseline="0" dirty="0">
              <a:ln>
                <a:noFill/>
              </a:ln>
              <a:solidFill>
                <a:schemeClr val="tx1"/>
              </a:solidFill>
              <a:effectLst/>
              <a:latin typeface="Arial" charset="0"/>
              <a:ea typeface="ＭＳ Ｐゴシック" pitchFamily="50" charset="-128"/>
            </a:endParaRPr>
          </a:p>
        </p:txBody>
      </p:sp>
      <p:sp>
        <p:nvSpPr>
          <p:cNvPr id="13" name="四角形吹き出し 12"/>
          <p:cNvSpPr/>
          <p:nvPr/>
        </p:nvSpPr>
        <p:spPr bwMode="auto">
          <a:xfrm>
            <a:off x="4114800" y="2171354"/>
            <a:ext cx="1371600" cy="336377"/>
          </a:xfrm>
          <a:prstGeom prst="wedgeRectCallout">
            <a:avLst>
              <a:gd name="adj1" fmla="val -26608"/>
              <a:gd name="adj2" fmla="val 236208"/>
            </a:avLst>
          </a:prstGeom>
          <a:solidFill>
            <a:srgbClr val="FFFF00">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Arial" charset="0"/>
                <a:ea typeface="ＭＳ Ｐゴシック" pitchFamily="50" charset="-128"/>
              </a:rPr>
              <a:t>Port</a:t>
            </a:r>
            <a:endParaRPr kumimoji="1" lang="ja-JP" altLang="en-US" sz="1800" b="0" i="0" u="none" strike="noStrike" cap="none" normalizeH="0" baseline="0" dirty="0">
              <a:ln>
                <a:noFill/>
              </a:ln>
              <a:solidFill>
                <a:schemeClr val="tx1"/>
              </a:solidFill>
              <a:effectLst/>
              <a:latin typeface="Arial" charset="0"/>
              <a:ea typeface="ＭＳ Ｐゴシック" pitchFamily="50" charset="-128"/>
            </a:endParaRPr>
          </a:p>
        </p:txBody>
      </p:sp>
      <p:sp>
        <p:nvSpPr>
          <p:cNvPr id="14" name="四角形吹き出し 13"/>
          <p:cNvSpPr/>
          <p:nvPr/>
        </p:nvSpPr>
        <p:spPr bwMode="auto">
          <a:xfrm>
            <a:off x="6554230" y="4876800"/>
            <a:ext cx="1371600" cy="336377"/>
          </a:xfrm>
          <a:prstGeom prst="wedgeRectCallout">
            <a:avLst>
              <a:gd name="adj1" fmla="val 10029"/>
              <a:gd name="adj2" fmla="val -285427"/>
            </a:avLst>
          </a:prstGeom>
          <a:solidFill>
            <a:srgbClr val="FFFF00">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a:t>Element</a:t>
            </a:r>
          </a:p>
        </p:txBody>
      </p:sp>
      <p:sp>
        <p:nvSpPr>
          <p:cNvPr id="6" name="正方形/長方形 5"/>
          <p:cNvSpPr/>
          <p:nvPr/>
        </p:nvSpPr>
        <p:spPr bwMode="auto">
          <a:xfrm>
            <a:off x="7162800" y="3452812"/>
            <a:ext cx="457200" cy="6619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4012098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a:t>モデルインターフェースの表示差異</a:t>
            </a:r>
            <a:endParaRPr kumimoji="1" lang="en-US" altLang="ja-JP" sz="4000" dirty="0"/>
          </a:p>
        </p:txBody>
      </p:sp>
    </p:spTree>
    <p:extLst>
      <p:ext uri="{BB962C8B-B14F-4D97-AF65-F5344CB8AC3E}">
        <p14:creationId xmlns:p14="http://schemas.microsoft.com/office/powerpoint/2010/main" val="295693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機能概要：バーチャルバスの生成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Out  Bus Element</a:t>
            </a:r>
            <a:r>
              <a:rPr kumimoji="1" lang="ja-JP" altLang="en-US" dirty="0"/>
              <a:t>が生成できるのはバーチャルバスのみ</a:t>
            </a:r>
            <a:br>
              <a:rPr kumimoji="1" lang="en-US" altLang="ja-JP" dirty="0"/>
            </a:br>
            <a:r>
              <a:rPr kumimoji="1" lang="en-US" altLang="ja-JP" dirty="0"/>
              <a:t>(MathWorks</a:t>
            </a:r>
            <a:r>
              <a:rPr kumimoji="1" lang="ja-JP" altLang="en-US" dirty="0"/>
              <a:t>サポートに確認済</a:t>
            </a:r>
            <a:r>
              <a:rPr kumimoji="1" lang="en-US" altLang="ja-JP" dirty="0"/>
              <a:t>)</a:t>
            </a:r>
          </a:p>
          <a:p>
            <a:endParaRPr kumimoji="1" lang="en-US" altLang="ja-JP" dirty="0"/>
          </a:p>
          <a:p>
            <a:r>
              <a:rPr kumimoji="1" lang="en-US" altLang="ja-JP" dirty="0"/>
              <a:t>Signal</a:t>
            </a:r>
            <a:r>
              <a:rPr kumimoji="1" lang="ja-JP" altLang="en-US" dirty="0"/>
              <a:t> </a:t>
            </a:r>
            <a:r>
              <a:rPr kumimoji="1" lang="en-US" altLang="ja-JP" dirty="0"/>
              <a:t>Conversion</a:t>
            </a:r>
            <a:r>
              <a:rPr kumimoji="1" lang="ja-JP" altLang="en-US" dirty="0"/>
              <a:t>を経由することで非バーチャル化することができる</a:t>
            </a:r>
          </a:p>
        </p:txBody>
      </p:sp>
      <p:pic>
        <p:nvPicPr>
          <p:cNvPr id="4" name="図 3"/>
          <p:cNvPicPr>
            <a:picLocks noChangeAspect="1"/>
          </p:cNvPicPr>
          <p:nvPr/>
        </p:nvPicPr>
        <p:blipFill>
          <a:blip r:embed="rId2"/>
          <a:stretch>
            <a:fillRect/>
          </a:stretch>
        </p:blipFill>
        <p:spPr>
          <a:xfrm>
            <a:off x="729522" y="3069014"/>
            <a:ext cx="5377319" cy="1671329"/>
          </a:xfrm>
          <a:prstGeom prst="rect">
            <a:avLst/>
          </a:prstGeom>
        </p:spPr>
      </p:pic>
      <p:pic>
        <p:nvPicPr>
          <p:cNvPr id="6" name="図 5"/>
          <p:cNvPicPr>
            <a:picLocks noChangeAspect="1"/>
          </p:cNvPicPr>
          <p:nvPr/>
        </p:nvPicPr>
        <p:blipFill rotWithShape="1">
          <a:blip r:embed="rId3"/>
          <a:srcRect b="31604"/>
          <a:stretch/>
        </p:blipFill>
        <p:spPr>
          <a:xfrm>
            <a:off x="2418970" y="4740057"/>
            <a:ext cx="3314700" cy="1641692"/>
          </a:xfrm>
          <a:prstGeom prst="rect">
            <a:avLst/>
          </a:prstGeom>
        </p:spPr>
      </p:pic>
      <p:cxnSp>
        <p:nvCxnSpPr>
          <p:cNvPr id="8" name="直線矢印コネクタ 7"/>
          <p:cNvCxnSpPr>
            <a:endCxn id="6" idx="0"/>
          </p:cNvCxnSpPr>
          <p:nvPr/>
        </p:nvCxnSpPr>
        <p:spPr bwMode="auto">
          <a:xfrm>
            <a:off x="3973883" y="3883069"/>
            <a:ext cx="102437" cy="8569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9" name="図 8"/>
          <p:cNvPicPr>
            <a:picLocks noChangeAspect="1"/>
          </p:cNvPicPr>
          <p:nvPr/>
        </p:nvPicPr>
        <p:blipFill>
          <a:blip r:embed="rId4"/>
          <a:stretch>
            <a:fillRect/>
          </a:stretch>
        </p:blipFill>
        <p:spPr>
          <a:xfrm>
            <a:off x="5918415" y="4414692"/>
            <a:ext cx="2963317" cy="1936146"/>
          </a:xfrm>
          <a:prstGeom prst="rect">
            <a:avLst/>
          </a:prstGeom>
          <a:ln>
            <a:solidFill>
              <a:schemeClr val="tx1"/>
            </a:solidFill>
          </a:ln>
        </p:spPr>
      </p:pic>
      <p:cxnSp>
        <p:nvCxnSpPr>
          <p:cNvPr id="11" name="直線矢印コネクタ 10"/>
          <p:cNvCxnSpPr/>
          <p:nvPr/>
        </p:nvCxnSpPr>
        <p:spPr bwMode="auto">
          <a:xfrm flipV="1">
            <a:off x="3635680" y="5787025"/>
            <a:ext cx="2471161" cy="6263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正方形/長方形 13"/>
          <p:cNvSpPr/>
          <p:nvPr/>
        </p:nvSpPr>
        <p:spPr bwMode="auto">
          <a:xfrm>
            <a:off x="2740197" y="5398718"/>
            <a:ext cx="820326" cy="28237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5921701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a:t>Bus</a:t>
            </a:r>
            <a:r>
              <a:rPr kumimoji="1" lang="ja-JP" altLang="en-US" dirty="0"/>
              <a:t> </a:t>
            </a:r>
            <a:r>
              <a:rPr kumimoji="1" lang="en-US" altLang="ja-JP" dirty="0"/>
              <a:t>Element</a:t>
            </a:r>
            <a:r>
              <a:rPr kumimoji="1" lang="ja-JP" altLang="en-US" dirty="0"/>
              <a:t>のサブシステムと</a:t>
            </a:r>
            <a:r>
              <a:rPr kumimoji="1" lang="en-US" altLang="ja-JP" dirty="0"/>
              <a:t>Bus </a:t>
            </a:r>
            <a:r>
              <a:rPr kumimoji="1" lang="en-US" altLang="ja-JP" dirty="0" err="1"/>
              <a:t>Creator,Bus</a:t>
            </a:r>
            <a:r>
              <a:rPr kumimoji="1" lang="en-US" altLang="ja-JP" dirty="0"/>
              <a:t> Selector</a:t>
            </a:r>
            <a:r>
              <a:rPr kumimoji="1" lang="ja-JP" altLang="en-US" dirty="0"/>
              <a:t>のサブシステムでモデルインターフェースの表示に差異がある</a:t>
            </a:r>
            <a:endParaRPr kumimoji="1" lang="en-US" altLang="ja-JP" dirty="0"/>
          </a:p>
          <a:p>
            <a:pPr marL="0" indent="0">
              <a:buNone/>
            </a:pPr>
            <a:endParaRPr kumimoji="1" lang="en-US" altLang="ja-JP" dirty="0"/>
          </a:p>
          <a:p>
            <a:pPr marL="0" indent="0">
              <a:buNone/>
            </a:pPr>
            <a:endParaRPr kumimoji="1"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431644532"/>
              </p:ext>
            </p:extLst>
          </p:nvPr>
        </p:nvGraphicFramePr>
        <p:xfrm>
          <a:off x="533400" y="2209799"/>
          <a:ext cx="8458200" cy="4191001"/>
        </p:xfrm>
        <a:graphic>
          <a:graphicData uri="http://schemas.openxmlformats.org/drawingml/2006/table">
            <a:tbl>
              <a:tblPr firstRow="1" bandRow="1">
                <a:tableStyleId>{C083E6E3-FA7D-4D7B-A595-EF9225AFEA82}</a:tableStyleId>
              </a:tblPr>
              <a:tblGrid>
                <a:gridCol w="40386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621525">
                <a:tc>
                  <a:txBody>
                    <a:bodyPr/>
                    <a:lstStyle/>
                    <a:p>
                      <a:pPr algn="ctr"/>
                      <a:r>
                        <a:rPr kumimoji="1" lang="en-US" altLang="ja-JP" dirty="0" err="1"/>
                        <a:t>BusElement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err="1"/>
                        <a:t>BusCreator,Bus</a:t>
                      </a:r>
                      <a:r>
                        <a:rPr kumimoji="1" lang="en-US" altLang="ja-JP" baseline="0" dirty="0"/>
                        <a:t> Selector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9476">
                <a:tc>
                  <a:txBody>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en-US" altLang="ja-JP" dirty="0"/>
                        <a:t>Bus Element</a:t>
                      </a:r>
                      <a:r>
                        <a:rPr kumimoji="1" lang="ja-JP" altLang="en-US" dirty="0"/>
                        <a:t>の端子名のみ表示されている</a:t>
                      </a:r>
                      <a:endParaRPr kumimoji="1" lang="en-US" altLang="ja-JP" dirty="0"/>
                    </a:p>
                    <a:p>
                      <a:r>
                        <a:rPr kumimoji="1" lang="en-US" altLang="ja-JP" dirty="0"/>
                        <a:t>Bus</a:t>
                      </a:r>
                      <a:r>
                        <a:rPr kumimoji="1" lang="ja-JP" altLang="en-US" baseline="0" dirty="0"/>
                        <a:t> </a:t>
                      </a:r>
                      <a:r>
                        <a:rPr kumimoji="1" lang="en-US" altLang="ja-JP" baseline="0" dirty="0"/>
                        <a:t>Element</a:t>
                      </a:r>
                      <a:r>
                        <a:rPr kumimoji="1" lang="ja-JP" altLang="en-US" baseline="0" dirty="0"/>
                        <a:t>のエレメント及びブロック名は表示されない</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solidFill>
                            <a:schemeClr val="tx1"/>
                          </a:solidFill>
                        </a:rPr>
                        <a:t>Inport,Outport</a:t>
                      </a:r>
                      <a:r>
                        <a:rPr kumimoji="1" lang="ja-JP" altLang="en-US" dirty="0">
                          <a:solidFill>
                            <a:schemeClr val="tx1"/>
                          </a:solidFill>
                        </a:rPr>
                        <a:t>の端子名の下に直結している</a:t>
                      </a:r>
                      <a:r>
                        <a:rPr kumimoji="1" lang="en-US" altLang="ja-JP" dirty="0">
                          <a:solidFill>
                            <a:schemeClr val="tx1"/>
                          </a:solidFill>
                        </a:rPr>
                        <a:t>Bus</a:t>
                      </a:r>
                      <a:r>
                        <a:rPr kumimoji="1" lang="en-US" altLang="ja-JP" baseline="0" dirty="0">
                          <a:solidFill>
                            <a:schemeClr val="tx1"/>
                          </a:solidFill>
                        </a:rPr>
                        <a:t> </a:t>
                      </a:r>
                      <a:r>
                        <a:rPr kumimoji="1" lang="en-US" altLang="ja-JP" dirty="0" err="1">
                          <a:solidFill>
                            <a:schemeClr val="tx1"/>
                          </a:solidFill>
                        </a:rPr>
                        <a:t>Creator,Bus</a:t>
                      </a:r>
                      <a:r>
                        <a:rPr kumimoji="1" lang="en-US" altLang="ja-JP" dirty="0">
                          <a:solidFill>
                            <a:schemeClr val="tx1"/>
                          </a:solidFill>
                        </a:rPr>
                        <a:t> Selector</a:t>
                      </a:r>
                      <a:r>
                        <a:rPr kumimoji="1" lang="ja-JP" altLang="en-US" dirty="0">
                          <a:solidFill>
                            <a:schemeClr val="tx1"/>
                          </a:solidFill>
                        </a:rPr>
                        <a:t>のエレメントが表示されている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kumimoji="1" lang="ja-JP" altLang="en-US" dirty="0"/>
              <a:t>モデルインターフェースの表示差異</a:t>
            </a:r>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85" y="2850981"/>
            <a:ext cx="3924815" cy="1644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9070" y="2907236"/>
            <a:ext cx="4357816" cy="1512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55367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a:t>ＳＬＤＶ</a:t>
            </a:r>
            <a:endParaRPr kumimoji="1" lang="en-US" altLang="ja-JP" sz="4000" dirty="0"/>
          </a:p>
        </p:txBody>
      </p:sp>
    </p:spTree>
    <p:extLst>
      <p:ext uri="{BB962C8B-B14F-4D97-AF65-F5344CB8AC3E}">
        <p14:creationId xmlns:p14="http://schemas.microsoft.com/office/powerpoint/2010/main" val="25516039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SLDV</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SLDV</a:t>
            </a:r>
            <a:r>
              <a:rPr kumimoji="1" lang="ja-JP" altLang="en-US" dirty="0"/>
              <a:t>の互換性あり</a:t>
            </a:r>
            <a:endParaRPr kumimoji="1" lang="en-US" altLang="ja-JP" dirty="0"/>
          </a:p>
          <a:p>
            <a:pPr lvl="1"/>
            <a:r>
              <a:rPr lang="en-US" altLang="ja-JP" dirty="0"/>
              <a:t>InBus.signal1</a:t>
            </a:r>
            <a:r>
              <a:rPr lang="ja-JP" altLang="en-US" dirty="0"/>
              <a:t>と</a:t>
            </a:r>
            <a:r>
              <a:rPr lang="en-US" altLang="ja-JP" dirty="0"/>
              <a:t>InBus.Signal2</a:t>
            </a:r>
            <a:r>
              <a:rPr lang="ja-JP" altLang="en-US" dirty="0"/>
              <a:t>の値が一致するかを確認するサブシステム</a:t>
            </a:r>
            <a:r>
              <a:rPr lang="en-US" altLang="ja-JP" dirty="0"/>
              <a:t>(</a:t>
            </a:r>
            <a:r>
              <a:rPr lang="ja-JP" altLang="en-US" dirty="0"/>
              <a:t>下図の緑枠</a:t>
            </a:r>
            <a:r>
              <a:rPr lang="en-US" altLang="ja-JP" dirty="0"/>
              <a:t>)</a:t>
            </a:r>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r>
              <a:rPr lang="en-US" altLang="ja-JP" dirty="0"/>
              <a:t>SLDV</a:t>
            </a:r>
            <a:r>
              <a:rPr lang="ja-JP" altLang="en-US" dirty="0"/>
              <a:t>を使用して上記サブシステムのテストケースが生成できた。</a:t>
            </a:r>
            <a:endParaRPr kumimoji="1" lang="ja-JP" altLang="en-US" dirty="0"/>
          </a:p>
        </p:txBody>
      </p:sp>
      <p:pic>
        <p:nvPicPr>
          <p:cNvPr id="5" name="図 4"/>
          <p:cNvPicPr>
            <a:picLocks noChangeAspect="1"/>
          </p:cNvPicPr>
          <p:nvPr/>
        </p:nvPicPr>
        <p:blipFill>
          <a:blip r:embed="rId2"/>
          <a:stretch>
            <a:fillRect/>
          </a:stretch>
        </p:blipFill>
        <p:spPr>
          <a:xfrm>
            <a:off x="5975747" y="2875757"/>
            <a:ext cx="3078956" cy="1019175"/>
          </a:xfrm>
          <a:prstGeom prst="rect">
            <a:avLst/>
          </a:prstGeom>
        </p:spPr>
      </p:pic>
      <p:pic>
        <p:nvPicPr>
          <p:cNvPr id="9" name="図 8"/>
          <p:cNvPicPr>
            <a:picLocks noChangeAspect="1"/>
          </p:cNvPicPr>
          <p:nvPr/>
        </p:nvPicPr>
        <p:blipFill>
          <a:blip r:embed="rId3"/>
          <a:stretch>
            <a:fillRect/>
          </a:stretch>
        </p:blipFill>
        <p:spPr>
          <a:xfrm>
            <a:off x="910828" y="1888331"/>
            <a:ext cx="4979194" cy="1257300"/>
          </a:xfrm>
          <a:prstGeom prst="rect">
            <a:avLst/>
          </a:prstGeom>
        </p:spPr>
      </p:pic>
      <p:cxnSp>
        <p:nvCxnSpPr>
          <p:cNvPr id="11" name="直線矢印コネクタ 10"/>
          <p:cNvCxnSpPr/>
          <p:nvPr/>
        </p:nvCxnSpPr>
        <p:spPr bwMode="auto">
          <a:xfrm>
            <a:off x="5110619" y="2761990"/>
            <a:ext cx="944150" cy="2254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3" name="図 12"/>
          <p:cNvPicPr>
            <a:picLocks noChangeAspect="1"/>
          </p:cNvPicPr>
          <p:nvPr/>
        </p:nvPicPr>
        <p:blipFill>
          <a:blip r:embed="rId4"/>
          <a:stretch>
            <a:fillRect/>
          </a:stretch>
        </p:blipFill>
        <p:spPr>
          <a:xfrm>
            <a:off x="987028" y="4584700"/>
            <a:ext cx="4054008" cy="1473200"/>
          </a:xfrm>
          <a:prstGeom prst="rect">
            <a:avLst/>
          </a:prstGeom>
        </p:spPr>
      </p:pic>
      <p:sp>
        <p:nvSpPr>
          <p:cNvPr id="14" name="角丸四角形吹き出し 13"/>
          <p:cNvSpPr/>
          <p:nvPr/>
        </p:nvSpPr>
        <p:spPr bwMode="auto">
          <a:xfrm>
            <a:off x="5041036" y="4705162"/>
            <a:ext cx="2192303" cy="616139"/>
          </a:xfrm>
          <a:prstGeom prst="wedgeRoundRectCallout">
            <a:avLst>
              <a:gd name="adj1" fmla="val -50300"/>
              <a:gd name="adj2" fmla="val 106561"/>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err="1">
                <a:latin typeface="Arial" charset="0"/>
                <a:ea typeface="ＭＳ Ｐゴシック" pitchFamily="50" charset="-128"/>
              </a:rPr>
              <a:t>Realationa</a:t>
            </a:r>
            <a:r>
              <a:rPr lang="en-US" altLang="ja-JP" sz="1400" dirty="0">
                <a:latin typeface="Arial" charset="0"/>
                <a:ea typeface="ＭＳ Ｐゴシック" pitchFamily="50" charset="-128"/>
              </a:rPr>
              <a:t> Operator</a:t>
            </a:r>
            <a:r>
              <a:rPr lang="ja-JP" altLang="en-US" sz="1400" dirty="0">
                <a:latin typeface="Arial" charset="0"/>
                <a:ea typeface="ＭＳ Ｐゴシック" pitchFamily="50" charset="-128"/>
              </a:rPr>
              <a:t>の出力が</a:t>
            </a:r>
            <a:endParaRPr lang="en-US" altLang="ja-JP" sz="1400" dirty="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a:ln>
                  <a:noFill/>
                </a:ln>
                <a:solidFill>
                  <a:schemeClr val="tx1"/>
                </a:solidFill>
                <a:effectLst/>
                <a:latin typeface="Arial" charset="0"/>
                <a:ea typeface="ＭＳ Ｐゴシック" pitchFamily="50" charset="-128"/>
              </a:rPr>
              <a:t>true/false</a:t>
            </a:r>
            <a:r>
              <a:rPr kumimoji="1" lang="ja-JP" altLang="en-US" sz="1400" b="0" i="0" u="none" strike="noStrike" cap="none" normalizeH="0" baseline="0" dirty="0">
                <a:ln>
                  <a:noFill/>
                </a:ln>
                <a:solidFill>
                  <a:schemeClr val="tx1"/>
                </a:solidFill>
                <a:effectLst/>
                <a:latin typeface="Arial" charset="0"/>
                <a:ea typeface="ＭＳ Ｐゴシック" pitchFamily="50" charset="-128"/>
              </a:rPr>
              <a:t>になるよう生成されている</a:t>
            </a:r>
          </a:p>
        </p:txBody>
      </p:sp>
    </p:spTree>
    <p:extLst>
      <p:ext uri="{BB962C8B-B14F-4D97-AF65-F5344CB8AC3E}">
        <p14:creationId xmlns:p14="http://schemas.microsoft.com/office/powerpoint/2010/main" val="9170977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348" y="1690086"/>
            <a:ext cx="4651097" cy="153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lang="ja-JP" altLang="en-US" dirty="0"/>
              <a:t>動作検証（３／６）</a:t>
            </a:r>
            <a:endParaRPr lang="en-US" altLang="ja-JP" dirty="0"/>
          </a:p>
        </p:txBody>
      </p:sp>
      <p:sp>
        <p:nvSpPr>
          <p:cNvPr id="3" name="コンテンツ プレースホルダー 2"/>
          <p:cNvSpPr>
            <a:spLocks noGrp="1"/>
          </p:cNvSpPr>
          <p:nvPr>
            <p:ph idx="1"/>
          </p:nvPr>
        </p:nvSpPr>
        <p:spPr/>
        <p:txBody>
          <a:bodyPr/>
          <a:lstStyle/>
          <a:p>
            <a:pPr marL="342900" lvl="1" indent="-342900">
              <a:buFontTx/>
              <a:buChar char="•"/>
            </a:pPr>
            <a:r>
              <a:rPr lang="ja-JP" altLang="ja-JP" dirty="0"/>
              <a:t>SLDVの実行可否</a:t>
            </a:r>
            <a:endParaRPr lang="en-US" altLang="ja-JP" dirty="0"/>
          </a:p>
          <a:p>
            <a:pPr marL="742950" lvl="2" indent="-342900">
              <a:buFont typeface="Wingdings" panose="05000000000000000000" pitchFamily="2" charset="2"/>
              <a:buChar char="u"/>
            </a:pPr>
            <a:r>
              <a:rPr lang="ja-JP" altLang="en-US" sz="1800" dirty="0"/>
              <a:t>対象モデル</a:t>
            </a:r>
            <a:endParaRPr lang="en-US" altLang="ja-JP" sz="1800" dirty="0"/>
          </a:p>
          <a:p>
            <a:endParaRPr kumimoji="1" lang="ja-JP" altLang="en-US"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944" y="1005017"/>
            <a:ext cx="1889848" cy="74273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カーブ矢印 3"/>
          <p:cNvSpPr/>
          <p:nvPr/>
        </p:nvSpPr>
        <p:spPr bwMode="auto">
          <a:xfrm rot="2657922">
            <a:off x="4095031" y="1149787"/>
            <a:ext cx="203886" cy="1080597"/>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3212391670"/>
              </p:ext>
            </p:extLst>
          </p:nvPr>
        </p:nvGraphicFramePr>
        <p:xfrm>
          <a:off x="1033434" y="3319848"/>
          <a:ext cx="7690438" cy="2316480"/>
        </p:xfrm>
        <a:graphic>
          <a:graphicData uri="http://schemas.openxmlformats.org/drawingml/2006/table">
            <a:tbl>
              <a:tblPr firstRow="1" bandRow="1">
                <a:tableStyleId>{5C22544A-7EE6-4342-B048-85BDC9FD1C3A}</a:tableStyleId>
              </a:tblPr>
              <a:tblGrid>
                <a:gridCol w="1572250">
                  <a:extLst>
                    <a:ext uri="{9D8B030D-6E8A-4147-A177-3AD203B41FA5}">
                      <a16:colId xmlns:a16="http://schemas.microsoft.com/office/drawing/2014/main" val="20000"/>
                    </a:ext>
                  </a:extLst>
                </a:gridCol>
                <a:gridCol w="2954858">
                  <a:extLst>
                    <a:ext uri="{9D8B030D-6E8A-4147-A177-3AD203B41FA5}">
                      <a16:colId xmlns:a16="http://schemas.microsoft.com/office/drawing/2014/main" val="20001"/>
                    </a:ext>
                  </a:extLst>
                </a:gridCol>
                <a:gridCol w="1777364">
                  <a:extLst>
                    <a:ext uri="{9D8B030D-6E8A-4147-A177-3AD203B41FA5}">
                      <a16:colId xmlns:a16="http://schemas.microsoft.com/office/drawing/2014/main" val="20002"/>
                    </a:ext>
                  </a:extLst>
                </a:gridCol>
                <a:gridCol w="1385966">
                  <a:extLst>
                    <a:ext uri="{9D8B030D-6E8A-4147-A177-3AD203B41FA5}">
                      <a16:colId xmlns:a16="http://schemas.microsoft.com/office/drawing/2014/main" val="20003"/>
                    </a:ext>
                  </a:extLst>
                </a:gridCol>
              </a:tblGrid>
              <a:tr h="143155">
                <a:tc>
                  <a:txBody>
                    <a:bodyPr/>
                    <a:lstStyle/>
                    <a:p>
                      <a:r>
                        <a:rPr kumimoji="1" lang="ja-JP" altLang="en-US" sz="1600" dirty="0">
                          <a:solidFill>
                            <a:schemeClr val="tx1"/>
                          </a:solidFill>
                        </a:rPr>
                        <a:t>検証モード</a:t>
                      </a:r>
                    </a:p>
                  </a:txBody>
                  <a:tcPr marL="68580" marR="68580"/>
                </a:tc>
                <a:tc>
                  <a:txBody>
                    <a:bodyPr/>
                    <a:lstStyle/>
                    <a:p>
                      <a:r>
                        <a:rPr kumimoji="1" lang="ja-JP" altLang="en-US" sz="1600" dirty="0">
                          <a:solidFill>
                            <a:schemeClr val="tx1"/>
                          </a:solidFill>
                        </a:rPr>
                        <a:t>結果</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コンフィグ設定</a:t>
                      </a:r>
                    </a:p>
                  </a:txBody>
                  <a:tcPr marL="68580" marR="68580"/>
                </a:tc>
                <a:tc>
                  <a:txBody>
                    <a:bodyPr/>
                    <a:lstStyle/>
                    <a:p>
                      <a:r>
                        <a:rPr kumimoji="1" lang="ja-JP" altLang="en-US" sz="1600" dirty="0">
                          <a:solidFill>
                            <a:schemeClr val="tx1"/>
                          </a:solidFill>
                        </a:rPr>
                        <a:t>ログ</a:t>
                      </a:r>
                    </a:p>
                  </a:txBody>
                  <a:tcPr marL="68580" marR="68580"/>
                </a:tc>
                <a:extLst>
                  <a:ext uri="{0D108BD9-81ED-4DB2-BD59-A6C34878D82A}">
                    <a16:rowId xmlns:a16="http://schemas.microsoft.com/office/drawing/2014/main" val="10000"/>
                  </a:ext>
                </a:extLst>
              </a:tr>
              <a:tr h="620310">
                <a:tc>
                  <a:txBody>
                    <a:bodyPr/>
                    <a:lstStyle/>
                    <a:p>
                      <a:r>
                        <a:rPr kumimoji="1" lang="ja-JP" altLang="en-US" sz="1600" dirty="0"/>
                        <a:t>設計エラー検出</a:t>
                      </a:r>
                    </a:p>
                  </a:txBody>
                  <a:tcPr marL="68580" marR="68580"/>
                </a:tc>
                <a:tc>
                  <a:txBody>
                    <a:bodyPr/>
                    <a:lstStyle/>
                    <a:p>
                      <a:r>
                        <a:rPr kumimoji="1" lang="ja-JP" altLang="en-US" sz="1600" dirty="0"/>
                        <a:t>設計エラー検出 が正常に完了しました。</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bg1"/>
                          </a:solidFill>
                        </a:rPr>
                        <a:t>config_DV_ErrorDetect.png</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800" dirty="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800" dirty="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800" dirty="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solidFill>
                          <a:schemeClr val="bg1"/>
                        </a:solidFill>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bg1"/>
                          </a:solidFill>
                        </a:rPr>
                        <a:t>bus_element_sample2_report.html</a:t>
                      </a:r>
                      <a:endParaRPr kumimoji="1" lang="ja-JP" altLang="en-US" sz="800" dirty="0">
                        <a:solidFill>
                          <a:schemeClr val="bg1"/>
                        </a:solidFill>
                      </a:endParaRPr>
                    </a:p>
                  </a:txBody>
                  <a:tcPr marL="68580" marR="68580"/>
                </a:tc>
                <a:extLst>
                  <a:ext uri="{0D108BD9-81ED-4DB2-BD59-A6C34878D82A}">
                    <a16:rowId xmlns:a16="http://schemas.microsoft.com/office/drawing/2014/main" val="10001"/>
                  </a:ext>
                </a:extLst>
              </a:tr>
              <a:tr h="370840">
                <a:tc>
                  <a:txBody>
                    <a:bodyPr/>
                    <a:lstStyle/>
                    <a:p>
                      <a:r>
                        <a:rPr kumimoji="1" lang="ja-JP" altLang="en-US" sz="1600" dirty="0"/>
                        <a:t>テスト生成</a:t>
                      </a:r>
                    </a:p>
                  </a:txBody>
                  <a:tcPr marL="68580" marR="68580"/>
                </a:tc>
                <a:tc>
                  <a:txBody>
                    <a:bodyPr/>
                    <a:lstStyle/>
                    <a:p>
                      <a:r>
                        <a:rPr kumimoji="1" lang="ja-JP" altLang="en-US" sz="1600" dirty="0"/>
                        <a:t>テスト生成 が正常に完了しました。</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bg1"/>
                          </a:solidFill>
                        </a:rPr>
                        <a:t>config_DV_GenerateCode.png</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800" dirty="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800" dirty="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solidFill>
                          <a:schemeClr val="bg1"/>
                        </a:solidFill>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bg1"/>
                          </a:solidFill>
                        </a:rPr>
                        <a:t>bus_element_sample2_report3.html</a:t>
                      </a:r>
                      <a:endParaRPr kumimoji="1" lang="ja-JP" altLang="en-US" sz="800" dirty="0">
                        <a:solidFill>
                          <a:schemeClr val="bg1"/>
                        </a:solidFill>
                      </a:endParaRPr>
                    </a:p>
                  </a:txBody>
                  <a:tcPr marL="68580" marR="68580"/>
                </a:tc>
                <a:extLst>
                  <a:ext uri="{0D108BD9-81ED-4DB2-BD59-A6C34878D82A}">
                    <a16:rowId xmlns:a16="http://schemas.microsoft.com/office/drawing/2014/main" val="10002"/>
                  </a:ext>
                </a:extLst>
              </a:tr>
              <a:tr h="370840">
                <a:tc>
                  <a:txBody>
                    <a:bodyPr/>
                    <a:lstStyle/>
                    <a:p>
                      <a:r>
                        <a:rPr kumimoji="1" lang="ja-JP" altLang="en-US" sz="1600" dirty="0"/>
                        <a:t>プロパティ証明</a:t>
                      </a:r>
                    </a:p>
                  </a:txBody>
                  <a:tcPr marL="68580" marR="68580"/>
                </a:tc>
                <a:tc>
                  <a:txBody>
                    <a:bodyPr/>
                    <a:lstStyle/>
                    <a:p>
                      <a:r>
                        <a:rPr lang="ja-JP" altLang="en-US" sz="1600" dirty="0">
                          <a:effectLst/>
                        </a:rPr>
                        <a:t>プロパティ証明 が正常に完了しました。</a:t>
                      </a:r>
                      <a:endParaRPr kumimoji="1" lang="ja-JP" altLang="en-US" sz="1600" b="0" u="none" dirty="0"/>
                    </a:p>
                  </a:txBody>
                  <a:tcPr marL="68580" marR="68580"/>
                </a:tc>
                <a:tc>
                  <a:txBody>
                    <a:bodyPr/>
                    <a:lstStyle/>
                    <a:p>
                      <a:r>
                        <a:rPr kumimoji="1" lang="en-US" altLang="ja-JP" sz="800" dirty="0">
                          <a:solidFill>
                            <a:schemeClr val="bg1"/>
                          </a:solidFill>
                        </a:rPr>
                        <a:t>config_DV_ProveProperty.png</a:t>
                      </a:r>
                    </a:p>
                    <a:p>
                      <a:endParaRPr kumimoji="1" lang="en-US" altLang="ja-JP" sz="800" dirty="0">
                        <a:solidFill>
                          <a:schemeClr val="bg1"/>
                        </a:solidFill>
                      </a:endParaRPr>
                    </a:p>
                    <a:p>
                      <a:endParaRPr kumimoji="1" lang="en-US" altLang="ja-JP" sz="800" dirty="0">
                        <a:solidFill>
                          <a:schemeClr val="bg1"/>
                        </a:solidFill>
                      </a:endParaRPr>
                    </a:p>
                    <a:p>
                      <a:endParaRPr kumimoji="1" lang="en-US" altLang="ja-JP" sz="800" dirty="0">
                        <a:solidFill>
                          <a:schemeClr val="bg1"/>
                        </a:solidFill>
                      </a:endParaRPr>
                    </a:p>
                    <a:p>
                      <a:endParaRPr kumimoji="1" lang="ja-JP" altLang="en-US" sz="800" dirty="0">
                        <a:solidFill>
                          <a:schemeClr val="bg1"/>
                        </a:solidFill>
                      </a:endParaRPr>
                    </a:p>
                  </a:txBody>
                  <a:tcPr marL="68580" marR="68580"/>
                </a:tc>
                <a:tc>
                  <a:txBody>
                    <a:bodyPr/>
                    <a:lstStyle/>
                    <a:p>
                      <a:r>
                        <a:rPr kumimoji="1" lang="en-US" altLang="ja-JP" sz="800" kern="1200" dirty="0">
                          <a:solidFill>
                            <a:schemeClr val="bg1"/>
                          </a:solidFill>
                        </a:rPr>
                        <a:t>bus_element_sample2_report5.html</a:t>
                      </a:r>
                      <a:endParaRPr kumimoji="1" lang="ja-JP" altLang="en-US" sz="800" kern="1200" dirty="0">
                        <a:solidFill>
                          <a:schemeClr val="bg1"/>
                        </a:solidFill>
                        <a:latin typeface="+mn-lt"/>
                        <a:ea typeface="+mn-ea"/>
                        <a:cs typeface="+mn-cs"/>
                      </a:endParaRPr>
                    </a:p>
                  </a:txBody>
                  <a:tcPr marL="68580" marR="68580"/>
                </a:tc>
                <a:extLst>
                  <a:ext uri="{0D108BD9-81ED-4DB2-BD59-A6C34878D82A}">
                    <a16:rowId xmlns:a16="http://schemas.microsoft.com/office/drawing/2014/main" val="10003"/>
                  </a:ext>
                </a:extLst>
              </a:tr>
            </a:tbl>
          </a:graphicData>
        </a:graphic>
      </p:graphicFrame>
      <p:graphicFrame>
        <p:nvGraphicFramePr>
          <p:cNvPr id="8" name="オブジェクト 7"/>
          <p:cNvGraphicFramePr>
            <a:graphicFrameLocks noChangeAspect="1"/>
          </p:cNvGraphicFramePr>
          <p:nvPr>
            <p:extLst>
              <p:ext uri="{D42A27DB-BD31-4B8C-83A1-F6EECF244321}">
                <p14:modId xmlns:p14="http://schemas.microsoft.com/office/powerpoint/2010/main" val="3295536146"/>
              </p:ext>
            </p:extLst>
          </p:nvPr>
        </p:nvGraphicFramePr>
        <p:xfrm>
          <a:off x="7363274" y="3884227"/>
          <a:ext cx="1220391" cy="395288"/>
        </p:xfrm>
        <a:graphic>
          <a:graphicData uri="http://schemas.openxmlformats.org/presentationml/2006/ole">
            <mc:AlternateContent xmlns:mc="http://schemas.openxmlformats.org/markup-compatibility/2006">
              <mc:Choice xmlns:v="urn:schemas-microsoft-com:vml" Requires="v">
                <p:oleObj spid="_x0000_s1032" name="パッケージャー シェル オブジェクト" showAsIcon="1" r:id="rId5" imgW="1627920" imgH="394920" progId="Package">
                  <p:embed/>
                </p:oleObj>
              </mc:Choice>
              <mc:Fallback>
                <p:oleObj name="パッケージャー シェル オブジェクト" showAsIcon="1" r:id="rId5" imgW="1627920" imgH="394920" progId="Package">
                  <p:embed/>
                  <p:pic>
                    <p:nvPicPr>
                      <p:cNvPr id="0" name=""/>
                      <p:cNvPicPr/>
                      <p:nvPr/>
                    </p:nvPicPr>
                    <p:blipFill>
                      <a:blip r:embed="rId6"/>
                      <a:stretch>
                        <a:fillRect/>
                      </a:stretch>
                    </p:blipFill>
                    <p:spPr>
                      <a:xfrm>
                        <a:off x="7363274" y="3884227"/>
                        <a:ext cx="1220391" cy="395288"/>
                      </a:xfrm>
                      <a:prstGeom prst="rect">
                        <a:avLst/>
                      </a:prstGeom>
                    </p:spPr>
                  </p:pic>
                </p:oleObj>
              </mc:Fallback>
            </mc:AlternateContent>
          </a:graphicData>
        </a:graphic>
      </p:graphicFrame>
      <p:graphicFrame>
        <p:nvGraphicFramePr>
          <p:cNvPr id="11" name="オブジェクト 10"/>
          <p:cNvGraphicFramePr>
            <a:graphicFrameLocks noChangeAspect="1"/>
          </p:cNvGraphicFramePr>
          <p:nvPr>
            <p:extLst>
              <p:ext uri="{D42A27DB-BD31-4B8C-83A1-F6EECF244321}">
                <p14:modId xmlns:p14="http://schemas.microsoft.com/office/powerpoint/2010/main" val="2682907582"/>
              </p:ext>
            </p:extLst>
          </p:nvPr>
        </p:nvGraphicFramePr>
        <p:xfrm>
          <a:off x="7325722" y="4548789"/>
          <a:ext cx="1264444" cy="395287"/>
        </p:xfrm>
        <a:graphic>
          <a:graphicData uri="http://schemas.openxmlformats.org/presentationml/2006/ole">
            <mc:AlternateContent xmlns:mc="http://schemas.openxmlformats.org/markup-compatibility/2006">
              <mc:Choice xmlns:v="urn:schemas-microsoft-com:vml" Requires="v">
                <p:oleObj spid="_x0000_s1033" name="パッケージャー シェル オブジェクト" showAsIcon="1" r:id="rId7" imgW="1686240" imgH="394920" progId="Package">
                  <p:embed/>
                </p:oleObj>
              </mc:Choice>
              <mc:Fallback>
                <p:oleObj name="パッケージャー シェル オブジェクト" showAsIcon="1" r:id="rId7" imgW="1686240" imgH="394920" progId="Package">
                  <p:embed/>
                  <p:pic>
                    <p:nvPicPr>
                      <p:cNvPr id="0" name=""/>
                      <p:cNvPicPr/>
                      <p:nvPr/>
                    </p:nvPicPr>
                    <p:blipFill>
                      <a:blip r:embed="rId8"/>
                      <a:stretch>
                        <a:fillRect/>
                      </a:stretch>
                    </p:blipFill>
                    <p:spPr>
                      <a:xfrm>
                        <a:off x="7325722" y="4548789"/>
                        <a:ext cx="1264444" cy="395287"/>
                      </a:xfrm>
                      <a:prstGeom prst="rect">
                        <a:avLst/>
                      </a:prstGeom>
                    </p:spPr>
                  </p:pic>
                </p:oleObj>
              </mc:Fallback>
            </mc:AlternateContent>
          </a:graphicData>
        </a:graphic>
      </p:graphicFrame>
      <p:graphicFrame>
        <p:nvGraphicFramePr>
          <p:cNvPr id="12" name="オブジェクト 11"/>
          <p:cNvGraphicFramePr>
            <a:graphicFrameLocks noChangeAspect="1"/>
          </p:cNvGraphicFramePr>
          <p:nvPr>
            <p:extLst>
              <p:ext uri="{D42A27DB-BD31-4B8C-83A1-F6EECF244321}">
                <p14:modId xmlns:p14="http://schemas.microsoft.com/office/powerpoint/2010/main" val="2365365302"/>
              </p:ext>
            </p:extLst>
          </p:nvPr>
        </p:nvGraphicFramePr>
        <p:xfrm>
          <a:off x="5690947" y="3859599"/>
          <a:ext cx="975122" cy="395288"/>
        </p:xfrm>
        <a:graphic>
          <a:graphicData uri="http://schemas.openxmlformats.org/presentationml/2006/ole">
            <mc:AlternateContent xmlns:mc="http://schemas.openxmlformats.org/markup-compatibility/2006">
              <mc:Choice xmlns:v="urn:schemas-microsoft-com:vml" Requires="v">
                <p:oleObj spid="_x0000_s1034" name="パッケージャー シェル オブジェクト" showAsIcon="1" r:id="rId9" imgW="1299600" imgH="394920" progId="Package">
                  <p:embed/>
                </p:oleObj>
              </mc:Choice>
              <mc:Fallback>
                <p:oleObj name="パッケージャー シェル オブジェクト" showAsIcon="1" r:id="rId9" imgW="1299600" imgH="394920" progId="Package">
                  <p:embed/>
                  <p:pic>
                    <p:nvPicPr>
                      <p:cNvPr id="0" name=""/>
                      <p:cNvPicPr>
                        <a:picLocks noChangeAspect="1" noChangeArrowheads="1"/>
                      </p:cNvPicPr>
                      <p:nvPr/>
                    </p:nvPicPr>
                    <p:blipFill>
                      <a:blip r:embed="rId10"/>
                      <a:srcRect/>
                      <a:stretch>
                        <a:fillRect/>
                      </a:stretch>
                    </p:blipFill>
                    <p:spPr bwMode="auto">
                      <a:xfrm>
                        <a:off x="5690947" y="3859599"/>
                        <a:ext cx="97512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オブジェクト 12"/>
          <p:cNvGraphicFramePr>
            <a:graphicFrameLocks noChangeAspect="1"/>
          </p:cNvGraphicFramePr>
          <p:nvPr>
            <p:extLst>
              <p:ext uri="{D42A27DB-BD31-4B8C-83A1-F6EECF244321}">
                <p14:modId xmlns:p14="http://schemas.microsoft.com/office/powerpoint/2010/main" val="3378702860"/>
              </p:ext>
            </p:extLst>
          </p:nvPr>
        </p:nvGraphicFramePr>
        <p:xfrm>
          <a:off x="5676097" y="4514809"/>
          <a:ext cx="1078706" cy="395287"/>
        </p:xfrm>
        <a:graphic>
          <a:graphicData uri="http://schemas.openxmlformats.org/presentationml/2006/ole">
            <mc:AlternateContent xmlns:mc="http://schemas.openxmlformats.org/markup-compatibility/2006">
              <mc:Choice xmlns:v="urn:schemas-microsoft-com:vml" Requires="v">
                <p:oleObj spid="_x0000_s1035" name="パッケージャー シェル オブジェクト" showAsIcon="1" r:id="rId11" imgW="1438200" imgH="394920" progId="Package">
                  <p:embed/>
                </p:oleObj>
              </mc:Choice>
              <mc:Fallback>
                <p:oleObj name="パッケージャー シェル オブジェクト" showAsIcon="1" r:id="rId11" imgW="1438200" imgH="394920" progId="Package">
                  <p:embed/>
                  <p:pic>
                    <p:nvPicPr>
                      <p:cNvPr id="0" name=""/>
                      <p:cNvPicPr/>
                      <p:nvPr/>
                    </p:nvPicPr>
                    <p:blipFill>
                      <a:blip r:embed="rId12"/>
                      <a:stretch>
                        <a:fillRect/>
                      </a:stretch>
                    </p:blipFill>
                    <p:spPr>
                      <a:xfrm>
                        <a:off x="5676097" y="4514809"/>
                        <a:ext cx="1078706" cy="395287"/>
                      </a:xfrm>
                      <a:prstGeom prst="rect">
                        <a:avLst/>
                      </a:prstGeom>
                    </p:spPr>
                  </p:pic>
                </p:oleObj>
              </mc:Fallback>
            </mc:AlternateContent>
          </a:graphicData>
        </a:graphic>
      </p:graphicFrame>
      <p:graphicFrame>
        <p:nvGraphicFramePr>
          <p:cNvPr id="14" name="オブジェクト 13"/>
          <p:cNvGraphicFramePr>
            <a:graphicFrameLocks noChangeAspect="1"/>
          </p:cNvGraphicFramePr>
          <p:nvPr>
            <p:extLst>
              <p:ext uri="{D42A27DB-BD31-4B8C-83A1-F6EECF244321}">
                <p14:modId xmlns:p14="http://schemas.microsoft.com/office/powerpoint/2010/main" val="2038981869"/>
              </p:ext>
            </p:extLst>
          </p:nvPr>
        </p:nvGraphicFramePr>
        <p:xfrm>
          <a:off x="5700713" y="5157789"/>
          <a:ext cx="1078706" cy="395287"/>
        </p:xfrm>
        <a:graphic>
          <a:graphicData uri="http://schemas.openxmlformats.org/presentationml/2006/ole">
            <mc:AlternateContent xmlns:mc="http://schemas.openxmlformats.org/markup-compatibility/2006">
              <mc:Choice xmlns:v="urn:schemas-microsoft-com:vml" Requires="v">
                <p:oleObj spid="_x0000_s1036" name="パッケージャー シェル オブジェクト" showAsIcon="1" r:id="rId13" imgW="1438200" imgH="394920" progId="Package">
                  <p:embed/>
                </p:oleObj>
              </mc:Choice>
              <mc:Fallback>
                <p:oleObj name="パッケージャー シェル オブジェクト" showAsIcon="1" r:id="rId13" imgW="1438200" imgH="394920" progId="Package">
                  <p:embed/>
                  <p:pic>
                    <p:nvPicPr>
                      <p:cNvPr id="0" name=""/>
                      <p:cNvPicPr/>
                      <p:nvPr/>
                    </p:nvPicPr>
                    <p:blipFill>
                      <a:blip r:embed="rId14"/>
                      <a:stretch>
                        <a:fillRect/>
                      </a:stretch>
                    </p:blipFill>
                    <p:spPr>
                      <a:xfrm>
                        <a:off x="5700713" y="5157789"/>
                        <a:ext cx="1078706" cy="395287"/>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1265805460"/>
              </p:ext>
            </p:extLst>
          </p:nvPr>
        </p:nvGraphicFramePr>
        <p:xfrm>
          <a:off x="7377967" y="5171669"/>
          <a:ext cx="1264444" cy="395288"/>
        </p:xfrm>
        <a:graphic>
          <a:graphicData uri="http://schemas.openxmlformats.org/presentationml/2006/ole">
            <mc:AlternateContent xmlns:mc="http://schemas.openxmlformats.org/markup-compatibility/2006">
              <mc:Choice xmlns:v="urn:schemas-microsoft-com:vml" Requires="v">
                <p:oleObj spid="_x0000_s1037" name="パッケージャー シェル オブジェクト" showAsIcon="1" r:id="rId15" imgW="1686240" imgH="394920" progId="Package">
                  <p:embed/>
                </p:oleObj>
              </mc:Choice>
              <mc:Fallback>
                <p:oleObj name="パッケージャー シェル オブジェクト" showAsIcon="1" r:id="rId15" imgW="1686240" imgH="394920" progId="Package">
                  <p:embed/>
                  <p:pic>
                    <p:nvPicPr>
                      <p:cNvPr id="0" name=""/>
                      <p:cNvPicPr/>
                      <p:nvPr/>
                    </p:nvPicPr>
                    <p:blipFill>
                      <a:blip r:embed="rId16"/>
                      <a:stretch>
                        <a:fillRect/>
                      </a:stretch>
                    </p:blipFill>
                    <p:spPr>
                      <a:xfrm>
                        <a:off x="7377967" y="5171669"/>
                        <a:ext cx="1264444" cy="395288"/>
                      </a:xfrm>
                      <a:prstGeom prst="rect">
                        <a:avLst/>
                      </a:prstGeom>
                    </p:spPr>
                  </p:pic>
                </p:oleObj>
              </mc:Fallback>
            </mc:AlternateContent>
          </a:graphicData>
        </a:graphic>
      </p:graphicFrame>
    </p:spTree>
    <p:extLst>
      <p:ext uri="{BB962C8B-B14F-4D97-AF65-F5344CB8AC3E}">
        <p14:creationId xmlns:p14="http://schemas.microsoft.com/office/powerpoint/2010/main" val="29246191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021" y="1690085"/>
            <a:ext cx="4651097" cy="153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lang="ja-JP" altLang="en-US" dirty="0"/>
              <a:t>動作検証（４／６）</a:t>
            </a:r>
            <a:endParaRPr lang="en-US" altLang="ja-JP" dirty="0"/>
          </a:p>
        </p:txBody>
      </p:sp>
      <p:sp>
        <p:nvSpPr>
          <p:cNvPr id="3" name="コンテンツ プレースホルダー 2"/>
          <p:cNvSpPr>
            <a:spLocks noGrp="1"/>
          </p:cNvSpPr>
          <p:nvPr>
            <p:ph idx="1"/>
          </p:nvPr>
        </p:nvSpPr>
        <p:spPr/>
        <p:txBody>
          <a:bodyPr/>
          <a:lstStyle/>
          <a:p>
            <a:pPr marL="342900" lvl="1" indent="-342900">
              <a:buFontTx/>
              <a:buChar char="•"/>
            </a:pPr>
            <a:r>
              <a:rPr lang="ja-JP" altLang="en-US" dirty="0"/>
              <a:t>コード生成</a:t>
            </a:r>
            <a:endParaRPr lang="en-US" altLang="ja-JP" dirty="0"/>
          </a:p>
          <a:p>
            <a:pPr marL="742950" lvl="2" indent="-342900">
              <a:buFont typeface="Wingdings" panose="05000000000000000000" pitchFamily="2" charset="2"/>
              <a:buChar char="u"/>
            </a:pPr>
            <a:r>
              <a:rPr lang="ja-JP" altLang="en-US" sz="1800" dirty="0"/>
              <a:t>対象モデル①</a:t>
            </a:r>
            <a:r>
              <a:rPr lang="en-US" altLang="ja-JP" sz="1800" dirty="0"/>
              <a:t> - bus_element_sample</a:t>
            </a:r>
            <a:r>
              <a:rPr lang="en-US" altLang="ja-JP" sz="1800" b="1" dirty="0"/>
              <a:t>2</a:t>
            </a:r>
          </a:p>
          <a:p>
            <a:pPr marL="742950" lvl="2" indent="-342900">
              <a:buFont typeface="Wingdings" panose="05000000000000000000" pitchFamily="2" charset="2"/>
              <a:buChar char="u"/>
            </a:pPr>
            <a:endParaRPr lang="en-US" altLang="ja-JP" sz="1800" dirty="0"/>
          </a:p>
          <a:p>
            <a:pPr marL="742950" lvl="2" indent="-342900">
              <a:buFont typeface="Wingdings" panose="05000000000000000000" pitchFamily="2" charset="2"/>
              <a:buChar char="u"/>
            </a:pPr>
            <a:endParaRPr lang="en-US" altLang="ja-JP" sz="1800" dirty="0"/>
          </a:p>
          <a:p>
            <a:pPr marL="742950" lvl="2" indent="-342900">
              <a:buFont typeface="Wingdings" panose="05000000000000000000" pitchFamily="2" charset="2"/>
              <a:buChar char="u"/>
            </a:pPr>
            <a:endParaRPr lang="en-US" altLang="ja-JP" sz="1800" dirty="0"/>
          </a:p>
          <a:p>
            <a:pPr marL="742950" lvl="2" indent="-342900">
              <a:buFont typeface="Wingdings" panose="05000000000000000000" pitchFamily="2" charset="2"/>
              <a:buChar char="u"/>
            </a:pPr>
            <a:endParaRPr lang="en-US" altLang="ja-JP" sz="1800" dirty="0"/>
          </a:p>
          <a:p>
            <a:pPr marL="742950" lvl="2" indent="-342900">
              <a:buFont typeface="Wingdings" panose="05000000000000000000" pitchFamily="2" charset="2"/>
              <a:buChar char="u"/>
            </a:pPr>
            <a:r>
              <a:rPr lang="ja-JP" altLang="en-US" sz="1800" dirty="0"/>
              <a:t>対象モデル② </a:t>
            </a:r>
            <a:r>
              <a:rPr lang="en-US" altLang="ja-JP" sz="1800" dirty="0"/>
              <a:t>- bus_element_sample</a:t>
            </a:r>
            <a:r>
              <a:rPr lang="en-US" altLang="ja-JP" sz="1800" b="1" dirty="0"/>
              <a:t>3</a:t>
            </a:r>
          </a:p>
          <a:p>
            <a:pPr marL="742950" lvl="2" indent="-342900">
              <a:buFont typeface="Wingdings" panose="05000000000000000000" pitchFamily="2" charset="2"/>
              <a:buChar char="u"/>
            </a:pPr>
            <a:endParaRPr lang="en-US" altLang="ja-JP" sz="1800" dirty="0"/>
          </a:p>
          <a:p>
            <a:endParaRPr kumimoji="1" lang="ja-JP" altLang="en-US"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617" y="1005017"/>
            <a:ext cx="1889848" cy="74273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カーブ矢印 3"/>
          <p:cNvSpPr/>
          <p:nvPr/>
        </p:nvSpPr>
        <p:spPr bwMode="auto">
          <a:xfrm rot="2657922">
            <a:off x="4533704" y="1149787"/>
            <a:ext cx="203886" cy="1080597"/>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1260" y="3378844"/>
            <a:ext cx="4945921" cy="15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表 4"/>
          <p:cNvGraphicFramePr>
            <a:graphicFrameLocks noGrp="1"/>
          </p:cNvGraphicFramePr>
          <p:nvPr>
            <p:extLst>
              <p:ext uri="{D42A27DB-BD31-4B8C-83A1-F6EECF244321}">
                <p14:modId xmlns:p14="http://schemas.microsoft.com/office/powerpoint/2010/main" val="2303566468"/>
              </p:ext>
            </p:extLst>
          </p:nvPr>
        </p:nvGraphicFramePr>
        <p:xfrm>
          <a:off x="1148974" y="5052768"/>
          <a:ext cx="7074449" cy="1320800"/>
        </p:xfrm>
        <a:graphic>
          <a:graphicData uri="http://schemas.openxmlformats.org/drawingml/2006/table">
            <a:tbl>
              <a:tblPr firstRow="1" bandRow="1">
                <a:tableStyleId>{5C22544A-7EE6-4342-B048-85BDC9FD1C3A}</a:tableStyleId>
              </a:tblPr>
              <a:tblGrid>
                <a:gridCol w="1560431">
                  <a:extLst>
                    <a:ext uri="{9D8B030D-6E8A-4147-A177-3AD203B41FA5}">
                      <a16:colId xmlns:a16="http://schemas.microsoft.com/office/drawing/2014/main" val="20000"/>
                    </a:ext>
                  </a:extLst>
                </a:gridCol>
                <a:gridCol w="1893813">
                  <a:extLst>
                    <a:ext uri="{9D8B030D-6E8A-4147-A177-3AD203B41FA5}">
                      <a16:colId xmlns:a16="http://schemas.microsoft.com/office/drawing/2014/main" val="20001"/>
                    </a:ext>
                  </a:extLst>
                </a:gridCol>
                <a:gridCol w="1954757">
                  <a:extLst>
                    <a:ext uri="{9D8B030D-6E8A-4147-A177-3AD203B41FA5}">
                      <a16:colId xmlns:a16="http://schemas.microsoft.com/office/drawing/2014/main" val="20002"/>
                    </a:ext>
                  </a:extLst>
                </a:gridCol>
                <a:gridCol w="832724">
                  <a:extLst>
                    <a:ext uri="{9D8B030D-6E8A-4147-A177-3AD203B41FA5}">
                      <a16:colId xmlns:a16="http://schemas.microsoft.com/office/drawing/2014/main" val="20003"/>
                    </a:ext>
                  </a:extLst>
                </a:gridCol>
                <a:gridCol w="832724">
                  <a:extLst>
                    <a:ext uri="{9D8B030D-6E8A-4147-A177-3AD203B41FA5}">
                      <a16:colId xmlns:a16="http://schemas.microsoft.com/office/drawing/2014/main" val="20004"/>
                    </a:ext>
                  </a:extLst>
                </a:gridCol>
              </a:tblGrid>
              <a:tr h="370840">
                <a:tc>
                  <a:txBody>
                    <a:bodyPr/>
                    <a:lstStyle/>
                    <a:p>
                      <a:r>
                        <a:rPr kumimoji="1" lang="ja-JP" altLang="en-US" sz="1600" dirty="0">
                          <a:solidFill>
                            <a:schemeClr val="tx1"/>
                          </a:solidFill>
                        </a:rPr>
                        <a:t>対象モデル</a:t>
                      </a:r>
                    </a:p>
                  </a:txBody>
                  <a:tcPr marL="68580" marR="68580"/>
                </a:tc>
                <a:tc>
                  <a:txBody>
                    <a:bodyPr/>
                    <a:lstStyle/>
                    <a:p>
                      <a:r>
                        <a:rPr kumimoji="1" lang="ja-JP" altLang="en-US" sz="1600" dirty="0">
                          <a:solidFill>
                            <a:schemeClr val="tx1"/>
                          </a:solidFill>
                        </a:rPr>
                        <a:t>コード生成レポート概要</a:t>
                      </a:r>
                    </a:p>
                  </a:txBody>
                  <a:tcPr marL="68580" marR="68580"/>
                </a:tc>
                <a:tc>
                  <a:txBody>
                    <a:bodyPr/>
                    <a:lstStyle/>
                    <a:p>
                      <a:r>
                        <a:rPr kumimoji="1" lang="ja-JP" altLang="en-US" sz="1600" dirty="0">
                          <a:solidFill>
                            <a:schemeClr val="tx1"/>
                          </a:solidFill>
                        </a:rPr>
                        <a:t>生成コード</a:t>
                      </a:r>
                    </a:p>
                  </a:txBody>
                  <a:tcPr marL="68580" marR="68580"/>
                </a:tc>
                <a:tc>
                  <a:txBody>
                    <a:bodyPr/>
                    <a:lstStyle/>
                    <a:p>
                      <a:r>
                        <a:rPr kumimoji="1" lang="en-US" altLang="ja-JP" sz="1600" dirty="0">
                          <a:solidFill>
                            <a:schemeClr val="tx1"/>
                          </a:solidFill>
                        </a:rPr>
                        <a:t>C</a:t>
                      </a:r>
                      <a:r>
                        <a:rPr kumimoji="1" lang="ja-JP" altLang="en-US" sz="1600" dirty="0">
                          <a:solidFill>
                            <a:schemeClr val="tx1"/>
                          </a:solidFill>
                        </a:rPr>
                        <a:t>比較</a:t>
                      </a:r>
                    </a:p>
                  </a:txBody>
                  <a:tcPr marL="68580" marR="68580"/>
                </a:tc>
                <a:tc>
                  <a:txBody>
                    <a:bodyPr/>
                    <a:lstStyle/>
                    <a:p>
                      <a:r>
                        <a:rPr kumimoji="1" lang="en-US" altLang="ja-JP" sz="1600" dirty="0">
                          <a:solidFill>
                            <a:schemeClr val="tx1"/>
                          </a:solidFill>
                        </a:rPr>
                        <a:t>H</a:t>
                      </a:r>
                      <a:r>
                        <a:rPr kumimoji="1" lang="ja-JP" altLang="en-US" sz="1600" dirty="0">
                          <a:solidFill>
                            <a:schemeClr val="tx1"/>
                          </a:solidFill>
                        </a:rPr>
                        <a:t>比較</a:t>
                      </a:r>
                    </a:p>
                  </a:txBody>
                  <a:tcPr marL="68580" marR="68580"/>
                </a:tc>
                <a:extLst>
                  <a:ext uri="{0D108BD9-81ED-4DB2-BD59-A6C34878D82A}">
                    <a16:rowId xmlns:a16="http://schemas.microsoft.com/office/drawing/2014/main" val="10000"/>
                  </a:ext>
                </a:extLst>
              </a:tr>
              <a:tr h="370840">
                <a:tc>
                  <a:txBody>
                    <a:bodyPr/>
                    <a:lstStyle/>
                    <a:p>
                      <a:r>
                        <a:rPr kumimoji="1" lang="ja-JP" altLang="en-US" sz="1600" dirty="0"/>
                        <a:t>①</a:t>
                      </a:r>
                    </a:p>
                  </a:txBody>
                  <a:tcPr marL="68580" marR="68580"/>
                </a:tc>
                <a:tc>
                  <a:txBody>
                    <a:bodyPr/>
                    <a:lstStyle/>
                    <a:p>
                      <a:endParaRPr kumimoji="1" lang="ja-JP" altLang="en-US" sz="1600" dirty="0"/>
                    </a:p>
                  </a:txBody>
                  <a:tcPr marL="68580" marR="68580"/>
                </a:tc>
                <a:tc>
                  <a:txBody>
                    <a:bodyPr/>
                    <a:lstStyle/>
                    <a:p>
                      <a:endParaRPr kumimoji="1" lang="ja-JP" altLang="en-US" sz="1600" dirty="0"/>
                    </a:p>
                  </a:txBody>
                  <a:tcPr marL="68580" marR="68580"/>
                </a:tc>
                <a:tc rowSpan="2">
                  <a:txBody>
                    <a:bodyPr/>
                    <a:lstStyle/>
                    <a:p>
                      <a:endParaRPr kumimoji="1" lang="ja-JP" altLang="en-US" sz="1600" dirty="0"/>
                    </a:p>
                  </a:txBody>
                  <a:tcPr marL="68580" marR="68580"/>
                </a:tc>
                <a:tc rowSpan="2">
                  <a:txBody>
                    <a:bodyPr/>
                    <a:lstStyle/>
                    <a:p>
                      <a:endParaRPr kumimoji="1" lang="ja-JP" altLang="en-US" sz="1600" dirty="0"/>
                    </a:p>
                  </a:txBody>
                  <a:tcPr marL="68580" marR="68580"/>
                </a:tc>
                <a:extLst>
                  <a:ext uri="{0D108BD9-81ED-4DB2-BD59-A6C34878D82A}">
                    <a16:rowId xmlns:a16="http://schemas.microsoft.com/office/drawing/2014/main" val="10001"/>
                  </a:ext>
                </a:extLst>
              </a:tr>
              <a:tr h="370840">
                <a:tc>
                  <a:txBody>
                    <a:bodyPr/>
                    <a:lstStyle/>
                    <a:p>
                      <a:r>
                        <a:rPr kumimoji="1" lang="ja-JP" altLang="en-US" sz="1600" dirty="0"/>
                        <a:t>②</a:t>
                      </a:r>
                    </a:p>
                  </a:txBody>
                  <a:tcPr marL="68580" marR="68580"/>
                </a:tc>
                <a:tc>
                  <a:txBody>
                    <a:bodyPr/>
                    <a:lstStyle/>
                    <a:p>
                      <a:endParaRPr kumimoji="1" lang="ja-JP" altLang="en-US" sz="1600" dirty="0"/>
                    </a:p>
                  </a:txBody>
                  <a:tcPr marL="68580" marR="68580"/>
                </a:tc>
                <a:tc>
                  <a:txBody>
                    <a:bodyPr/>
                    <a:lstStyle/>
                    <a:p>
                      <a:endParaRPr kumimoji="1" lang="ja-JP" altLang="en-US" sz="1600" dirty="0"/>
                    </a:p>
                  </a:txBody>
                  <a:tcPr marL="68580" marR="68580"/>
                </a:tc>
                <a:tc vMerge="1">
                  <a:txBody>
                    <a:bodyPr/>
                    <a:lstStyle/>
                    <a:p>
                      <a:endParaRPr kumimoji="1" lang="ja-JP" altLang="en-US" sz="1600" dirty="0"/>
                    </a:p>
                  </a:txBody>
                  <a:tcPr/>
                </a:tc>
                <a:tc vMerge="1">
                  <a:txBody>
                    <a:bodyPr/>
                    <a:lstStyle/>
                    <a:p>
                      <a:endParaRPr kumimoji="1" lang="ja-JP" altLang="en-US" sz="1600" dirty="0"/>
                    </a:p>
                  </a:txBody>
                  <a:tcPr/>
                </a:tc>
                <a:extLst>
                  <a:ext uri="{0D108BD9-81ED-4DB2-BD59-A6C34878D82A}">
                    <a16:rowId xmlns:a16="http://schemas.microsoft.com/office/drawing/2014/main" val="10002"/>
                  </a:ext>
                </a:extLst>
              </a:tr>
            </a:tbl>
          </a:graphicData>
        </a:graphic>
      </p:graphicFrame>
      <p:graphicFrame>
        <p:nvGraphicFramePr>
          <p:cNvPr id="10" name="オブジェクト 9"/>
          <p:cNvGraphicFramePr>
            <a:graphicFrameLocks noChangeAspect="1"/>
          </p:cNvGraphicFramePr>
          <p:nvPr>
            <p:extLst>
              <p:ext uri="{D42A27DB-BD31-4B8C-83A1-F6EECF244321}">
                <p14:modId xmlns:p14="http://schemas.microsoft.com/office/powerpoint/2010/main" val="1605263389"/>
              </p:ext>
            </p:extLst>
          </p:nvPr>
        </p:nvGraphicFramePr>
        <p:xfrm>
          <a:off x="2737182" y="5437275"/>
          <a:ext cx="1232297" cy="395287"/>
        </p:xfrm>
        <a:graphic>
          <a:graphicData uri="http://schemas.openxmlformats.org/presentationml/2006/ole">
            <mc:AlternateContent xmlns:mc="http://schemas.openxmlformats.org/markup-compatibility/2006">
              <mc:Choice xmlns:v="urn:schemas-microsoft-com:vml" Requires="v">
                <p:oleObj spid="_x0000_s2060" name="パッケージャー シェル オブジェクト" showAsIcon="1" r:id="rId6" imgW="1642680" imgH="394920" progId="Package">
                  <p:embed/>
                </p:oleObj>
              </mc:Choice>
              <mc:Fallback>
                <p:oleObj name="パッケージャー シェル オブジェクト" showAsIcon="1" r:id="rId6" imgW="1642680" imgH="394920" progId="Package">
                  <p:embed/>
                  <p:pic>
                    <p:nvPicPr>
                      <p:cNvPr id="0" name=""/>
                      <p:cNvPicPr/>
                      <p:nvPr/>
                    </p:nvPicPr>
                    <p:blipFill>
                      <a:blip r:embed="rId7"/>
                      <a:stretch>
                        <a:fillRect/>
                      </a:stretch>
                    </p:blipFill>
                    <p:spPr>
                      <a:xfrm>
                        <a:off x="2737182" y="5437275"/>
                        <a:ext cx="1232297" cy="395287"/>
                      </a:xfrm>
                      <a:prstGeom prst="rect">
                        <a:avLst/>
                      </a:prstGeom>
                    </p:spPr>
                  </p:pic>
                </p:oleObj>
              </mc:Fallback>
            </mc:AlternateContent>
          </a:graphicData>
        </a:graphic>
      </p:graphicFrame>
      <p:graphicFrame>
        <p:nvGraphicFramePr>
          <p:cNvPr id="15" name="オブジェクト 14"/>
          <p:cNvGraphicFramePr>
            <a:graphicFrameLocks noChangeAspect="1"/>
          </p:cNvGraphicFramePr>
          <p:nvPr>
            <p:extLst>
              <p:ext uri="{D42A27DB-BD31-4B8C-83A1-F6EECF244321}">
                <p14:modId xmlns:p14="http://schemas.microsoft.com/office/powerpoint/2010/main" val="4116061635"/>
              </p:ext>
            </p:extLst>
          </p:nvPr>
        </p:nvGraphicFramePr>
        <p:xfrm>
          <a:off x="2749702" y="5824924"/>
          <a:ext cx="1232297" cy="395288"/>
        </p:xfrm>
        <a:graphic>
          <a:graphicData uri="http://schemas.openxmlformats.org/presentationml/2006/ole">
            <mc:AlternateContent xmlns:mc="http://schemas.openxmlformats.org/markup-compatibility/2006">
              <mc:Choice xmlns:v="urn:schemas-microsoft-com:vml" Requires="v">
                <p:oleObj spid="_x0000_s2061" name="パッケージャー シェル オブジェクト" showAsIcon="1" r:id="rId8" imgW="1642680" imgH="394920" progId="Package">
                  <p:embed/>
                </p:oleObj>
              </mc:Choice>
              <mc:Fallback>
                <p:oleObj name="パッケージャー シェル オブジェクト" showAsIcon="1" r:id="rId8" imgW="1642680" imgH="394920" progId="Package">
                  <p:embed/>
                  <p:pic>
                    <p:nvPicPr>
                      <p:cNvPr id="0" name=""/>
                      <p:cNvPicPr/>
                      <p:nvPr/>
                    </p:nvPicPr>
                    <p:blipFill>
                      <a:blip r:embed="rId9"/>
                      <a:stretch>
                        <a:fillRect/>
                      </a:stretch>
                    </p:blipFill>
                    <p:spPr>
                      <a:xfrm>
                        <a:off x="2749702" y="5824924"/>
                        <a:ext cx="1232297" cy="395288"/>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936632256"/>
              </p:ext>
            </p:extLst>
          </p:nvPr>
        </p:nvGraphicFramePr>
        <p:xfrm>
          <a:off x="4596746" y="5437275"/>
          <a:ext cx="848915" cy="395287"/>
        </p:xfrm>
        <a:graphic>
          <a:graphicData uri="http://schemas.openxmlformats.org/presentationml/2006/ole">
            <mc:AlternateContent xmlns:mc="http://schemas.openxmlformats.org/markup-compatibility/2006">
              <mc:Choice xmlns:v="urn:schemas-microsoft-com:vml" Requires="v">
                <p:oleObj spid="_x0000_s2062" name="パッケージャー シェル オブジェクト" showAsIcon="1" r:id="rId10" imgW="1131480" imgH="394920" progId="Package">
                  <p:embed/>
                </p:oleObj>
              </mc:Choice>
              <mc:Fallback>
                <p:oleObj name="パッケージャー シェル オブジェクト" showAsIcon="1" r:id="rId10" imgW="1131480" imgH="394920" progId="Package">
                  <p:embed/>
                  <p:pic>
                    <p:nvPicPr>
                      <p:cNvPr id="0" name=""/>
                      <p:cNvPicPr/>
                      <p:nvPr/>
                    </p:nvPicPr>
                    <p:blipFill>
                      <a:blip r:embed="rId11"/>
                      <a:stretch>
                        <a:fillRect/>
                      </a:stretch>
                    </p:blipFill>
                    <p:spPr>
                      <a:xfrm>
                        <a:off x="4596746" y="5437275"/>
                        <a:ext cx="848915" cy="39528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959444606"/>
              </p:ext>
            </p:extLst>
          </p:nvPr>
        </p:nvGraphicFramePr>
        <p:xfrm>
          <a:off x="5437423" y="5436846"/>
          <a:ext cx="853679" cy="395287"/>
        </p:xfrm>
        <a:graphic>
          <a:graphicData uri="http://schemas.openxmlformats.org/presentationml/2006/ole">
            <mc:AlternateContent xmlns:mc="http://schemas.openxmlformats.org/markup-compatibility/2006">
              <mc:Choice xmlns:v="urn:schemas-microsoft-com:vml" Requires="v">
                <p:oleObj spid="_x0000_s2063" name="パッケージャー シェル オブジェクト" showAsIcon="1" r:id="rId12" imgW="1138680" imgH="394920" progId="Package">
                  <p:embed/>
                </p:oleObj>
              </mc:Choice>
              <mc:Fallback>
                <p:oleObj name="パッケージャー シェル オブジェクト" showAsIcon="1" r:id="rId12" imgW="1138680" imgH="394920" progId="Package">
                  <p:embed/>
                  <p:pic>
                    <p:nvPicPr>
                      <p:cNvPr id="0" name=""/>
                      <p:cNvPicPr/>
                      <p:nvPr/>
                    </p:nvPicPr>
                    <p:blipFill>
                      <a:blip r:embed="rId13"/>
                      <a:stretch>
                        <a:fillRect/>
                      </a:stretch>
                    </p:blipFill>
                    <p:spPr>
                      <a:xfrm>
                        <a:off x="5437423" y="5436846"/>
                        <a:ext cx="853679" cy="39528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2103219244"/>
              </p:ext>
            </p:extLst>
          </p:nvPr>
        </p:nvGraphicFramePr>
        <p:xfrm>
          <a:off x="4605701" y="5831960"/>
          <a:ext cx="848916" cy="395288"/>
        </p:xfrm>
        <a:graphic>
          <a:graphicData uri="http://schemas.openxmlformats.org/presentationml/2006/ole">
            <mc:AlternateContent xmlns:mc="http://schemas.openxmlformats.org/markup-compatibility/2006">
              <mc:Choice xmlns:v="urn:schemas-microsoft-com:vml" Requires="v">
                <p:oleObj spid="_x0000_s2064" name="パッケージャー シェル オブジェクト" showAsIcon="1" r:id="rId14" imgW="1131480" imgH="394920" progId="Package">
                  <p:embed/>
                </p:oleObj>
              </mc:Choice>
              <mc:Fallback>
                <p:oleObj name="パッケージャー シェル オブジェクト" showAsIcon="1" r:id="rId14" imgW="1131480" imgH="394920" progId="Package">
                  <p:embed/>
                  <p:pic>
                    <p:nvPicPr>
                      <p:cNvPr id="0" name=""/>
                      <p:cNvPicPr/>
                      <p:nvPr/>
                    </p:nvPicPr>
                    <p:blipFill>
                      <a:blip r:embed="rId15"/>
                      <a:stretch>
                        <a:fillRect/>
                      </a:stretch>
                    </p:blipFill>
                    <p:spPr>
                      <a:xfrm>
                        <a:off x="4605701" y="5831960"/>
                        <a:ext cx="848916" cy="395288"/>
                      </a:xfrm>
                      <a:prstGeom prst="rect">
                        <a:avLst/>
                      </a:prstGeom>
                    </p:spPr>
                  </p:pic>
                </p:oleObj>
              </mc:Fallback>
            </mc:AlternateContent>
          </a:graphicData>
        </a:graphic>
      </p:graphicFrame>
      <p:graphicFrame>
        <p:nvGraphicFramePr>
          <p:cNvPr id="20" name="オブジェクト 19"/>
          <p:cNvGraphicFramePr>
            <a:graphicFrameLocks noChangeAspect="1"/>
          </p:cNvGraphicFramePr>
          <p:nvPr>
            <p:extLst>
              <p:ext uri="{D42A27DB-BD31-4B8C-83A1-F6EECF244321}">
                <p14:modId xmlns:p14="http://schemas.microsoft.com/office/powerpoint/2010/main" val="1871574930"/>
              </p:ext>
            </p:extLst>
          </p:nvPr>
        </p:nvGraphicFramePr>
        <p:xfrm>
          <a:off x="5443666" y="5815186"/>
          <a:ext cx="853679" cy="395287"/>
        </p:xfrm>
        <a:graphic>
          <a:graphicData uri="http://schemas.openxmlformats.org/presentationml/2006/ole">
            <mc:AlternateContent xmlns:mc="http://schemas.openxmlformats.org/markup-compatibility/2006">
              <mc:Choice xmlns:v="urn:schemas-microsoft-com:vml" Requires="v">
                <p:oleObj spid="_x0000_s2065" name="パッケージャー シェル オブジェクト" showAsIcon="1" r:id="rId16" imgW="1138680" imgH="394920" progId="Package">
                  <p:embed/>
                </p:oleObj>
              </mc:Choice>
              <mc:Fallback>
                <p:oleObj name="パッケージャー シェル オブジェクト" showAsIcon="1" r:id="rId16" imgW="1138680" imgH="394920" progId="Package">
                  <p:embed/>
                  <p:pic>
                    <p:nvPicPr>
                      <p:cNvPr id="0" name=""/>
                      <p:cNvPicPr/>
                      <p:nvPr/>
                    </p:nvPicPr>
                    <p:blipFill>
                      <a:blip r:embed="rId17"/>
                      <a:stretch>
                        <a:fillRect/>
                      </a:stretch>
                    </p:blipFill>
                    <p:spPr>
                      <a:xfrm>
                        <a:off x="5443666" y="5815186"/>
                        <a:ext cx="853679" cy="395287"/>
                      </a:xfrm>
                      <a:prstGeom prst="rect">
                        <a:avLst/>
                      </a:prstGeom>
                    </p:spPr>
                  </p:pic>
                </p:oleObj>
              </mc:Fallback>
            </mc:AlternateContent>
          </a:graphicData>
        </a:graphic>
      </p:graphicFrame>
      <p:graphicFrame>
        <p:nvGraphicFramePr>
          <p:cNvPr id="22" name="オブジェクト 21"/>
          <p:cNvGraphicFramePr>
            <a:graphicFrameLocks noChangeAspect="1"/>
          </p:cNvGraphicFramePr>
          <p:nvPr>
            <p:extLst>
              <p:ext uri="{D42A27DB-BD31-4B8C-83A1-F6EECF244321}">
                <p14:modId xmlns:p14="http://schemas.microsoft.com/office/powerpoint/2010/main" val="1570013787"/>
              </p:ext>
            </p:extLst>
          </p:nvPr>
        </p:nvGraphicFramePr>
        <p:xfrm>
          <a:off x="6753130" y="5568737"/>
          <a:ext cx="383381" cy="395287"/>
        </p:xfrm>
        <a:graphic>
          <a:graphicData uri="http://schemas.openxmlformats.org/presentationml/2006/ole">
            <mc:AlternateContent xmlns:mc="http://schemas.openxmlformats.org/markup-compatibility/2006">
              <mc:Choice xmlns:v="urn:schemas-microsoft-com:vml" Requires="v">
                <p:oleObj spid="_x0000_s2066" name="パッケージャー シェル オブジェクト" showAsIcon="1" r:id="rId18" imgW="510840" imgH="394920" progId="Package">
                  <p:embed/>
                </p:oleObj>
              </mc:Choice>
              <mc:Fallback>
                <p:oleObj name="パッケージャー シェル オブジェクト" showAsIcon="1" r:id="rId18" imgW="510840" imgH="394920" progId="Package">
                  <p:embed/>
                  <p:pic>
                    <p:nvPicPr>
                      <p:cNvPr id="0" name=""/>
                      <p:cNvPicPr/>
                      <p:nvPr/>
                    </p:nvPicPr>
                    <p:blipFill>
                      <a:blip r:embed="rId19"/>
                      <a:stretch>
                        <a:fillRect/>
                      </a:stretch>
                    </p:blipFill>
                    <p:spPr>
                      <a:xfrm>
                        <a:off x="6753130" y="5568737"/>
                        <a:ext cx="383381" cy="395287"/>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ext uri="{D42A27DB-BD31-4B8C-83A1-F6EECF244321}">
                <p14:modId xmlns:p14="http://schemas.microsoft.com/office/powerpoint/2010/main" val="1566882266"/>
              </p:ext>
            </p:extLst>
          </p:nvPr>
        </p:nvGraphicFramePr>
        <p:xfrm>
          <a:off x="7544122" y="5569337"/>
          <a:ext cx="394097" cy="395287"/>
        </p:xfrm>
        <a:graphic>
          <a:graphicData uri="http://schemas.openxmlformats.org/presentationml/2006/ole">
            <mc:AlternateContent xmlns:mc="http://schemas.openxmlformats.org/markup-compatibility/2006">
              <mc:Choice xmlns:v="urn:schemas-microsoft-com:vml" Requires="v">
                <p:oleObj spid="_x0000_s2067" name="パッケージャー シェル オブジェクト" showAsIcon="1" r:id="rId20" imgW="525600" imgH="394920" progId="Package">
                  <p:embed/>
                </p:oleObj>
              </mc:Choice>
              <mc:Fallback>
                <p:oleObj name="パッケージャー シェル オブジェクト" showAsIcon="1" r:id="rId20" imgW="525600" imgH="394920" progId="Package">
                  <p:embed/>
                  <p:pic>
                    <p:nvPicPr>
                      <p:cNvPr id="0" name=""/>
                      <p:cNvPicPr/>
                      <p:nvPr/>
                    </p:nvPicPr>
                    <p:blipFill>
                      <a:blip r:embed="rId21"/>
                      <a:stretch>
                        <a:fillRect/>
                      </a:stretch>
                    </p:blipFill>
                    <p:spPr>
                      <a:xfrm>
                        <a:off x="7544122" y="5569337"/>
                        <a:ext cx="394097" cy="395287"/>
                      </a:xfrm>
                      <a:prstGeom prst="rect">
                        <a:avLst/>
                      </a:prstGeom>
                    </p:spPr>
                  </p:pic>
                </p:oleObj>
              </mc:Fallback>
            </mc:AlternateContent>
          </a:graphicData>
        </a:graphic>
      </p:graphicFrame>
      <p:sp>
        <p:nvSpPr>
          <p:cNvPr id="6" name="右中かっこ 5"/>
          <p:cNvSpPr/>
          <p:nvPr/>
        </p:nvSpPr>
        <p:spPr bwMode="auto">
          <a:xfrm>
            <a:off x="7091527" y="1747752"/>
            <a:ext cx="210062" cy="2950441"/>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noFill/>
              <a:effectLst/>
              <a:latin typeface="Arial" charset="0"/>
              <a:ea typeface="ＭＳ Ｐゴシック" pitchFamily="50" charset="-128"/>
            </a:endParaRPr>
          </a:p>
        </p:txBody>
      </p:sp>
      <p:sp>
        <p:nvSpPr>
          <p:cNvPr id="7" name="テキスト ボックス 6"/>
          <p:cNvSpPr txBox="1"/>
          <p:nvPr/>
        </p:nvSpPr>
        <p:spPr>
          <a:xfrm>
            <a:off x="7387827" y="2902088"/>
            <a:ext cx="1165080" cy="1200329"/>
          </a:xfrm>
          <a:prstGeom prst="rect">
            <a:avLst/>
          </a:prstGeom>
          <a:noFill/>
        </p:spPr>
        <p:txBody>
          <a:bodyPr wrap="square" rtlCol="0">
            <a:spAutoFit/>
          </a:bodyPr>
          <a:lstStyle/>
          <a:p>
            <a:r>
              <a:rPr lang="ja-JP" altLang="en-US" dirty="0"/>
              <a:t>同じコードが</a:t>
            </a:r>
            <a:endParaRPr lang="en-US" altLang="ja-JP" dirty="0"/>
          </a:p>
          <a:p>
            <a:r>
              <a:rPr lang="ja-JP" altLang="en-US" dirty="0"/>
              <a:t>生成される</a:t>
            </a:r>
            <a:endParaRPr kumimoji="1" lang="ja-JP" alt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790957873"/>
              </p:ext>
            </p:extLst>
          </p:nvPr>
        </p:nvGraphicFramePr>
        <p:xfrm>
          <a:off x="1568954" y="5437059"/>
          <a:ext cx="903684" cy="395288"/>
        </p:xfrm>
        <a:graphic>
          <a:graphicData uri="http://schemas.openxmlformats.org/presentationml/2006/ole">
            <mc:AlternateContent xmlns:mc="http://schemas.openxmlformats.org/markup-compatibility/2006">
              <mc:Choice xmlns:v="urn:schemas-microsoft-com:vml" Requires="v">
                <p:oleObj spid="_x0000_s2068" name="パッケージャー シェル オブジェクト" showAsIcon="1" r:id="rId22" imgW="1204560" imgH="394920" progId="Package">
                  <p:embed/>
                </p:oleObj>
              </mc:Choice>
              <mc:Fallback>
                <p:oleObj name="パッケージャー シェル オブジェクト" showAsIcon="1" r:id="rId22" imgW="1204560" imgH="394920" progId="Package">
                  <p:embed/>
                  <p:pic>
                    <p:nvPicPr>
                      <p:cNvPr id="0" name=""/>
                      <p:cNvPicPr/>
                      <p:nvPr/>
                    </p:nvPicPr>
                    <p:blipFill>
                      <a:blip r:embed="rId23"/>
                      <a:stretch>
                        <a:fillRect/>
                      </a:stretch>
                    </p:blipFill>
                    <p:spPr>
                      <a:xfrm>
                        <a:off x="1568954" y="5437059"/>
                        <a:ext cx="903684" cy="395288"/>
                      </a:xfrm>
                      <a:prstGeom prst="rect">
                        <a:avLst/>
                      </a:prstGeom>
                    </p:spPr>
                  </p:pic>
                </p:oleObj>
              </mc:Fallback>
            </mc:AlternateContent>
          </a:graphicData>
        </a:graphic>
      </p:graphicFrame>
      <p:graphicFrame>
        <p:nvGraphicFramePr>
          <p:cNvPr id="9" name="オブジェクト 8"/>
          <p:cNvGraphicFramePr>
            <a:graphicFrameLocks noChangeAspect="1"/>
          </p:cNvGraphicFramePr>
          <p:nvPr>
            <p:extLst>
              <p:ext uri="{D42A27DB-BD31-4B8C-83A1-F6EECF244321}">
                <p14:modId xmlns:p14="http://schemas.microsoft.com/office/powerpoint/2010/main" val="2173237102"/>
              </p:ext>
            </p:extLst>
          </p:nvPr>
        </p:nvGraphicFramePr>
        <p:xfrm>
          <a:off x="1575358" y="5816558"/>
          <a:ext cx="903685" cy="395287"/>
        </p:xfrm>
        <a:graphic>
          <a:graphicData uri="http://schemas.openxmlformats.org/presentationml/2006/ole">
            <mc:AlternateContent xmlns:mc="http://schemas.openxmlformats.org/markup-compatibility/2006">
              <mc:Choice xmlns:v="urn:schemas-microsoft-com:vml" Requires="v">
                <p:oleObj spid="_x0000_s2069" name="パッケージャー シェル オブジェクト" showAsIcon="1" r:id="rId24" imgW="1204560" imgH="394920" progId="Package">
                  <p:embed/>
                </p:oleObj>
              </mc:Choice>
              <mc:Fallback>
                <p:oleObj name="パッケージャー シェル オブジェクト" showAsIcon="1" r:id="rId24" imgW="1204560" imgH="394920" progId="Package">
                  <p:embed/>
                  <p:pic>
                    <p:nvPicPr>
                      <p:cNvPr id="0" name=""/>
                      <p:cNvPicPr/>
                      <p:nvPr/>
                    </p:nvPicPr>
                    <p:blipFill>
                      <a:blip r:embed="rId25"/>
                      <a:stretch>
                        <a:fillRect/>
                      </a:stretch>
                    </p:blipFill>
                    <p:spPr>
                      <a:xfrm>
                        <a:off x="1575358" y="5816558"/>
                        <a:ext cx="903685" cy="395287"/>
                      </a:xfrm>
                      <a:prstGeom prst="rect">
                        <a:avLst/>
                      </a:prstGeom>
                    </p:spPr>
                  </p:pic>
                </p:oleObj>
              </mc:Fallback>
            </mc:AlternateContent>
          </a:graphicData>
        </a:graphic>
      </p:graphicFrame>
    </p:spTree>
    <p:extLst>
      <p:ext uri="{BB962C8B-B14F-4D97-AF65-F5344CB8AC3E}">
        <p14:creationId xmlns:p14="http://schemas.microsoft.com/office/powerpoint/2010/main" val="31448731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021" y="1690085"/>
            <a:ext cx="4651097" cy="153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lang="ja-JP" altLang="en-US" dirty="0"/>
              <a:t>動作検証（５／６）</a:t>
            </a:r>
            <a:endParaRPr lang="en-US" altLang="ja-JP" dirty="0"/>
          </a:p>
        </p:txBody>
      </p:sp>
      <p:sp>
        <p:nvSpPr>
          <p:cNvPr id="3" name="コンテンツ プレースホルダー 2"/>
          <p:cNvSpPr>
            <a:spLocks noGrp="1"/>
          </p:cNvSpPr>
          <p:nvPr>
            <p:ph idx="1"/>
          </p:nvPr>
        </p:nvSpPr>
        <p:spPr/>
        <p:txBody>
          <a:bodyPr/>
          <a:lstStyle/>
          <a:p>
            <a:pPr marL="342900" lvl="1" indent="-342900">
              <a:buFontTx/>
              <a:buChar char="•"/>
            </a:pPr>
            <a:r>
              <a:rPr lang="en-US" altLang="ja-JP" dirty="0"/>
              <a:t>Simulink Check</a:t>
            </a:r>
            <a:r>
              <a:rPr lang="ja-JP" altLang="en-US" dirty="0"/>
              <a:t>の実行可否</a:t>
            </a:r>
          </a:p>
          <a:p>
            <a:pPr lvl="1">
              <a:buFont typeface="Wingdings" panose="05000000000000000000" pitchFamily="2" charset="2"/>
              <a:buChar char="u"/>
            </a:pPr>
            <a:r>
              <a:rPr lang="ja-JP" altLang="en-US" sz="1800" dirty="0"/>
              <a:t>対象モデル </a:t>
            </a:r>
            <a:r>
              <a:rPr lang="en-US" altLang="ja-JP" sz="1800" dirty="0"/>
              <a:t>- bus_element_sample2</a:t>
            </a:r>
            <a:endParaRPr kumimoji="1" lang="ja-JP" altLang="en-US" sz="1800" dirty="0"/>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617" y="1005017"/>
            <a:ext cx="1889848" cy="74273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右カーブ矢印 5"/>
          <p:cNvSpPr/>
          <p:nvPr/>
        </p:nvSpPr>
        <p:spPr bwMode="auto">
          <a:xfrm rot="2657922">
            <a:off x="4533704" y="1149787"/>
            <a:ext cx="203886" cy="1080597"/>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4214310314"/>
              </p:ext>
            </p:extLst>
          </p:nvPr>
        </p:nvGraphicFramePr>
        <p:xfrm>
          <a:off x="1293461" y="3454627"/>
          <a:ext cx="4572001" cy="3012440"/>
        </p:xfrm>
        <a:graphic>
          <a:graphicData uri="http://schemas.openxmlformats.org/drawingml/2006/table">
            <a:tbl>
              <a:tblPr firstRow="1" bandRow="1">
                <a:tableStyleId>{5C22544A-7EE6-4342-B048-85BDC9FD1C3A}</a:tableStyleId>
              </a:tblPr>
              <a:tblGrid>
                <a:gridCol w="2123182">
                  <a:extLst>
                    <a:ext uri="{9D8B030D-6E8A-4147-A177-3AD203B41FA5}">
                      <a16:colId xmlns:a16="http://schemas.microsoft.com/office/drawing/2014/main" val="20000"/>
                    </a:ext>
                  </a:extLst>
                </a:gridCol>
                <a:gridCol w="1186249">
                  <a:extLst>
                    <a:ext uri="{9D8B030D-6E8A-4147-A177-3AD203B41FA5}">
                      <a16:colId xmlns:a16="http://schemas.microsoft.com/office/drawing/2014/main" val="20001"/>
                    </a:ext>
                  </a:extLst>
                </a:gridCol>
                <a:gridCol w="1262570">
                  <a:extLst>
                    <a:ext uri="{9D8B030D-6E8A-4147-A177-3AD203B41FA5}">
                      <a16:colId xmlns:a16="http://schemas.microsoft.com/office/drawing/2014/main" val="20002"/>
                    </a:ext>
                  </a:extLst>
                </a:gridCol>
              </a:tblGrid>
              <a:tr h="370840">
                <a:tc>
                  <a:txBody>
                    <a:bodyPr/>
                    <a:lstStyle/>
                    <a:p>
                      <a:r>
                        <a:rPr kumimoji="1" lang="ja-JP" altLang="en-US" sz="1600" dirty="0">
                          <a:solidFill>
                            <a:schemeClr val="tx1"/>
                          </a:solidFill>
                        </a:rPr>
                        <a:t>製品別</a:t>
                      </a:r>
                    </a:p>
                  </a:txBody>
                  <a:tcPr marL="68580" marR="68580"/>
                </a:tc>
                <a:tc>
                  <a:txBody>
                    <a:bodyPr/>
                    <a:lstStyle/>
                    <a:p>
                      <a:r>
                        <a:rPr kumimoji="1" lang="ja-JP" altLang="en-US" sz="1600" dirty="0">
                          <a:solidFill>
                            <a:schemeClr val="tx1"/>
                          </a:solidFill>
                        </a:rPr>
                        <a:t>実行可否</a:t>
                      </a:r>
                    </a:p>
                  </a:txBody>
                  <a:tcPr marL="68580" marR="68580"/>
                </a:tc>
                <a:tc>
                  <a:txBody>
                    <a:bodyPr/>
                    <a:lstStyle/>
                    <a:p>
                      <a:r>
                        <a:rPr kumimoji="1" lang="ja-JP" altLang="en-US" sz="1600" dirty="0">
                          <a:solidFill>
                            <a:schemeClr val="tx1"/>
                          </a:solidFill>
                        </a:rPr>
                        <a:t>レポート</a:t>
                      </a:r>
                    </a:p>
                  </a:txBody>
                  <a:tcPr marL="68580" marR="68580"/>
                </a:tc>
                <a:extLst>
                  <a:ext uri="{0D108BD9-81ED-4DB2-BD59-A6C34878D82A}">
                    <a16:rowId xmlns:a16="http://schemas.microsoft.com/office/drawing/2014/main" val="10000"/>
                  </a:ext>
                </a:extLst>
              </a:tr>
              <a:tr h="370840">
                <a:tc>
                  <a:txBody>
                    <a:bodyPr/>
                    <a:lstStyle/>
                    <a:p>
                      <a:r>
                        <a:rPr kumimoji="1" lang="en-US" altLang="ja-JP" sz="1600" dirty="0"/>
                        <a:t>Embedded Coder</a:t>
                      </a:r>
                      <a:endParaRPr kumimoji="1" lang="ja-JP" altLang="en-US" sz="1600" dirty="0"/>
                    </a:p>
                  </a:txBody>
                  <a:tcPr marL="68580" marR="68580"/>
                </a:tc>
                <a:tc>
                  <a:txBody>
                    <a:bodyPr/>
                    <a:lstStyle/>
                    <a:p>
                      <a:r>
                        <a:rPr kumimoji="1" lang="ja-JP" altLang="en-US" sz="1600" dirty="0"/>
                        <a:t>実行可</a:t>
                      </a:r>
                    </a:p>
                  </a:txBody>
                  <a:tcPr marL="68580" marR="68580"/>
                </a:tc>
                <a:tc rowSpan="6">
                  <a:txBody>
                    <a:bodyPr/>
                    <a:lstStyle/>
                    <a:p>
                      <a:endParaRPr kumimoji="1" lang="ja-JP" altLang="en-US" sz="1600" dirty="0"/>
                    </a:p>
                  </a:txBody>
                  <a:tcPr marL="68580" marR="68580"/>
                </a:tc>
                <a:extLst>
                  <a:ext uri="{0D108BD9-81ED-4DB2-BD59-A6C34878D82A}">
                    <a16:rowId xmlns:a16="http://schemas.microsoft.com/office/drawing/2014/main" val="10001"/>
                  </a:ext>
                </a:extLst>
              </a:tr>
              <a:tr h="370840">
                <a:tc>
                  <a:txBody>
                    <a:bodyPr/>
                    <a:lstStyle/>
                    <a:p>
                      <a:r>
                        <a:rPr kumimoji="1" lang="en-US" altLang="ja-JP" sz="1600" dirty="0"/>
                        <a:t>Simulink</a:t>
                      </a:r>
                      <a:endParaRPr kumimoji="1" lang="ja-JP" altLang="en-US" sz="1600" dirty="0"/>
                    </a:p>
                  </a:txBody>
                  <a:tcPr marL="68580" marR="68580"/>
                </a:tc>
                <a:tc>
                  <a:txBody>
                    <a:bodyPr/>
                    <a:lstStyle/>
                    <a:p>
                      <a:r>
                        <a:rPr kumimoji="1" lang="ja-JP" altLang="en-US" sz="1600" dirty="0"/>
                        <a:t>実行可</a:t>
                      </a:r>
                    </a:p>
                  </a:txBody>
                  <a:tcPr marL="68580" marR="68580"/>
                </a:tc>
                <a:tc vMerge="1">
                  <a:txBody>
                    <a:bodyPr/>
                    <a:lstStyle/>
                    <a:p>
                      <a:endParaRPr kumimoji="1" lang="ja-JP" altLang="en-US" dirty="0"/>
                    </a:p>
                  </a:txBody>
                  <a:tcPr/>
                </a:tc>
                <a:extLst>
                  <a:ext uri="{0D108BD9-81ED-4DB2-BD59-A6C34878D82A}">
                    <a16:rowId xmlns:a16="http://schemas.microsoft.com/office/drawing/2014/main" val="10002"/>
                  </a:ext>
                </a:extLst>
              </a:tr>
              <a:tr h="370840">
                <a:tc>
                  <a:txBody>
                    <a:bodyPr/>
                    <a:lstStyle/>
                    <a:p>
                      <a:r>
                        <a:rPr kumimoji="1" lang="en-US" altLang="ja-JP" sz="1600" dirty="0"/>
                        <a:t>Simulink Coder</a:t>
                      </a:r>
                      <a:endParaRPr kumimoji="1" lang="ja-JP" altLang="en-US" sz="1600" dirty="0"/>
                    </a:p>
                  </a:txBody>
                  <a:tcPr marL="68580" marR="68580"/>
                </a:tc>
                <a:tc>
                  <a:txBody>
                    <a:bodyPr/>
                    <a:lstStyle/>
                    <a:p>
                      <a:r>
                        <a:rPr kumimoji="1" lang="ja-JP" altLang="en-US" sz="1600" dirty="0"/>
                        <a:t>実行可</a:t>
                      </a:r>
                    </a:p>
                  </a:txBody>
                  <a:tcPr marL="68580" marR="68580"/>
                </a:tc>
                <a:tc vMerge="1">
                  <a:txBody>
                    <a:bodyPr/>
                    <a:lstStyle/>
                    <a:p>
                      <a:endParaRPr kumimoji="1" lang="ja-JP" altLang="en-US" dirty="0"/>
                    </a:p>
                  </a:txBody>
                  <a:tcPr/>
                </a:tc>
                <a:extLst>
                  <a:ext uri="{0D108BD9-81ED-4DB2-BD59-A6C34878D82A}">
                    <a16:rowId xmlns:a16="http://schemas.microsoft.com/office/drawing/2014/main" val="10003"/>
                  </a:ext>
                </a:extLst>
              </a:tr>
              <a:tr h="370840">
                <a:tc>
                  <a:txBody>
                    <a:bodyPr/>
                    <a:lstStyle/>
                    <a:p>
                      <a:r>
                        <a:rPr kumimoji="1" lang="en-US" altLang="ja-JP" sz="1600" dirty="0"/>
                        <a:t>Simulink Check</a:t>
                      </a:r>
                      <a:endParaRPr kumimoji="1" lang="ja-JP" altLang="en-US" sz="1600" dirty="0"/>
                    </a:p>
                  </a:txBody>
                  <a:tcPr marL="68580" marR="68580"/>
                </a:tc>
                <a:tc>
                  <a:txBody>
                    <a:bodyPr/>
                    <a:lstStyle/>
                    <a:p>
                      <a:r>
                        <a:rPr kumimoji="1" lang="ja-JP" altLang="en-US" sz="1600" dirty="0"/>
                        <a:t>実行可</a:t>
                      </a:r>
                    </a:p>
                  </a:txBody>
                  <a:tcPr marL="68580" marR="68580"/>
                </a:tc>
                <a:tc vMerge="1">
                  <a:txBody>
                    <a:bodyPr/>
                    <a:lstStyle/>
                    <a:p>
                      <a:endParaRPr kumimoji="1" lang="ja-JP" altLang="en-US" dirty="0"/>
                    </a:p>
                  </a:txBody>
                  <a:tcPr/>
                </a:tc>
                <a:extLst>
                  <a:ext uri="{0D108BD9-81ED-4DB2-BD59-A6C34878D82A}">
                    <a16:rowId xmlns:a16="http://schemas.microsoft.com/office/drawing/2014/main" val="10004"/>
                  </a:ext>
                </a:extLst>
              </a:tr>
              <a:tr h="370840">
                <a:tc>
                  <a:txBody>
                    <a:bodyPr/>
                    <a:lstStyle/>
                    <a:p>
                      <a:r>
                        <a:rPr kumimoji="1" lang="en-US" altLang="ja-JP" sz="1600" dirty="0"/>
                        <a:t>Simulink Requirements</a:t>
                      </a:r>
                      <a:endParaRPr kumimoji="1" lang="ja-JP" altLang="en-US" sz="1600" dirty="0"/>
                    </a:p>
                  </a:txBody>
                  <a:tcPr marL="68580" marR="68580"/>
                </a:tc>
                <a:tc>
                  <a:txBody>
                    <a:bodyPr/>
                    <a:lstStyle/>
                    <a:p>
                      <a:r>
                        <a:rPr kumimoji="1" lang="ja-JP" altLang="en-US" sz="1600" dirty="0"/>
                        <a:t>実行可</a:t>
                      </a:r>
                    </a:p>
                  </a:txBody>
                  <a:tcPr marL="68580" marR="68580"/>
                </a:tc>
                <a:tc vMerge="1">
                  <a:txBody>
                    <a:bodyPr/>
                    <a:lstStyle/>
                    <a:p>
                      <a:endParaRPr kumimoji="1" lang="ja-JP" altLang="en-US" dirty="0"/>
                    </a:p>
                  </a:txBody>
                  <a:tcPr/>
                </a:tc>
                <a:extLst>
                  <a:ext uri="{0D108BD9-81ED-4DB2-BD59-A6C34878D82A}">
                    <a16:rowId xmlns:a16="http://schemas.microsoft.com/office/drawing/2014/main" val="10005"/>
                  </a:ext>
                </a:extLst>
              </a:tr>
              <a:tr h="370840">
                <a:tc>
                  <a:txBody>
                    <a:bodyPr/>
                    <a:lstStyle/>
                    <a:p>
                      <a:r>
                        <a:rPr kumimoji="1" lang="en-US" altLang="ja-JP" sz="1600" dirty="0"/>
                        <a:t>Simulink</a:t>
                      </a:r>
                      <a:r>
                        <a:rPr kumimoji="1" lang="en-US" altLang="ja-JP" sz="1600" baseline="0" dirty="0"/>
                        <a:t> Design Verifier</a:t>
                      </a:r>
                      <a:endParaRPr kumimoji="1" lang="ja-JP" altLang="en-US" sz="1600" dirty="0"/>
                    </a:p>
                  </a:txBody>
                  <a:tcPr marL="68580" marR="68580"/>
                </a:tc>
                <a:tc>
                  <a:txBody>
                    <a:bodyPr/>
                    <a:lstStyle/>
                    <a:p>
                      <a:r>
                        <a:rPr kumimoji="1" lang="ja-JP" altLang="en-US" sz="1600" dirty="0"/>
                        <a:t>実行可</a:t>
                      </a:r>
                    </a:p>
                  </a:txBody>
                  <a:tcPr marL="68580" marR="68580"/>
                </a:tc>
                <a:tc vMerge="1">
                  <a:txBody>
                    <a:bodyPr/>
                    <a:lstStyle/>
                    <a:p>
                      <a:endParaRPr kumimoji="1" lang="ja-JP" altLang="en-US" dirty="0"/>
                    </a:p>
                  </a:txBody>
                  <a:tcPr/>
                </a:tc>
                <a:extLst>
                  <a:ext uri="{0D108BD9-81ED-4DB2-BD59-A6C34878D82A}">
                    <a16:rowId xmlns:a16="http://schemas.microsoft.com/office/drawing/2014/main" val="10006"/>
                  </a:ext>
                </a:extLst>
              </a:tr>
            </a:tbl>
          </a:graphicData>
        </a:graphic>
      </p:graphicFrame>
      <p:graphicFrame>
        <p:nvGraphicFramePr>
          <p:cNvPr id="8" name="オブジェクト 7"/>
          <p:cNvGraphicFramePr>
            <a:graphicFrameLocks noChangeAspect="1"/>
          </p:cNvGraphicFramePr>
          <p:nvPr>
            <p:extLst>
              <p:ext uri="{D42A27DB-BD31-4B8C-83A1-F6EECF244321}">
                <p14:modId xmlns:p14="http://schemas.microsoft.com/office/powerpoint/2010/main" val="1364093400"/>
              </p:ext>
            </p:extLst>
          </p:nvPr>
        </p:nvGraphicFramePr>
        <p:xfrm>
          <a:off x="4905504" y="4415825"/>
          <a:ext cx="482204" cy="395288"/>
        </p:xfrm>
        <a:graphic>
          <a:graphicData uri="http://schemas.openxmlformats.org/presentationml/2006/ole">
            <mc:AlternateContent xmlns:mc="http://schemas.openxmlformats.org/markup-compatibility/2006">
              <mc:Choice xmlns:v="urn:schemas-microsoft-com:vml" Requires="v">
                <p:oleObj spid="_x0000_s3075" name="パッケージャー シェル オブジェクト" showAsIcon="1" r:id="rId5" imgW="642240" imgH="394920" progId="Package">
                  <p:embed/>
                </p:oleObj>
              </mc:Choice>
              <mc:Fallback>
                <p:oleObj name="パッケージャー シェル オブジェクト" showAsIcon="1" r:id="rId5" imgW="642240" imgH="394920" progId="Package">
                  <p:embed/>
                  <p:pic>
                    <p:nvPicPr>
                      <p:cNvPr id="0" name=""/>
                      <p:cNvPicPr/>
                      <p:nvPr/>
                    </p:nvPicPr>
                    <p:blipFill>
                      <a:blip r:embed="rId6"/>
                      <a:stretch>
                        <a:fillRect/>
                      </a:stretch>
                    </p:blipFill>
                    <p:spPr>
                      <a:xfrm>
                        <a:off x="4905504" y="4415825"/>
                        <a:ext cx="482204" cy="395288"/>
                      </a:xfrm>
                      <a:prstGeom prst="rect">
                        <a:avLst/>
                      </a:prstGeom>
                    </p:spPr>
                  </p:pic>
                </p:oleObj>
              </mc:Fallback>
            </mc:AlternateContent>
          </a:graphicData>
        </a:graphic>
      </p:graphicFrame>
    </p:spTree>
    <p:extLst>
      <p:ext uri="{BB962C8B-B14F-4D97-AF65-F5344CB8AC3E}">
        <p14:creationId xmlns:p14="http://schemas.microsoft.com/office/powerpoint/2010/main" val="3713317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a:t>ＡＰＩ</a:t>
            </a:r>
            <a:endParaRPr kumimoji="1" lang="en-US" altLang="ja-JP" sz="4000" dirty="0"/>
          </a:p>
        </p:txBody>
      </p:sp>
    </p:spTree>
    <p:extLst>
      <p:ext uri="{BB962C8B-B14F-4D97-AF65-F5344CB8AC3E}">
        <p14:creationId xmlns:p14="http://schemas.microsoft.com/office/powerpoint/2010/main" val="15680462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API(</a:t>
            </a:r>
            <a:r>
              <a:rPr kumimoji="1" lang="ja-JP" altLang="en-US" dirty="0"/>
              <a:t>各パラメーター</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In</a:t>
            </a:r>
            <a:r>
              <a:rPr kumimoji="1" lang="ja-JP" altLang="en-US" dirty="0"/>
              <a:t> </a:t>
            </a:r>
            <a:r>
              <a:rPr kumimoji="1" lang="en-US" altLang="ja-JP" dirty="0"/>
              <a:t>Bus</a:t>
            </a:r>
            <a:r>
              <a:rPr kumimoji="1" lang="ja-JP" altLang="en-US" dirty="0"/>
              <a:t> </a:t>
            </a:r>
            <a:r>
              <a:rPr kumimoji="1" lang="en-US" altLang="ja-JP" dirty="0"/>
              <a:t>Element(Out</a:t>
            </a:r>
            <a:r>
              <a:rPr kumimoji="1" lang="ja-JP" altLang="en-US" dirty="0"/>
              <a:t>も同様</a:t>
            </a:r>
            <a:r>
              <a:rPr kumimoji="1" lang="en-US" altLang="ja-JP" dirty="0"/>
              <a:t>)</a:t>
            </a:r>
            <a:endParaRPr kumimoji="1" lang="ja-JP" altLang="en-US" dirty="0"/>
          </a:p>
        </p:txBody>
      </p:sp>
      <p:pic>
        <p:nvPicPr>
          <p:cNvPr id="5" name="図 4"/>
          <p:cNvPicPr>
            <a:picLocks noChangeAspect="1"/>
          </p:cNvPicPr>
          <p:nvPr/>
        </p:nvPicPr>
        <p:blipFill>
          <a:blip r:embed="rId2"/>
          <a:stretch>
            <a:fillRect/>
          </a:stretch>
        </p:blipFill>
        <p:spPr>
          <a:xfrm>
            <a:off x="4075919" y="4865944"/>
            <a:ext cx="3462059" cy="867183"/>
          </a:xfrm>
          <a:prstGeom prst="rect">
            <a:avLst/>
          </a:prstGeom>
        </p:spPr>
      </p:pic>
      <p:pic>
        <p:nvPicPr>
          <p:cNvPr id="6" name="図 5"/>
          <p:cNvPicPr>
            <a:picLocks noChangeAspect="1"/>
          </p:cNvPicPr>
          <p:nvPr/>
        </p:nvPicPr>
        <p:blipFill rotWithShape="1">
          <a:blip r:embed="rId3"/>
          <a:srcRect l="44792" b="84906"/>
          <a:stretch/>
        </p:blipFill>
        <p:spPr>
          <a:xfrm>
            <a:off x="1005215" y="3058460"/>
            <a:ext cx="2192367" cy="824608"/>
          </a:xfrm>
          <a:prstGeom prst="rect">
            <a:avLst/>
          </a:prstGeom>
        </p:spPr>
      </p:pic>
      <p:cxnSp>
        <p:nvCxnSpPr>
          <p:cNvPr id="8" name="直線矢印コネクタ 7"/>
          <p:cNvCxnSpPr/>
          <p:nvPr/>
        </p:nvCxnSpPr>
        <p:spPr bwMode="auto">
          <a:xfrm>
            <a:off x="2592888" y="3724783"/>
            <a:ext cx="2278081" cy="1437915"/>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9" name="直線矢印コネクタ 8"/>
          <p:cNvCxnSpPr/>
          <p:nvPr/>
        </p:nvCxnSpPr>
        <p:spPr bwMode="auto">
          <a:xfrm>
            <a:off x="2483821" y="3426555"/>
            <a:ext cx="1734160" cy="1823552"/>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pic>
        <p:nvPicPr>
          <p:cNvPr id="12" name="図 11"/>
          <p:cNvPicPr>
            <a:picLocks noChangeAspect="1"/>
          </p:cNvPicPr>
          <p:nvPr/>
        </p:nvPicPr>
        <p:blipFill>
          <a:blip r:embed="rId4"/>
          <a:stretch>
            <a:fillRect/>
          </a:stretch>
        </p:blipFill>
        <p:spPr>
          <a:xfrm>
            <a:off x="3897559" y="1881694"/>
            <a:ext cx="3834812" cy="1843088"/>
          </a:xfrm>
          <a:prstGeom prst="rect">
            <a:avLst/>
          </a:prstGeom>
        </p:spPr>
      </p:pic>
      <p:cxnSp>
        <p:nvCxnSpPr>
          <p:cNvPr id="13" name="直線矢印コネクタ 12"/>
          <p:cNvCxnSpPr/>
          <p:nvPr/>
        </p:nvCxnSpPr>
        <p:spPr bwMode="auto">
          <a:xfrm flipV="1">
            <a:off x="2294744" y="2901644"/>
            <a:ext cx="4104122" cy="305922"/>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3265425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a:t>In</a:t>
            </a:r>
            <a:r>
              <a:rPr kumimoji="1" lang="ja-JP" altLang="en-US" dirty="0"/>
              <a:t> </a:t>
            </a:r>
            <a:r>
              <a:rPr kumimoji="1" lang="en-US" altLang="ja-JP" dirty="0"/>
              <a:t>Bus</a:t>
            </a:r>
            <a:r>
              <a:rPr kumimoji="1" lang="ja-JP" altLang="en-US" dirty="0"/>
              <a:t> </a:t>
            </a:r>
            <a:r>
              <a:rPr kumimoji="1" lang="en-US" altLang="ja-JP" dirty="0"/>
              <a:t>Element(Out</a:t>
            </a:r>
            <a:r>
              <a:rPr kumimoji="1" lang="ja-JP" altLang="en-US" dirty="0"/>
              <a:t>も同様</a:t>
            </a:r>
            <a:r>
              <a:rPr kumimoji="1" lang="en-US" altLang="ja-JP" dirty="0"/>
              <a:t>)</a:t>
            </a:r>
            <a:endParaRPr kumimoji="1" lang="ja-JP" altLang="en-US" dirty="0"/>
          </a:p>
        </p:txBody>
      </p:sp>
      <p:pic>
        <p:nvPicPr>
          <p:cNvPr id="36" name="図 35"/>
          <p:cNvPicPr>
            <a:picLocks noChangeAspect="1"/>
          </p:cNvPicPr>
          <p:nvPr/>
        </p:nvPicPr>
        <p:blipFill rotWithShape="1">
          <a:blip r:embed="rId2"/>
          <a:srcRect l="32322" t="29840" b="55423"/>
          <a:stretch/>
        </p:blipFill>
        <p:spPr>
          <a:xfrm>
            <a:off x="1117950" y="2292538"/>
            <a:ext cx="2346477" cy="702893"/>
          </a:xfrm>
          <a:prstGeom prst="rect">
            <a:avLst/>
          </a:prstGeom>
        </p:spPr>
      </p:pic>
      <p:sp>
        <p:nvSpPr>
          <p:cNvPr id="2" name="タイトル 1"/>
          <p:cNvSpPr>
            <a:spLocks noGrp="1"/>
          </p:cNvSpPr>
          <p:nvPr>
            <p:ph type="title"/>
          </p:nvPr>
        </p:nvSpPr>
        <p:spPr/>
        <p:txBody>
          <a:bodyPr/>
          <a:lstStyle/>
          <a:p>
            <a:r>
              <a:rPr lang="en-US" altLang="ja-JP" dirty="0"/>
              <a:t>API(</a:t>
            </a:r>
            <a:r>
              <a:rPr lang="ja-JP" altLang="en-US" dirty="0"/>
              <a:t>各パラメーター</a:t>
            </a:r>
            <a:r>
              <a:rPr lang="en-US" altLang="ja-JP" dirty="0"/>
              <a:t>)</a:t>
            </a:r>
            <a:endParaRPr kumimoji="1" lang="ja-JP" altLang="en-US" dirty="0"/>
          </a:p>
        </p:txBody>
      </p:sp>
      <p:pic>
        <p:nvPicPr>
          <p:cNvPr id="6" name="図 5"/>
          <p:cNvPicPr>
            <a:picLocks noChangeAspect="1"/>
          </p:cNvPicPr>
          <p:nvPr/>
        </p:nvPicPr>
        <p:blipFill rotWithShape="1">
          <a:blip r:embed="rId2"/>
          <a:srcRect l="30566" t="54775" b="19751"/>
          <a:stretch/>
        </p:blipFill>
        <p:spPr>
          <a:xfrm>
            <a:off x="1042793" y="3432132"/>
            <a:ext cx="2407346" cy="1215024"/>
          </a:xfrm>
          <a:prstGeom prst="rect">
            <a:avLst/>
          </a:prstGeom>
        </p:spPr>
      </p:pic>
      <p:pic>
        <p:nvPicPr>
          <p:cNvPr id="9" name="図 8"/>
          <p:cNvPicPr>
            <a:picLocks noChangeAspect="1"/>
          </p:cNvPicPr>
          <p:nvPr/>
        </p:nvPicPr>
        <p:blipFill rotWithShape="1">
          <a:blip r:embed="rId3"/>
          <a:srcRect b="12081"/>
          <a:stretch/>
        </p:blipFill>
        <p:spPr>
          <a:xfrm>
            <a:off x="4364279" y="1052513"/>
            <a:ext cx="3886200" cy="5035136"/>
          </a:xfrm>
          <a:prstGeom prst="rect">
            <a:avLst/>
          </a:prstGeom>
        </p:spPr>
      </p:pic>
      <p:cxnSp>
        <p:nvCxnSpPr>
          <p:cNvPr id="10" name="直線矢印コネクタ 9"/>
          <p:cNvCxnSpPr/>
          <p:nvPr/>
        </p:nvCxnSpPr>
        <p:spPr bwMode="auto">
          <a:xfrm>
            <a:off x="2602154" y="2395766"/>
            <a:ext cx="2924175" cy="2620735"/>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2" name="直線矢印コネクタ 11"/>
          <p:cNvCxnSpPr/>
          <p:nvPr/>
        </p:nvCxnSpPr>
        <p:spPr bwMode="auto">
          <a:xfrm>
            <a:off x="2602154" y="2628900"/>
            <a:ext cx="2924175" cy="264138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5" name="直線矢印コネクタ 14"/>
          <p:cNvCxnSpPr/>
          <p:nvPr/>
        </p:nvCxnSpPr>
        <p:spPr bwMode="auto">
          <a:xfrm>
            <a:off x="3468929" y="2882900"/>
            <a:ext cx="1981200" cy="39370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8" name="直線矢印コネクタ 17"/>
          <p:cNvCxnSpPr/>
          <p:nvPr/>
        </p:nvCxnSpPr>
        <p:spPr bwMode="auto">
          <a:xfrm flipV="1">
            <a:off x="2621204" y="3530600"/>
            <a:ext cx="2905125" cy="24923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1" name="直線矢印コネクタ 20"/>
          <p:cNvCxnSpPr/>
          <p:nvPr/>
        </p:nvCxnSpPr>
        <p:spPr bwMode="auto">
          <a:xfrm>
            <a:off x="2983154" y="3530600"/>
            <a:ext cx="2643188" cy="58420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5" name="直線矢印コネクタ 24"/>
          <p:cNvCxnSpPr/>
          <p:nvPr/>
        </p:nvCxnSpPr>
        <p:spPr bwMode="auto">
          <a:xfrm flipV="1">
            <a:off x="2983154" y="3822700"/>
            <a:ext cx="2409824" cy="190273"/>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8" name="直線矢印コネクタ 27"/>
          <p:cNvCxnSpPr/>
          <p:nvPr/>
        </p:nvCxnSpPr>
        <p:spPr bwMode="auto">
          <a:xfrm>
            <a:off x="2621204" y="4347935"/>
            <a:ext cx="2628900" cy="6350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31" name="直線矢印コネクタ 30"/>
          <p:cNvCxnSpPr/>
          <p:nvPr/>
        </p:nvCxnSpPr>
        <p:spPr bwMode="auto">
          <a:xfrm>
            <a:off x="2764079" y="4564396"/>
            <a:ext cx="2486025" cy="117142"/>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4012185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API(</a:t>
            </a:r>
            <a:r>
              <a:rPr kumimoji="1" lang="ja-JP" altLang="en-US" dirty="0"/>
              <a:t>バス情報</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バス情報はバス信号線が接続されているブロックの</a:t>
            </a:r>
            <a:br>
              <a:rPr kumimoji="1" lang="en-US" altLang="ja-JP" dirty="0"/>
            </a:br>
            <a:r>
              <a:rPr kumimoji="1" lang="en-US" altLang="ja-JP" dirty="0"/>
              <a:t>‘</a:t>
            </a:r>
            <a:r>
              <a:rPr kumimoji="1" lang="en-US" altLang="ja-JP" dirty="0" err="1"/>
              <a:t>SignalHierarchy</a:t>
            </a:r>
            <a:r>
              <a:rPr kumimoji="1" lang="en-US" altLang="ja-JP" dirty="0"/>
              <a:t> ’</a:t>
            </a:r>
            <a:r>
              <a:rPr kumimoji="1" lang="ja-JP" altLang="en-US" dirty="0"/>
              <a:t>パラメーターから取得できる。詳細は次ページ。</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en-US" altLang="ja-JP" dirty="0"/>
              <a:t>In(Out) Bus Element</a:t>
            </a:r>
            <a:r>
              <a:rPr kumimoji="1" lang="ja-JP" altLang="en-US" dirty="0"/>
              <a:t>に対し、コンパイル中に</a:t>
            </a:r>
            <a:r>
              <a:rPr kumimoji="1" lang="en-US" altLang="ja-JP" dirty="0"/>
              <a:t>get(</a:t>
            </a:r>
            <a:r>
              <a:rPr kumimoji="1" lang="en-US" altLang="ja-JP" dirty="0" err="1"/>
              <a:t>gcbh</a:t>
            </a:r>
            <a:r>
              <a:rPr kumimoji="1" lang="en-US" altLang="ja-JP" dirty="0"/>
              <a:t>)</a:t>
            </a:r>
            <a:r>
              <a:rPr kumimoji="1" lang="ja-JP" altLang="en-US" dirty="0"/>
              <a:t>コマンドを実行すると</a:t>
            </a:r>
            <a:br>
              <a:rPr kumimoji="1" lang="en-US" altLang="ja-JP" dirty="0"/>
            </a:br>
            <a:r>
              <a:rPr kumimoji="1" lang="ja-JP" altLang="en-US" dirty="0"/>
              <a:t>最適化により削除されているというエラーメッセージが出て情報が一覧化されない</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p:txBody>
      </p:sp>
      <p:pic>
        <p:nvPicPr>
          <p:cNvPr id="4" name="図 3"/>
          <p:cNvPicPr>
            <a:picLocks noChangeAspect="1"/>
          </p:cNvPicPr>
          <p:nvPr/>
        </p:nvPicPr>
        <p:blipFill>
          <a:blip r:embed="rId2"/>
          <a:stretch>
            <a:fillRect/>
          </a:stretch>
        </p:blipFill>
        <p:spPr>
          <a:xfrm>
            <a:off x="1116529" y="5018577"/>
            <a:ext cx="2664619" cy="476250"/>
          </a:xfrm>
          <a:prstGeom prst="rect">
            <a:avLst/>
          </a:prstGeom>
        </p:spPr>
      </p:pic>
      <p:pic>
        <p:nvPicPr>
          <p:cNvPr id="5" name="図 4"/>
          <p:cNvPicPr>
            <a:picLocks noChangeAspect="1"/>
          </p:cNvPicPr>
          <p:nvPr/>
        </p:nvPicPr>
        <p:blipFill>
          <a:blip r:embed="rId3"/>
          <a:stretch>
            <a:fillRect/>
          </a:stretch>
        </p:blipFill>
        <p:spPr>
          <a:xfrm>
            <a:off x="1116529" y="5486476"/>
            <a:ext cx="5614988" cy="590550"/>
          </a:xfrm>
          <a:prstGeom prst="rect">
            <a:avLst/>
          </a:prstGeom>
        </p:spPr>
      </p:pic>
      <p:pic>
        <p:nvPicPr>
          <p:cNvPr id="6" name="図 5"/>
          <p:cNvPicPr>
            <a:picLocks noChangeAspect="1"/>
          </p:cNvPicPr>
          <p:nvPr/>
        </p:nvPicPr>
        <p:blipFill>
          <a:blip r:embed="rId4"/>
          <a:stretch>
            <a:fillRect/>
          </a:stretch>
        </p:blipFill>
        <p:spPr>
          <a:xfrm>
            <a:off x="869384" y="2481530"/>
            <a:ext cx="4286250" cy="1333500"/>
          </a:xfrm>
          <a:prstGeom prst="rect">
            <a:avLst/>
          </a:prstGeom>
        </p:spPr>
      </p:pic>
      <p:sp>
        <p:nvSpPr>
          <p:cNvPr id="7" name="角丸四角形吹き出し 6"/>
          <p:cNvSpPr/>
          <p:nvPr/>
        </p:nvSpPr>
        <p:spPr bwMode="auto">
          <a:xfrm>
            <a:off x="4073047" y="2011630"/>
            <a:ext cx="2728586" cy="806726"/>
          </a:xfrm>
          <a:prstGeom prst="wedgeRoundRectCallout">
            <a:avLst>
              <a:gd name="adj1" fmla="val -97436"/>
              <a:gd name="adj2" fmla="val 74373"/>
              <a:gd name="adj3" fmla="val 16667"/>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dirty="0">
                <a:latin typeface="Arial" charset="0"/>
                <a:ea typeface="ＭＳ Ｐゴシック" pitchFamily="50" charset="-128"/>
              </a:rPr>
              <a:t>例）</a:t>
            </a:r>
            <a:r>
              <a:rPr lang="en-US" altLang="ja-JP" dirty="0">
                <a:latin typeface="Arial" charset="0"/>
                <a:ea typeface="ＭＳ Ｐゴシック" pitchFamily="50" charset="-128"/>
              </a:rPr>
              <a:t>Subsystem2</a:t>
            </a:r>
            <a:r>
              <a:rPr lang="ja-JP" altLang="en-US" dirty="0">
                <a:latin typeface="Arial" charset="0"/>
                <a:ea typeface="ＭＳ Ｐゴシック" pitchFamily="50" charset="-128"/>
              </a:rPr>
              <a:t>のバス信号接続ポートから取得できる</a:t>
            </a:r>
            <a:endParaRPr kumimoji="1" lang="ja-JP" altLang="en-US" sz="1800" b="0" i="0" u="none" strike="noStrike" cap="none" normalizeH="0" baseline="0" dirty="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26939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ja-JP" sz="2000" dirty="0"/>
              <a:t>Bus Element</a:t>
            </a:r>
            <a:r>
              <a:rPr lang="ja-JP" altLang="en-US" sz="2000" dirty="0"/>
              <a:t>ブロックの特徴</a:t>
            </a:r>
            <a:endParaRPr lang="ja-JP" altLang="en-US" sz="2000" dirty="0">
              <a:latin typeface="ＭＳ Ｐゴシック" charset="-128"/>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65" y="1059180"/>
            <a:ext cx="7067550" cy="2562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正方形/長方形 8"/>
          <p:cNvSpPr/>
          <p:nvPr/>
        </p:nvSpPr>
        <p:spPr bwMode="auto">
          <a:xfrm>
            <a:off x="4222909" y="2220276"/>
            <a:ext cx="949959" cy="32988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1" name="テキスト ボックス 10"/>
          <p:cNvSpPr txBox="1"/>
          <p:nvPr/>
        </p:nvSpPr>
        <p:spPr>
          <a:xfrm>
            <a:off x="4222909" y="3693497"/>
            <a:ext cx="3199605" cy="369332"/>
          </a:xfrm>
          <a:prstGeom prst="rect">
            <a:avLst/>
          </a:prstGeom>
          <a:noFill/>
          <a:ln>
            <a:solidFill>
              <a:schemeClr val="tx1"/>
            </a:solidFill>
          </a:ln>
        </p:spPr>
        <p:txBody>
          <a:bodyPr wrap="square" rtlCol="0">
            <a:spAutoFit/>
          </a:bodyPr>
          <a:lstStyle/>
          <a:p>
            <a:r>
              <a:rPr lang="en-US" altLang="ja-JP" dirty="0"/>
              <a:t>BUS</a:t>
            </a:r>
            <a:r>
              <a:rPr lang="ja-JP" altLang="en-US" dirty="0" err="1"/>
              <a:t>ごと</a:t>
            </a:r>
            <a:r>
              <a:rPr lang="ja-JP" altLang="en-US" dirty="0"/>
              <a:t>入力することも可能</a:t>
            </a:r>
            <a:endParaRPr kumimoji="1" lang="en-US" altLang="ja-JP" dirty="0"/>
          </a:p>
        </p:txBody>
      </p:sp>
      <p:sp>
        <p:nvSpPr>
          <p:cNvPr id="12" name="正方形/長方形 11"/>
          <p:cNvSpPr/>
          <p:nvPr/>
        </p:nvSpPr>
        <p:spPr bwMode="auto">
          <a:xfrm>
            <a:off x="1845469" y="1549716"/>
            <a:ext cx="613251" cy="24860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4" name="テキスト ボックス 13"/>
          <p:cNvSpPr txBox="1"/>
          <p:nvPr/>
        </p:nvSpPr>
        <p:spPr>
          <a:xfrm>
            <a:off x="756444" y="4516457"/>
            <a:ext cx="7029925" cy="646331"/>
          </a:xfrm>
          <a:prstGeom prst="rect">
            <a:avLst/>
          </a:prstGeom>
          <a:noFill/>
          <a:ln>
            <a:solidFill>
              <a:schemeClr val="tx1"/>
            </a:solidFill>
          </a:ln>
        </p:spPr>
        <p:txBody>
          <a:bodyPr wrap="square" rtlCol="0">
            <a:spAutoFit/>
          </a:bodyPr>
          <a:lstStyle/>
          <a:p>
            <a:r>
              <a:rPr lang="en-US" altLang="ja-JP" dirty="0" err="1"/>
              <a:t>BusSelector</a:t>
            </a:r>
            <a:r>
              <a:rPr lang="ja-JP" altLang="en-US" dirty="0"/>
              <a:t>との最大の違いは、</a:t>
            </a:r>
            <a:endParaRPr lang="en-US" altLang="ja-JP" dirty="0"/>
          </a:p>
          <a:p>
            <a:r>
              <a:rPr kumimoji="1" lang="en-US" altLang="ja-JP" dirty="0"/>
              <a:t>Bus</a:t>
            </a:r>
            <a:r>
              <a:rPr kumimoji="1" lang="ja-JP" altLang="en-US" dirty="0"/>
              <a:t>のメンバーを</a:t>
            </a:r>
            <a:r>
              <a:rPr kumimoji="1" lang="en-US" altLang="ja-JP" dirty="0"/>
              <a:t>Simulink</a:t>
            </a:r>
            <a:r>
              <a:rPr kumimoji="1" lang="ja-JP" altLang="en-US" dirty="0"/>
              <a:t>の信号オブジェクトに関連付けができること</a:t>
            </a:r>
            <a:endParaRPr kumimoji="1" lang="en-US" altLang="ja-JP" dirty="0"/>
          </a:p>
        </p:txBody>
      </p:sp>
    </p:spTree>
    <p:extLst>
      <p:ext uri="{BB962C8B-B14F-4D97-AF65-F5344CB8AC3E}">
        <p14:creationId xmlns:p14="http://schemas.microsoft.com/office/powerpoint/2010/main" val="13956248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API(</a:t>
            </a:r>
            <a:r>
              <a:rPr lang="ja-JP" altLang="en-US" dirty="0"/>
              <a:t>バス情報</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a:t>
            </a:r>
            <a:r>
              <a:rPr kumimoji="1" lang="en-US" altLang="ja-JP" dirty="0" err="1"/>
              <a:t>SignalHierarchy</a:t>
            </a:r>
            <a:r>
              <a:rPr kumimoji="1" lang="en-US" altLang="ja-JP" dirty="0"/>
              <a:t> ’</a:t>
            </a:r>
            <a:r>
              <a:rPr kumimoji="1" lang="ja-JP" altLang="en-US" dirty="0"/>
              <a:t>の使い方　例</a:t>
            </a:r>
          </a:p>
        </p:txBody>
      </p:sp>
      <p:sp>
        <p:nvSpPr>
          <p:cNvPr id="4" name="テキスト ボックス 3"/>
          <p:cNvSpPr txBox="1"/>
          <p:nvPr/>
        </p:nvSpPr>
        <p:spPr>
          <a:xfrm>
            <a:off x="365698" y="6197084"/>
            <a:ext cx="9324989" cy="369332"/>
          </a:xfrm>
          <a:prstGeom prst="rect">
            <a:avLst/>
          </a:prstGeom>
          <a:noFill/>
        </p:spPr>
        <p:txBody>
          <a:bodyPr wrap="none" rtlCol="0">
            <a:spAutoFit/>
          </a:bodyPr>
          <a:lstStyle/>
          <a:p>
            <a:r>
              <a:rPr lang="ja-JP" altLang="en-US" dirty="0">
                <a:solidFill>
                  <a:srgbClr val="00B0F0"/>
                </a:solidFill>
              </a:rPr>
              <a:t>バスに関する情報の表示：　</a:t>
            </a:r>
            <a:r>
              <a:rPr lang="en-US" altLang="ja-JP" dirty="0">
                <a:solidFill>
                  <a:srgbClr val="00B0F0"/>
                </a:solidFill>
              </a:rPr>
              <a:t>web(</a:t>
            </a:r>
            <a:r>
              <a:rPr lang="en-US" altLang="ja-JP" dirty="0" err="1">
                <a:solidFill>
                  <a:srgbClr val="00B0F0"/>
                </a:solidFill>
              </a:rPr>
              <a:t>fullfile</a:t>
            </a:r>
            <a:r>
              <a:rPr lang="en-US" altLang="ja-JP" dirty="0">
                <a:solidFill>
                  <a:srgbClr val="00B0F0"/>
                </a:solidFill>
              </a:rPr>
              <a:t>(</a:t>
            </a:r>
            <a:r>
              <a:rPr lang="en-US" altLang="ja-JP" dirty="0" err="1">
                <a:solidFill>
                  <a:srgbClr val="00B0F0"/>
                </a:solidFill>
              </a:rPr>
              <a:t>docroot</a:t>
            </a:r>
            <a:r>
              <a:rPr lang="en-US" altLang="ja-JP" dirty="0">
                <a:solidFill>
                  <a:srgbClr val="00B0F0"/>
                </a:solidFill>
              </a:rPr>
              <a:t>, '</a:t>
            </a:r>
            <a:r>
              <a:rPr lang="en-US" altLang="ja-JP" dirty="0" err="1">
                <a:solidFill>
                  <a:srgbClr val="00B0F0"/>
                </a:solidFill>
              </a:rPr>
              <a:t>simulink</a:t>
            </a:r>
            <a:r>
              <a:rPr lang="en-US" altLang="ja-JP" dirty="0">
                <a:solidFill>
                  <a:srgbClr val="00B0F0"/>
                </a:solidFill>
              </a:rPr>
              <a:t>/</a:t>
            </a:r>
            <a:r>
              <a:rPr lang="en-US" altLang="ja-JP" dirty="0" err="1">
                <a:solidFill>
                  <a:srgbClr val="00B0F0"/>
                </a:solidFill>
              </a:rPr>
              <a:t>ug</a:t>
            </a:r>
            <a:r>
              <a:rPr lang="en-US" altLang="ja-JP" dirty="0">
                <a:solidFill>
                  <a:srgbClr val="00B0F0"/>
                </a:solidFill>
              </a:rPr>
              <a:t>/view-composite-signals.html'))</a:t>
            </a:r>
            <a:endParaRPr kumimoji="1" lang="ja-JP" altLang="en-US" dirty="0">
              <a:solidFill>
                <a:srgbClr val="00B0F0"/>
              </a:solidFill>
            </a:endParaRPr>
          </a:p>
        </p:txBody>
      </p:sp>
      <p:pic>
        <p:nvPicPr>
          <p:cNvPr id="7" name="図 6"/>
          <p:cNvPicPr>
            <a:picLocks noChangeAspect="1"/>
          </p:cNvPicPr>
          <p:nvPr/>
        </p:nvPicPr>
        <p:blipFill>
          <a:blip r:embed="rId2"/>
          <a:stretch>
            <a:fillRect/>
          </a:stretch>
        </p:blipFill>
        <p:spPr>
          <a:xfrm>
            <a:off x="590550" y="1643234"/>
            <a:ext cx="3072041" cy="1844837"/>
          </a:xfrm>
          <a:prstGeom prst="rect">
            <a:avLst/>
          </a:prstGeom>
        </p:spPr>
      </p:pic>
      <p:sp>
        <p:nvSpPr>
          <p:cNvPr id="8" name="正方形/長方形 7"/>
          <p:cNvSpPr/>
          <p:nvPr/>
        </p:nvSpPr>
        <p:spPr bwMode="auto">
          <a:xfrm>
            <a:off x="3862569" y="1641049"/>
            <a:ext cx="3383332" cy="261551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1400" dirty="0"/>
              <a:t>%% model</a:t>
            </a:r>
            <a:r>
              <a:rPr lang="ja-JP" altLang="en-US" sz="1400" dirty="0"/>
              <a:t>コンパイル開始</a:t>
            </a:r>
          </a:p>
          <a:p>
            <a:r>
              <a:rPr lang="en-US" altLang="ja-JP" sz="1400" dirty="0" err="1"/>
              <a:t>busmodel</a:t>
            </a:r>
            <a:r>
              <a:rPr lang="en-US" altLang="ja-JP" sz="1400" dirty="0"/>
              <a:t>([],[],[],'compile');</a:t>
            </a:r>
          </a:p>
          <a:p>
            <a:r>
              <a:rPr lang="ja-JP" altLang="en-US" sz="1400" dirty="0"/>
              <a:t> </a:t>
            </a:r>
          </a:p>
          <a:p>
            <a:r>
              <a:rPr lang="en-US" altLang="ja-JP" sz="1400" dirty="0"/>
              <a:t>%% </a:t>
            </a:r>
            <a:r>
              <a:rPr lang="ja-JP" altLang="en-US" sz="1400" dirty="0"/>
              <a:t>バス情報取得</a:t>
            </a:r>
          </a:p>
          <a:p>
            <a:r>
              <a:rPr lang="en-US" altLang="ja-JP" sz="1400" dirty="0"/>
              <a:t>% Subsystem2</a:t>
            </a:r>
            <a:r>
              <a:rPr lang="ja-JP" altLang="en-US" sz="1400" dirty="0"/>
              <a:t>とバス信号線を接続するポートのハンドル</a:t>
            </a:r>
            <a:endParaRPr lang="en-US" altLang="ja-JP" sz="1400" dirty="0"/>
          </a:p>
          <a:p>
            <a:r>
              <a:rPr lang="en-US" altLang="ja-JP" sz="1400" dirty="0" err="1"/>
              <a:t>ph</a:t>
            </a:r>
            <a:r>
              <a:rPr lang="en-US" altLang="ja-JP" sz="1400" dirty="0"/>
              <a:t> = </a:t>
            </a:r>
            <a:r>
              <a:rPr lang="en-US" altLang="ja-JP" sz="1400" dirty="0" err="1"/>
              <a:t>get_param</a:t>
            </a:r>
            <a:r>
              <a:rPr lang="en-US" altLang="ja-JP" sz="1400" dirty="0"/>
              <a:t>(</a:t>
            </a:r>
            <a:r>
              <a:rPr lang="en-US" altLang="ja-JP" sz="1400" dirty="0" err="1"/>
              <a:t>gcbh</a:t>
            </a:r>
            <a:r>
              <a:rPr lang="en-US" altLang="ja-JP" sz="1400" dirty="0"/>
              <a:t>, '</a:t>
            </a:r>
            <a:r>
              <a:rPr lang="en-US" altLang="ja-JP" sz="1400" dirty="0" err="1"/>
              <a:t>PortHandles</a:t>
            </a:r>
            <a:r>
              <a:rPr lang="en-US" altLang="ja-JP" sz="1400" dirty="0"/>
              <a:t>'); </a:t>
            </a:r>
          </a:p>
          <a:p>
            <a:r>
              <a:rPr lang="en-US" altLang="ja-JP" sz="1400" dirty="0"/>
              <a:t>% </a:t>
            </a:r>
            <a:r>
              <a:rPr lang="en-US" altLang="ja-JP" sz="1400" dirty="0" err="1"/>
              <a:t>SignalHierarchy</a:t>
            </a:r>
            <a:endParaRPr lang="en-US" altLang="ja-JP" sz="1400" dirty="0"/>
          </a:p>
          <a:p>
            <a:r>
              <a:rPr lang="en-US" altLang="ja-JP" sz="1400" dirty="0"/>
              <a:t>signals = </a:t>
            </a:r>
            <a:r>
              <a:rPr lang="en-US" altLang="ja-JP" sz="1400" dirty="0" err="1"/>
              <a:t>get_param</a:t>
            </a:r>
            <a:r>
              <a:rPr lang="en-US" altLang="ja-JP" sz="1400" dirty="0"/>
              <a:t>(</a:t>
            </a:r>
            <a:r>
              <a:rPr lang="en-US" altLang="ja-JP" sz="1400" dirty="0" err="1"/>
              <a:t>ph.Outport</a:t>
            </a:r>
            <a:r>
              <a:rPr lang="en-US" altLang="ja-JP" sz="1400" dirty="0"/>
              <a:t>, '</a:t>
            </a:r>
            <a:r>
              <a:rPr lang="en-US" altLang="ja-JP" sz="1400" dirty="0" err="1"/>
              <a:t>SignalHierarchy</a:t>
            </a:r>
            <a:r>
              <a:rPr lang="en-US" altLang="ja-JP" sz="1400" dirty="0"/>
              <a:t>'); </a:t>
            </a:r>
          </a:p>
          <a:p>
            <a:r>
              <a:rPr lang="ja-JP" altLang="en-US" sz="1400" dirty="0"/>
              <a:t> </a:t>
            </a:r>
          </a:p>
          <a:p>
            <a:r>
              <a:rPr lang="en-US" altLang="ja-JP" sz="1400" dirty="0"/>
              <a:t>%% model</a:t>
            </a:r>
            <a:r>
              <a:rPr lang="ja-JP" altLang="en-US" sz="1400" dirty="0"/>
              <a:t>コンパイル終了</a:t>
            </a:r>
          </a:p>
          <a:p>
            <a:r>
              <a:rPr lang="en-US" altLang="ja-JP" sz="1400" dirty="0" err="1"/>
              <a:t>busmodel</a:t>
            </a:r>
            <a:r>
              <a:rPr lang="en-US" altLang="ja-JP" sz="1400" dirty="0"/>
              <a:t>([],[],[],'term');</a:t>
            </a:r>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Arial" charset="0"/>
              <a:ea typeface="ＭＳ Ｐゴシック" pitchFamily="50" charset="-128"/>
            </a:endParaRPr>
          </a:p>
        </p:txBody>
      </p:sp>
      <p:pic>
        <p:nvPicPr>
          <p:cNvPr id="9" name="図 8"/>
          <p:cNvPicPr>
            <a:picLocks noChangeAspect="1"/>
          </p:cNvPicPr>
          <p:nvPr/>
        </p:nvPicPr>
        <p:blipFill>
          <a:blip r:embed="rId3"/>
          <a:stretch>
            <a:fillRect/>
          </a:stretch>
        </p:blipFill>
        <p:spPr>
          <a:xfrm>
            <a:off x="590550" y="4134853"/>
            <a:ext cx="1603147" cy="1810613"/>
          </a:xfrm>
          <a:prstGeom prst="rect">
            <a:avLst/>
          </a:prstGeom>
        </p:spPr>
      </p:pic>
      <p:sp>
        <p:nvSpPr>
          <p:cNvPr id="10" name="正方形/長方形 9"/>
          <p:cNvSpPr/>
          <p:nvPr/>
        </p:nvSpPr>
        <p:spPr bwMode="auto">
          <a:xfrm>
            <a:off x="7293085" y="1641049"/>
            <a:ext cx="1728623" cy="14792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ja-JP" sz="1400" dirty="0">
                <a:latin typeface="Arial" charset="0"/>
                <a:ea typeface="ＭＳ Ｐゴシック" pitchFamily="50" charset="-128"/>
              </a:rPr>
              <a:t>&gt;&gt; </a:t>
            </a:r>
            <a:r>
              <a:rPr lang="en-US" altLang="ja-JP" sz="1400" dirty="0" err="1">
                <a:latin typeface="Arial" charset="0"/>
                <a:ea typeface="ＭＳ Ｐゴシック" pitchFamily="50" charset="-128"/>
              </a:rPr>
              <a:t>signals.Children</a:t>
            </a:r>
            <a:r>
              <a:rPr lang="en-US" altLang="ja-JP" sz="1400" dirty="0">
                <a:latin typeface="Arial" charset="0"/>
                <a:ea typeface="ＭＳ Ｐゴシック" pitchFamily="50" charset="-128"/>
              </a:rPr>
              <a:t>(1)</a:t>
            </a:r>
          </a:p>
          <a:p>
            <a:pPr fontAlgn="base">
              <a:spcBef>
                <a:spcPct val="0"/>
              </a:spcBef>
              <a:spcAft>
                <a:spcPct val="0"/>
              </a:spcAft>
            </a:pPr>
            <a:r>
              <a:rPr lang="en-US" altLang="ja-JP" sz="1400" dirty="0" err="1">
                <a:latin typeface="Arial" charset="0"/>
                <a:ea typeface="ＭＳ Ｐゴシック" pitchFamily="50" charset="-128"/>
              </a:rPr>
              <a:t>ans</a:t>
            </a:r>
            <a:r>
              <a:rPr lang="en-US" altLang="ja-JP" sz="1400" dirty="0">
                <a:latin typeface="Arial" charset="0"/>
                <a:ea typeface="ＭＳ Ｐゴシック" pitchFamily="50" charset="-128"/>
              </a:rPr>
              <a:t> = </a:t>
            </a:r>
          </a:p>
          <a:p>
            <a:pPr fontAlgn="base">
              <a:spcBef>
                <a:spcPct val="0"/>
              </a:spcBef>
              <a:spcAft>
                <a:spcPct val="0"/>
              </a:spcAft>
            </a:pPr>
            <a:r>
              <a:rPr lang="en-US" altLang="ja-JP" sz="1400" dirty="0">
                <a:latin typeface="Arial" charset="0"/>
                <a:ea typeface="ＭＳ Ｐゴシック" pitchFamily="50" charset="-128"/>
              </a:rPr>
              <a:t>  </a:t>
            </a:r>
            <a:r>
              <a:rPr lang="ja-JP" altLang="en-US" sz="1400" dirty="0">
                <a:latin typeface="Arial" charset="0"/>
                <a:ea typeface="ＭＳ Ｐゴシック" pitchFamily="50" charset="-128"/>
              </a:rPr>
              <a:t>フィールドをもつ </a:t>
            </a:r>
            <a:r>
              <a:rPr lang="en-US" altLang="ja-JP" sz="1400" dirty="0" err="1">
                <a:latin typeface="Arial" charset="0"/>
                <a:ea typeface="ＭＳ Ｐゴシック" pitchFamily="50" charset="-128"/>
              </a:rPr>
              <a:t>struct</a:t>
            </a:r>
            <a:r>
              <a:rPr lang="en-US" altLang="ja-JP" sz="1400" dirty="0">
                <a:latin typeface="Arial" charset="0"/>
                <a:ea typeface="ＭＳ Ｐゴシック" pitchFamily="50" charset="-128"/>
              </a:rPr>
              <a:t>:</a:t>
            </a:r>
          </a:p>
          <a:p>
            <a:pPr fontAlgn="base">
              <a:spcBef>
                <a:spcPct val="0"/>
              </a:spcBef>
              <a:spcAft>
                <a:spcPct val="0"/>
              </a:spcAft>
            </a:pPr>
            <a:r>
              <a:rPr lang="en-US" altLang="ja-JP" sz="1400" dirty="0">
                <a:latin typeface="Arial" charset="0"/>
                <a:ea typeface="ＭＳ Ｐゴシック" pitchFamily="50" charset="-128"/>
              </a:rPr>
              <a:t>    </a:t>
            </a:r>
            <a:r>
              <a:rPr lang="en-US" altLang="ja-JP" sz="1400" dirty="0" err="1">
                <a:latin typeface="Arial" charset="0"/>
                <a:ea typeface="ＭＳ Ｐゴシック" pitchFamily="50" charset="-128"/>
              </a:rPr>
              <a:t>SignalName</a:t>
            </a:r>
            <a:r>
              <a:rPr lang="en-US" altLang="ja-JP" sz="1400" dirty="0">
                <a:latin typeface="Arial" charset="0"/>
                <a:ea typeface="ＭＳ Ｐゴシック" pitchFamily="50" charset="-128"/>
              </a:rPr>
              <a:t>: 'signal1'</a:t>
            </a:r>
          </a:p>
          <a:p>
            <a:pPr fontAlgn="base">
              <a:spcBef>
                <a:spcPct val="0"/>
              </a:spcBef>
              <a:spcAft>
                <a:spcPct val="0"/>
              </a:spcAft>
            </a:pPr>
            <a:r>
              <a:rPr lang="en-US" altLang="ja-JP" sz="1400" dirty="0">
                <a:latin typeface="Arial" charset="0"/>
                <a:ea typeface="ＭＳ Ｐゴシック" pitchFamily="50" charset="-128"/>
              </a:rPr>
              <a:t>     </a:t>
            </a:r>
            <a:r>
              <a:rPr lang="en-US" altLang="ja-JP" sz="1400" dirty="0" err="1">
                <a:latin typeface="Arial" charset="0"/>
                <a:ea typeface="ＭＳ Ｐゴシック" pitchFamily="50" charset="-128"/>
              </a:rPr>
              <a:t>BusObject</a:t>
            </a:r>
            <a:r>
              <a:rPr lang="en-US" altLang="ja-JP" sz="1400" dirty="0">
                <a:latin typeface="Arial" charset="0"/>
                <a:ea typeface="ＭＳ Ｐゴシック" pitchFamily="50" charset="-128"/>
              </a:rPr>
              <a:t>: ''</a:t>
            </a:r>
          </a:p>
          <a:p>
            <a:pPr fontAlgn="base">
              <a:spcBef>
                <a:spcPct val="0"/>
              </a:spcBef>
              <a:spcAft>
                <a:spcPct val="0"/>
              </a:spcAft>
            </a:pPr>
            <a:r>
              <a:rPr lang="en-US" altLang="ja-JP" sz="1400" dirty="0">
                <a:latin typeface="Arial" charset="0"/>
                <a:ea typeface="ＭＳ Ｐゴシック" pitchFamily="50" charset="-128"/>
              </a:rPr>
              <a:t>      Children: []</a:t>
            </a:r>
            <a:endParaRPr kumimoji="1" lang="ja-JP" altLang="en-US" sz="1400" b="0" i="0" u="none" strike="noStrike" cap="none" normalizeH="0" baseline="0" dirty="0">
              <a:ln>
                <a:noFill/>
              </a:ln>
              <a:solidFill>
                <a:schemeClr val="tx1"/>
              </a:solidFill>
              <a:effectLst/>
              <a:latin typeface="Arial" charset="0"/>
              <a:ea typeface="ＭＳ Ｐゴシック" pitchFamily="50" charset="-128"/>
            </a:endParaRPr>
          </a:p>
        </p:txBody>
      </p:sp>
      <p:sp>
        <p:nvSpPr>
          <p:cNvPr id="12" name="正方形/長方形 11"/>
          <p:cNvSpPr/>
          <p:nvPr/>
        </p:nvSpPr>
        <p:spPr bwMode="auto">
          <a:xfrm>
            <a:off x="7293085" y="3176087"/>
            <a:ext cx="1728623" cy="14792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ja-JP" sz="1400" dirty="0">
                <a:latin typeface="Arial" charset="0"/>
                <a:ea typeface="ＭＳ Ｐゴシック" pitchFamily="50" charset="-128"/>
              </a:rPr>
              <a:t>&gt;&gt; </a:t>
            </a:r>
            <a:r>
              <a:rPr lang="en-US" altLang="ja-JP" sz="1400" dirty="0" err="1">
                <a:latin typeface="Arial" charset="0"/>
                <a:ea typeface="ＭＳ Ｐゴシック" pitchFamily="50" charset="-128"/>
              </a:rPr>
              <a:t>signals.Children</a:t>
            </a:r>
            <a:r>
              <a:rPr lang="en-US" altLang="ja-JP" sz="1400" dirty="0">
                <a:latin typeface="Arial" charset="0"/>
                <a:ea typeface="ＭＳ Ｐゴシック" pitchFamily="50" charset="-128"/>
              </a:rPr>
              <a:t>(3)</a:t>
            </a:r>
          </a:p>
          <a:p>
            <a:pPr fontAlgn="base">
              <a:spcBef>
                <a:spcPct val="0"/>
              </a:spcBef>
              <a:spcAft>
                <a:spcPct val="0"/>
              </a:spcAft>
            </a:pPr>
            <a:r>
              <a:rPr lang="en-US" altLang="ja-JP" sz="1400" dirty="0" err="1">
                <a:latin typeface="Arial" charset="0"/>
                <a:ea typeface="ＭＳ Ｐゴシック" pitchFamily="50" charset="-128"/>
              </a:rPr>
              <a:t>ans</a:t>
            </a:r>
            <a:r>
              <a:rPr lang="en-US" altLang="ja-JP" sz="1400" dirty="0">
                <a:latin typeface="Arial" charset="0"/>
                <a:ea typeface="ＭＳ Ｐゴシック" pitchFamily="50" charset="-128"/>
              </a:rPr>
              <a:t> = </a:t>
            </a:r>
          </a:p>
          <a:p>
            <a:pPr fontAlgn="base">
              <a:spcBef>
                <a:spcPct val="0"/>
              </a:spcBef>
              <a:spcAft>
                <a:spcPct val="0"/>
              </a:spcAft>
            </a:pPr>
            <a:r>
              <a:rPr lang="en-US" altLang="ja-JP" sz="1400" dirty="0">
                <a:latin typeface="Arial" charset="0"/>
                <a:ea typeface="ＭＳ Ｐゴシック" pitchFamily="50" charset="-128"/>
              </a:rPr>
              <a:t>  </a:t>
            </a:r>
            <a:r>
              <a:rPr lang="ja-JP" altLang="en-US" sz="1400" dirty="0">
                <a:latin typeface="Arial" charset="0"/>
                <a:ea typeface="ＭＳ Ｐゴシック" pitchFamily="50" charset="-128"/>
              </a:rPr>
              <a:t>フィールドをもつ </a:t>
            </a:r>
            <a:r>
              <a:rPr lang="en-US" altLang="ja-JP" sz="1400" dirty="0" err="1">
                <a:latin typeface="Arial" charset="0"/>
                <a:ea typeface="ＭＳ Ｐゴシック" pitchFamily="50" charset="-128"/>
              </a:rPr>
              <a:t>struct</a:t>
            </a:r>
            <a:r>
              <a:rPr lang="en-US" altLang="ja-JP" sz="1400" dirty="0">
                <a:latin typeface="Arial" charset="0"/>
                <a:ea typeface="ＭＳ Ｐゴシック" pitchFamily="50" charset="-128"/>
              </a:rPr>
              <a:t>:</a:t>
            </a:r>
          </a:p>
          <a:p>
            <a:pPr fontAlgn="base">
              <a:spcBef>
                <a:spcPct val="0"/>
              </a:spcBef>
              <a:spcAft>
                <a:spcPct val="0"/>
              </a:spcAft>
            </a:pPr>
            <a:r>
              <a:rPr lang="en-US" altLang="ja-JP" sz="1400" dirty="0">
                <a:latin typeface="Arial" charset="0"/>
                <a:ea typeface="ＭＳ Ｐゴシック" pitchFamily="50" charset="-128"/>
              </a:rPr>
              <a:t>    </a:t>
            </a:r>
            <a:r>
              <a:rPr lang="en-US" altLang="ja-JP" sz="1400" dirty="0" err="1">
                <a:latin typeface="Arial" charset="0"/>
                <a:ea typeface="ＭＳ Ｐゴシック" pitchFamily="50" charset="-128"/>
              </a:rPr>
              <a:t>SignalName</a:t>
            </a:r>
            <a:r>
              <a:rPr lang="en-US" altLang="ja-JP" sz="1400" dirty="0">
                <a:latin typeface="Arial" charset="0"/>
                <a:ea typeface="ＭＳ Ｐゴシック" pitchFamily="50" charset="-128"/>
              </a:rPr>
              <a:t>: '</a:t>
            </a:r>
            <a:r>
              <a:rPr lang="en-US" altLang="ja-JP" sz="1400" dirty="0" err="1">
                <a:latin typeface="Arial" charset="0"/>
                <a:ea typeface="ＭＳ Ｐゴシック" pitchFamily="50" charset="-128"/>
              </a:rPr>
              <a:t>subbus</a:t>
            </a:r>
            <a:r>
              <a:rPr lang="en-US" altLang="ja-JP" sz="1400" dirty="0">
                <a:latin typeface="Arial" charset="0"/>
                <a:ea typeface="ＭＳ Ｐゴシック" pitchFamily="50" charset="-128"/>
              </a:rPr>
              <a:t>'</a:t>
            </a:r>
          </a:p>
          <a:p>
            <a:pPr fontAlgn="base">
              <a:spcBef>
                <a:spcPct val="0"/>
              </a:spcBef>
              <a:spcAft>
                <a:spcPct val="0"/>
              </a:spcAft>
            </a:pPr>
            <a:r>
              <a:rPr lang="en-US" altLang="ja-JP" sz="1400" dirty="0">
                <a:latin typeface="Arial" charset="0"/>
                <a:ea typeface="ＭＳ Ｐゴシック" pitchFamily="50" charset="-128"/>
              </a:rPr>
              <a:t>     </a:t>
            </a:r>
            <a:r>
              <a:rPr lang="en-US" altLang="ja-JP" sz="1400" dirty="0" err="1">
                <a:latin typeface="Arial" charset="0"/>
                <a:ea typeface="ＭＳ Ｐゴシック" pitchFamily="50" charset="-128"/>
              </a:rPr>
              <a:t>BusObject</a:t>
            </a:r>
            <a:r>
              <a:rPr lang="en-US" altLang="ja-JP" sz="1400" dirty="0">
                <a:latin typeface="Arial" charset="0"/>
                <a:ea typeface="ＭＳ Ｐゴシック" pitchFamily="50" charset="-128"/>
              </a:rPr>
              <a:t>: ''</a:t>
            </a:r>
          </a:p>
          <a:p>
            <a:pPr fontAlgn="base">
              <a:spcBef>
                <a:spcPct val="0"/>
              </a:spcBef>
              <a:spcAft>
                <a:spcPct val="0"/>
              </a:spcAft>
            </a:pPr>
            <a:r>
              <a:rPr lang="en-US" altLang="ja-JP" sz="1400" dirty="0">
                <a:latin typeface="Arial" charset="0"/>
                <a:ea typeface="ＭＳ Ｐゴシック" pitchFamily="50" charset="-128"/>
              </a:rPr>
              <a:t>      Children: [2×1 </a:t>
            </a:r>
            <a:r>
              <a:rPr lang="en-US" altLang="ja-JP" sz="1400" dirty="0" err="1">
                <a:latin typeface="Arial" charset="0"/>
                <a:ea typeface="ＭＳ Ｐゴシック" pitchFamily="50" charset="-128"/>
              </a:rPr>
              <a:t>struct</a:t>
            </a:r>
            <a:r>
              <a:rPr lang="en-US" altLang="ja-JP" sz="1400" dirty="0">
                <a:latin typeface="Arial" charset="0"/>
                <a:ea typeface="ＭＳ Ｐゴシック" pitchFamily="50" charset="-128"/>
              </a:rPr>
              <a:t>]</a:t>
            </a:r>
            <a:endParaRPr kumimoji="1" lang="ja-JP" altLang="en-US" sz="1400" b="0" i="0" u="none" strike="noStrike" cap="none" normalizeH="0" baseline="0" dirty="0">
              <a:ln>
                <a:noFill/>
              </a:ln>
              <a:solidFill>
                <a:schemeClr val="tx1"/>
              </a:solidFill>
              <a:effectLst/>
              <a:latin typeface="Arial" charset="0"/>
              <a:ea typeface="ＭＳ Ｐゴシック" pitchFamily="50" charset="-128"/>
            </a:endParaRPr>
          </a:p>
        </p:txBody>
      </p:sp>
      <p:sp>
        <p:nvSpPr>
          <p:cNvPr id="13" name="正方形/長方形 12"/>
          <p:cNvSpPr/>
          <p:nvPr/>
        </p:nvSpPr>
        <p:spPr bwMode="auto">
          <a:xfrm>
            <a:off x="7293085" y="4697519"/>
            <a:ext cx="1728623" cy="21450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ja-JP" sz="1400" dirty="0">
                <a:latin typeface="Arial" charset="0"/>
                <a:ea typeface="ＭＳ Ｐゴシック" pitchFamily="50" charset="-128"/>
              </a:rPr>
              <a:t>&gt;&gt; </a:t>
            </a:r>
            <a:r>
              <a:rPr lang="en-US" altLang="ja-JP" sz="1400" dirty="0" err="1">
                <a:latin typeface="Arial" charset="0"/>
                <a:ea typeface="ＭＳ Ｐゴシック" pitchFamily="50" charset="-128"/>
              </a:rPr>
              <a:t>Signals.Children</a:t>
            </a:r>
            <a:r>
              <a:rPr lang="en-US" altLang="ja-JP" sz="1400" dirty="0">
                <a:latin typeface="Arial" charset="0"/>
                <a:ea typeface="ＭＳ Ｐゴシック" pitchFamily="50" charset="-128"/>
              </a:rPr>
              <a:t>(3).Children(1)</a:t>
            </a:r>
          </a:p>
          <a:p>
            <a:pPr fontAlgn="base">
              <a:spcBef>
                <a:spcPct val="0"/>
              </a:spcBef>
              <a:spcAft>
                <a:spcPct val="0"/>
              </a:spcAft>
            </a:pPr>
            <a:r>
              <a:rPr lang="en-US" altLang="ja-JP" sz="1400" dirty="0" err="1">
                <a:latin typeface="Arial" charset="0"/>
                <a:ea typeface="ＭＳ Ｐゴシック" pitchFamily="50" charset="-128"/>
              </a:rPr>
              <a:t>ans</a:t>
            </a:r>
            <a:r>
              <a:rPr lang="en-US" altLang="ja-JP" sz="1400" dirty="0">
                <a:latin typeface="Arial" charset="0"/>
                <a:ea typeface="ＭＳ Ｐゴシック" pitchFamily="50" charset="-128"/>
              </a:rPr>
              <a:t> = </a:t>
            </a:r>
          </a:p>
          <a:p>
            <a:pPr fontAlgn="base">
              <a:spcBef>
                <a:spcPct val="0"/>
              </a:spcBef>
              <a:spcAft>
                <a:spcPct val="0"/>
              </a:spcAft>
            </a:pPr>
            <a:r>
              <a:rPr lang="en-US" altLang="ja-JP" sz="1400" dirty="0">
                <a:latin typeface="Arial" charset="0"/>
                <a:ea typeface="ＭＳ Ｐゴシック" pitchFamily="50" charset="-128"/>
              </a:rPr>
              <a:t>  </a:t>
            </a:r>
            <a:r>
              <a:rPr lang="ja-JP" altLang="en-US" sz="1400" dirty="0">
                <a:latin typeface="Arial" charset="0"/>
                <a:ea typeface="ＭＳ Ｐゴシック" pitchFamily="50" charset="-128"/>
              </a:rPr>
              <a:t>フィールドをもつ </a:t>
            </a:r>
            <a:r>
              <a:rPr lang="en-US" altLang="ja-JP" sz="1400" dirty="0" err="1">
                <a:latin typeface="Arial" charset="0"/>
                <a:ea typeface="ＭＳ Ｐゴシック" pitchFamily="50" charset="-128"/>
              </a:rPr>
              <a:t>struct</a:t>
            </a:r>
            <a:r>
              <a:rPr lang="en-US" altLang="ja-JP" sz="1400" dirty="0">
                <a:latin typeface="Arial" charset="0"/>
                <a:ea typeface="ＭＳ Ｐゴシック" pitchFamily="50" charset="-128"/>
              </a:rPr>
              <a:t>:</a:t>
            </a:r>
          </a:p>
          <a:p>
            <a:pPr fontAlgn="base">
              <a:spcBef>
                <a:spcPct val="0"/>
              </a:spcBef>
              <a:spcAft>
                <a:spcPct val="0"/>
              </a:spcAft>
            </a:pPr>
            <a:r>
              <a:rPr lang="en-US" altLang="ja-JP" sz="1400" dirty="0">
                <a:latin typeface="Arial" charset="0"/>
                <a:ea typeface="ＭＳ Ｐゴシック" pitchFamily="50" charset="-128"/>
              </a:rPr>
              <a:t>    </a:t>
            </a:r>
            <a:r>
              <a:rPr lang="en-US" altLang="ja-JP" sz="1400" dirty="0" err="1">
                <a:latin typeface="Arial" charset="0"/>
                <a:ea typeface="ＭＳ Ｐゴシック" pitchFamily="50" charset="-128"/>
              </a:rPr>
              <a:t>SignalName</a:t>
            </a:r>
            <a:r>
              <a:rPr lang="en-US" altLang="ja-JP" sz="1400" dirty="0">
                <a:latin typeface="Arial" charset="0"/>
                <a:ea typeface="ＭＳ Ｐゴシック" pitchFamily="50" charset="-128"/>
              </a:rPr>
              <a:t>: 'subbus_signal1'</a:t>
            </a:r>
          </a:p>
          <a:p>
            <a:pPr fontAlgn="base">
              <a:spcBef>
                <a:spcPct val="0"/>
              </a:spcBef>
              <a:spcAft>
                <a:spcPct val="0"/>
              </a:spcAft>
            </a:pPr>
            <a:r>
              <a:rPr lang="en-US" altLang="ja-JP" sz="1400" dirty="0">
                <a:latin typeface="Arial" charset="0"/>
                <a:ea typeface="ＭＳ Ｐゴシック" pitchFamily="50" charset="-128"/>
              </a:rPr>
              <a:t>     </a:t>
            </a:r>
            <a:r>
              <a:rPr lang="en-US" altLang="ja-JP" sz="1400" dirty="0" err="1">
                <a:latin typeface="Arial" charset="0"/>
                <a:ea typeface="ＭＳ Ｐゴシック" pitchFamily="50" charset="-128"/>
              </a:rPr>
              <a:t>BusObject</a:t>
            </a:r>
            <a:r>
              <a:rPr lang="en-US" altLang="ja-JP" sz="1400" dirty="0">
                <a:latin typeface="Arial" charset="0"/>
                <a:ea typeface="ＭＳ Ｐゴシック" pitchFamily="50" charset="-128"/>
              </a:rPr>
              <a:t>: ''</a:t>
            </a:r>
          </a:p>
          <a:p>
            <a:pPr fontAlgn="base">
              <a:spcBef>
                <a:spcPct val="0"/>
              </a:spcBef>
              <a:spcAft>
                <a:spcPct val="0"/>
              </a:spcAft>
            </a:pPr>
            <a:r>
              <a:rPr lang="en-US" altLang="ja-JP" sz="1400" dirty="0">
                <a:latin typeface="Arial" charset="0"/>
                <a:ea typeface="ＭＳ Ｐゴシック" pitchFamily="50" charset="-128"/>
              </a:rPr>
              <a:t>      Children: []</a:t>
            </a:r>
          </a:p>
        </p:txBody>
      </p:sp>
      <p:sp>
        <p:nvSpPr>
          <p:cNvPr id="14" name="テキスト ボックス 13"/>
          <p:cNvSpPr txBox="1"/>
          <p:nvPr/>
        </p:nvSpPr>
        <p:spPr>
          <a:xfrm>
            <a:off x="4902619" y="1194694"/>
            <a:ext cx="1334020" cy="369332"/>
          </a:xfrm>
          <a:prstGeom prst="rect">
            <a:avLst/>
          </a:prstGeom>
          <a:noFill/>
        </p:spPr>
        <p:txBody>
          <a:bodyPr wrap="none" rtlCol="0">
            <a:spAutoFit/>
          </a:bodyPr>
          <a:lstStyle/>
          <a:p>
            <a:r>
              <a:rPr kumimoji="1" lang="ja-JP" altLang="en-US" dirty="0"/>
              <a:t>スクリプト例</a:t>
            </a:r>
          </a:p>
        </p:txBody>
      </p:sp>
      <p:sp>
        <p:nvSpPr>
          <p:cNvPr id="15" name="テキスト ボックス 14"/>
          <p:cNvSpPr txBox="1"/>
          <p:nvPr/>
        </p:nvSpPr>
        <p:spPr>
          <a:xfrm>
            <a:off x="7261044" y="1156067"/>
            <a:ext cx="1107996" cy="369332"/>
          </a:xfrm>
          <a:prstGeom prst="rect">
            <a:avLst/>
          </a:prstGeom>
          <a:noFill/>
        </p:spPr>
        <p:txBody>
          <a:bodyPr wrap="none" rtlCol="0">
            <a:spAutoFit/>
          </a:bodyPr>
          <a:lstStyle/>
          <a:p>
            <a:r>
              <a:rPr kumimoji="1" lang="ja-JP" altLang="en-US" dirty="0"/>
              <a:t>結果出力</a:t>
            </a:r>
          </a:p>
        </p:txBody>
      </p:sp>
      <p:sp>
        <p:nvSpPr>
          <p:cNvPr id="16" name="テキスト ボックス 15"/>
          <p:cNvSpPr txBox="1"/>
          <p:nvPr/>
        </p:nvSpPr>
        <p:spPr>
          <a:xfrm>
            <a:off x="590550" y="3674033"/>
            <a:ext cx="1085554" cy="369332"/>
          </a:xfrm>
          <a:prstGeom prst="rect">
            <a:avLst/>
          </a:prstGeom>
          <a:noFill/>
        </p:spPr>
        <p:txBody>
          <a:bodyPr wrap="none" rtlCol="0">
            <a:spAutoFit/>
          </a:bodyPr>
          <a:lstStyle/>
          <a:p>
            <a:r>
              <a:rPr kumimoji="1" lang="ja-JP" altLang="en-US" dirty="0"/>
              <a:t>バス構成</a:t>
            </a:r>
          </a:p>
        </p:txBody>
      </p:sp>
    </p:spTree>
    <p:extLst>
      <p:ext uri="{BB962C8B-B14F-4D97-AF65-F5344CB8AC3E}">
        <p14:creationId xmlns:p14="http://schemas.microsoft.com/office/powerpoint/2010/main" val="14263886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API(</a:t>
            </a:r>
            <a:r>
              <a:rPr kumimoji="1" lang="ja-JP" altLang="en-US" dirty="0"/>
              <a:t>スマート編集機能</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スマート編集機能の</a:t>
            </a:r>
            <a:r>
              <a:rPr kumimoji="1" lang="en-US" altLang="ja-JP" dirty="0"/>
              <a:t>API</a:t>
            </a:r>
            <a:r>
              <a:rPr kumimoji="1" lang="ja-JP" altLang="en-US" dirty="0"/>
              <a:t>は存在しない</a:t>
            </a:r>
            <a:br>
              <a:rPr kumimoji="1" lang="en-US" altLang="ja-JP" dirty="0"/>
            </a:br>
            <a:r>
              <a:rPr kumimoji="1" lang="ja-JP" altLang="en-US" dirty="0"/>
              <a:t>手動の場合のみ使用可能</a:t>
            </a:r>
            <a:r>
              <a:rPr kumimoji="1" lang="en-US" altLang="ja-JP" dirty="0"/>
              <a:t>(MathWorks</a:t>
            </a:r>
            <a:r>
              <a:rPr kumimoji="1" lang="ja-JP" altLang="en-US" dirty="0"/>
              <a:t>サポートに確認済</a:t>
            </a:r>
            <a:r>
              <a:rPr kumimoji="1" lang="en-US" altLang="ja-JP" dirty="0"/>
              <a:t>)</a:t>
            </a:r>
            <a:endParaRPr kumimoji="1" lang="ja-JP" altLang="en-US" dirty="0"/>
          </a:p>
        </p:txBody>
      </p:sp>
      <p:pic>
        <p:nvPicPr>
          <p:cNvPr id="4" name="図 3"/>
          <p:cNvPicPr>
            <a:picLocks noChangeAspect="1"/>
          </p:cNvPicPr>
          <p:nvPr/>
        </p:nvPicPr>
        <p:blipFill>
          <a:blip r:embed="rId2"/>
          <a:stretch>
            <a:fillRect/>
          </a:stretch>
        </p:blipFill>
        <p:spPr>
          <a:xfrm>
            <a:off x="1191087" y="2123196"/>
            <a:ext cx="2282674" cy="2351846"/>
          </a:xfrm>
          <a:prstGeom prst="rect">
            <a:avLst/>
          </a:prstGeom>
        </p:spPr>
      </p:pic>
    </p:spTree>
    <p:extLst>
      <p:ext uri="{BB962C8B-B14F-4D97-AF65-F5344CB8AC3E}">
        <p14:creationId xmlns:p14="http://schemas.microsoft.com/office/powerpoint/2010/main" val="24671096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a:t>所感</a:t>
            </a:r>
            <a:endParaRPr kumimoji="1" lang="en-US" altLang="ja-JP" sz="4000" dirty="0"/>
          </a:p>
        </p:txBody>
      </p:sp>
    </p:spTree>
    <p:extLst>
      <p:ext uri="{BB962C8B-B14F-4D97-AF65-F5344CB8AC3E}">
        <p14:creationId xmlns:p14="http://schemas.microsoft.com/office/powerpoint/2010/main" val="2851644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kumimoji="1" lang="ja-JP" altLang="en-US" dirty="0"/>
              <a:t>所感</a:t>
            </a:r>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a:t>GUI</a:t>
            </a:r>
            <a:r>
              <a:rPr kumimoji="1" lang="ja-JP" altLang="en-US" dirty="0"/>
              <a:t>上で操作する際に、バスでの入力を取り回しやすくできる</a:t>
            </a: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コマンド操作で気を付ける点</a:t>
            </a:r>
            <a:endParaRPr kumimoji="1" lang="en-US" altLang="ja-JP" dirty="0"/>
          </a:p>
          <a:p>
            <a:pPr marL="0" indent="0">
              <a:buNone/>
            </a:pPr>
            <a:r>
              <a:rPr kumimoji="1" lang="ja-JP" altLang="en-US" dirty="0"/>
              <a:t>　</a:t>
            </a:r>
            <a:r>
              <a:rPr kumimoji="1" lang="en-US" altLang="ja-JP" dirty="0" err="1"/>
              <a:t>find_system</a:t>
            </a:r>
            <a:r>
              <a:rPr kumimoji="1" lang="ja-JP" altLang="en-US" dirty="0"/>
              <a:t>の</a:t>
            </a:r>
            <a:r>
              <a:rPr kumimoji="1" lang="en-US" altLang="ja-JP" dirty="0" err="1"/>
              <a:t>BlockType</a:t>
            </a:r>
            <a:r>
              <a:rPr kumimoji="1" lang="ja-JP" altLang="en-US" dirty="0"/>
              <a:t>を</a:t>
            </a:r>
            <a:r>
              <a:rPr kumimoji="1" lang="en-US" altLang="ja-JP" dirty="0" err="1"/>
              <a:t>Inport</a:t>
            </a:r>
            <a:r>
              <a:rPr kumimoji="1" lang="ja-JP" altLang="en-US" dirty="0"/>
              <a:t>で調べると拾ってくる</a:t>
            </a:r>
            <a:endParaRPr kumimoji="1" lang="en-US" altLang="ja-JP" dirty="0"/>
          </a:p>
          <a:p>
            <a:pPr marL="0" indent="0">
              <a:buNone/>
            </a:pPr>
            <a:endParaRPr kumimoji="1" lang="en-US" altLang="ja-JP" dirty="0"/>
          </a:p>
          <a:p>
            <a:pPr marL="0" indent="0">
              <a:buNone/>
            </a:pPr>
            <a:r>
              <a:rPr kumimoji="1" lang="en-US" altLang="ja-JP" dirty="0"/>
              <a:t>GUI</a:t>
            </a:r>
            <a:r>
              <a:rPr kumimoji="1" lang="ja-JP" altLang="en-US" dirty="0"/>
              <a:t>で気になる点</a:t>
            </a:r>
            <a:endParaRPr kumimoji="1" lang="en-US" altLang="ja-JP" dirty="0"/>
          </a:p>
          <a:p>
            <a:pPr marL="0" indent="0">
              <a:buNone/>
            </a:pPr>
            <a:r>
              <a:rPr kumimoji="1" lang="ja-JP" altLang="en-US" dirty="0"/>
              <a:t>　右図赤枠部分のボタンについて</a:t>
            </a:r>
            <a:endParaRPr kumimoji="1" lang="en-US" altLang="ja-JP" dirty="0"/>
          </a:p>
          <a:p>
            <a:pPr marL="0" indent="0">
              <a:buNone/>
            </a:pPr>
            <a:r>
              <a:rPr kumimoji="1" lang="ja-JP" altLang="en-US" dirty="0"/>
              <a:t>　並列に要素を増やす</a:t>
            </a:r>
            <a:endParaRPr kumimoji="1" lang="en-US" altLang="ja-JP" dirty="0"/>
          </a:p>
          <a:p>
            <a:pPr marL="0" indent="0">
              <a:buNone/>
            </a:pPr>
            <a:r>
              <a:rPr kumimoji="1" lang="ja-JP" altLang="en-US" dirty="0"/>
              <a:t>　サブバスを増やす</a:t>
            </a:r>
            <a:endParaRPr kumimoji="1" lang="en-US" altLang="ja-JP" dirty="0"/>
          </a:p>
          <a:p>
            <a:pPr marL="0" indent="0">
              <a:buNone/>
            </a:pPr>
            <a:r>
              <a:rPr kumimoji="1" lang="ja-JP" altLang="en-US" dirty="0"/>
              <a:t>　　のイメージが逆にとらえがち</a:t>
            </a:r>
            <a:endParaRPr kumimoji="1" lang="en-US" altLang="ja-JP" dirty="0"/>
          </a:p>
          <a:p>
            <a:pPr marL="0" indent="0">
              <a:buNone/>
            </a:pPr>
            <a:r>
              <a:rPr kumimoji="1" lang="ja-JP" altLang="en-US" dirty="0"/>
              <a:t>　（子を作るのでサブバスは左？など）</a:t>
            </a:r>
            <a:endParaRPr kumimoji="1" lang="en-US" altLang="ja-JP"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419600"/>
            <a:ext cx="3224212" cy="1615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5638800" y="5235670"/>
            <a:ext cx="457200" cy="25896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2864790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kumimoji="1" lang="ja-JP" altLang="en-US" dirty="0"/>
              <a:t>所感</a:t>
            </a:r>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名前の統一性が不明</a:t>
            </a:r>
            <a:endParaRPr kumimoji="1" lang="en-US" altLang="ja-JP" dirty="0"/>
          </a:p>
          <a:p>
            <a:pPr marL="0" indent="0">
              <a:buNone/>
            </a:pPr>
            <a:r>
              <a:rPr kumimoji="1" lang="en-US" altLang="ja-JP" dirty="0"/>
              <a:t>Sources</a:t>
            </a:r>
            <a:r>
              <a:rPr kumimoji="1" lang="ja-JP" altLang="en-US" dirty="0"/>
              <a:t>カテゴリ内</a:t>
            </a:r>
            <a:endParaRPr kumimoji="1" lang="en-US" altLang="ja-JP" dirty="0"/>
          </a:p>
          <a:p>
            <a:pPr marL="0" indent="0">
              <a:buNone/>
            </a:pPr>
            <a:r>
              <a:rPr kumimoji="1" lang="ja-JP" altLang="en-US" dirty="0"/>
              <a:t>　</a:t>
            </a:r>
            <a:r>
              <a:rPr kumimoji="1" lang="en-US" altLang="ja-JP" u="sng" dirty="0"/>
              <a:t>In Bus Element</a:t>
            </a:r>
          </a:p>
          <a:p>
            <a:pPr marL="0" indent="0">
              <a:buNone/>
            </a:pPr>
            <a:r>
              <a:rPr kumimoji="1" lang="en-US" altLang="ja-JP" dirty="0"/>
              <a:t>Sinks</a:t>
            </a:r>
            <a:r>
              <a:rPr kumimoji="1" lang="ja-JP" altLang="en-US" dirty="0"/>
              <a:t>カテゴリ内</a:t>
            </a:r>
            <a:endParaRPr kumimoji="1" lang="en-US" altLang="ja-JP" dirty="0"/>
          </a:p>
          <a:p>
            <a:pPr marL="0" indent="0">
              <a:buNone/>
            </a:pPr>
            <a:r>
              <a:rPr kumimoji="1" lang="ja-JP" altLang="en-US" dirty="0"/>
              <a:t>　</a:t>
            </a:r>
            <a:r>
              <a:rPr kumimoji="1" lang="en-US" altLang="ja-JP" u="sng" dirty="0"/>
              <a:t>Out Bus Element</a:t>
            </a:r>
          </a:p>
          <a:p>
            <a:pPr marL="0" indent="0">
              <a:buNone/>
            </a:pPr>
            <a:r>
              <a:rPr kumimoji="1" lang="en-US" altLang="ja-JP" dirty="0"/>
              <a:t>Signal Routing</a:t>
            </a:r>
            <a:r>
              <a:rPr kumimoji="1" lang="ja-JP" altLang="en-US" dirty="0"/>
              <a:t>カテゴリ内</a:t>
            </a:r>
            <a:endParaRPr kumimoji="1" lang="en-US" altLang="ja-JP" dirty="0"/>
          </a:p>
          <a:p>
            <a:pPr marL="0" indent="0">
              <a:buNone/>
            </a:pPr>
            <a:r>
              <a:rPr kumimoji="1" lang="ja-JP" altLang="en-US" dirty="0"/>
              <a:t>　</a:t>
            </a:r>
            <a:r>
              <a:rPr kumimoji="1" lang="en-US" altLang="ja-JP" u="sng" dirty="0"/>
              <a:t>Bus Element In</a:t>
            </a:r>
          </a:p>
          <a:p>
            <a:pPr marL="0" indent="0">
              <a:buNone/>
            </a:pPr>
            <a:r>
              <a:rPr kumimoji="1" lang="ja-JP" altLang="en-US" dirty="0"/>
              <a:t>　</a:t>
            </a:r>
            <a:r>
              <a:rPr kumimoji="1" lang="en-US" altLang="ja-JP" u="sng" dirty="0"/>
              <a:t>Bus Element Out</a:t>
            </a:r>
          </a:p>
          <a:p>
            <a:pPr marL="0" indent="0">
              <a:buNone/>
            </a:pPr>
            <a:r>
              <a:rPr kumimoji="1" lang="ja-JP" altLang="en-US" dirty="0"/>
              <a:t>ドキュメントでもどちらも書かれている</a:t>
            </a:r>
            <a:endParaRPr kumimoji="1" lang="en-US" altLang="ja-JP" dirty="0"/>
          </a:p>
          <a:p>
            <a:pPr marL="0" indent="0">
              <a:buNone/>
            </a:pPr>
            <a:r>
              <a:rPr kumimoji="1" lang="en-US" altLang="ja-JP" sz="2000" dirty="0"/>
              <a:t>file:///C:/Program%20Files/MATLAB/R2019b/help/simulink/slref/inbuselement.html</a:t>
            </a:r>
          </a:p>
          <a:p>
            <a:pPr marL="0" indent="0">
              <a:buNone/>
            </a:pPr>
            <a:r>
              <a:rPr lang="en-US" altLang="ja-JP" sz="2000" dirty="0"/>
              <a:t>file:///C:/Program%20Files/MATLAB/R2019b/help/simulink/slref/outbuselement.html</a:t>
            </a:r>
          </a:p>
          <a:p>
            <a:pPr marL="0" indent="0">
              <a:buNone/>
            </a:pP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8725" y="3733799"/>
            <a:ext cx="3409950" cy="594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971800"/>
            <a:ext cx="3124200" cy="466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1187" y="914400"/>
            <a:ext cx="2105025" cy="1736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07797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所感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メリット</a:t>
            </a:r>
            <a:endParaRPr kumimoji="1" lang="en-US" altLang="ja-JP" dirty="0"/>
          </a:p>
          <a:p>
            <a:pPr lvl="1"/>
            <a:r>
              <a:rPr kumimoji="1" lang="en-US" altLang="ja-JP" dirty="0"/>
              <a:t>Bus</a:t>
            </a:r>
            <a:r>
              <a:rPr kumimoji="1" lang="ja-JP" altLang="en-US" dirty="0"/>
              <a:t> </a:t>
            </a:r>
            <a:r>
              <a:rPr kumimoji="1" lang="en-US" altLang="ja-JP" dirty="0"/>
              <a:t>Creator/Bus</a:t>
            </a:r>
            <a:r>
              <a:rPr kumimoji="1" lang="ja-JP" altLang="en-US" dirty="0"/>
              <a:t> </a:t>
            </a:r>
            <a:r>
              <a:rPr kumimoji="1" lang="en-US" altLang="ja-JP" dirty="0"/>
              <a:t>Selector</a:t>
            </a:r>
            <a:r>
              <a:rPr kumimoji="1" lang="ja-JP" altLang="en-US" dirty="0"/>
              <a:t>使用時に比べてモデルが煩雑でない</a:t>
            </a:r>
            <a:r>
              <a:rPr kumimoji="1" lang="en-US" altLang="ja-JP" dirty="0"/>
              <a:t>(</a:t>
            </a:r>
            <a:r>
              <a:rPr lang="ja-JP" altLang="en-US" dirty="0"/>
              <a:t>信号線の本数が減る</a:t>
            </a:r>
            <a:r>
              <a:rPr kumimoji="1" lang="en-US" altLang="ja-JP" dirty="0"/>
              <a:t>)</a:t>
            </a:r>
          </a:p>
          <a:p>
            <a:pPr lvl="1"/>
            <a:r>
              <a:rPr kumimoji="1" lang="ja-JP" altLang="en-US" dirty="0"/>
              <a:t>ラベル編集だけでアクセスする信号を変更できる</a:t>
            </a:r>
            <a:endParaRPr kumimoji="1" lang="en-US" altLang="ja-JP" dirty="0"/>
          </a:p>
          <a:p>
            <a:pPr lvl="1"/>
            <a:r>
              <a:rPr kumimoji="1" lang="ja-JP" altLang="en-US" dirty="0"/>
              <a:t>ブロックパラメーターでバス構造を全体を見ながら変更できる</a:t>
            </a:r>
            <a:endParaRPr kumimoji="1" lang="en-US" altLang="ja-JP" dirty="0"/>
          </a:p>
          <a:p>
            <a:pPr lvl="1"/>
            <a:r>
              <a:rPr lang="en-US" altLang="ja-JP" dirty="0"/>
              <a:t>Bus</a:t>
            </a:r>
            <a:r>
              <a:rPr lang="ja-JP" altLang="en-US" dirty="0"/>
              <a:t> </a:t>
            </a:r>
            <a:r>
              <a:rPr lang="en-US" altLang="ja-JP" dirty="0"/>
              <a:t>Creator/Bus</a:t>
            </a:r>
            <a:r>
              <a:rPr lang="ja-JP" altLang="en-US" dirty="0"/>
              <a:t> </a:t>
            </a:r>
            <a:r>
              <a:rPr lang="en-US" altLang="ja-JP" dirty="0"/>
              <a:t>Selector</a:t>
            </a:r>
            <a:r>
              <a:rPr lang="ja-JP" altLang="en-US" dirty="0"/>
              <a:t>からの変換が容易（スマート編集機能）</a:t>
            </a:r>
            <a:endParaRPr kumimoji="1" lang="en-US" altLang="ja-JP" dirty="0"/>
          </a:p>
          <a:p>
            <a:pPr lvl="1"/>
            <a:endParaRPr lang="en-US" altLang="ja-JP" dirty="0"/>
          </a:p>
          <a:p>
            <a:r>
              <a:rPr kumimoji="1" lang="ja-JP" altLang="en-US" dirty="0"/>
              <a:t>デメリット</a:t>
            </a:r>
            <a:endParaRPr kumimoji="1" lang="en-US" altLang="ja-JP" dirty="0"/>
          </a:p>
          <a:p>
            <a:pPr lvl="1"/>
            <a:r>
              <a:rPr lang="ja-JP" altLang="en-US" dirty="0"/>
              <a:t>特になし</a:t>
            </a:r>
            <a:endParaRPr kumimoji="1" lang="en-US" altLang="ja-JP" dirty="0"/>
          </a:p>
        </p:txBody>
      </p:sp>
      <p:sp>
        <p:nvSpPr>
          <p:cNvPr id="4" name="テキスト ボックス 3"/>
          <p:cNvSpPr txBox="1"/>
          <p:nvPr/>
        </p:nvSpPr>
        <p:spPr>
          <a:xfrm>
            <a:off x="693891" y="6012418"/>
            <a:ext cx="8571577" cy="369332"/>
          </a:xfrm>
          <a:prstGeom prst="rect">
            <a:avLst/>
          </a:prstGeom>
          <a:noFill/>
        </p:spPr>
        <p:txBody>
          <a:bodyPr wrap="none" rtlCol="0">
            <a:spAutoFit/>
          </a:bodyPr>
          <a:lstStyle/>
          <a:p>
            <a:r>
              <a:rPr lang="en-US" altLang="ja-JP" dirty="0">
                <a:solidFill>
                  <a:srgbClr val="00B0F0"/>
                </a:solidFill>
              </a:rPr>
              <a:t>Simulink</a:t>
            </a:r>
            <a:r>
              <a:rPr lang="ja-JP" altLang="en-US" dirty="0">
                <a:solidFill>
                  <a:srgbClr val="00B0F0"/>
                </a:solidFill>
              </a:rPr>
              <a:t> バス信号：　</a:t>
            </a:r>
            <a:r>
              <a:rPr lang="en-US" altLang="ja-JP" dirty="0">
                <a:solidFill>
                  <a:srgbClr val="00B0F0"/>
                </a:solidFill>
              </a:rPr>
              <a:t>web(</a:t>
            </a:r>
            <a:r>
              <a:rPr lang="en-US" altLang="ja-JP" dirty="0" err="1">
                <a:solidFill>
                  <a:srgbClr val="00B0F0"/>
                </a:solidFill>
              </a:rPr>
              <a:t>fullfile</a:t>
            </a:r>
            <a:r>
              <a:rPr lang="en-US" altLang="ja-JP" dirty="0">
                <a:solidFill>
                  <a:srgbClr val="00B0F0"/>
                </a:solidFill>
              </a:rPr>
              <a:t>(</a:t>
            </a:r>
            <a:r>
              <a:rPr lang="en-US" altLang="ja-JP" dirty="0" err="1">
                <a:solidFill>
                  <a:srgbClr val="00B0F0"/>
                </a:solidFill>
              </a:rPr>
              <a:t>docroot</a:t>
            </a:r>
            <a:r>
              <a:rPr lang="en-US" altLang="ja-JP" dirty="0">
                <a:solidFill>
                  <a:srgbClr val="00B0F0"/>
                </a:solidFill>
              </a:rPr>
              <a:t>, '</a:t>
            </a:r>
            <a:r>
              <a:rPr lang="en-US" altLang="ja-JP" dirty="0" err="1">
                <a:solidFill>
                  <a:srgbClr val="00B0F0"/>
                </a:solidFill>
              </a:rPr>
              <a:t>simulink</a:t>
            </a:r>
            <a:r>
              <a:rPr lang="en-US" altLang="ja-JP" dirty="0">
                <a:solidFill>
                  <a:srgbClr val="00B0F0"/>
                </a:solidFill>
              </a:rPr>
              <a:t>/</a:t>
            </a:r>
            <a:r>
              <a:rPr lang="en-US" altLang="ja-JP" dirty="0" err="1">
                <a:solidFill>
                  <a:srgbClr val="00B0F0"/>
                </a:solidFill>
              </a:rPr>
              <a:t>slref</a:t>
            </a:r>
            <a:r>
              <a:rPr lang="en-US" altLang="ja-JP" dirty="0">
                <a:solidFill>
                  <a:srgbClr val="00B0F0"/>
                </a:solidFill>
              </a:rPr>
              <a:t>/simulink-bus-signals.html'))</a:t>
            </a:r>
            <a:endParaRPr kumimoji="1" lang="ja-JP" altLang="en-US" dirty="0">
              <a:solidFill>
                <a:srgbClr val="00B0F0"/>
              </a:solidFill>
            </a:endParaRPr>
          </a:p>
        </p:txBody>
      </p:sp>
    </p:spTree>
    <p:extLst>
      <p:ext uri="{BB962C8B-B14F-4D97-AF65-F5344CB8AC3E}">
        <p14:creationId xmlns:p14="http://schemas.microsoft.com/office/powerpoint/2010/main" val="369062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a:t>Bus Element</a:t>
            </a:r>
            <a:r>
              <a:rPr kumimoji="1" lang="ja-JP" altLang="en-US" sz="4000" dirty="0"/>
              <a:t>ブロックの設定</a:t>
            </a:r>
            <a:endParaRPr kumimoji="1" lang="en-US" altLang="ja-JP" sz="4000" dirty="0"/>
          </a:p>
        </p:txBody>
      </p:sp>
    </p:spTree>
    <p:extLst>
      <p:ext uri="{BB962C8B-B14F-4D97-AF65-F5344CB8AC3E}">
        <p14:creationId xmlns:p14="http://schemas.microsoft.com/office/powerpoint/2010/main" val="369605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en-US" altLang="ja-JP" dirty="0"/>
              <a:t>In Bus Element</a:t>
            </a:r>
            <a:r>
              <a:rPr lang="ja-JP" altLang="en-US" dirty="0"/>
              <a:t>ブロックの設定</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a:t>In Bus Element</a:t>
            </a:r>
            <a:r>
              <a:rPr kumimoji="1" lang="ja-JP" altLang="en-US" dirty="0"/>
              <a:t>ブロックをサブシステム内に配置</a:t>
            </a: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プロパティ</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サブシステムへ対象のバス信号を入力していないため、下枠内の「</a:t>
            </a:r>
            <a:r>
              <a:rPr kumimoji="1" lang="en-US" altLang="ja-JP" dirty="0"/>
              <a:t>signal1</a:t>
            </a:r>
            <a:r>
              <a:rPr kumimoji="1" lang="ja-JP" altLang="en-US" dirty="0"/>
              <a:t>」の部分が赤くなっている</a:t>
            </a:r>
            <a:endParaRPr kumimoji="1" lang="en-US" altLang="ja-JP" dirty="0"/>
          </a:p>
          <a:p>
            <a:pPr marL="0" indent="0">
              <a:buNone/>
            </a:pPr>
            <a:endParaRPr kumimoji="1" lang="en-US" altLang="ja-JP" dirty="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752600"/>
            <a:ext cx="14287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590800"/>
            <a:ext cx="42672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7386539"/>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6940A44CCD7145AA2E8857B7BDAD5B" ma:contentTypeVersion="7" ma:contentTypeDescription="Create a new document." ma:contentTypeScope="" ma:versionID="2143358e22092f88d56af7c7ce85d6ee">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198d5297ee6e6045f30cca726982a873"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50BB5F-78FE-4812-897A-14FA2CAB3C08}"/>
</file>

<file path=customXml/itemProps2.xml><?xml version="1.0" encoding="utf-8"?>
<ds:datastoreItem xmlns:ds="http://schemas.openxmlformats.org/officeDocument/2006/customXml" ds:itemID="{AF6A28B0-91EE-4580-937F-72EBAF519362}">
  <ds:schemaRefs>
    <ds:schemaRef ds:uri="http://schemas.microsoft.com/sharepoint/v3/contenttype/forms"/>
  </ds:schemaRefs>
</ds:datastoreItem>
</file>

<file path=customXml/itemProps3.xml><?xml version="1.0" encoding="utf-8"?>
<ds:datastoreItem xmlns:ds="http://schemas.openxmlformats.org/officeDocument/2006/customXml" ds:itemID="{5DA664C2-CCE2-4B10-8669-5D34F1BEE413}">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4f9469a5-59df-4688-ab0c-43c66142dc4b"/>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JMAAB</Template>
  <TotalTime>0</TotalTime>
  <Words>1965</Words>
  <Application>Microsoft Office PowerPoint</Application>
  <PresentationFormat>On-screen Show (4:3)</PresentationFormat>
  <Paragraphs>534</Paragraphs>
  <Slides>75</Slides>
  <Notes>2</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1_標準デザイン</vt:lpstr>
      <vt:lpstr>Bus Element</vt:lpstr>
      <vt:lpstr>目次</vt:lpstr>
      <vt:lpstr>PowerPoint Presentation</vt:lpstr>
      <vt:lpstr>Bus Elementブロックの特徴</vt:lpstr>
      <vt:lpstr>Bus Elementブロックの特徴</vt:lpstr>
      <vt:lpstr>機能概要：バーチャルバスの生成</vt:lpstr>
      <vt:lpstr>Bus Elementブロックの特徴</vt:lpstr>
      <vt:lpstr>PowerPoint Presentation</vt:lpstr>
      <vt:lpstr>In Bus Elementブロックの設定</vt:lpstr>
      <vt:lpstr>In Bus Elementブロックの設定</vt:lpstr>
      <vt:lpstr>In Bus Elementブロックの設定(端子を増やす)</vt:lpstr>
      <vt:lpstr>In Bus Elementブロックの設定(信号の選択)</vt:lpstr>
      <vt:lpstr>In Bus Elementブロックの設定(期待する信号)</vt:lpstr>
      <vt:lpstr>In Bus Elementブロックの設定(期待する信号)</vt:lpstr>
      <vt:lpstr>Out Bus Elementブロックの設定</vt:lpstr>
      <vt:lpstr>Out Bus Elementブロックの設定(要素の追加)</vt:lpstr>
      <vt:lpstr>Out Bus Elementブロックの設定(バスのネスト)</vt:lpstr>
      <vt:lpstr>Out Bus Elementブロックの設定(信号設定)</vt:lpstr>
      <vt:lpstr>端子番号</vt:lpstr>
      <vt:lpstr>端子番号の入れ替え（サブシステム）</vt:lpstr>
      <vt:lpstr>端子番号の入れ替え（モデル参照）</vt:lpstr>
      <vt:lpstr>From Spreadsheetとの接続</vt:lpstr>
      <vt:lpstr>PowerPoint Presentation</vt:lpstr>
      <vt:lpstr>Bus Element ブロックの共通設定(信号属性)</vt:lpstr>
      <vt:lpstr>Bus Element ブロックの共通設定(端子名変更)</vt:lpstr>
      <vt:lpstr>Bus Element ブロックの共通設定(端子追加)</vt:lpstr>
      <vt:lpstr>PowerPoint Presentation</vt:lpstr>
      <vt:lpstr>モデルをまたぐBus Element</vt:lpstr>
      <vt:lpstr>参考:BusCreator BusSelectorでモデルをまたぐ</vt:lpstr>
      <vt:lpstr>モデル参照</vt:lpstr>
      <vt:lpstr>PowerPoint Presentation</vt:lpstr>
      <vt:lpstr>既存モデルのBus Element化</vt:lpstr>
      <vt:lpstr>既存モデルのBus Element化</vt:lpstr>
      <vt:lpstr>スマート編集機能</vt:lpstr>
      <vt:lpstr>バスの入れ子</vt:lpstr>
      <vt:lpstr>PowerPoint Presentation</vt:lpstr>
      <vt:lpstr>Bus Elementの生成コード</vt:lpstr>
      <vt:lpstr>Bus Elementの生成コード</vt:lpstr>
      <vt:lpstr>Bus Elementの生成コード</vt:lpstr>
      <vt:lpstr>Bus Creator,Selectorの生成コードとの比較</vt:lpstr>
      <vt:lpstr>Bus Creator,Selectorの生成コードとの比較</vt:lpstr>
      <vt:lpstr>Bus Creator,Selectorの生成コードとの比較</vt:lpstr>
      <vt:lpstr>Bus Elementの生成コード(モデルをまたぐ)</vt:lpstr>
      <vt:lpstr>Bus Elementの生成コード(モデルをまたぐ)</vt:lpstr>
      <vt:lpstr>Bus Objectの生成コード(モデルをまたぐ)</vt:lpstr>
      <vt:lpstr>Bus Objectの生成コード(モデルをまたぐ)</vt:lpstr>
      <vt:lpstr>Bus Objectの生成コード(モデルをまたぐ)</vt:lpstr>
      <vt:lpstr>非バーチャルバスの生成コード</vt:lpstr>
      <vt:lpstr>非バーチャルバスの生成コード</vt:lpstr>
      <vt:lpstr>非バーチャルバスの生成コード</vt:lpstr>
      <vt:lpstr>参考：バーチャルバス、非バーチャルバス</vt:lpstr>
      <vt:lpstr>ドキュメンテーション一覧（ヘルプ）</vt:lpstr>
      <vt:lpstr>PowerPoint Presentation</vt:lpstr>
      <vt:lpstr>Bus Elementのダウングレード</vt:lpstr>
      <vt:lpstr>Bus Elementのダウングレード</vt:lpstr>
      <vt:lpstr>PowerPoint Presentation</vt:lpstr>
      <vt:lpstr>Bus Elementのパラメータ</vt:lpstr>
      <vt:lpstr>Bus Elementのパラメータ</vt:lpstr>
      <vt:lpstr>PowerPoint Presentation</vt:lpstr>
      <vt:lpstr>モデルインターフェースの表示差異</vt:lpstr>
      <vt:lpstr>PowerPoint Presentation</vt:lpstr>
      <vt:lpstr>SLDV</vt:lpstr>
      <vt:lpstr>動作検証（３／６）</vt:lpstr>
      <vt:lpstr>動作検証（４／６）</vt:lpstr>
      <vt:lpstr>動作検証（５／６）</vt:lpstr>
      <vt:lpstr>PowerPoint Presentation</vt:lpstr>
      <vt:lpstr>API(各パラメーター)</vt:lpstr>
      <vt:lpstr>API(各パラメーター)</vt:lpstr>
      <vt:lpstr>API(バス情報)</vt:lpstr>
      <vt:lpstr>API(バス情報)</vt:lpstr>
      <vt:lpstr>API(スマート編集機能)</vt:lpstr>
      <vt:lpstr>PowerPoint Presentation</vt:lpstr>
      <vt:lpstr>所感</vt:lpstr>
      <vt:lpstr>所感</vt:lpstr>
      <vt:lpstr>所感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Simulink機能確認20WS Simulink function check20WS</dc:title>
  <dc:creator/>
  <cp:lastModifiedBy/>
  <cp:revision>3</cp:revision>
  <dcterms:created xsi:type="dcterms:W3CDTF">2014-11-07T02:25:43Z</dcterms:created>
  <dcterms:modified xsi:type="dcterms:W3CDTF">2020-10-12T08:36:28Z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