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105"/>
  </p:notesMasterIdLst>
  <p:sldIdLst>
    <p:sldId id="256" r:id="rId5"/>
    <p:sldId id="346" r:id="rId6"/>
    <p:sldId id="257" r:id="rId7"/>
    <p:sldId id="286" r:id="rId8"/>
    <p:sldId id="370" r:id="rId9"/>
    <p:sldId id="288" r:id="rId10"/>
    <p:sldId id="344" r:id="rId11"/>
    <p:sldId id="345" r:id="rId12"/>
    <p:sldId id="343" r:id="rId13"/>
    <p:sldId id="287" r:id="rId14"/>
    <p:sldId id="272" r:id="rId15"/>
    <p:sldId id="258" r:id="rId16"/>
    <p:sldId id="263" r:id="rId17"/>
    <p:sldId id="259" r:id="rId18"/>
    <p:sldId id="261" r:id="rId19"/>
    <p:sldId id="262" r:id="rId20"/>
    <p:sldId id="260" r:id="rId21"/>
    <p:sldId id="318" r:id="rId22"/>
    <p:sldId id="264" r:id="rId23"/>
    <p:sldId id="265" r:id="rId24"/>
    <p:sldId id="267" r:id="rId25"/>
    <p:sldId id="266" r:id="rId26"/>
    <p:sldId id="268" r:id="rId27"/>
    <p:sldId id="269" r:id="rId28"/>
    <p:sldId id="347" r:id="rId29"/>
    <p:sldId id="270" r:id="rId30"/>
    <p:sldId id="348" r:id="rId31"/>
    <p:sldId id="273" r:id="rId32"/>
    <p:sldId id="292" r:id="rId33"/>
    <p:sldId id="290" r:id="rId34"/>
    <p:sldId id="289" r:id="rId35"/>
    <p:sldId id="271" r:id="rId36"/>
    <p:sldId id="340" r:id="rId37"/>
    <p:sldId id="341" r:id="rId38"/>
    <p:sldId id="274" r:id="rId39"/>
    <p:sldId id="277" r:id="rId40"/>
    <p:sldId id="320" r:id="rId41"/>
    <p:sldId id="275" r:id="rId42"/>
    <p:sldId id="321" r:id="rId43"/>
    <p:sldId id="322" r:id="rId44"/>
    <p:sldId id="276" r:id="rId45"/>
    <p:sldId id="278" r:id="rId46"/>
    <p:sldId id="323" r:id="rId47"/>
    <p:sldId id="342" r:id="rId48"/>
    <p:sldId id="284" r:id="rId49"/>
    <p:sldId id="285" r:id="rId50"/>
    <p:sldId id="293" r:id="rId51"/>
    <p:sldId id="294" r:id="rId52"/>
    <p:sldId id="295" r:id="rId53"/>
    <p:sldId id="296" r:id="rId54"/>
    <p:sldId id="297" r:id="rId55"/>
    <p:sldId id="298" r:id="rId56"/>
    <p:sldId id="299" r:id="rId57"/>
    <p:sldId id="349" r:id="rId58"/>
    <p:sldId id="280" r:id="rId59"/>
    <p:sldId id="314" r:id="rId60"/>
    <p:sldId id="317" r:id="rId61"/>
    <p:sldId id="350" r:id="rId62"/>
    <p:sldId id="302" r:id="rId63"/>
    <p:sldId id="304" r:id="rId64"/>
    <p:sldId id="303" r:id="rId65"/>
    <p:sldId id="306" r:id="rId66"/>
    <p:sldId id="305" r:id="rId67"/>
    <p:sldId id="307" r:id="rId68"/>
    <p:sldId id="308" r:id="rId69"/>
    <p:sldId id="311" r:id="rId70"/>
    <p:sldId id="312" r:id="rId71"/>
    <p:sldId id="313" r:id="rId72"/>
    <p:sldId id="316" r:id="rId73"/>
    <p:sldId id="300" r:id="rId74"/>
    <p:sldId id="301" r:id="rId75"/>
    <p:sldId id="324" r:id="rId76"/>
    <p:sldId id="325" r:id="rId77"/>
    <p:sldId id="326" r:id="rId78"/>
    <p:sldId id="327" r:id="rId79"/>
    <p:sldId id="351" r:id="rId80"/>
    <p:sldId id="329" r:id="rId81"/>
    <p:sldId id="328" r:id="rId82"/>
    <p:sldId id="358" r:id="rId83"/>
    <p:sldId id="339" r:id="rId84"/>
    <p:sldId id="352" r:id="rId85"/>
    <p:sldId id="353" r:id="rId86"/>
    <p:sldId id="354" r:id="rId87"/>
    <p:sldId id="355" r:id="rId88"/>
    <p:sldId id="356" r:id="rId89"/>
    <p:sldId id="357" r:id="rId90"/>
    <p:sldId id="372" r:id="rId91"/>
    <p:sldId id="373" r:id="rId92"/>
    <p:sldId id="374" r:id="rId93"/>
    <p:sldId id="375" r:id="rId94"/>
    <p:sldId id="376" r:id="rId95"/>
    <p:sldId id="361" r:id="rId96"/>
    <p:sldId id="362" r:id="rId97"/>
    <p:sldId id="363" r:id="rId98"/>
    <p:sldId id="364" r:id="rId99"/>
    <p:sldId id="365" r:id="rId100"/>
    <p:sldId id="366" r:id="rId101"/>
    <p:sldId id="367" r:id="rId102"/>
    <p:sldId id="368" r:id="rId103"/>
    <p:sldId id="371" r:id="rId104"/>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4" autoAdjust="0"/>
    <p:restoredTop sz="99656" autoAdjust="0"/>
  </p:normalViewPr>
  <p:slideViewPr>
    <p:cSldViewPr>
      <p:cViewPr>
        <p:scale>
          <a:sx n="80" d="100"/>
          <a:sy n="80" d="100"/>
        </p:scale>
        <p:origin x="-768" y="-672"/>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viewProps" Target="viewProp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5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8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8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file:///C:\Program%20Files\MATLAB\R2019b\help\simulink\ug\integrate-ccode-ccaller.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9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 xmlns:a16="http://schemas.microsoft.com/office/drawing/2014/main"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 xmlns:a16="http://schemas.microsoft.com/office/drawing/2014/main" id="{D2717D22-89D8-480D-AF40-E9CB8EC5C8E6}"/>
              </a:ext>
            </a:extLst>
          </p:cNvPr>
          <p:cNvSpPr>
            <a:spLocks noGrp="1"/>
          </p:cNvSpPr>
          <p:nvPr>
            <p:ph type="ctrTitle"/>
          </p:nvPr>
        </p:nvSpPr>
        <p:spPr/>
        <p:txBody>
          <a:bodyPr/>
          <a:lstStyle/>
          <a:p>
            <a:r>
              <a:rPr kumimoji="1" lang="en-US" altLang="ja-JP" dirty="0" smtClean="0"/>
              <a:t>C Caller</a:t>
            </a:r>
            <a:r>
              <a:rPr kumimoji="1" lang="ja-JP" altLang="en-US" dirty="0" smtClean="0"/>
              <a:t>ブロック</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類似ブロック・機能の比較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18878491"/>
              </p:ext>
            </p:extLst>
          </p:nvPr>
        </p:nvGraphicFramePr>
        <p:xfrm>
          <a:off x="914400" y="990600"/>
          <a:ext cx="7772400" cy="5423190"/>
        </p:xfrm>
        <a:graphic>
          <a:graphicData uri="http://schemas.openxmlformats.org/drawingml/2006/table">
            <a:tbl>
              <a:tblPr firstRow="1" bandRow="1">
                <a:tableStyleId>{2D5ABB26-0587-4C30-8999-92F81FD0307C}</a:tableStyleId>
              </a:tblPr>
              <a:tblGrid>
                <a:gridCol w="3886200"/>
                <a:gridCol w="3886200"/>
              </a:tblGrid>
              <a:tr h="751772">
                <a:tc>
                  <a:txBody>
                    <a:bodyPr/>
                    <a:lstStyle/>
                    <a:p>
                      <a:pPr algn="ctr"/>
                      <a:r>
                        <a:rPr kumimoji="1" lang="ja-JP" altLang="en-US" dirty="0" smtClean="0"/>
                        <a:t>ブロック・機能名</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概要</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51772">
                <a:tc>
                  <a:txBody>
                    <a:bodyPr/>
                    <a:lstStyle/>
                    <a:p>
                      <a:pPr algn="ctr"/>
                      <a:r>
                        <a:rPr kumimoji="1" lang="en-US" altLang="ja-JP" dirty="0" smtClean="0"/>
                        <a:t>S-function</a:t>
                      </a:r>
                      <a:r>
                        <a:rPr kumimoji="1" lang="ja-JP" altLang="en-US" dirty="0" smtClean="0"/>
                        <a:t>ブロック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err="1" smtClean="0"/>
                        <a:t>mex</a:t>
                      </a:r>
                      <a:r>
                        <a:rPr kumimoji="1" lang="ja-JP" altLang="en-US" dirty="0" smtClean="0"/>
                        <a:t>ファイルにした</a:t>
                      </a:r>
                      <a:r>
                        <a:rPr kumimoji="1" lang="en-US" altLang="ja-JP" dirty="0" smtClean="0"/>
                        <a:t>C</a:t>
                      </a:r>
                      <a:r>
                        <a:rPr kumimoji="1" lang="ja-JP" altLang="en-US" dirty="0" smtClean="0"/>
                        <a:t>ソースを読み込むブロック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algn="ctr"/>
                      <a:r>
                        <a:rPr kumimoji="1" lang="en-US" altLang="ja-JP" dirty="0" smtClean="0"/>
                        <a:t>Legacy Code Tool</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a:t>
                      </a:r>
                      <a:r>
                        <a:rPr kumimoji="1" lang="en-US" altLang="ja-JP" dirty="0" err="1" smtClean="0"/>
                        <a:t>mex</a:t>
                      </a:r>
                      <a:r>
                        <a:rPr kumimoji="1" lang="ja-JP" altLang="en-US" dirty="0" smtClean="0"/>
                        <a:t>ファイル化する機能</a:t>
                      </a:r>
                      <a:endParaRPr kumimoji="1" lang="en-US" altLang="ja-JP" dirty="0" smtClean="0"/>
                    </a:p>
                    <a:p>
                      <a:r>
                        <a:rPr kumimoji="1" lang="en-US" altLang="ja-JP" dirty="0" smtClean="0"/>
                        <a:t>CUI</a:t>
                      </a:r>
                      <a:r>
                        <a:rPr kumimoji="1" lang="ja-JP" altLang="en-US" dirty="0" smtClean="0"/>
                        <a:t>ベースで、専用の構造体を宣言する必要がある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27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S-function Builder</a:t>
                      </a:r>
                      <a:r>
                        <a:rPr kumimoji="1" lang="ja-JP" altLang="en-US" dirty="0" smtClean="0"/>
                        <a:t>ブロック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a:t>
                      </a:r>
                      <a:r>
                        <a:rPr kumimoji="1" lang="en-US" altLang="ja-JP" dirty="0" err="1" smtClean="0"/>
                        <a:t>mex</a:t>
                      </a:r>
                      <a:r>
                        <a:rPr kumimoji="1" lang="ja-JP" altLang="en-US" dirty="0" smtClean="0"/>
                        <a:t>ファイル化と</a:t>
                      </a:r>
                      <a:r>
                        <a:rPr kumimoji="1" lang="en-US" altLang="ja-JP" dirty="0" smtClean="0"/>
                        <a:t>Simulink</a:t>
                      </a:r>
                      <a:r>
                        <a:rPr kumimoji="1" lang="ja-JP" altLang="en-US" dirty="0" err="1" smtClean="0"/>
                        <a:t>での</a:t>
                      </a:r>
                      <a:r>
                        <a:rPr kumimoji="1" lang="ja-JP" altLang="en-US" dirty="0" smtClean="0"/>
                        <a:t>読み込みを一体化したブロック</a:t>
                      </a:r>
                      <a:endParaRPr kumimoji="1" lang="en-US" altLang="ja-JP" dirty="0" smtClean="0"/>
                    </a:p>
                    <a:p>
                      <a:r>
                        <a:rPr kumimoji="1" lang="en-US" altLang="ja-JP" dirty="0" smtClean="0"/>
                        <a:t>GUI</a:t>
                      </a:r>
                      <a:r>
                        <a:rPr kumimoji="1" lang="ja-JP" altLang="en-US" dirty="0" smtClean="0"/>
                        <a:t>ベースで、必要な情報を書き込むことで実装できる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C Caller</a:t>
                      </a:r>
                      <a:r>
                        <a:rPr kumimoji="1" lang="ja-JP" altLang="en-US" dirty="0" smtClean="0"/>
                        <a:t>ブロック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ソースをコンフィギュレーションパラメータの設定により読み込むことができるブロック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algn="ctr"/>
                      <a:r>
                        <a:rPr kumimoji="1" lang="en-US" altLang="ja-JP" dirty="0" err="1" smtClean="0"/>
                        <a:t>Stateflow</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smtClean="0"/>
                        <a:t>内部のライブラリ設定により</a:t>
                      </a:r>
                      <a:r>
                        <a:rPr kumimoji="1" lang="en-US" altLang="ja-JP" dirty="0" smtClean="0"/>
                        <a:t>C</a:t>
                      </a:r>
                      <a:r>
                        <a:rPr kumimoji="1" lang="ja-JP" altLang="en-US" dirty="0" smtClean="0"/>
                        <a:t>ソース関数を呼び出すことができる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865595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smtClean="0"/>
              <a:t>メリット</a:t>
            </a:r>
            <a:r>
              <a:rPr lang="en-US" altLang="ja-JP" dirty="0" smtClean="0"/>
              <a:t>/</a:t>
            </a:r>
            <a:r>
              <a:rPr lang="ja-JP" altLang="en-US" dirty="0" smtClean="0"/>
              <a:t>デメリット</a:t>
            </a:r>
            <a:endParaRPr kumimoji="1" lang="ja-JP" altLang="en-US" dirty="0"/>
          </a:p>
        </p:txBody>
      </p:sp>
      <p:sp>
        <p:nvSpPr>
          <p:cNvPr id="3" name="コンテンツ プレースホルダー 2"/>
          <p:cNvSpPr>
            <a:spLocks noGrp="1"/>
          </p:cNvSpPr>
          <p:nvPr>
            <p:ph idx="1"/>
          </p:nvPr>
        </p:nvSpPr>
        <p:spPr>
          <a:xfrm>
            <a:off x="611560" y="1052736"/>
            <a:ext cx="8229600" cy="5329237"/>
          </a:xfrm>
        </p:spPr>
        <p:txBody>
          <a:bodyPr/>
          <a:lstStyle/>
          <a:p>
            <a:pPr marL="0" indent="0">
              <a:buNone/>
            </a:pPr>
            <a:r>
              <a:rPr kumimoji="1" lang="ja-JP" altLang="en-US" dirty="0" smtClean="0"/>
              <a:t>メリット</a:t>
            </a:r>
            <a:endParaRPr kumimoji="1" lang="en-US" altLang="ja-JP" dirty="0" smtClean="0"/>
          </a:p>
          <a:p>
            <a:r>
              <a:rPr kumimoji="1" lang="ja-JP" altLang="en-US" dirty="0" smtClean="0"/>
              <a:t>既存の</a:t>
            </a:r>
            <a:r>
              <a:rPr kumimoji="1" lang="en-US" altLang="ja-JP" dirty="0" smtClean="0"/>
              <a:t>C</a:t>
            </a:r>
            <a:r>
              <a:rPr kumimoji="1" lang="ja-JP" altLang="en-US" dirty="0" smtClean="0"/>
              <a:t>コードがあれば、容易に組み込むことができる。</a:t>
            </a:r>
            <a:endParaRPr kumimoji="1" lang="en-US" altLang="ja-JP" dirty="0" smtClean="0"/>
          </a:p>
          <a:p>
            <a:endParaRPr lang="en-US" altLang="ja-JP" dirty="0"/>
          </a:p>
          <a:p>
            <a:pPr marL="0" indent="0">
              <a:buNone/>
            </a:pPr>
            <a:r>
              <a:rPr kumimoji="1" lang="ja-JP" altLang="en-US" dirty="0" smtClean="0"/>
              <a:t>デメリット</a:t>
            </a:r>
            <a:endParaRPr kumimoji="1" lang="en-US" altLang="ja-JP" dirty="0" smtClean="0"/>
          </a:p>
          <a:p>
            <a:r>
              <a:rPr lang="ja-JP" altLang="en-US" dirty="0" smtClean="0"/>
              <a:t>コンフィギュレーション設定が分かりづらいと感じる。</a:t>
            </a:r>
            <a:endParaRPr lang="en-US" altLang="ja-JP" dirty="0" smtClean="0"/>
          </a:p>
        </p:txBody>
      </p:sp>
      <p:sp>
        <p:nvSpPr>
          <p:cNvPr id="4" name="日付プレースホルダー 3"/>
          <p:cNvSpPr>
            <a:spLocks noGrp="1"/>
          </p:cNvSpPr>
          <p:nvPr>
            <p:ph type="dt" sz="half" idx="4294967295"/>
          </p:nvPr>
        </p:nvSpPr>
        <p:spPr>
          <a:xfrm>
            <a:off x="590550" y="6453188"/>
            <a:ext cx="2133600" cy="268287"/>
          </a:xfrm>
          <a:prstGeom prst="rect">
            <a:avLst/>
          </a:prstGeom>
        </p:spPr>
        <p:txBody>
          <a:bodyPr/>
          <a:lstStyle/>
          <a:p>
            <a:fld id="{0F0D43E4-F348-428B-9019-B0441F00C19F}" type="datetime1">
              <a:rPr lang="ja-JP" altLang="en-US" smtClean="0"/>
              <a:pPr/>
              <a:t>2020/7/29</a:t>
            </a:fld>
            <a:endParaRPr lang="en-US" altLang="ja-JP"/>
          </a:p>
        </p:txBody>
      </p:sp>
      <p:sp>
        <p:nvSpPr>
          <p:cNvPr id="5" name="スライド番号プレースホルダー 4"/>
          <p:cNvSpPr>
            <a:spLocks noGrp="1"/>
          </p:cNvSpPr>
          <p:nvPr>
            <p:ph type="sldNum" sz="quarter" idx="4294967295"/>
          </p:nvPr>
        </p:nvSpPr>
        <p:spPr>
          <a:xfrm>
            <a:off x="6659563" y="6381750"/>
            <a:ext cx="2133600" cy="268288"/>
          </a:xfrm>
          <a:prstGeom prst="rect">
            <a:avLst/>
          </a:prstGeom>
        </p:spPr>
        <p:txBody>
          <a:bodyPr/>
          <a:lstStyle/>
          <a:p>
            <a:fld id="{2335E843-1343-41DB-9349-BF1F252BC7EC}" type="slidenum">
              <a:rPr lang="en-US" altLang="ja-JP" smtClean="0"/>
              <a:pPr/>
              <a:t>100</a:t>
            </a:fld>
            <a:endParaRPr lang="en-US" altLang="ja-JP"/>
          </a:p>
        </p:txBody>
      </p:sp>
    </p:spTree>
    <p:extLst>
      <p:ext uri="{BB962C8B-B14F-4D97-AF65-F5344CB8AC3E}">
        <p14:creationId xmlns:p14="http://schemas.microsoft.com/office/powerpoint/2010/main" val="37721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基本設定</a:t>
            </a:r>
            <a:endParaRPr kumimoji="1" lang="en-US" altLang="ja-JP" sz="4000" dirty="0" smtClean="0"/>
          </a:p>
        </p:txBody>
      </p:sp>
    </p:spTree>
    <p:extLst>
      <p:ext uri="{BB962C8B-B14F-4D97-AF65-F5344CB8AC3E}">
        <p14:creationId xmlns:p14="http://schemas.microsoft.com/office/powerpoint/2010/main" val="3062036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基本設定</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ブロックを使用するにはコンフィギュレーションパラメータの設定が必要</a:t>
            </a:r>
            <a:endParaRPr kumimoji="1" lang="en-US" altLang="ja-JP" dirty="0" smtClean="0"/>
          </a:p>
          <a:p>
            <a:pPr marL="0" indent="0">
              <a:buNone/>
            </a:pPr>
            <a:r>
              <a:rPr kumimoji="1" lang="ja-JP" altLang="en-US" dirty="0" smtClean="0"/>
              <a:t>シミュレーションターゲット</a:t>
            </a: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863189"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75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シミュレーションターゲット</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コード</a:t>
            </a:r>
            <a:r>
              <a:rPr kumimoji="1" lang="ja-JP" altLang="en-US" dirty="0" smtClean="0"/>
              <a:t>生成用のシミュレーションターゲット設定も存在する</a:t>
            </a:r>
            <a:endParaRPr kumimoji="1" lang="en-US" altLang="ja-JP" dirty="0" smtClean="0"/>
          </a:p>
          <a:p>
            <a:pPr marL="0" indent="0">
              <a:buNone/>
            </a:pPr>
            <a:r>
              <a:rPr kumimoji="1" lang="ja-JP" altLang="en-US" dirty="0"/>
              <a:t>＞</a:t>
            </a:r>
            <a:r>
              <a:rPr kumimoji="1" lang="ja-JP" altLang="en-US" dirty="0" smtClean="0"/>
              <a:t>シミュレーションターゲットと同一にするという設定が可能</a:t>
            </a:r>
            <a:endParaRPr kumimoji="1" lang="en-US" altLang="ja-JP" dirty="0" smtClean="0"/>
          </a:p>
          <a:p>
            <a:pPr marL="0" indent="0">
              <a:buNone/>
            </a:pPr>
            <a:r>
              <a:rPr kumimoji="1" lang="ja-JP" altLang="en-US" dirty="0" smtClean="0"/>
              <a:t>＞以降のコード生成は上記設定を有効にして行ったものを掲載</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5486400" cy="3721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048000" y="3162300"/>
            <a:ext cx="2438400" cy="1905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61030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シミュレーションターゲット詳細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71267596"/>
              </p:ext>
            </p:extLst>
          </p:nvPr>
        </p:nvGraphicFramePr>
        <p:xfrm>
          <a:off x="914400" y="1524000"/>
          <a:ext cx="7772400" cy="4340990"/>
        </p:xfrm>
        <a:graphic>
          <a:graphicData uri="http://schemas.openxmlformats.org/drawingml/2006/table">
            <a:tbl>
              <a:tblPr firstRow="1" bandRow="1">
                <a:tableStyleId>{2D5ABB26-0587-4C30-8999-92F81FD0307C}</a:tableStyleId>
              </a:tblPr>
              <a:tblGrid>
                <a:gridCol w="3886200"/>
                <a:gridCol w="3886200"/>
              </a:tblGrid>
              <a:tr h="408901">
                <a:tc>
                  <a:txBody>
                    <a:bodyPr/>
                    <a:lstStyle/>
                    <a:p>
                      <a:r>
                        <a:rPr kumimoji="1" lang="ja-JP" altLang="en-US" dirty="0" smtClean="0"/>
                        <a:t>大項目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kumimoji="1" lang="ja-JP" altLang="en-US" dirty="0" smtClean="0"/>
                        <a:t>概要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008250">
                <a:tc>
                  <a:txBody>
                    <a:bodyPr/>
                    <a:lstStyle/>
                    <a:p>
                      <a:r>
                        <a:rPr kumimoji="1" lang="ja-JP" altLang="en-US" sz="2000" dirty="0" smtClean="0"/>
                        <a:t>生成時に挿入するカスタム</a:t>
                      </a:r>
                      <a:r>
                        <a:rPr kumimoji="1" lang="en-US" altLang="ja-JP" sz="2000" dirty="0" smtClean="0"/>
                        <a:t>C</a:t>
                      </a:r>
                      <a:r>
                        <a:rPr kumimoji="1" lang="ja-JP" altLang="en-US" sz="2000" dirty="0" smtClean="0"/>
                        <a:t>コード</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smtClean="0"/>
                        <a:t>コード生成時に出力される</a:t>
                      </a:r>
                      <a:r>
                        <a:rPr kumimoji="1" lang="en-US" altLang="ja-JP" sz="2000" dirty="0" smtClean="0"/>
                        <a:t>C</a:t>
                      </a:r>
                      <a:r>
                        <a:rPr kumimoji="1" lang="ja-JP" altLang="en-US" sz="2000" dirty="0" smtClean="0"/>
                        <a:t>ソース</a:t>
                      </a:r>
                      <a:r>
                        <a:rPr kumimoji="1" lang="en-US" altLang="ja-JP" sz="2000" dirty="0" smtClean="0"/>
                        <a:t>(</a:t>
                      </a:r>
                      <a:r>
                        <a:rPr kumimoji="1" lang="ja-JP" altLang="en-US" sz="2000" dirty="0" smtClean="0"/>
                        <a:t>ヘッダ</a:t>
                      </a:r>
                      <a:r>
                        <a:rPr kumimoji="1" lang="en-US" altLang="ja-JP" sz="2000" dirty="0" smtClean="0"/>
                        <a:t>)</a:t>
                      </a:r>
                      <a:r>
                        <a:rPr kumimoji="1" lang="ja-JP" altLang="en-US" sz="2000" dirty="0" smtClean="0"/>
                        <a:t>に別途追記するコードを指定できる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8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追加のビルド情報</a:t>
                      </a:r>
                      <a:endParaRPr kumimoji="1" lang="en-US" altLang="ja-JP"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ビルドする際に必要な情報を</a:t>
                      </a:r>
                      <a:r>
                        <a:rPr kumimoji="1" lang="en-US" altLang="ja-JP" sz="2000" dirty="0" smtClean="0"/>
                        <a:t>Simulink</a:t>
                      </a:r>
                      <a:r>
                        <a:rPr kumimoji="1" lang="ja-JP" altLang="en-US" sz="2000" dirty="0" smtClean="0"/>
                        <a:t>に認識させることができる</a:t>
                      </a:r>
                      <a:endParaRPr kumimoji="1" lang="en-US" altLang="ja-JP"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C</a:t>
                      </a:r>
                      <a:r>
                        <a:rPr kumimoji="1" lang="ja-JP" altLang="en-US" sz="2000" dirty="0" smtClean="0"/>
                        <a:t>ソースファイル</a:t>
                      </a:r>
                      <a:endParaRPr kumimoji="1" lang="en-US" altLang="ja-JP" sz="2000" dirty="0" smtClean="0"/>
                    </a:p>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3199">
                <a:tc>
                  <a:txBody>
                    <a:bodyPr/>
                    <a:lstStyle/>
                    <a:p>
                      <a:r>
                        <a:rPr kumimoji="1" lang="ja-JP" altLang="en-US" sz="2000" dirty="0" smtClean="0"/>
                        <a:t>既定の関数配列のレイアウト</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kumimoji="1" lang="ja-JP" altLang="en-US" sz="2000" dirty="0" smtClean="0"/>
                        <a:t>コード内配列が行優先か列優先かを選択できる</a:t>
                      </a:r>
                      <a:endParaRPr kumimoji="1" lang="en-US" altLang="ja-JP" sz="2000" dirty="0" smtClean="0"/>
                    </a:p>
                    <a:p>
                      <a:pPr marL="0" indent="0">
                        <a:buNone/>
                      </a:pPr>
                      <a:r>
                        <a:rPr kumimoji="1" lang="ja-JP" altLang="en-US" sz="2000" dirty="0" smtClean="0"/>
                        <a:t>　後章で行優先列優先の挙動の違いとコード生成結果の違いをみる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3182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生成時に挿入するカスタム</a:t>
            </a:r>
            <a:r>
              <a:rPr kumimoji="1" lang="en-US" altLang="ja-JP" dirty="0" smtClean="0"/>
              <a:t>C</a:t>
            </a:r>
            <a:r>
              <a:rPr kumimoji="1" lang="ja-JP" altLang="en-US" dirty="0" smtClean="0"/>
              <a:t>コード</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・ソースファイル</a:t>
            </a:r>
            <a:endParaRPr kumimoji="1" lang="en-US" altLang="ja-JP" dirty="0" smtClean="0"/>
          </a:p>
          <a:p>
            <a:pPr marL="0" indent="0">
              <a:buNone/>
            </a:pPr>
            <a:r>
              <a:rPr kumimoji="1" lang="ja-JP" altLang="en-US" dirty="0"/>
              <a:t>　</a:t>
            </a:r>
            <a:r>
              <a:rPr kumimoji="1" lang="ja-JP" altLang="en-US" dirty="0" smtClean="0"/>
              <a:t>生成された「モデル名</a:t>
            </a:r>
            <a:r>
              <a:rPr kumimoji="1" lang="en-US" altLang="ja-JP" dirty="0" smtClean="0"/>
              <a:t>.c</a:t>
            </a:r>
            <a:r>
              <a:rPr kumimoji="1" lang="ja-JP" altLang="en-US" dirty="0" smtClean="0"/>
              <a:t>」の最上部付近、関数の外側にこの項目で記入したコードが出力される</a:t>
            </a:r>
            <a:endParaRPr kumimoji="1" lang="en-US" altLang="ja-JP" dirty="0" smtClean="0"/>
          </a:p>
          <a:p>
            <a:pPr marL="0" indent="0">
              <a:buNone/>
            </a:pPr>
            <a:endParaRPr kumimoji="1" lang="en-US" altLang="ja-JP" dirty="0"/>
          </a:p>
          <a:p>
            <a:pPr marL="0" indent="0">
              <a:buNone/>
            </a:pPr>
            <a:r>
              <a:rPr kumimoji="1" lang="ja-JP" altLang="en-US" dirty="0" smtClean="0"/>
              <a:t>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生成結果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26383"/>
            <a:ext cx="5806440" cy="1255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3733800"/>
            <a:ext cx="52673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2352675" y="4114800"/>
            <a:ext cx="3286125"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33631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生成時に挿入するカスタム</a:t>
            </a:r>
            <a:r>
              <a:rPr kumimoji="1" lang="en-US" altLang="ja-JP" dirty="0" smtClean="0"/>
              <a:t>C</a:t>
            </a:r>
            <a:r>
              <a:rPr kumimoji="1" lang="ja-JP" altLang="en-US" dirty="0" smtClean="0"/>
              <a:t>コード</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・ヘッダーファイル</a:t>
            </a:r>
            <a:endParaRPr kumimoji="1" lang="en-US" altLang="ja-JP" dirty="0" smtClean="0"/>
          </a:p>
          <a:p>
            <a:pPr marL="0" indent="0">
              <a:buNone/>
            </a:pPr>
            <a:r>
              <a:rPr kumimoji="1" lang="ja-JP" altLang="en-US" dirty="0"/>
              <a:t>　</a:t>
            </a:r>
            <a:r>
              <a:rPr kumimoji="1" lang="ja-JP" altLang="en-US" dirty="0" smtClean="0"/>
              <a:t>生成された「モデル名</a:t>
            </a:r>
            <a:r>
              <a:rPr kumimoji="1" lang="en-US" altLang="ja-JP" dirty="0" smtClean="0"/>
              <a:t>.h</a:t>
            </a:r>
            <a:r>
              <a:rPr kumimoji="1" lang="ja-JP" altLang="en-US" dirty="0" smtClean="0"/>
              <a:t>」の上部にこの項目で記入したコードが出力される</a:t>
            </a:r>
            <a:endParaRPr kumimoji="1" lang="en-US" altLang="ja-JP" dirty="0" smtClean="0"/>
          </a:p>
          <a:p>
            <a:pPr marL="0" indent="0">
              <a:buNone/>
            </a:pPr>
            <a:endParaRPr kumimoji="1" lang="en-US" altLang="ja-JP" dirty="0"/>
          </a:p>
          <a:p>
            <a:pPr marL="0" indent="0">
              <a:buNone/>
            </a:pPr>
            <a:r>
              <a:rPr kumimoji="1" lang="ja-JP" altLang="en-US" dirty="0" smtClean="0"/>
              <a:t>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生成結果</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68440"/>
            <a:ext cx="6019800" cy="131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565" y="3657600"/>
            <a:ext cx="4596235" cy="2732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66565" y="5586248"/>
            <a:ext cx="3286125"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38652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・インクルードディレクトリ</a:t>
            </a:r>
            <a:endParaRPr kumimoji="1" lang="en-US" altLang="ja-JP" dirty="0" smtClean="0"/>
          </a:p>
          <a:p>
            <a:pPr marL="0" indent="0">
              <a:buNone/>
            </a:pPr>
            <a:r>
              <a:rPr kumimoji="1" lang="ja-JP" altLang="en-US" dirty="0"/>
              <a:t>　</a:t>
            </a:r>
            <a:r>
              <a:rPr kumimoji="1" lang="ja-JP" altLang="en-US" dirty="0" smtClean="0"/>
              <a:t>モデル</a:t>
            </a:r>
            <a:r>
              <a:rPr kumimoji="1" lang="ja-JP" altLang="en-US" dirty="0"/>
              <a:t>と</a:t>
            </a:r>
            <a:r>
              <a:rPr kumimoji="1" lang="ja-JP" altLang="en-US" dirty="0" smtClean="0"/>
              <a:t>は別フォルダに</a:t>
            </a:r>
            <a:r>
              <a:rPr kumimoji="1" lang="en-US" altLang="ja-JP" dirty="0" smtClean="0"/>
              <a:t>C</a:t>
            </a:r>
            <a:r>
              <a:rPr kumimoji="1" lang="ja-JP" altLang="en-US" dirty="0" smtClean="0"/>
              <a:t>ソースを格納している際に、その格納フォルダもコンパイル時に対象とさせるための設定値</a:t>
            </a:r>
            <a:endParaRPr kumimoji="1" lang="en-US" altLang="ja-JP" dirty="0" smtClean="0"/>
          </a:p>
          <a:p>
            <a:pPr marL="0" indent="0">
              <a:buNone/>
            </a:pPr>
            <a:r>
              <a:rPr kumimoji="1" lang="ja-JP" altLang="en-US" dirty="0"/>
              <a:t>指定方法</a:t>
            </a:r>
            <a:endParaRPr kumimoji="1" lang="en-US" altLang="ja-JP" dirty="0" smtClean="0"/>
          </a:p>
          <a:p>
            <a:pPr marL="0" indent="0">
              <a:buNone/>
            </a:pPr>
            <a:r>
              <a:rPr kumimoji="1" lang="ja-JP" altLang="en-US" dirty="0" smtClean="0"/>
              <a:t>　絶対パス</a:t>
            </a:r>
            <a:endParaRPr kumimoji="1" lang="en-US" altLang="ja-JP" dirty="0" smtClean="0"/>
          </a:p>
          <a:p>
            <a:pPr marL="0" indent="0">
              <a:buNone/>
            </a:pPr>
            <a:r>
              <a:rPr kumimoji="1" lang="ja-JP" altLang="en-US" dirty="0" smtClean="0"/>
              <a:t>　モデルファイルが存在している場所からの相対パス</a:t>
            </a:r>
            <a:endParaRPr kumimoji="1" lang="en-US" altLang="ja-JP" dirty="0" smtClean="0"/>
          </a:p>
          <a:p>
            <a:pPr marL="0" indent="0">
              <a:buNone/>
            </a:pPr>
            <a:endParaRPr kumimoji="1" lang="en-US" altLang="ja-JP" dirty="0" smtClean="0"/>
          </a:p>
          <a:p>
            <a:pPr marL="0" indent="0">
              <a:buNone/>
            </a:pPr>
            <a:r>
              <a:rPr kumimoji="1" lang="ja-JP" altLang="en-US" dirty="0" smtClean="0"/>
              <a:t>＜相対パス＞</a:t>
            </a:r>
            <a:endParaRPr kumimoji="1" lang="en-US" altLang="ja-JP" dirty="0"/>
          </a:p>
          <a:p>
            <a:pPr marL="0" indent="0">
              <a:buNone/>
            </a:pPr>
            <a:r>
              <a:rPr kumimoji="1" lang="en-US" altLang="ja-JP" dirty="0" smtClean="0"/>
              <a:t>C</a:t>
            </a:r>
            <a:r>
              <a:rPr kumimoji="1" lang="ja-JP" altLang="en-US" dirty="0" smtClean="0"/>
              <a:t>ソースの入っている「</a:t>
            </a:r>
            <a:r>
              <a:rPr kumimoji="1" lang="en-US" altLang="ja-JP" dirty="0" err="1" smtClean="0"/>
              <a:t>c_src</a:t>
            </a:r>
            <a:r>
              <a:rPr kumimoji="1" lang="ja-JP" altLang="en-US" dirty="0" smtClean="0"/>
              <a:t>」フォルダを指定の例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953000"/>
            <a:ext cx="5334001" cy="114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4" y="5038725"/>
            <a:ext cx="16478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483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・インクルードディレクトリ</a:t>
            </a:r>
            <a:endParaRPr kumimoji="1" lang="en-US" altLang="ja-JP" dirty="0" smtClean="0"/>
          </a:p>
          <a:p>
            <a:pPr marL="0" indent="0">
              <a:buNone/>
            </a:pPr>
            <a:r>
              <a:rPr kumimoji="1" lang="ja-JP" altLang="en-US" dirty="0" smtClean="0"/>
              <a:t>＜相対パス＞</a:t>
            </a:r>
            <a:endParaRPr kumimoji="1" lang="en-US" altLang="ja-JP" dirty="0"/>
          </a:p>
          <a:p>
            <a:pPr marL="0" indent="0">
              <a:buNone/>
            </a:pPr>
            <a:r>
              <a:rPr kumimoji="1" lang="en-US" altLang="ja-JP" dirty="0" smtClean="0"/>
              <a:t>C</a:t>
            </a:r>
            <a:r>
              <a:rPr kumimoji="1" lang="ja-JP" altLang="en-US" dirty="0" smtClean="0"/>
              <a:t>ソースファイルの場所がモデル格納場所から一つ上の階層の「</a:t>
            </a:r>
            <a:r>
              <a:rPr kumimoji="1" lang="en-US" altLang="ja-JP" dirty="0" err="1" smtClean="0"/>
              <a:t>c_src</a:t>
            </a:r>
            <a:r>
              <a:rPr kumimoji="1" lang="ja-JP" altLang="en-US" dirty="0" smtClean="0"/>
              <a:t>」フォルダの時</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solidFill>
                  <a:srgbClr val="FF0000"/>
                </a:solidFill>
              </a:rPr>
              <a:t>※</a:t>
            </a:r>
            <a:r>
              <a:rPr kumimoji="1" lang="ja-JP" altLang="en-US" dirty="0" smtClean="0">
                <a:solidFill>
                  <a:srgbClr val="FF0000"/>
                </a:solidFill>
              </a:rPr>
              <a:t>格納場所までパスに</a:t>
            </a:r>
            <a:r>
              <a:rPr kumimoji="1" lang="en-US" altLang="ja-JP" dirty="0" smtClean="0">
                <a:solidFill>
                  <a:srgbClr val="FF0000"/>
                </a:solidFill>
              </a:rPr>
              <a:t>2</a:t>
            </a:r>
            <a:r>
              <a:rPr kumimoji="1" lang="ja-JP" altLang="en-US" dirty="0" smtClean="0">
                <a:solidFill>
                  <a:srgbClr val="FF0000"/>
                </a:solidFill>
              </a:rPr>
              <a:t>バイト文字がないこと</a:t>
            </a:r>
            <a:endParaRPr kumimoji="1" lang="en-US" altLang="ja-JP" dirty="0" smtClean="0">
              <a:solidFill>
                <a:srgbClr val="FF0000"/>
              </a:solidFill>
            </a:endParaRPr>
          </a:p>
          <a:p>
            <a:pPr marL="0" indent="0">
              <a:buNone/>
            </a:pPr>
            <a:r>
              <a:rPr kumimoji="1" lang="ja-JP" altLang="en-US" dirty="0"/>
              <a:t>　</a:t>
            </a:r>
            <a:r>
              <a:rPr kumimoji="1" lang="en-US" altLang="ja-JP" dirty="0" smtClean="0"/>
              <a:t>(</a:t>
            </a:r>
            <a:r>
              <a:rPr kumimoji="1" lang="ja-JP" altLang="en-US" dirty="0" smtClean="0"/>
              <a:t>存在する場合、シミュレーション時にエラーとなる</a:t>
            </a:r>
            <a:r>
              <a:rPr kumimoji="1" lang="en-US" altLang="ja-JP" dirty="0" smtClean="0"/>
              <a: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2828002" cy="139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94" y="3340818"/>
            <a:ext cx="6019799" cy="125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101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・ソースファイル</a:t>
            </a:r>
            <a:endParaRPr kumimoji="1" lang="en-US" altLang="ja-JP" dirty="0" smtClean="0"/>
          </a:p>
          <a:p>
            <a:pPr marL="0" indent="0">
              <a:buNone/>
            </a:pPr>
            <a:r>
              <a:rPr kumimoji="1" lang="ja-JP" altLang="en-US" dirty="0"/>
              <a:t>　</a:t>
            </a:r>
            <a:r>
              <a:rPr kumimoji="1" lang="ja-JP" altLang="en-US" dirty="0" smtClean="0"/>
              <a:t>呼び出したい関数が定義されている</a:t>
            </a:r>
            <a:r>
              <a:rPr kumimoji="1" lang="en-US" altLang="ja-JP" dirty="0" smtClean="0"/>
              <a:t>C</a:t>
            </a:r>
            <a:r>
              <a:rPr kumimoji="1" lang="ja-JP" altLang="en-US" dirty="0" smtClean="0"/>
              <a:t>ソースファイルを指定する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改行やコンマで複数ファイル指定可能</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591175" cy="120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4766334"/>
            <a:ext cx="5514975" cy="120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60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152400"/>
            <a:ext cx="6324600" cy="419100"/>
          </a:xfrm>
        </p:spPr>
        <p:txBody>
          <a:bodyPr/>
          <a:lstStyle/>
          <a:p>
            <a:r>
              <a:rPr lang="ja-JP" altLang="en-US" dirty="0" smtClean="0"/>
              <a:t>インクルード ディレクトリ設定</a:t>
            </a:r>
            <a:endParaRPr kumimoji="1" lang="ja-JP" altLang="en-US" dirty="0"/>
          </a:p>
        </p:txBody>
      </p:sp>
      <p:sp>
        <p:nvSpPr>
          <p:cNvPr id="3" name="コンテンツ プレースホルダー 2"/>
          <p:cNvSpPr>
            <a:spLocks noGrp="1"/>
          </p:cNvSpPr>
          <p:nvPr>
            <p:ph idx="1"/>
          </p:nvPr>
        </p:nvSpPr>
        <p:spPr>
          <a:xfrm>
            <a:off x="590550" y="1052513"/>
            <a:ext cx="8401050" cy="5329237"/>
          </a:xfrm>
        </p:spPr>
        <p:txBody>
          <a:bodyPr/>
          <a:lstStyle/>
          <a:p>
            <a:r>
              <a:rPr lang="ja-JP" altLang="en-US" dirty="0" smtClean="0"/>
              <a:t>インクルードディレクトリ記述の要否</a:t>
            </a:r>
            <a:endParaRPr lang="en-US" altLang="ja-JP" dirty="0" smtClean="0"/>
          </a:p>
          <a:p>
            <a:pPr lvl="1"/>
            <a:r>
              <a:rPr lang="ja-JP" altLang="en-US" dirty="0" smtClean="0"/>
              <a:t>インクルード ディレクトリに記述が必要ない場合</a:t>
            </a:r>
            <a:endParaRPr lang="en-US" altLang="ja-JP" dirty="0" smtClean="0"/>
          </a:p>
          <a:p>
            <a:pPr lvl="2"/>
            <a:r>
              <a:rPr kumimoji="1" lang="ja-JP" altLang="en-US" dirty="0" smtClean="0"/>
              <a:t>モデルと同じパスにファイルがある</a:t>
            </a:r>
            <a:endParaRPr kumimoji="1" lang="en-US" altLang="ja-JP" dirty="0" smtClean="0"/>
          </a:p>
          <a:p>
            <a:pPr lvl="2"/>
            <a:r>
              <a:rPr lang="ja-JP" altLang="en-US" dirty="0" smtClean="0"/>
              <a:t>ファイルのあるフォルダに</a:t>
            </a:r>
            <a:r>
              <a:rPr lang="en-US" altLang="ja-JP" dirty="0" smtClean="0"/>
              <a:t>MATLAB</a:t>
            </a:r>
            <a:r>
              <a:rPr lang="ja-JP" altLang="en-US" dirty="0" smtClean="0"/>
              <a:t>パスが通っている</a:t>
            </a:r>
            <a:endParaRPr lang="en-US" altLang="ja-JP" dirty="0" smtClean="0"/>
          </a:p>
          <a:p>
            <a:pPr lvl="1"/>
            <a:r>
              <a:rPr lang="ja-JP" altLang="en-US" dirty="0"/>
              <a:t>インクルード ディレクトリに記述が</a:t>
            </a:r>
            <a:r>
              <a:rPr lang="ja-JP" altLang="en-US" dirty="0" smtClean="0"/>
              <a:t>必要な場合</a:t>
            </a:r>
            <a:endParaRPr lang="en-US" altLang="ja-JP" dirty="0"/>
          </a:p>
          <a:p>
            <a:pPr lvl="2"/>
            <a:r>
              <a:rPr kumimoji="1" lang="ja-JP" altLang="en-US" dirty="0" smtClean="0"/>
              <a:t>上記以外</a:t>
            </a:r>
            <a:endParaRPr lang="en-US" altLang="ja-JP" dirty="0" smtClean="0"/>
          </a:p>
          <a:p>
            <a:pPr lvl="2"/>
            <a:endParaRPr kumimoji="1" lang="en-US" altLang="ja-JP" dirty="0"/>
          </a:p>
          <a:p>
            <a:r>
              <a:rPr kumimoji="1" lang="ja-JP" altLang="en-US" dirty="0" smtClean="0"/>
              <a:t>その他</a:t>
            </a:r>
            <a:endParaRPr kumimoji="1" lang="en-US" altLang="ja-JP" dirty="0" smtClean="0"/>
          </a:p>
          <a:p>
            <a:pPr lvl="1"/>
            <a:r>
              <a:rPr lang="en-US" altLang="ja-JP" dirty="0"/>
              <a:t>C</a:t>
            </a:r>
            <a:r>
              <a:rPr kumimoji="1" lang="ja-JP" altLang="en-US" dirty="0" smtClean="0"/>
              <a:t>ソースでヘッダーの</a:t>
            </a:r>
            <a:r>
              <a:rPr lang="en-US" altLang="ja-JP" dirty="0" smtClean="0"/>
              <a:t>include</a:t>
            </a:r>
            <a:r>
              <a:rPr lang="ja-JP" altLang="en-US" dirty="0" smtClean="0"/>
              <a:t>を行わない場合、以下の設定で代用可能</a:t>
            </a:r>
            <a:endParaRPr lang="en-US" altLang="ja-JP" dirty="0" smtClean="0"/>
          </a:p>
          <a:p>
            <a:pPr lvl="2"/>
            <a:r>
              <a:rPr lang="ja-JP" altLang="en-US" dirty="0" smtClean="0"/>
              <a:t>インクルード ディレクトリにパスを記述</a:t>
            </a:r>
            <a:endParaRPr lang="en-US" altLang="ja-JP" dirty="0" smtClean="0"/>
          </a:p>
          <a:p>
            <a:pPr lvl="2"/>
            <a:r>
              <a:rPr lang="en-US" altLang="ja-JP" dirty="0" smtClean="0"/>
              <a:t>[</a:t>
            </a:r>
            <a:r>
              <a:rPr lang="ja-JP" altLang="en-US" dirty="0"/>
              <a:t>生成時に挿入するカスタム</a:t>
            </a:r>
            <a:r>
              <a:rPr lang="en-US" altLang="ja-JP" dirty="0"/>
              <a:t>C</a:t>
            </a:r>
            <a:r>
              <a:rPr lang="ja-JP" altLang="en-US" dirty="0"/>
              <a:t>コード</a:t>
            </a:r>
            <a:r>
              <a:rPr lang="en-US" altLang="ja-JP" dirty="0"/>
              <a:t>]</a:t>
            </a:r>
            <a:r>
              <a:rPr lang="ja-JP" altLang="en-US" dirty="0" err="1"/>
              <a:t>にて</a:t>
            </a:r>
            <a:r>
              <a:rPr lang="ja-JP" altLang="en-US" dirty="0"/>
              <a:t>ヘッダーファイルを</a:t>
            </a:r>
            <a:r>
              <a:rPr lang="en-US" altLang="ja-JP" dirty="0"/>
              <a:t>include</a:t>
            </a:r>
            <a:r>
              <a:rPr lang="ja-JP" altLang="en-US" dirty="0"/>
              <a:t>する旨の記述</a:t>
            </a:r>
            <a:endParaRPr lang="en-US" altLang="ja-JP" dirty="0" smtClean="0"/>
          </a:p>
        </p:txBody>
      </p:sp>
    </p:spTree>
    <p:extLst>
      <p:ext uri="{BB962C8B-B14F-4D97-AF65-F5344CB8AC3E}">
        <p14:creationId xmlns:p14="http://schemas.microsoft.com/office/powerpoint/2010/main" val="297695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“関数名”</a:t>
            </a:r>
            <a:endParaRPr kumimoji="1" lang="en-US" altLang="ja-JP" dirty="0" smtClean="0"/>
          </a:p>
          <a:p>
            <a:pPr marL="0" indent="0">
              <a:buNone/>
            </a:pPr>
            <a:r>
              <a:rPr kumimoji="1" lang="ja-JP" altLang="en-US" dirty="0"/>
              <a:t>　</a:t>
            </a:r>
            <a:r>
              <a:rPr kumimoji="1" lang="ja-JP" altLang="en-US" dirty="0" smtClean="0"/>
              <a:t>呼び出す関数名を指定する</a:t>
            </a:r>
            <a:endParaRPr kumimoji="1" lang="en-US" altLang="ja-JP" dirty="0" smtClean="0"/>
          </a:p>
          <a:p>
            <a:pPr marL="0" indent="0">
              <a:buNone/>
            </a:pPr>
            <a:r>
              <a:rPr kumimoji="1" lang="ja-JP" altLang="en-US" dirty="0" smtClean="0"/>
              <a:t>　リストから選択するか、直接文字を記入</a:t>
            </a: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3352800"/>
            <a:ext cx="40005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5029200" y="4419600"/>
            <a:ext cx="2819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19462"/>
            <a:ext cx="40195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762000" y="4394309"/>
            <a:ext cx="2819400" cy="11254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60733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更新ボタン</a:t>
            </a:r>
            <a:endParaRPr kumimoji="1" lang="en-US" altLang="ja-JP" dirty="0" smtClean="0"/>
          </a:p>
          <a:p>
            <a:pPr marL="0" indent="0">
              <a:buNone/>
            </a:pPr>
            <a:r>
              <a:rPr kumimoji="1" lang="ja-JP" altLang="en-US" dirty="0"/>
              <a:t>　</a:t>
            </a:r>
            <a:r>
              <a:rPr kumimoji="1" lang="ja-JP" altLang="en-US" dirty="0" smtClean="0"/>
              <a:t>クリックすることでシミュレーションターゲットの設定からソースファイルを読み込み関数名のリストを更新する</a:t>
            </a: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32004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5895975" y="4267200"/>
            <a:ext cx="4572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31142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関数宣言への移動ボタン</a:t>
            </a:r>
            <a:endParaRPr kumimoji="1" lang="en-US" altLang="ja-JP" dirty="0" smtClean="0"/>
          </a:p>
          <a:p>
            <a:pPr marL="0" indent="0">
              <a:buNone/>
            </a:pPr>
            <a:r>
              <a:rPr kumimoji="1" lang="ja-JP" altLang="en-US" dirty="0"/>
              <a:t>　</a:t>
            </a:r>
            <a:r>
              <a:rPr kumimoji="1" lang="ja-JP" altLang="en-US" dirty="0" smtClean="0"/>
              <a:t>クリックすることで“関数名“で指定されている関数宣言部分</a:t>
            </a:r>
            <a:r>
              <a:rPr kumimoji="1" lang="en-US" altLang="ja-JP" dirty="0" smtClean="0"/>
              <a:t>(</a:t>
            </a:r>
            <a:r>
              <a:rPr kumimoji="1" lang="ja-JP" altLang="en-US" dirty="0" smtClean="0"/>
              <a:t>ヘッダファイル</a:t>
            </a:r>
            <a:r>
              <a:rPr kumimoji="1" lang="en-US" altLang="ja-JP" dirty="0" smtClean="0"/>
              <a:t>)</a:t>
            </a:r>
            <a:r>
              <a:rPr kumimoji="1" lang="ja-JP" altLang="en-US" dirty="0" smtClean="0"/>
              <a:t>へジャンプする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smtClean="0">
                <a:solidFill>
                  <a:srgbClr val="FF0000"/>
                </a:solidFill>
              </a:rPr>
              <a:t>※c</a:t>
            </a:r>
            <a:r>
              <a:rPr kumimoji="1" lang="ja-JP" altLang="en-US" dirty="0" smtClean="0">
                <a:solidFill>
                  <a:srgbClr val="FF0000"/>
                </a:solidFill>
              </a:rPr>
              <a:t>ソースへは飛べない</a:t>
            </a:r>
            <a:endParaRPr kumimoji="1" lang="en-US" altLang="ja-JP"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348681"/>
            <a:ext cx="25622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3581400" y="4038600"/>
            <a:ext cx="4572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右矢印 3"/>
          <p:cNvSpPr/>
          <p:nvPr/>
        </p:nvSpPr>
        <p:spPr bwMode="auto">
          <a:xfrm>
            <a:off x="4876800" y="4000500"/>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10256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コンフィグ</a:t>
            </a:r>
            <a:r>
              <a:rPr kumimoji="1" lang="ja-JP" altLang="en-US" dirty="0" smtClean="0"/>
              <a:t>ボタン</a:t>
            </a:r>
            <a:endParaRPr kumimoji="1" lang="en-US" altLang="ja-JP" dirty="0" smtClean="0"/>
          </a:p>
          <a:p>
            <a:pPr marL="0" indent="0">
              <a:buNone/>
            </a:pPr>
            <a:r>
              <a:rPr kumimoji="1" lang="ja-JP" altLang="en-US" dirty="0"/>
              <a:t>　</a:t>
            </a:r>
            <a:r>
              <a:rPr kumimoji="1" lang="ja-JP" altLang="en-US" dirty="0" smtClean="0"/>
              <a:t>クリックすることでシミュレーションターゲットのコンフィギュレーションパラメータを開くことが可能</a:t>
            </a: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4162425" y="4267200"/>
            <a:ext cx="381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4595" y="3050059"/>
            <a:ext cx="383090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auto">
          <a:xfrm>
            <a:off x="4724400" y="4305300"/>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20520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端子</a:t>
            </a:r>
            <a:r>
              <a:rPr kumimoji="1" lang="ja-JP" altLang="en-US" dirty="0"/>
              <a:t>仕様</a:t>
            </a:r>
            <a:endParaRPr kumimoji="1" lang="en-US" altLang="ja-JP" dirty="0" smtClean="0"/>
          </a:p>
          <a:p>
            <a:pPr marL="0" indent="0">
              <a:buNone/>
            </a:pPr>
            <a:r>
              <a:rPr kumimoji="1" lang="ja-JP" altLang="en-US" dirty="0"/>
              <a:t>　</a:t>
            </a:r>
            <a:r>
              <a:rPr kumimoji="1" lang="ja-JP" altLang="en-US" dirty="0" smtClean="0"/>
              <a:t>クリックして開くと、“関数名”に指定した関数の入出力の情報が表示される</a:t>
            </a: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454" y="2488028"/>
            <a:ext cx="4283546" cy="35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74454" y="3631028"/>
            <a:ext cx="4283545" cy="17907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09641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注意点</a:t>
            </a:r>
            <a:endParaRPr kumimoji="1" lang="ja-JP" altLang="en-US" dirty="0"/>
          </a:p>
        </p:txBody>
      </p:sp>
    </p:spTree>
    <p:extLst>
      <p:ext uri="{BB962C8B-B14F-4D97-AF65-F5344CB8AC3E}">
        <p14:creationId xmlns:p14="http://schemas.microsoft.com/office/powerpoint/2010/main" val="159200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C </a:t>
            </a:r>
            <a:r>
              <a:rPr lang="en-US" altLang="ja-JP" dirty="0" smtClean="0"/>
              <a:t>Caller</a:t>
            </a:r>
            <a:r>
              <a:rPr lang="ja-JP" altLang="en-US" dirty="0" smtClean="0"/>
              <a:t>ブロックの設定（注意点）</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以下の場合、外見だけ設定できているような形になるが、コンパイル時エラーとなる</a:t>
            </a:r>
            <a:endParaRPr kumimoji="1" lang="en-US" altLang="ja-JP" dirty="0" smtClean="0"/>
          </a:p>
          <a:p>
            <a:pPr marL="0" indent="0">
              <a:buNone/>
            </a:pPr>
            <a:r>
              <a:rPr kumimoji="1" lang="ja-JP" altLang="en-US" dirty="0"/>
              <a:t>　</a:t>
            </a:r>
            <a:r>
              <a:rPr kumimoji="1" lang="ja-JP" altLang="en-US" dirty="0" smtClean="0"/>
              <a:t>＞“関数名”を直接指定</a:t>
            </a:r>
            <a:endParaRPr kumimoji="1" lang="en-US" altLang="ja-JP" dirty="0" smtClean="0"/>
          </a:p>
          <a:p>
            <a:pPr marL="0" indent="0">
              <a:buNone/>
            </a:pPr>
            <a:r>
              <a:rPr kumimoji="1" lang="ja-JP" altLang="en-US" dirty="0" smtClean="0"/>
              <a:t>　＞シミュレーションターゲット→追加のビルド情報→ソースファイルを</a:t>
            </a:r>
            <a:r>
              <a:rPr kumimoji="1" lang="ja-JP" altLang="en-US" u="sng" dirty="0" smtClean="0">
                <a:solidFill>
                  <a:srgbClr val="FF0000"/>
                </a:solidFill>
              </a:rPr>
              <a:t>指定しない</a:t>
            </a:r>
            <a:endParaRPr kumimoji="1" lang="en-US" altLang="ja-JP" u="sng" dirty="0" smtClean="0">
              <a:solidFill>
                <a:srgbClr val="FF0000"/>
              </a:solidFill>
            </a:endParaRPr>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038600"/>
            <a:ext cx="2968045" cy="245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19050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574" y="4378370"/>
            <a:ext cx="4423356" cy="65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bwMode="auto">
          <a:xfrm>
            <a:off x="4038600" y="4455641"/>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86230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981" y="3677396"/>
            <a:ext cx="2595880" cy="2062909"/>
          </a:xfrm>
          <a:prstGeom prst="rect">
            <a:avLst/>
          </a:prstGeom>
        </p:spPr>
      </p:pic>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02" y="1694301"/>
            <a:ext cx="3504428" cy="1634001"/>
          </a:xfrm>
          <a:prstGeom prst="rect">
            <a:avLst/>
          </a:prstGeom>
        </p:spPr>
      </p:pic>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a:xfrm>
            <a:off x="604451" y="1071049"/>
            <a:ext cx="8229600" cy="5329237"/>
          </a:xfrm>
        </p:spPr>
        <p:txBody>
          <a:bodyPr/>
          <a:lstStyle/>
          <a:p>
            <a:r>
              <a:rPr kumimoji="1" lang="en-US" altLang="ja-JP" dirty="0" smtClean="0"/>
              <a:t>C</a:t>
            </a:r>
            <a:r>
              <a:rPr kumimoji="1" lang="ja-JP" altLang="en-US" dirty="0" smtClean="0"/>
              <a:t>関数の引数に</a:t>
            </a:r>
            <a:r>
              <a:rPr kumimoji="1" lang="en-US" altLang="ja-JP" dirty="0" smtClean="0"/>
              <a:t>char</a:t>
            </a:r>
            <a:r>
              <a:rPr kumimoji="1" lang="ja-JP" altLang="en-US" dirty="0" smtClean="0"/>
              <a:t>型を指定→文字列扱い</a:t>
            </a:r>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03" y="1859161"/>
            <a:ext cx="1362332" cy="1115611"/>
          </a:xfrm>
          <a:prstGeom prst="rect">
            <a:avLst/>
          </a:prstGeom>
          <a:ln>
            <a:solidFill>
              <a:schemeClr val="accent1"/>
            </a:solidFill>
          </a:ln>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085" y="3660389"/>
            <a:ext cx="2317037" cy="1272940"/>
          </a:xfrm>
          <a:prstGeom prst="rect">
            <a:avLst/>
          </a:prstGeom>
          <a:ln>
            <a:solidFill>
              <a:schemeClr val="accent1"/>
            </a:solidFill>
          </a:ln>
        </p:spPr>
      </p:pic>
      <p:cxnSp>
        <p:nvCxnSpPr>
          <p:cNvPr id="7" name="直線矢印コネクタ 6"/>
          <p:cNvCxnSpPr/>
          <p:nvPr/>
        </p:nvCxnSpPr>
        <p:spPr bwMode="auto">
          <a:xfrm flipV="1">
            <a:off x="4923988" y="2969673"/>
            <a:ext cx="62303" cy="163790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8" name="テキスト ボックス 7"/>
          <p:cNvSpPr txBox="1"/>
          <p:nvPr/>
        </p:nvSpPr>
        <p:spPr>
          <a:xfrm>
            <a:off x="5285254" y="3352197"/>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
        <p:nvSpPr>
          <p:cNvPr id="9" name="テキスト ボックス 8"/>
          <p:cNvSpPr txBox="1"/>
          <p:nvPr/>
        </p:nvSpPr>
        <p:spPr>
          <a:xfrm>
            <a:off x="5059215" y="5968126"/>
            <a:ext cx="1215397" cy="369332"/>
          </a:xfrm>
          <a:prstGeom prst="rect">
            <a:avLst/>
          </a:prstGeom>
          <a:noFill/>
        </p:spPr>
        <p:txBody>
          <a:bodyPr wrap="none" rtlCol="0">
            <a:spAutoFit/>
          </a:bodyPr>
          <a:lstStyle/>
          <a:p>
            <a:r>
              <a:rPr lang="ja-JP" altLang="en-US" dirty="0" smtClean="0"/>
              <a:t>自動コード</a:t>
            </a:r>
            <a:endParaRPr kumimoji="1" lang="ja-JP" altLang="en-US" dirty="0"/>
          </a:p>
        </p:txBody>
      </p:sp>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085" y="5063921"/>
            <a:ext cx="2333128" cy="958281"/>
          </a:xfrm>
          <a:prstGeom prst="rect">
            <a:avLst/>
          </a:prstGeom>
          <a:ln>
            <a:solidFill>
              <a:schemeClr val="accent1"/>
            </a:solidFill>
          </a:ln>
        </p:spPr>
      </p:pic>
      <p:sp>
        <p:nvSpPr>
          <p:cNvPr id="12" name="正方形/長方形 11"/>
          <p:cNvSpPr/>
          <p:nvPr/>
        </p:nvSpPr>
        <p:spPr bwMode="auto">
          <a:xfrm>
            <a:off x="2760962" y="5258817"/>
            <a:ext cx="477280"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3" name="正方形/長方形 12"/>
          <p:cNvSpPr/>
          <p:nvPr/>
        </p:nvSpPr>
        <p:spPr bwMode="auto">
          <a:xfrm>
            <a:off x="5377575" y="1859160"/>
            <a:ext cx="327060"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4" name="正方形/長方形 13"/>
          <p:cNvSpPr/>
          <p:nvPr/>
        </p:nvSpPr>
        <p:spPr bwMode="auto">
          <a:xfrm>
            <a:off x="6376625" y="4588025"/>
            <a:ext cx="359497" cy="206397"/>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5" name="正方形/長方形 14"/>
          <p:cNvSpPr/>
          <p:nvPr/>
        </p:nvSpPr>
        <p:spPr bwMode="auto">
          <a:xfrm>
            <a:off x="1964687" y="2813124"/>
            <a:ext cx="402600" cy="537518"/>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cxnSp>
        <p:nvCxnSpPr>
          <p:cNvPr id="17" name="直線矢印コネクタ 16"/>
          <p:cNvCxnSpPr>
            <a:stCxn id="13" idx="2"/>
            <a:endCxn id="12" idx="0"/>
          </p:cNvCxnSpPr>
          <p:nvPr/>
        </p:nvCxnSpPr>
        <p:spPr bwMode="auto">
          <a:xfrm flipH="1">
            <a:off x="2999602" y="2019799"/>
            <a:ext cx="2541503" cy="3239019"/>
          </a:xfrm>
          <a:prstGeom prst="straightConnector1">
            <a:avLst/>
          </a:prstGeom>
          <a:solidFill>
            <a:schemeClr val="accent1"/>
          </a:solidFill>
          <a:ln w="9525" cap="flat" cmpd="sng" algn="ctr">
            <a:solidFill>
              <a:srgbClr val="00B0F0"/>
            </a:solidFill>
            <a:prstDash val="dash"/>
            <a:round/>
            <a:headEnd type="triangle"/>
            <a:tailEnd type="triangle"/>
          </a:ln>
          <a:effectLst/>
        </p:spPr>
      </p:cxnSp>
      <p:cxnSp>
        <p:nvCxnSpPr>
          <p:cNvPr id="20" name="直線矢印コネクタ 19"/>
          <p:cNvCxnSpPr>
            <a:stCxn id="14" idx="1"/>
            <a:endCxn id="15" idx="3"/>
          </p:cNvCxnSpPr>
          <p:nvPr/>
        </p:nvCxnSpPr>
        <p:spPr bwMode="auto">
          <a:xfrm flipH="1" flipV="1">
            <a:off x="2367288" y="3081883"/>
            <a:ext cx="4009337" cy="1609340"/>
          </a:xfrm>
          <a:prstGeom prst="straightConnector1">
            <a:avLst/>
          </a:prstGeom>
          <a:solidFill>
            <a:schemeClr val="accent1"/>
          </a:solidFill>
          <a:ln w="9525" cap="flat" cmpd="sng" algn="ctr">
            <a:solidFill>
              <a:srgbClr val="FFC000"/>
            </a:solidFill>
            <a:prstDash val="dash"/>
            <a:round/>
            <a:headEnd type="triangle"/>
            <a:tailEnd type="triangle"/>
          </a:ln>
          <a:effectLst/>
        </p:spPr>
      </p:cxnSp>
      <p:sp>
        <p:nvSpPr>
          <p:cNvPr id="24" name="角丸四角形吹き出し 23"/>
          <p:cNvSpPr/>
          <p:nvPr/>
        </p:nvSpPr>
        <p:spPr bwMode="auto">
          <a:xfrm>
            <a:off x="777876" y="5977481"/>
            <a:ext cx="2729898" cy="754892"/>
          </a:xfrm>
          <a:prstGeom prst="wedgeRoundRectCallout">
            <a:avLst>
              <a:gd name="adj1" fmla="val 29439"/>
              <a:gd name="adj2" fmla="val -120014"/>
              <a:gd name="adj3" fmla="val 16667"/>
            </a:avLst>
          </a:prstGeom>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関数で</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char</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型を指定しているが、</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ブロックパラメーターでは</a:t>
            </a:r>
            <a:r>
              <a:rPr lang="en-US" altLang="ja-JP" sz="1400" dirty="0" smtClean="0">
                <a:solidFill>
                  <a:schemeClr val="tx1"/>
                </a:solidFill>
                <a:latin typeface="Arial" charset="0"/>
                <a:ea typeface="ＭＳ Ｐゴシック" pitchFamily="50" charset="-128"/>
              </a:rPr>
              <a:t>char</a:t>
            </a:r>
            <a:r>
              <a:rPr lang="ja-JP" altLang="en-US" sz="1400" dirty="0" smtClean="0">
                <a:solidFill>
                  <a:schemeClr val="tx1"/>
                </a:solidFill>
                <a:latin typeface="Arial" charset="0"/>
                <a:ea typeface="ＭＳ Ｐゴシック" pitchFamily="50" charset="-128"/>
              </a:rPr>
              <a:t>に設定できない</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7" name="角丸四角形吹き出し 26"/>
          <p:cNvSpPr/>
          <p:nvPr/>
        </p:nvSpPr>
        <p:spPr bwMode="auto">
          <a:xfrm>
            <a:off x="6303493" y="4938748"/>
            <a:ext cx="2729898" cy="922216"/>
          </a:xfrm>
          <a:prstGeom prst="wedgeRoundRectCallout">
            <a:avLst>
              <a:gd name="adj1" fmla="val -38458"/>
              <a:gd name="adj2" fmla="val -65178"/>
              <a:gd name="adj3" fmla="val 16667"/>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モデルで整数値</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16</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を指定しているが、</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自動コードでは文字リテラルの</a:t>
            </a:r>
            <a:r>
              <a:rPr lang="en-US" altLang="ja-JP" sz="1400" dirty="0" smtClean="0">
                <a:solidFill>
                  <a:schemeClr val="tx1"/>
                </a:solidFill>
                <a:latin typeface="Arial" charset="0"/>
                <a:ea typeface="ＭＳ Ｐゴシック" pitchFamily="50" charset="-128"/>
              </a:rPr>
              <a:t>16</a:t>
            </a:r>
            <a:r>
              <a:rPr lang="ja-JP" altLang="en-US" sz="1400" dirty="0" smtClean="0">
                <a:solidFill>
                  <a:schemeClr val="tx1"/>
                </a:solidFill>
                <a:latin typeface="Arial" charset="0"/>
                <a:ea typeface="ＭＳ Ｐゴシック" pitchFamily="50" charset="-128"/>
              </a:rPr>
              <a:t>進表記で</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引数を渡している</a:t>
            </a:r>
          </a:p>
        </p:txBody>
      </p:sp>
      <p:sp>
        <p:nvSpPr>
          <p:cNvPr id="30" name="角丸四角形 29"/>
          <p:cNvSpPr/>
          <p:nvPr/>
        </p:nvSpPr>
        <p:spPr bwMode="auto">
          <a:xfrm>
            <a:off x="6158299" y="883508"/>
            <a:ext cx="2803439" cy="266906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1" name="図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8036" y="1278202"/>
            <a:ext cx="1409722" cy="884187"/>
          </a:xfrm>
          <a:prstGeom prst="rect">
            <a:avLst/>
          </a:prstGeom>
          <a:ln>
            <a:solidFill>
              <a:schemeClr val="accent5">
                <a:lumMod val="90000"/>
              </a:schemeClr>
            </a:solidFill>
          </a:ln>
        </p:spPr>
      </p:pic>
      <p:pic>
        <p:nvPicPr>
          <p:cNvPr id="32" name="図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0974" y="2242507"/>
            <a:ext cx="2080391" cy="1229788"/>
          </a:xfrm>
          <a:prstGeom prst="rect">
            <a:avLst/>
          </a:prstGeom>
          <a:ln>
            <a:solidFill>
              <a:schemeClr val="accent5">
                <a:lumMod val="90000"/>
              </a:schemeClr>
            </a:solidFill>
          </a:ln>
        </p:spPr>
      </p:pic>
      <p:sp>
        <p:nvSpPr>
          <p:cNvPr id="33" name="正方形/長方形 32"/>
          <p:cNvSpPr/>
          <p:nvPr/>
        </p:nvSpPr>
        <p:spPr bwMode="auto">
          <a:xfrm>
            <a:off x="8129197" y="3132287"/>
            <a:ext cx="262169" cy="206397"/>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34" name="正方形/長方形 33"/>
          <p:cNvSpPr/>
          <p:nvPr/>
        </p:nvSpPr>
        <p:spPr bwMode="auto">
          <a:xfrm>
            <a:off x="7145599" y="1278201"/>
            <a:ext cx="572159"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35" name="角丸四角形吹き出し 34"/>
          <p:cNvSpPr/>
          <p:nvPr/>
        </p:nvSpPr>
        <p:spPr bwMode="auto">
          <a:xfrm>
            <a:off x="7445699" y="1611361"/>
            <a:ext cx="1520346" cy="885261"/>
          </a:xfrm>
          <a:prstGeom prst="wedgeRoundRectCallout">
            <a:avLst>
              <a:gd name="adj1" fmla="val -43380"/>
              <a:gd name="adj2" fmla="val -70089"/>
              <a:gd name="adj3" fmla="val 16667"/>
            </a:avLst>
          </a:prstGeom>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unsigned</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指定すると</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整数扱いになった</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(signed</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も可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cxnSp>
        <p:nvCxnSpPr>
          <p:cNvPr id="37" name="直線矢印コネクタ 36"/>
          <p:cNvCxnSpPr>
            <a:stCxn id="35" idx="2"/>
            <a:endCxn id="33" idx="0"/>
          </p:cNvCxnSpPr>
          <p:nvPr/>
        </p:nvCxnSpPr>
        <p:spPr bwMode="auto">
          <a:xfrm>
            <a:off x="8205871" y="2496622"/>
            <a:ext cx="54410" cy="635665"/>
          </a:xfrm>
          <a:prstGeom prst="straightConnector1">
            <a:avLst/>
          </a:prstGeom>
          <a:solidFill>
            <a:schemeClr val="accent1"/>
          </a:solidFill>
          <a:ln w="9525" cap="flat" cmpd="sng" algn="ctr">
            <a:solidFill>
              <a:srgbClr val="FFC000"/>
            </a:solidFill>
            <a:prstDash val="solid"/>
            <a:round/>
            <a:headEnd type="none" w="med" len="med"/>
            <a:tailEnd type="triangle"/>
          </a:ln>
          <a:effectLst/>
        </p:spPr>
      </p:cxnSp>
      <p:sp>
        <p:nvSpPr>
          <p:cNvPr id="41" name="テキスト ボックス 40"/>
          <p:cNvSpPr txBox="1"/>
          <p:nvPr/>
        </p:nvSpPr>
        <p:spPr>
          <a:xfrm>
            <a:off x="6303493" y="906160"/>
            <a:ext cx="646331" cy="369332"/>
          </a:xfrm>
          <a:prstGeom prst="rect">
            <a:avLst/>
          </a:prstGeom>
          <a:noFill/>
        </p:spPr>
        <p:txBody>
          <a:bodyPr wrap="none" rtlCol="0">
            <a:spAutoFit/>
          </a:bodyPr>
          <a:lstStyle/>
          <a:p>
            <a:r>
              <a:rPr lang="ja-JP" altLang="en-US" dirty="0" smtClean="0"/>
              <a:t>対策</a:t>
            </a:r>
            <a:endParaRPr kumimoji="1" lang="ja-JP" altLang="en-US" dirty="0"/>
          </a:p>
        </p:txBody>
      </p:sp>
    </p:spTree>
    <p:extLst>
      <p:ext uri="{BB962C8B-B14F-4D97-AF65-F5344CB8AC3E}">
        <p14:creationId xmlns:p14="http://schemas.microsoft.com/office/powerpoint/2010/main" val="286818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端子情報のスコープの</a:t>
            </a:r>
            <a:r>
              <a:rPr kumimoji="1" lang="ja-JP" altLang="en-US" sz="4000" dirty="0" smtClean="0"/>
              <a:t>規則性</a:t>
            </a:r>
            <a:endParaRPr kumimoji="1" lang="en-US" altLang="ja-JP" sz="4000" dirty="0"/>
          </a:p>
        </p:txBody>
      </p:sp>
    </p:spTree>
    <p:extLst>
      <p:ext uri="{BB962C8B-B14F-4D97-AF65-F5344CB8AC3E}">
        <p14:creationId xmlns:p14="http://schemas.microsoft.com/office/powerpoint/2010/main" val="1816861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各種変数の受け渡し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ヘッダファイルでの宣言方法によって最初に提示されるスコープが異なる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意図</a:t>
            </a:r>
            <a:r>
              <a:rPr kumimoji="1" lang="ja-JP" altLang="en-US" dirty="0" smtClean="0"/>
              <a:t>しない</a:t>
            </a:r>
            <a:r>
              <a:rPr kumimoji="1" lang="ja-JP" altLang="en-US" dirty="0"/>
              <a:t>スコープ</a:t>
            </a:r>
            <a:r>
              <a:rPr kumimoji="1" lang="ja-JP" altLang="en-US" dirty="0" smtClean="0"/>
              <a:t>で</a:t>
            </a:r>
            <a:r>
              <a:rPr kumimoji="1" lang="ja-JP" altLang="en-US" dirty="0"/>
              <a:t>あった場合</a:t>
            </a:r>
            <a:r>
              <a:rPr kumimoji="1" lang="ja-JP" altLang="en-US" dirty="0" smtClean="0"/>
              <a:t>は、後から変更が可能</a:t>
            </a:r>
            <a:endParaRPr kumimoji="1" lang="en-US" altLang="ja-JP" dirty="0" smtClean="0"/>
          </a:p>
          <a:p>
            <a:pPr marL="0" indent="0">
              <a:buNone/>
            </a:pPr>
            <a:r>
              <a:rPr kumimoji="1" lang="ja-JP" altLang="en-US" dirty="0" smtClean="0"/>
              <a:t>（配列やポインタを引数や返値で使い分ける等</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454" y="1802228"/>
            <a:ext cx="4283546" cy="35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3581400" y="3124200"/>
            <a:ext cx="914401" cy="7163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39083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C Caller</a:t>
            </a:r>
            <a:r>
              <a:rPr kumimoji="1" lang="ja-JP" altLang="en-US" dirty="0" smtClean="0"/>
              <a:t>ブロックの特徴</a:t>
            </a:r>
            <a:endParaRPr kumimoji="1" lang="en-US" altLang="ja-JP" dirty="0" smtClean="0"/>
          </a:p>
          <a:p>
            <a:pPr marL="0" indent="0">
              <a:buNone/>
            </a:pPr>
            <a:r>
              <a:rPr kumimoji="1" lang="ja-JP" altLang="en-US" dirty="0"/>
              <a:t>２</a:t>
            </a:r>
            <a:r>
              <a:rPr kumimoji="1" lang="ja-JP" altLang="en-US" dirty="0" smtClean="0"/>
              <a:t>．基本設定</a:t>
            </a:r>
            <a:endParaRPr kumimoji="1" lang="en-US" altLang="ja-JP" dirty="0" smtClean="0"/>
          </a:p>
          <a:p>
            <a:pPr marL="0" indent="0">
              <a:buNone/>
            </a:pPr>
            <a:r>
              <a:rPr kumimoji="1" lang="ja-JP" altLang="en-US" dirty="0"/>
              <a:t>３</a:t>
            </a:r>
            <a:r>
              <a:rPr kumimoji="1" lang="ja-JP" altLang="en-US" dirty="0" smtClean="0"/>
              <a:t>．端子情報のスコープの規則性</a:t>
            </a:r>
            <a:endParaRPr kumimoji="1" lang="en-US" altLang="ja-JP" dirty="0" smtClean="0"/>
          </a:p>
          <a:p>
            <a:pPr marL="0" indent="0">
              <a:buNone/>
            </a:pPr>
            <a:r>
              <a:rPr kumimoji="1" lang="ja-JP" altLang="en-US" dirty="0"/>
              <a:t>４</a:t>
            </a:r>
            <a:r>
              <a:rPr kumimoji="1" lang="ja-JP" altLang="en-US" dirty="0" smtClean="0"/>
              <a:t>．ライブラリヘッダの読み込み</a:t>
            </a:r>
            <a:endParaRPr kumimoji="1" lang="en-US" altLang="ja-JP" dirty="0" smtClean="0"/>
          </a:p>
          <a:p>
            <a:pPr marL="0" indent="0">
              <a:buNone/>
            </a:pPr>
            <a:r>
              <a:rPr kumimoji="1" lang="ja-JP" altLang="en-US" dirty="0" smtClean="0"/>
              <a:t>５．関数内</a:t>
            </a:r>
            <a:r>
              <a:rPr kumimoji="1" lang="en-US" altLang="ja-JP" dirty="0" smtClean="0"/>
              <a:t>Static</a:t>
            </a:r>
            <a:r>
              <a:rPr kumimoji="1" lang="ja-JP" altLang="en-US" dirty="0" smtClean="0"/>
              <a:t>変数の使用</a:t>
            </a:r>
            <a:endParaRPr kumimoji="1" lang="en-US" altLang="ja-JP" dirty="0" smtClean="0"/>
          </a:p>
          <a:p>
            <a:pPr marL="0" indent="0">
              <a:buNone/>
            </a:pPr>
            <a:r>
              <a:rPr kumimoji="1" lang="ja-JP" altLang="en-US" dirty="0" smtClean="0"/>
              <a:t>６．</a:t>
            </a:r>
            <a:r>
              <a:rPr kumimoji="1" lang="en-US" altLang="ja-JP" dirty="0" smtClean="0"/>
              <a:t>Global</a:t>
            </a:r>
            <a:r>
              <a:rPr kumimoji="1" lang="ja-JP" altLang="en-US" dirty="0" smtClean="0"/>
              <a:t>変数</a:t>
            </a:r>
            <a:r>
              <a:rPr kumimoji="1" lang="en-US" altLang="ja-JP" dirty="0" smtClean="0"/>
              <a:t>(Global Static</a:t>
            </a:r>
            <a:r>
              <a:rPr kumimoji="1" lang="ja-JP" altLang="en-US" dirty="0" smtClean="0"/>
              <a:t>も含む</a:t>
            </a:r>
            <a:r>
              <a:rPr kumimoji="1" lang="en-US" altLang="ja-JP" dirty="0" smtClean="0"/>
              <a:t>)</a:t>
            </a:r>
            <a:r>
              <a:rPr kumimoji="1" lang="ja-JP" altLang="en-US" dirty="0" smtClean="0"/>
              <a:t>の使用</a:t>
            </a:r>
            <a:endParaRPr kumimoji="1" lang="en-US" altLang="ja-JP" dirty="0" smtClean="0"/>
          </a:p>
          <a:p>
            <a:pPr marL="0" indent="0">
              <a:buNone/>
            </a:pPr>
            <a:r>
              <a:rPr kumimoji="1" lang="ja-JP" altLang="en-US" dirty="0"/>
              <a:t>７</a:t>
            </a:r>
            <a:r>
              <a:rPr kumimoji="1" lang="ja-JP" altLang="en-US" dirty="0" smtClean="0"/>
              <a:t>．配列の転置</a:t>
            </a:r>
            <a:endParaRPr kumimoji="1" lang="en-US" altLang="ja-JP" dirty="0" smtClean="0"/>
          </a:p>
          <a:p>
            <a:pPr marL="0" indent="0">
              <a:buNone/>
            </a:pPr>
            <a:r>
              <a:rPr kumimoji="1" lang="ja-JP" altLang="en-US" dirty="0"/>
              <a:t>８</a:t>
            </a:r>
            <a:r>
              <a:rPr kumimoji="1" lang="ja-JP" altLang="en-US" dirty="0" smtClean="0"/>
              <a:t>．生成コードの特徴</a:t>
            </a:r>
            <a:endParaRPr kumimoji="1" lang="en-US" altLang="ja-JP" dirty="0" smtClean="0"/>
          </a:p>
          <a:p>
            <a:pPr marL="0" indent="0">
              <a:buNone/>
            </a:pPr>
            <a:r>
              <a:rPr kumimoji="1" lang="ja-JP" altLang="en-US" dirty="0"/>
              <a:t>９</a:t>
            </a:r>
            <a:r>
              <a:rPr kumimoji="1" lang="ja-JP" altLang="en-US" dirty="0" smtClean="0"/>
              <a:t>．</a:t>
            </a:r>
            <a:r>
              <a:rPr kumimoji="1" lang="en-US" altLang="ja-JP" dirty="0" smtClean="0"/>
              <a:t>SLDV</a:t>
            </a:r>
          </a:p>
          <a:p>
            <a:pPr marL="0" indent="0">
              <a:buNone/>
            </a:pPr>
            <a:r>
              <a:rPr lang="en-US" altLang="ja-JP" dirty="0" smtClean="0"/>
              <a:t>10.C</a:t>
            </a:r>
            <a:r>
              <a:rPr lang="ja-JP" altLang="en-US" dirty="0" smtClean="0"/>
              <a:t> </a:t>
            </a:r>
            <a:r>
              <a:rPr lang="en-US" altLang="ja-JP" dirty="0"/>
              <a:t>Caller</a:t>
            </a:r>
            <a:r>
              <a:rPr lang="ja-JP" altLang="en-US" dirty="0"/>
              <a:t>の</a:t>
            </a:r>
            <a:r>
              <a:rPr lang="en-US" altLang="ja-JP" dirty="0" smtClean="0"/>
              <a:t>API</a:t>
            </a:r>
          </a:p>
          <a:p>
            <a:pPr marL="0" indent="0">
              <a:buNone/>
            </a:pPr>
            <a:r>
              <a:rPr kumimoji="1" lang="en-US" altLang="ja-JP" dirty="0" smtClean="0"/>
              <a:t>11.</a:t>
            </a:r>
            <a:r>
              <a:rPr kumimoji="1" lang="ja-JP" altLang="en-US" dirty="0" smtClean="0"/>
              <a:t>まとめ</a:t>
            </a:r>
            <a:endParaRPr kumimoji="1" lang="en-US" altLang="ja-JP" dirty="0" smtClean="0"/>
          </a:p>
          <a:p>
            <a:pPr marL="0" indent="0">
              <a:buNone/>
            </a:pPr>
            <a:r>
              <a:rPr kumimoji="1" lang="en-US" altLang="ja-JP" dirty="0" smtClean="0"/>
              <a:t>12.</a:t>
            </a:r>
            <a:r>
              <a:rPr kumimoji="1" lang="ja-JP" altLang="en-US" dirty="0" smtClean="0"/>
              <a:t>所管</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各種変数の受け渡し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宣言の例</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280473912"/>
              </p:ext>
            </p:extLst>
          </p:nvPr>
        </p:nvGraphicFramePr>
        <p:xfrm>
          <a:off x="838200" y="1676400"/>
          <a:ext cx="7924800" cy="4495800"/>
        </p:xfrm>
        <a:graphic>
          <a:graphicData uri="http://schemas.openxmlformats.org/drawingml/2006/table">
            <a:tbl>
              <a:tblPr firstRow="1" bandRow="1">
                <a:tableStyleId>{2D5ABB26-0587-4C30-8999-92F81FD0307C}</a:tableStyleId>
              </a:tblPr>
              <a:tblGrid>
                <a:gridCol w="3962400"/>
                <a:gridCol w="3962400"/>
              </a:tblGrid>
              <a:tr h="749300">
                <a:tc>
                  <a:txBody>
                    <a:bodyPr/>
                    <a:lstStyle/>
                    <a:p>
                      <a:pPr algn="ctr"/>
                      <a:r>
                        <a:rPr kumimoji="1" lang="en-US" altLang="ja-JP" dirty="0" smtClean="0"/>
                        <a:t>C</a:t>
                      </a:r>
                      <a:r>
                        <a:rPr kumimoji="1" lang="ja-JP" altLang="en-US" dirty="0" smtClean="0"/>
                        <a:t>ソースヘッダ上の宣言</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aseline="0" dirty="0" smtClean="0"/>
                        <a:t>a(input)</a:t>
                      </a:r>
                    </a:p>
                    <a:p>
                      <a:r>
                        <a:rPr kumimoji="1" lang="en-US" altLang="ja-JP" baseline="0" dirty="0" smtClean="0"/>
                        <a:t>out(output)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a(output)</a:t>
                      </a:r>
                    </a:p>
                    <a:p>
                      <a:r>
                        <a:rPr kumimoji="1" lang="en-US" altLang="ja-JP" dirty="0" smtClean="0"/>
                        <a:t>out(output)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a(input)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en-US" altLang="ja-JP"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a(output)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a(input)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609850"/>
            <a:ext cx="2479076" cy="347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390899"/>
            <a:ext cx="2733935" cy="417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57649"/>
            <a:ext cx="3127801" cy="440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1" y="4762499"/>
            <a:ext cx="3324744" cy="417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1" y="5591175"/>
            <a:ext cx="3788118"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2502629"/>
            <a:ext cx="10382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3314700"/>
            <a:ext cx="9715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787" y="4038600"/>
            <a:ext cx="10191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760439"/>
            <a:ext cx="9906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9425" y="5500687"/>
            <a:ext cx="942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322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各種変数の受け渡し</a:t>
            </a:r>
            <a:r>
              <a:rPr lang="en-US" altLang="ja-JP" dirty="0" smtClean="0"/>
              <a:t>(</a:t>
            </a:r>
            <a:r>
              <a:rPr lang="ja-JP" altLang="en-US" dirty="0" smtClean="0"/>
              <a:t>まとめ</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引数部分の宣言</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r>
              <a:rPr kumimoji="1" lang="en-US" altLang="ja-JP" dirty="0" smtClean="0"/>
              <a:t>※</a:t>
            </a:r>
            <a:r>
              <a:rPr kumimoji="1" lang="en-US" altLang="ja-JP" dirty="0" err="1" smtClean="0"/>
              <a:t>Const</a:t>
            </a:r>
            <a:r>
              <a:rPr kumimoji="1" lang="ja-JP" altLang="en-US" dirty="0" smtClean="0"/>
              <a:t>修飾子を付けると配列・ポインタも入力</a:t>
            </a:r>
            <a:r>
              <a:rPr kumimoji="1" lang="en-US" altLang="ja-JP" dirty="0" smtClean="0"/>
              <a:t>(Input)</a:t>
            </a:r>
            <a:r>
              <a:rPr kumimoji="1" lang="ja-JP" altLang="en-US" dirty="0" smtClean="0"/>
              <a:t>となる</a:t>
            </a:r>
            <a:endParaRPr kumimoji="1" lang="en-US" altLang="ja-JP" dirty="0" smtClean="0"/>
          </a:p>
          <a:p>
            <a:pPr marL="0" indent="0">
              <a:buNone/>
            </a:pPr>
            <a:endParaRPr kumimoji="1" lang="en-US" altLang="ja-JP" dirty="0"/>
          </a:p>
          <a:p>
            <a:pPr marL="0" indent="0">
              <a:buNone/>
            </a:pPr>
            <a:r>
              <a:rPr kumimoji="1" lang="ja-JP" altLang="en-US" dirty="0" smtClean="0"/>
              <a:t>戻り値部分の宣言</a:t>
            </a:r>
            <a:endParaRPr kumimoji="1" lang="en-US" altLang="ja-JP" dirty="0" smtClean="0"/>
          </a:p>
          <a:p>
            <a:pPr marL="0" indent="0">
              <a:buNone/>
            </a:pPr>
            <a:endParaRPr kumimoji="1" lang="en-US" altLang="ja-JP" dirty="0"/>
          </a:p>
          <a:p>
            <a:pPr marL="0" indent="0">
              <a:buNone/>
            </a:pPr>
            <a:endParaRPr kumimoji="1"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091998675"/>
              </p:ext>
            </p:extLst>
          </p:nvPr>
        </p:nvGraphicFramePr>
        <p:xfrm>
          <a:off x="1676400" y="1676400"/>
          <a:ext cx="6096000" cy="148336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algn="ctr"/>
                      <a:r>
                        <a:rPr kumimoji="1" lang="ja-JP" altLang="en-US" dirty="0" smtClean="0"/>
                        <a:t>宣言する形式</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r>
                        <a:rPr kumimoji="1" lang="ja-JP" altLang="en-US" dirty="0" smtClean="0"/>
                        <a:t>スカラー値</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入力</a:t>
                      </a:r>
                      <a:r>
                        <a:rPr kumimoji="1" lang="en-US" altLang="ja-JP" dirty="0" smtClean="0"/>
                        <a:t>(Input)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配列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ポインタ</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889075122"/>
              </p:ext>
            </p:extLst>
          </p:nvPr>
        </p:nvGraphicFramePr>
        <p:xfrm>
          <a:off x="1600200" y="4800600"/>
          <a:ext cx="6096000" cy="111252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algn="ctr"/>
                      <a:r>
                        <a:rPr kumimoji="1" lang="ja-JP" altLang="en-US" dirty="0" smtClean="0"/>
                        <a:t>宣言する形式</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r>
                        <a:rPr kumimoji="1" lang="ja-JP" altLang="en-US" dirty="0" smtClean="0"/>
                        <a:t>各種型</a:t>
                      </a:r>
                      <a:r>
                        <a:rPr kumimoji="1" lang="en-US" altLang="ja-JP" dirty="0" smtClean="0"/>
                        <a:t>(</a:t>
                      </a:r>
                      <a:r>
                        <a:rPr kumimoji="1" lang="en-US" altLang="ja-JP" dirty="0" err="1" smtClean="0"/>
                        <a:t>int,double</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void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なし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4180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ライブラリヘッダの読み込み</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シミュレーションターゲットのヘッダが読み込んでいるヘッダは有効となる</a:t>
            </a:r>
            <a:endParaRPr kumimoji="1" lang="en-US" altLang="ja-JP" dirty="0"/>
          </a:p>
          <a:p>
            <a:pPr marL="0" indent="0">
              <a:buNone/>
            </a:pPr>
            <a:r>
              <a:rPr kumimoji="1" lang="ja-JP" altLang="en-US" dirty="0" smtClean="0"/>
              <a:t>例</a:t>
            </a:r>
            <a:r>
              <a:rPr kumimoji="1" lang="en-US" altLang="ja-JP" dirty="0" smtClean="0"/>
              <a:t>)</a:t>
            </a:r>
            <a:r>
              <a:rPr kumimoji="1" lang="en-US" altLang="ja-JP" dirty="0" err="1" smtClean="0"/>
              <a:t>math.h</a:t>
            </a:r>
            <a:r>
              <a:rPr kumimoji="1" lang="en-US" altLang="ja-JP" dirty="0" smtClean="0"/>
              <a:t> </a:t>
            </a:r>
            <a:r>
              <a:rPr kumimoji="1" lang="ja-JP" altLang="en-US" dirty="0" smtClean="0"/>
              <a:t>を読み込み、</a:t>
            </a:r>
            <a:r>
              <a:rPr kumimoji="1" lang="en-US" altLang="ja-JP" dirty="0" smtClean="0"/>
              <a:t>2</a:t>
            </a:r>
            <a:r>
              <a:rPr kumimoji="1" lang="ja-JP" altLang="en-US" dirty="0" smtClean="0"/>
              <a:t>乗を行う関数を設定</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 </a:t>
            </a:r>
            <a:r>
              <a:rPr kumimoji="1" lang="ja-JP" altLang="en-US" dirty="0" smtClean="0"/>
              <a:t>　　　　　　　　　　　　　　　　　　　実行結果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c</a:t>
            </a:r>
            <a:r>
              <a:rPr kumimoji="1" lang="ja-JP" altLang="en-US" dirty="0" smtClean="0"/>
              <a:t>ソース</a:t>
            </a:r>
            <a:endParaRPr kumimoji="1" lang="en-US" altLang="ja-JP" dirty="0"/>
          </a:p>
          <a:p>
            <a:pPr marL="0" indent="0">
              <a:buNone/>
            </a:pPr>
            <a:endParaRPr kumimoji="1" lang="en-US" altLang="ja-JP" dirty="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27717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5410200"/>
            <a:ext cx="23241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91984"/>
            <a:ext cx="4267200" cy="961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108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サブシステム参照の利用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サブシステム参照の参照先に存在する</a:t>
            </a:r>
            <a:r>
              <a:rPr kumimoji="1" lang="en-US" altLang="ja-JP" dirty="0" smtClean="0"/>
              <a:t>C Caller</a:t>
            </a:r>
            <a:r>
              <a:rPr kumimoji="1" lang="ja-JP" altLang="en-US" dirty="0" smtClean="0"/>
              <a:t>ブロックは、参照元のコンフィギュレーションパラメータの情報を引き継ぐ</a:t>
            </a:r>
            <a:endParaRPr kumimoji="1" lang="en-US" altLang="ja-JP" dirty="0" smtClean="0"/>
          </a:p>
          <a:p>
            <a:pPr marL="0" indent="0">
              <a:buNone/>
            </a:pPr>
            <a:endParaRPr kumimoji="1" lang="en-US" altLang="ja-JP" dirty="0" smtClean="0"/>
          </a:p>
          <a:p>
            <a:pPr marL="0" indent="0">
              <a:buNone/>
            </a:pPr>
            <a:r>
              <a:rPr kumimoji="1" lang="ja-JP" altLang="en-US" dirty="0" smtClean="0"/>
              <a:t>参照元モデル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参照先</a:t>
            </a:r>
            <a:r>
              <a:rPr kumimoji="1" lang="ja-JP" altLang="en-US" dirty="0"/>
              <a:t>モデル</a:t>
            </a:r>
            <a:endParaRPr kumimoji="1" lang="en-US" altLang="ja-JP" dirty="0" smtClean="0"/>
          </a:p>
          <a:p>
            <a:pPr marL="0" indent="0">
              <a:buNone/>
            </a:pP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775" y="2828925"/>
            <a:ext cx="62198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59" y="5105400"/>
            <a:ext cx="53435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340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サブシステム参照の利用</a:t>
            </a:r>
            <a:r>
              <a:rPr lang="en-US" altLang="ja-JP" dirty="0" smtClean="0"/>
              <a:t>(</a:t>
            </a:r>
            <a:r>
              <a:rPr lang="ja-JP" altLang="en-US" dirty="0" smtClean="0"/>
              <a:t>注意点</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サブシステム参照の参照先のモデル自体を開いて</a:t>
            </a:r>
            <a:r>
              <a:rPr kumimoji="1" lang="en-US" altLang="ja-JP" dirty="0" smtClean="0"/>
              <a:t>C Caller</a:t>
            </a:r>
            <a:r>
              <a:rPr kumimoji="1" lang="ja-JP" altLang="en-US" dirty="0" smtClean="0"/>
              <a:t>ブロックの設定を行うことはできない。</a:t>
            </a:r>
            <a:endParaRPr kumimoji="1" lang="en-US" altLang="ja-JP" dirty="0" smtClean="0"/>
          </a:p>
          <a:p>
            <a:pPr marL="0" indent="0">
              <a:buNone/>
            </a:pPr>
            <a:r>
              <a:rPr kumimoji="1" lang="ja-JP" altLang="en-US" dirty="0" smtClean="0"/>
              <a:t>　∵コンフィギュレーションパラメータの設定を見ることができないため</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警告内容</a:t>
            </a: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55" y="4683081"/>
            <a:ext cx="5782745" cy="148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43" y="2362200"/>
            <a:ext cx="3520557" cy="231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383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関数内</a:t>
            </a:r>
            <a:r>
              <a:rPr kumimoji="1" lang="en-US" altLang="ja-JP" sz="4000" dirty="0"/>
              <a:t>Static</a:t>
            </a:r>
            <a:r>
              <a:rPr kumimoji="1" lang="ja-JP" altLang="en-US" sz="4000" dirty="0"/>
              <a:t>変数の</a:t>
            </a:r>
            <a:r>
              <a:rPr kumimoji="1" lang="ja-JP" altLang="en-US" sz="4000" dirty="0" smtClean="0"/>
              <a:t>使用</a:t>
            </a:r>
            <a:endParaRPr kumimoji="1" lang="en-US" altLang="ja-JP" sz="4000" dirty="0"/>
          </a:p>
        </p:txBody>
      </p:sp>
    </p:spTree>
    <p:extLst>
      <p:ext uri="{BB962C8B-B14F-4D97-AF65-F5344CB8AC3E}">
        <p14:creationId xmlns:p14="http://schemas.microsoft.com/office/powerpoint/2010/main" val="3782394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関数内</a:t>
            </a:r>
            <a:r>
              <a:rPr lang="en-US" altLang="ja-JP" dirty="0"/>
              <a:t>Static</a:t>
            </a:r>
            <a:r>
              <a:rPr lang="ja-JP" altLang="en-US" dirty="0"/>
              <a:t>変数の使用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　</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smtClean="0"/>
              <a:t>（最初の呼び出しからずっと領域として確保し続けている）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コード例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403</a:t>
            </a: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前回終了時の値を引き継いでいる）</a:t>
            </a:r>
            <a:endParaRPr kumimoji="1" lang="en-US" altLang="ja-JP"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3907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50159"/>
            <a:ext cx="3429000" cy="89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105400"/>
            <a:ext cx="3434546" cy="864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663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Global</a:t>
            </a:r>
            <a:r>
              <a:rPr kumimoji="1" lang="ja-JP" altLang="en-US" sz="4000" dirty="0" smtClean="0"/>
              <a:t>変数の使用</a:t>
            </a:r>
            <a:endParaRPr kumimoji="1" lang="en-US" altLang="ja-JP" sz="4000" dirty="0"/>
          </a:p>
        </p:txBody>
      </p:sp>
    </p:spTree>
    <p:extLst>
      <p:ext uri="{BB962C8B-B14F-4D97-AF65-F5344CB8AC3E}">
        <p14:creationId xmlns:p14="http://schemas.microsoft.com/office/powerpoint/2010/main" val="2061654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423025" cy="419100"/>
          </a:xfrm>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smtClean="0"/>
              <a:t>（最初の呼び出しからずっと領域として確保し続けている）</a:t>
            </a:r>
            <a:endParaRPr kumimoji="1" lang="en-US" altLang="ja-JP" dirty="0"/>
          </a:p>
          <a:p>
            <a:pPr marL="0" indent="0">
              <a:buNone/>
            </a:pPr>
            <a:endParaRPr kumimoji="1" lang="en-US" altLang="ja-JP" b="1" dirty="0" smtClean="0"/>
          </a:p>
          <a:p>
            <a:pPr marL="0" indent="0">
              <a:buNone/>
            </a:pPr>
            <a:r>
              <a:rPr kumimoji="1" lang="ja-JP" altLang="en-US" dirty="0" smtClean="0"/>
              <a:t>コード例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403</a:t>
            </a: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前回終了時の値を引き継いでいる）</a:t>
            </a:r>
            <a:endParaRPr kumimoji="1" lang="en-US" altLang="ja-JP"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81375"/>
            <a:ext cx="25241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00400"/>
            <a:ext cx="3886200" cy="99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089796"/>
            <a:ext cx="4114800" cy="115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456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初期化関数を定義することで、こちらの変数はシミュレーション開始毎にリセットを掛けることが可能。</a:t>
            </a:r>
            <a:endParaRPr kumimoji="1" lang="en-US" altLang="ja-JP" b="1" dirty="0" smtClean="0"/>
          </a:p>
          <a:p>
            <a:pPr marL="0" indent="0">
              <a:buNone/>
            </a:pPr>
            <a:endParaRPr kumimoji="1" lang="en-US" altLang="ja-JP" dirty="0"/>
          </a:p>
          <a:p>
            <a:pPr marL="0" indent="0">
              <a:buNone/>
            </a:pPr>
            <a:r>
              <a:rPr kumimoji="1" lang="ja-JP" altLang="en-US" dirty="0" smtClean="0"/>
              <a:t>設定例</a:t>
            </a:r>
            <a:endParaRPr kumimoji="1" lang="en-US" altLang="ja-JP" dirty="0" smtClean="0"/>
          </a:p>
          <a:p>
            <a:pPr marL="0" indent="0">
              <a:buNone/>
            </a:pPr>
            <a:r>
              <a:rPr kumimoji="1" lang="ja-JP" altLang="en-US" dirty="0"/>
              <a:t>　生成</a:t>
            </a:r>
            <a:r>
              <a:rPr kumimoji="1" lang="ja-JP" altLang="en-US" dirty="0" smtClean="0"/>
              <a:t>時に挿入するカスタム</a:t>
            </a:r>
            <a:r>
              <a:rPr kumimoji="1" lang="en-US" altLang="ja-JP" dirty="0" smtClean="0"/>
              <a:t>C</a:t>
            </a:r>
            <a:r>
              <a:rPr kumimoji="1" lang="ja-JP" altLang="en-US" dirty="0" smtClean="0"/>
              <a:t>コード：初期化関数</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コード例</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1"/>
            <a:ext cx="5867400" cy="1265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86400"/>
            <a:ext cx="14001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87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C</a:t>
            </a:r>
            <a:r>
              <a:rPr kumimoji="1" lang="ja-JP" altLang="en-US" sz="4000" dirty="0" smtClean="0"/>
              <a:t> </a:t>
            </a:r>
            <a:r>
              <a:rPr kumimoji="1" lang="en-US" altLang="ja-JP" sz="4000" dirty="0" smtClean="0"/>
              <a:t>Caller</a:t>
            </a:r>
            <a:r>
              <a:rPr kumimoji="1" lang="ja-JP" altLang="en-US" sz="4000" dirty="0"/>
              <a:t>ブロック</a:t>
            </a:r>
            <a:r>
              <a:rPr kumimoji="1" lang="ja-JP" altLang="en-US" sz="4000" dirty="0" smtClean="0"/>
              <a:t>の特徴と概略</a:t>
            </a:r>
            <a:endParaRPr kumimoji="1" lang="en-US" altLang="ja-JP" sz="4000" dirty="0" smtClean="0"/>
          </a:p>
        </p:txBody>
      </p:sp>
    </p:spTree>
    <p:extLst>
      <p:ext uri="{BB962C8B-B14F-4D97-AF65-F5344CB8AC3E}">
        <p14:creationId xmlns:p14="http://schemas.microsoft.com/office/powerpoint/2010/main" val="3030909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a:t>
            </a:r>
            <a:r>
              <a:rPr kumimoji="1" lang="ja-JP" altLang="en-US" dirty="0"/>
              <a:t>初期化関数を定義することで、こちらの変数はシミュレーション開始毎にリセットを掛けることが可能。</a:t>
            </a:r>
            <a:endParaRPr kumimoji="1" lang="en-US" altLang="ja-JP" b="1" dirty="0"/>
          </a:p>
          <a:p>
            <a:pPr marL="0" indent="0">
              <a:buNone/>
            </a:pPr>
            <a:endParaRPr kumimoji="1" lang="en-US" altLang="ja-JP" b="1" dirty="0" smtClean="0"/>
          </a:p>
          <a:p>
            <a:pPr marL="0" indent="0">
              <a:buNone/>
            </a:pPr>
            <a:r>
              <a:rPr kumimoji="1" lang="ja-JP" altLang="en-US" dirty="0" smtClean="0"/>
              <a:t>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a:solidFill>
                  <a:srgbClr val="FF0000"/>
                </a:solidFill>
              </a:rPr>
              <a:t>202</a:t>
            </a:r>
            <a:endParaRPr kumimoji="1" lang="en-US" altLang="ja-JP" u="sng" dirty="0" smtClean="0">
              <a:solidFill>
                <a:srgbClr val="FF0000"/>
              </a:solidFill>
            </a:endParaRP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初期化関数によってリセット）</a:t>
            </a:r>
            <a:endParaRPr kumimoji="1" lang="en-US" altLang="ja-JP"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3886200" cy="99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029200"/>
            <a:ext cx="4221217" cy="1064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245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Global</a:t>
            </a:r>
            <a:r>
              <a:rPr kumimoji="1" lang="ja-JP" altLang="en-US" dirty="0" smtClean="0"/>
              <a:t>変数</a:t>
            </a:r>
            <a:endParaRPr kumimoji="1" lang="en-US" altLang="ja-JP" dirty="0" smtClean="0"/>
          </a:p>
          <a:p>
            <a:pPr marL="0" indent="0">
              <a:buNone/>
            </a:pPr>
            <a:r>
              <a:rPr kumimoji="1" lang="ja-JP" altLang="en-US" dirty="0" smtClean="0"/>
              <a:t>　</a:t>
            </a:r>
            <a:r>
              <a:rPr kumimoji="1" lang="en-US" altLang="ja-JP" dirty="0" smtClean="0"/>
              <a:t>Global Static</a:t>
            </a:r>
            <a:r>
              <a:rPr kumimoji="1" lang="ja-JP" altLang="en-US" dirty="0" smtClean="0"/>
              <a:t>変数と同様に</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a:t>　</a:t>
            </a:r>
            <a:r>
              <a:rPr kumimoji="1" lang="ja-JP" altLang="en-US" dirty="0" smtClean="0"/>
              <a:t>モデルのシミュレーションとしては終わっているが、セッションとしては終わっていないので保持し続けているようだ</a:t>
            </a: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初期化関数で先ほどの</a:t>
            </a:r>
            <a:r>
              <a:rPr kumimoji="1" lang="en-US" altLang="ja-JP" dirty="0" smtClean="0"/>
              <a:t>Global Static</a:t>
            </a:r>
            <a:r>
              <a:rPr kumimoji="1" lang="ja-JP" altLang="en-US" dirty="0" smtClean="0"/>
              <a:t>変数と同じようにリセットが可能</a:t>
            </a:r>
            <a:endParaRPr kumimoji="1" lang="en-US" altLang="ja-JP" dirty="0" smtClean="0"/>
          </a:p>
        </p:txBody>
      </p:sp>
    </p:spTree>
    <p:extLst>
      <p:ext uri="{BB962C8B-B14F-4D97-AF65-F5344CB8AC3E}">
        <p14:creationId xmlns:p14="http://schemas.microsoft.com/office/powerpoint/2010/main" val="1366976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ブロックでの</a:t>
            </a:r>
            <a:r>
              <a:rPr lang="en-US" altLang="ja-JP" dirty="0" smtClean="0"/>
              <a:t>Global</a:t>
            </a:r>
            <a:r>
              <a:rPr lang="ja-JP" altLang="en-US" dirty="0" smtClean="0"/>
              <a:t>変数</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と同様に初期化関数の設定をしないと、シミュレーション時の値は残り続ける</a:t>
            </a:r>
            <a:endParaRPr kumimoji="1" lang="en-US" altLang="ja-JP" dirty="0" smtClean="0"/>
          </a:p>
          <a:p>
            <a:pPr marL="0" indent="0">
              <a:buNone/>
            </a:pPr>
            <a:endParaRPr kumimoji="1" lang="en-US" altLang="ja-JP" dirty="0"/>
          </a:p>
          <a:p>
            <a:pPr marL="0" indent="0">
              <a:buNone/>
            </a:pPr>
            <a:r>
              <a:rPr kumimoji="1" lang="ja-JP" altLang="en-US" dirty="0" smtClean="0"/>
              <a:t>初期化未設定コード例　　　 初回</a:t>
            </a:r>
            <a:r>
              <a:rPr kumimoji="1" lang="ja-JP" altLang="en-US" dirty="0"/>
              <a:t>実行</a:t>
            </a:r>
            <a:r>
              <a:rPr kumimoji="1" lang="en-US" altLang="ja-JP" dirty="0"/>
              <a:t>(2</a:t>
            </a:r>
            <a:r>
              <a:rPr kumimoji="1" lang="ja-JP" altLang="en-US" dirty="0"/>
              <a:t>秒間</a:t>
            </a:r>
            <a:r>
              <a:rPr kumimoji="1" lang="en-US" altLang="ja-JP" dirty="0"/>
              <a:t>)</a:t>
            </a:r>
            <a:r>
              <a:rPr kumimoji="1" lang="ja-JP" altLang="en-US" u="sng" dirty="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a:t>2</a:t>
            </a:r>
            <a:r>
              <a:rPr kumimoji="1" lang="ja-JP" altLang="en-US" dirty="0"/>
              <a:t>回目実行</a:t>
            </a:r>
            <a:r>
              <a:rPr kumimoji="1" lang="en-US" altLang="ja-JP" dirty="0"/>
              <a:t>(2</a:t>
            </a:r>
            <a:r>
              <a:rPr kumimoji="1" lang="ja-JP" altLang="en-US" dirty="0"/>
              <a:t>秒間</a:t>
            </a:r>
            <a:r>
              <a:rPr kumimoji="1" lang="en-US" altLang="ja-JP" dirty="0"/>
              <a:t>)</a:t>
            </a:r>
            <a:r>
              <a:rPr kumimoji="1" lang="ja-JP" altLang="en-US" u="sng" dirty="0" smtClean="0">
                <a:solidFill>
                  <a:srgbClr val="FF0000"/>
                </a:solidFill>
              </a:rPr>
              <a:t>最終値</a:t>
            </a:r>
            <a:r>
              <a:rPr kumimoji="1" lang="en-US" altLang="ja-JP" u="sng" dirty="0" smtClean="0">
                <a:solidFill>
                  <a:srgbClr val="FF0000"/>
                </a:solidFill>
              </a:rPr>
              <a:t>403</a:t>
            </a:r>
            <a:endParaRPr kumimoji="1" lang="en-US" altLang="ja-JP" u="sng" dirty="0">
              <a:solidFill>
                <a:srgbClr val="FF0000"/>
              </a:solidFill>
            </a:endParaRPr>
          </a:p>
          <a:p>
            <a:pPr marL="0" indent="0">
              <a:buNone/>
            </a:pPr>
            <a:endParaRPr kumimoji="1" lang="en-US" altLang="ja-JP" dirty="0" smtClean="0"/>
          </a:p>
          <a:p>
            <a:pPr marL="0" indent="0">
              <a:buNone/>
            </a:pPr>
            <a:endParaRPr kumimoji="1" lang="en-US" altLang="ja-JP"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25241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19400"/>
            <a:ext cx="44291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572000"/>
            <a:ext cx="4352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488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ブロックでの</a:t>
            </a:r>
            <a:r>
              <a:rPr lang="en-US" altLang="ja-JP" dirty="0" smtClean="0"/>
              <a:t>Global</a:t>
            </a:r>
            <a:r>
              <a:rPr lang="ja-JP" altLang="en-US" dirty="0" smtClean="0"/>
              <a:t>変数</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と同様に初期化関数の設定を行うと初期化される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初期化設定コード例　　　　　</a:t>
            </a:r>
            <a:r>
              <a:rPr kumimoji="1" lang="ja-JP" altLang="en-US" dirty="0"/>
              <a:t>初回実行</a:t>
            </a:r>
            <a:r>
              <a:rPr kumimoji="1" lang="en-US" altLang="ja-JP" dirty="0"/>
              <a:t>(2</a:t>
            </a:r>
            <a:r>
              <a:rPr kumimoji="1" lang="ja-JP" altLang="en-US" dirty="0"/>
              <a:t>秒間</a:t>
            </a:r>
            <a:r>
              <a:rPr kumimoji="1" lang="en-US" altLang="ja-JP" dirty="0"/>
              <a:t>)</a:t>
            </a:r>
            <a:r>
              <a:rPr kumimoji="1" lang="ja-JP" altLang="en-US" u="sng" dirty="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a:t>2</a:t>
            </a:r>
            <a:r>
              <a:rPr kumimoji="1" lang="ja-JP" altLang="en-US" dirty="0"/>
              <a:t>回目実行</a:t>
            </a:r>
            <a:r>
              <a:rPr kumimoji="1" lang="en-US" altLang="ja-JP" dirty="0"/>
              <a:t>(2</a:t>
            </a:r>
            <a:r>
              <a:rPr kumimoji="1" lang="ja-JP" altLang="en-US" dirty="0"/>
              <a:t>秒間</a:t>
            </a:r>
            <a:r>
              <a:rPr kumimoji="1" lang="en-US" altLang="ja-JP" dirty="0"/>
              <a:t>)</a:t>
            </a:r>
            <a:r>
              <a:rPr kumimoji="1" lang="ja-JP" altLang="en-US" u="sng" dirty="0" smtClean="0">
                <a:solidFill>
                  <a:srgbClr val="FF0000"/>
                </a:solidFill>
              </a:rPr>
              <a:t>最終値</a:t>
            </a:r>
            <a:r>
              <a:rPr kumimoji="1" lang="en-US" altLang="ja-JP" u="sng" dirty="0" smtClean="0">
                <a:solidFill>
                  <a:srgbClr val="FF0000"/>
                </a:solidFill>
              </a:rPr>
              <a:t>202</a:t>
            </a:r>
            <a:endParaRPr kumimoji="1" lang="en-US" altLang="ja-JP" u="sng" dirty="0">
              <a:solidFill>
                <a:srgbClr val="FF0000"/>
              </a:solidFill>
            </a:endParaRPr>
          </a:p>
          <a:p>
            <a:pPr marL="0" indent="0">
              <a:buNone/>
            </a:pPr>
            <a:endParaRPr kumimoji="1" lang="en-US" altLang="ja-JP" dirty="0" smtClean="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28925"/>
            <a:ext cx="44291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65711"/>
            <a:ext cx="21717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4610100"/>
            <a:ext cx="4391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089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Global</a:t>
            </a:r>
            <a:r>
              <a:rPr lang="ja-JP" altLang="en-US" dirty="0" smtClean="0"/>
              <a:t>変数や</a:t>
            </a:r>
            <a:r>
              <a:rPr lang="en-US" altLang="ja-JP" dirty="0" smtClean="0"/>
              <a:t>Static</a:t>
            </a:r>
            <a:r>
              <a:rPr lang="ja-JP" altLang="en-US" dirty="0" smtClean="0"/>
              <a:t>変数の利用について</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a:t>file:///C:/Program%20Files/MATLAB/R2019b/help/simulink/sfg/s-function-builder-dialog-box.html</a:t>
            </a:r>
          </a:p>
          <a:p>
            <a:pPr marL="0" indent="0">
              <a:buNone/>
            </a:pPr>
            <a:r>
              <a:rPr kumimoji="1" lang="ja-JP" altLang="en-US" dirty="0" smtClean="0"/>
              <a:t>要約</a:t>
            </a:r>
            <a:endParaRPr kumimoji="1" lang="en-US" altLang="ja-JP" dirty="0" smtClean="0"/>
          </a:p>
          <a:p>
            <a:pPr marL="0" indent="0">
              <a:buNone/>
            </a:pPr>
            <a:r>
              <a:rPr kumimoji="1" lang="en-US" altLang="ja-JP" dirty="0" smtClean="0"/>
              <a:t>S-function Builder</a:t>
            </a:r>
            <a:r>
              <a:rPr kumimoji="1" lang="ja-JP" altLang="en-US" dirty="0" smtClean="0"/>
              <a:t>ブロック内の「離散状態の数」を指定することで、</a:t>
            </a:r>
            <a:r>
              <a:rPr kumimoji="1" lang="en-US" altLang="ja-JP" dirty="0" err="1" smtClean="0"/>
              <a:t>xD</a:t>
            </a:r>
            <a:r>
              <a:rPr kumimoji="1" lang="en-US" altLang="ja-JP" dirty="0" smtClean="0"/>
              <a:t>[0]</a:t>
            </a:r>
            <a:r>
              <a:rPr kumimoji="1" lang="ja-JP" altLang="en-US" dirty="0" smtClean="0"/>
              <a:t>～</a:t>
            </a:r>
            <a:r>
              <a:rPr kumimoji="1" lang="en-US" altLang="ja-JP" dirty="0" err="1" smtClean="0"/>
              <a:t>xD</a:t>
            </a:r>
            <a:r>
              <a:rPr kumimoji="1" lang="en-US" altLang="ja-JP" dirty="0" smtClean="0"/>
              <a:t>[n]</a:t>
            </a:r>
            <a:r>
              <a:rPr kumimoji="1" lang="ja-JP" altLang="en-US" dirty="0" smtClean="0"/>
              <a:t>の配列が確保される。これを用いることで過去値保持を行うことが可能</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65246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1789043" y="5105400"/>
            <a:ext cx="3225869"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381025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配列</a:t>
            </a:r>
            <a:r>
              <a:rPr kumimoji="1" lang="ja-JP" altLang="en-US" sz="4000" dirty="0"/>
              <a:t>の</a:t>
            </a:r>
            <a:r>
              <a:rPr kumimoji="1" lang="ja-JP" altLang="en-US" sz="4000" dirty="0" smtClean="0"/>
              <a:t>転置</a:t>
            </a:r>
            <a:endParaRPr kumimoji="1" lang="en-US" altLang="ja-JP" sz="4000" dirty="0"/>
          </a:p>
        </p:txBody>
      </p:sp>
    </p:spTree>
    <p:extLst>
      <p:ext uri="{BB962C8B-B14F-4D97-AF65-F5344CB8AC3E}">
        <p14:creationId xmlns:p14="http://schemas.microsoft.com/office/powerpoint/2010/main" val="445219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列優先・行優先とは</a:t>
            </a:r>
            <a:r>
              <a:rPr lang="en-US" altLang="ja-JP" dirty="0" smtClean="0"/>
              <a:t>(</a:t>
            </a:r>
            <a:r>
              <a:rPr lang="ja-JP" altLang="en-US" dirty="0" smtClean="0"/>
              <a:t>おさらい</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多次元配列の要素を表す順番に</a:t>
            </a:r>
            <a:r>
              <a:rPr kumimoji="1" lang="en-US" altLang="ja-JP" dirty="0" smtClean="0"/>
              <a:t>2</a:t>
            </a:r>
            <a:r>
              <a:rPr kumimoji="1" lang="ja-JP" altLang="en-US" dirty="0" smtClean="0"/>
              <a:t>種類の順番の振り方が存在する</a:t>
            </a:r>
            <a:endParaRPr kumimoji="1" lang="en-US" altLang="ja-JP" dirty="0" smtClean="0"/>
          </a:p>
          <a:p>
            <a:pPr marL="0" indent="0">
              <a:buNone/>
            </a:pPr>
            <a:endParaRPr kumimoji="1" lang="en-US" altLang="ja-JP" dirty="0"/>
          </a:p>
          <a:p>
            <a:pPr marL="0" indent="0">
              <a:buNone/>
            </a:pPr>
            <a:r>
              <a:rPr kumimoji="1" lang="ja-JP" altLang="en-US" dirty="0" smtClean="0"/>
              <a:t>・列優先</a:t>
            </a:r>
            <a:r>
              <a:rPr kumimoji="1" lang="en-US" altLang="ja-JP" dirty="0" smtClean="0"/>
              <a:t>(MATALAB</a:t>
            </a:r>
            <a:r>
              <a:rPr kumimoji="1" lang="ja-JP" altLang="en-US" dirty="0" smtClean="0"/>
              <a:t>のデフォルト</a:t>
            </a:r>
            <a:r>
              <a:rPr kumimoji="1" lang="en-US" altLang="ja-JP" dirty="0" smtClean="0"/>
              <a:t>)</a:t>
            </a:r>
          </a:p>
          <a:p>
            <a:pPr marL="0" indent="0">
              <a:buNone/>
            </a:pPr>
            <a:r>
              <a:rPr kumimoji="1" lang="ja-JP" altLang="en-US" dirty="0" smtClean="0"/>
              <a:t>　右図赤線のように、多次元配列の</a:t>
            </a:r>
            <a:endParaRPr kumimoji="1" lang="en-US" altLang="ja-JP" dirty="0" smtClean="0"/>
          </a:p>
          <a:p>
            <a:pPr marL="0" indent="0">
              <a:buNone/>
            </a:pPr>
            <a:r>
              <a:rPr kumimoji="1" lang="ja-JP" altLang="en-US" dirty="0" smtClean="0"/>
              <a:t>要素順を、左から順に縦に振っていく</a:t>
            </a:r>
            <a:endParaRPr kumimoji="1" lang="en-US" altLang="ja-JP" dirty="0" smtClean="0"/>
          </a:p>
          <a:p>
            <a:pPr marL="0" indent="0">
              <a:buNone/>
            </a:pPr>
            <a:r>
              <a:rPr kumimoji="1" lang="en-US" altLang="ja-JP" dirty="0" smtClean="0"/>
              <a:t>1</a:t>
            </a:r>
            <a:r>
              <a:rPr kumimoji="1" lang="ja-JP" altLang="en-US" dirty="0" smtClean="0"/>
              <a:t>行にすると「</a:t>
            </a:r>
            <a:r>
              <a:rPr kumimoji="1" lang="en-US" altLang="ja-JP" dirty="0" smtClean="0"/>
              <a:t>1,10,100,3,30,…,500</a:t>
            </a:r>
            <a:r>
              <a:rPr kumimoji="1" lang="ja-JP" altLang="en-US" dirty="0" smtClean="0"/>
              <a:t>」の順</a:t>
            </a:r>
            <a:endParaRPr kumimoji="1" lang="en-US" altLang="ja-JP" dirty="0" smtClean="0"/>
          </a:p>
          <a:p>
            <a:pPr marL="0" indent="0">
              <a:buNone/>
            </a:pPr>
            <a:endParaRPr kumimoji="1" lang="en-US" altLang="ja-JP" dirty="0"/>
          </a:p>
          <a:p>
            <a:pPr marL="0" indent="0">
              <a:buNone/>
            </a:pPr>
            <a:r>
              <a:rPr kumimoji="1" lang="ja-JP" altLang="en-US" dirty="0" smtClean="0"/>
              <a:t>・行優先</a:t>
            </a:r>
            <a:r>
              <a:rPr kumimoji="1" lang="en-US" altLang="ja-JP" dirty="0" smtClean="0"/>
              <a:t>(C</a:t>
            </a:r>
            <a:r>
              <a:rPr kumimoji="1" lang="ja-JP" altLang="en-US" dirty="0" smtClean="0"/>
              <a:t>言語の多次元配列の考え</a:t>
            </a:r>
            <a:r>
              <a:rPr kumimoji="1" lang="en-US" altLang="ja-JP" dirty="0" smtClean="0"/>
              <a:t>)</a:t>
            </a:r>
          </a:p>
          <a:p>
            <a:pPr marL="0" indent="0">
              <a:buNone/>
            </a:pPr>
            <a:r>
              <a:rPr kumimoji="1" lang="ja-JP" altLang="en-US" dirty="0" smtClean="0"/>
              <a:t>　右図赤線のように、多次元配列の</a:t>
            </a:r>
            <a:endParaRPr kumimoji="1" lang="en-US" altLang="ja-JP" dirty="0" smtClean="0"/>
          </a:p>
          <a:p>
            <a:pPr marL="0" indent="0">
              <a:buNone/>
            </a:pPr>
            <a:r>
              <a:rPr kumimoji="1" lang="ja-JP" altLang="en-US" dirty="0" smtClean="0"/>
              <a:t>要素順を、上から順に横に振っていく</a:t>
            </a:r>
            <a:endParaRPr kumimoji="1" lang="en-US" altLang="ja-JP" dirty="0" smtClean="0"/>
          </a:p>
          <a:p>
            <a:pPr marL="0" indent="0">
              <a:buNone/>
            </a:pPr>
            <a:r>
              <a:rPr kumimoji="1" lang="en-US" altLang="ja-JP" dirty="0" smtClean="0"/>
              <a:t>1</a:t>
            </a:r>
            <a:r>
              <a:rPr kumimoji="1" lang="ja-JP" altLang="en-US" dirty="0" smtClean="0"/>
              <a:t>行にすると「</a:t>
            </a:r>
            <a:r>
              <a:rPr kumimoji="1" lang="en-US" altLang="ja-JP" dirty="0" smtClean="0"/>
              <a:t>1,3,5,10,30,…,500</a:t>
            </a:r>
            <a:r>
              <a:rPr kumimoji="1" lang="ja-JP" altLang="en-US" dirty="0" smtClean="0"/>
              <a:t>」の順</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990850"/>
            <a:ext cx="278511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下矢印 4"/>
          <p:cNvSpPr/>
          <p:nvPr/>
        </p:nvSpPr>
        <p:spPr bwMode="auto">
          <a:xfrm>
            <a:off x="6222124"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下矢印 6"/>
          <p:cNvSpPr/>
          <p:nvPr/>
        </p:nvSpPr>
        <p:spPr bwMode="auto">
          <a:xfrm>
            <a:off x="7060324"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下矢印 7"/>
          <p:cNvSpPr/>
          <p:nvPr/>
        </p:nvSpPr>
        <p:spPr bwMode="auto">
          <a:xfrm>
            <a:off x="7924800"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05400"/>
            <a:ext cx="278511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bwMode="auto">
          <a:xfrm>
            <a:off x="6222124" y="5129048"/>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右矢印 13"/>
          <p:cNvSpPr/>
          <p:nvPr/>
        </p:nvSpPr>
        <p:spPr bwMode="auto">
          <a:xfrm>
            <a:off x="6218117" y="5362575"/>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右矢印 14"/>
          <p:cNvSpPr/>
          <p:nvPr/>
        </p:nvSpPr>
        <p:spPr bwMode="auto">
          <a:xfrm>
            <a:off x="6218117" y="5562600"/>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4350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C Caller</a:t>
            </a:r>
            <a:r>
              <a:rPr lang="ja-JP" altLang="en-US" dirty="0" smtClean="0"/>
              <a:t>ブロックにおける配列の転置</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ブロックに対して、代入する配列をどちらの方式で表すかを定めることができる。</a:t>
            </a:r>
            <a:endParaRPr kumimoji="1" lang="en-US" altLang="ja-JP" dirty="0" smtClean="0"/>
          </a:p>
          <a:p>
            <a:pPr marL="0" indent="0">
              <a:buNone/>
            </a:pPr>
            <a:endParaRPr kumimoji="1" lang="en-US" altLang="ja-JP" dirty="0"/>
          </a:p>
          <a:p>
            <a:pPr marL="0" indent="0">
              <a:buNone/>
            </a:pPr>
            <a:r>
              <a:rPr kumimoji="1" lang="ja-JP" altLang="en-US" dirty="0" smtClean="0"/>
              <a:t>コンフィギュレーションパラメータ</a:t>
            </a:r>
            <a:r>
              <a:rPr kumimoji="1" lang="en-US" altLang="ja-JP" dirty="0" smtClean="0"/>
              <a:t>-&gt;</a:t>
            </a:r>
            <a:r>
              <a:rPr kumimoji="1" lang="ja-JP" altLang="en-US" dirty="0" smtClean="0"/>
              <a:t>シミュレーションターゲット</a:t>
            </a:r>
            <a:endParaRPr kumimoji="1" lang="en-US" altLang="ja-JP" dirty="0" smtClean="0"/>
          </a:p>
          <a:p>
            <a:pPr marL="0" indent="0">
              <a:buNone/>
            </a:pPr>
            <a:r>
              <a:rPr kumimoji="1" lang="ja-JP" altLang="en-US" dirty="0" smtClean="0"/>
              <a:t>の「規定の関数のレイアウト」</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78954"/>
            <a:ext cx="4800600" cy="322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581399" y="5791200"/>
            <a:ext cx="3048001"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96000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次</a:t>
            </a:r>
            <a:r>
              <a:rPr kumimoji="1" lang="ja-JP" altLang="en-US" dirty="0" smtClean="0"/>
              <a:t>の</a:t>
            </a:r>
            <a:r>
              <a:rPr kumimoji="1" lang="en-US" altLang="ja-JP" dirty="0" smtClean="0"/>
              <a:t>C</a:t>
            </a:r>
            <a:r>
              <a:rPr kumimoji="1" lang="ja-JP" altLang="en-US" dirty="0" smtClean="0"/>
              <a:t>ソースを呼び出す際に、配列のレイアウト設定を変更して結果を見る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モデルは以下の通りである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33600"/>
            <a:ext cx="50958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4772025"/>
            <a:ext cx="81819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5302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規定なし</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smtClean="0"/>
              <a:t>(</a:t>
            </a:r>
            <a:r>
              <a:rPr kumimoji="1" lang="ja-JP" altLang="en-US" dirty="0"/>
              <a:t>配列のレイアウト</a:t>
            </a:r>
            <a:r>
              <a:rPr kumimoji="1" lang="ja-JP" altLang="en-US" dirty="0" smtClean="0"/>
              <a:t>設定：規定なし</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695450"/>
            <a:ext cx="81629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7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機能概要と使い方</a:t>
            </a:r>
            <a:endParaRPr kumimoji="1" lang="ja-JP" altLang="en-US" dirty="0"/>
          </a:p>
        </p:txBody>
      </p:sp>
      <p:sp>
        <p:nvSpPr>
          <p:cNvPr id="3" name="コンテンツ プレースホルダー 2"/>
          <p:cNvSpPr>
            <a:spLocks noGrp="1"/>
          </p:cNvSpPr>
          <p:nvPr>
            <p:ph idx="1"/>
          </p:nvPr>
        </p:nvSpPr>
        <p:spPr>
          <a:xfrm>
            <a:off x="611560" y="1772816"/>
            <a:ext cx="8229600" cy="4320902"/>
          </a:xfrm>
        </p:spPr>
        <p:txBody>
          <a:bodyPr/>
          <a:lstStyle/>
          <a:p>
            <a:pPr marL="0" indent="0">
              <a:buNone/>
            </a:pPr>
            <a:r>
              <a:rPr lang="ja-JP" altLang="en-US" sz="1400" b="1" dirty="0" smtClean="0"/>
              <a:t>機能概要</a:t>
            </a:r>
            <a:endParaRPr lang="en-US" altLang="ja-JP" sz="1400" b="1" dirty="0" smtClean="0"/>
          </a:p>
          <a:p>
            <a:r>
              <a:rPr lang="en-US" altLang="ja-JP" sz="1400" dirty="0" smtClean="0"/>
              <a:t>C</a:t>
            </a:r>
            <a:r>
              <a:rPr lang="en-US" altLang="ja-JP" sz="1400" dirty="0"/>
              <a:t> Caller </a:t>
            </a:r>
            <a:r>
              <a:rPr lang="ja-JP" altLang="en-US" sz="1400" dirty="0"/>
              <a:t>ブロックは、外部 </a:t>
            </a:r>
            <a:r>
              <a:rPr lang="en-US" altLang="ja-JP" sz="1400" dirty="0"/>
              <a:t>C </a:t>
            </a:r>
            <a:r>
              <a:rPr lang="ja-JP" altLang="en-US" sz="1400" dirty="0"/>
              <a:t>コードを </a:t>
            </a:r>
            <a:r>
              <a:rPr lang="en-US" altLang="ja-JP" sz="1400" dirty="0"/>
              <a:t>Simulink</a:t>
            </a:r>
            <a:r>
              <a:rPr lang="en-US" altLang="ja-JP" sz="1400" baseline="30000" dirty="0"/>
              <a:t>®</a:t>
            </a:r>
            <a:r>
              <a:rPr lang="ja-JP" altLang="en-US" sz="1400" dirty="0"/>
              <a:t> に統合します。このブロックによって外部 </a:t>
            </a:r>
            <a:r>
              <a:rPr lang="en-US" altLang="ja-JP" sz="1400" dirty="0"/>
              <a:t>C </a:t>
            </a:r>
            <a:r>
              <a:rPr lang="ja-JP" altLang="en-US" sz="1400" dirty="0"/>
              <a:t>コードに含まれる関数がインポートされてリストされ、</a:t>
            </a:r>
            <a:r>
              <a:rPr lang="en-US" altLang="ja-JP" sz="1400" dirty="0"/>
              <a:t>Simulink </a:t>
            </a:r>
            <a:r>
              <a:rPr lang="ja-JP" altLang="en-US" sz="1400" dirty="0"/>
              <a:t>モデルで統合</a:t>
            </a:r>
            <a:r>
              <a:rPr lang="ja-JP" altLang="en-US" sz="1400" dirty="0" err="1"/>
              <a:t>する関連付けられた</a:t>
            </a:r>
            <a:r>
              <a:rPr lang="ja-JP" altLang="en-US" sz="1400" dirty="0"/>
              <a:t> </a:t>
            </a:r>
            <a:r>
              <a:rPr lang="en-US" altLang="ja-JP" sz="1400" dirty="0"/>
              <a:t>C </a:t>
            </a:r>
            <a:r>
              <a:rPr lang="ja-JP" altLang="en-US" sz="1400" dirty="0"/>
              <a:t>関数を選択することができます。</a:t>
            </a:r>
            <a:r>
              <a:rPr lang="en-US" altLang="ja-JP" sz="1400" dirty="0"/>
              <a:t>C Caller </a:t>
            </a:r>
            <a:r>
              <a:rPr lang="ja-JP" altLang="en-US" sz="1400" dirty="0"/>
              <a:t>ブロックはスタンドアロンでコード生成をサポートします。より複雑なモデルのコード生成は </a:t>
            </a:r>
            <a:r>
              <a:rPr lang="en-US" altLang="ja-JP" sz="1400" dirty="0"/>
              <a:t>Simulink </a:t>
            </a:r>
            <a:r>
              <a:rPr lang="ja-JP" altLang="en-US" sz="1400" dirty="0"/>
              <a:t>モデルの機能に依存します</a:t>
            </a:r>
            <a:r>
              <a:rPr lang="ja-JP" altLang="en-US" sz="1400" dirty="0" smtClean="0"/>
              <a:t>。</a:t>
            </a:r>
            <a:endParaRPr lang="en-US" altLang="ja-JP" sz="1400" dirty="0" smtClean="0"/>
          </a:p>
          <a:p>
            <a:endParaRPr lang="en-US" altLang="ja-JP" sz="1400" dirty="0"/>
          </a:p>
          <a:p>
            <a:pPr marL="0" indent="0">
              <a:buNone/>
            </a:pPr>
            <a:r>
              <a:rPr lang="ja-JP" altLang="en-US" sz="1400" b="1" dirty="0" smtClean="0"/>
              <a:t>使い方</a:t>
            </a:r>
            <a:endParaRPr lang="ja-JP" altLang="en-US" sz="1400" b="1" dirty="0"/>
          </a:p>
          <a:p>
            <a:r>
              <a:rPr lang="en-US" altLang="ja-JP" sz="1400" dirty="0"/>
              <a:t>C Caller </a:t>
            </a:r>
            <a:r>
              <a:rPr lang="ja-JP" altLang="en-US" sz="1400" dirty="0"/>
              <a:t>ブロックを使用するには、</a:t>
            </a:r>
            <a:r>
              <a:rPr lang="en-US" altLang="ja-JP" sz="1400" b="1" dirty="0"/>
              <a:t>[</a:t>
            </a:r>
            <a:r>
              <a:rPr lang="ja-JP" altLang="en-US" sz="1400" b="1" dirty="0"/>
              <a:t>コンフィギュレーション パラメーター</a:t>
            </a:r>
            <a:r>
              <a:rPr lang="en-US" altLang="ja-JP" sz="1400" b="1" dirty="0"/>
              <a:t>]</a:t>
            </a:r>
            <a:r>
              <a:rPr lang="ja-JP" altLang="en-US" sz="1400" dirty="0"/>
              <a:t> の </a:t>
            </a:r>
            <a:r>
              <a:rPr lang="en-US" altLang="ja-JP" sz="1400" b="1" dirty="0"/>
              <a:t>[</a:t>
            </a:r>
            <a:r>
              <a:rPr lang="ja-JP" altLang="en-US" sz="1400" b="1" dirty="0"/>
              <a:t>シミュレーション ターゲット</a:t>
            </a:r>
            <a:r>
              <a:rPr lang="en-US" altLang="ja-JP" sz="1400" b="1" dirty="0"/>
              <a:t>]</a:t>
            </a:r>
            <a:r>
              <a:rPr lang="ja-JP" altLang="en-US" sz="1400" dirty="0"/>
              <a:t> を使用してソース コードとサポート ファイルを定義します。次に、</a:t>
            </a:r>
            <a:r>
              <a:rPr lang="en-US" altLang="ja-JP" sz="1400" b="1" dirty="0"/>
              <a:t>[</a:t>
            </a:r>
            <a:r>
              <a:rPr lang="ja-JP" altLang="en-US" sz="1400" b="1" dirty="0"/>
              <a:t>ライブラリ ブラウザー</a:t>
            </a:r>
            <a:r>
              <a:rPr lang="en-US" altLang="ja-JP" sz="1400" b="1" dirty="0"/>
              <a:t>]</a:t>
            </a:r>
            <a:r>
              <a:rPr lang="ja-JP" altLang="en-US" sz="1400" dirty="0"/>
              <a:t> 、 </a:t>
            </a:r>
            <a:r>
              <a:rPr lang="en-US" altLang="ja-JP" sz="1400" b="1" dirty="0"/>
              <a:t>[Simulink]</a:t>
            </a:r>
            <a:r>
              <a:rPr lang="ja-JP" altLang="en-US" sz="1400" dirty="0"/>
              <a:t> 、 </a:t>
            </a:r>
            <a:r>
              <a:rPr lang="en-US" altLang="ja-JP" sz="1400" b="1" dirty="0"/>
              <a:t>[User Defined Functions]</a:t>
            </a:r>
            <a:r>
              <a:rPr lang="ja-JP" altLang="en-US" sz="1400" dirty="0"/>
              <a:t> を使用して、</a:t>
            </a:r>
            <a:r>
              <a:rPr lang="en-US" altLang="ja-JP" sz="1400" dirty="0"/>
              <a:t>C Caller </a:t>
            </a:r>
            <a:r>
              <a:rPr lang="ja-JP" altLang="en-US" sz="1400" dirty="0"/>
              <a:t>ブロックを </a:t>
            </a:r>
            <a:r>
              <a:rPr lang="en-US" altLang="ja-JP" sz="1400" dirty="0"/>
              <a:t>Simulink </a:t>
            </a:r>
            <a:r>
              <a:rPr lang="ja-JP" altLang="en-US" sz="1400" dirty="0"/>
              <a:t>キャンバスに配置します。定義済みのソース コード ファイルやその依存関係を変更するには、ブロック ダイアログで  をクリックして </a:t>
            </a:r>
            <a:r>
              <a:rPr lang="en-US" altLang="ja-JP" sz="1400" b="1" dirty="0"/>
              <a:t>[</a:t>
            </a:r>
            <a:r>
              <a:rPr lang="ja-JP" altLang="en-US" sz="1400" b="1" dirty="0"/>
              <a:t>コンフィギュレーション パラメーター</a:t>
            </a:r>
            <a:r>
              <a:rPr lang="en-US" altLang="ja-JP" sz="1400" b="1" dirty="0"/>
              <a:t>]</a:t>
            </a:r>
            <a:r>
              <a:rPr lang="ja-JP" altLang="en-US" sz="1400" dirty="0"/>
              <a:t> の </a:t>
            </a:r>
            <a:r>
              <a:rPr lang="en-US" altLang="ja-JP" sz="1400" b="1" dirty="0"/>
              <a:t>[</a:t>
            </a:r>
            <a:r>
              <a:rPr lang="ja-JP" altLang="en-US" sz="1400" b="1" dirty="0"/>
              <a:t>シミュレーション ターゲット</a:t>
            </a:r>
            <a:r>
              <a:rPr lang="en-US" altLang="ja-JP" sz="1400" b="1" dirty="0"/>
              <a:t>]</a:t>
            </a:r>
            <a:r>
              <a:rPr lang="ja-JP" altLang="en-US" sz="1400" dirty="0"/>
              <a:t> タブに移動します。ソース コードやその依存関係を変更したら、ブロック ダイアログで  をクリックして関数のリストを更新します。ソース コードの関数のリストを参照および変更する際は、 アイコンを使用してヘッダー ファイルにアクセスします。</a:t>
            </a:r>
          </a:p>
          <a:p>
            <a:pPr marL="0" indent="0">
              <a:buNone/>
            </a:pPr>
            <a:endParaRPr kumimoji="1" lang="ja-JP" altLang="en-US" sz="1400" dirty="0"/>
          </a:p>
        </p:txBody>
      </p:sp>
      <p:sp>
        <p:nvSpPr>
          <p:cNvPr id="4" name="日付プレースホルダー 3"/>
          <p:cNvSpPr>
            <a:spLocks noGrp="1"/>
          </p:cNvSpPr>
          <p:nvPr>
            <p:ph type="dt" sz="half" idx="4294967295"/>
          </p:nvPr>
        </p:nvSpPr>
        <p:spPr>
          <a:xfrm>
            <a:off x="590550" y="6453188"/>
            <a:ext cx="2133600" cy="268287"/>
          </a:xfrm>
          <a:prstGeom prst="rect">
            <a:avLst/>
          </a:prstGeom>
        </p:spPr>
        <p:txBody>
          <a:bodyPr/>
          <a:lstStyle/>
          <a:p>
            <a:fld id="{0F0D43E4-F348-428B-9019-B0441F00C19F}" type="datetime1">
              <a:rPr lang="ja-JP" altLang="en-US" smtClean="0"/>
              <a:pPr/>
              <a:t>2020/7/29</a:t>
            </a:fld>
            <a:endParaRPr lang="en-US" altLang="ja-JP"/>
          </a:p>
        </p:txBody>
      </p:sp>
      <p:sp>
        <p:nvSpPr>
          <p:cNvPr id="5" name="スライド番号プレースホルダー 4"/>
          <p:cNvSpPr>
            <a:spLocks noGrp="1"/>
          </p:cNvSpPr>
          <p:nvPr>
            <p:ph type="sldNum" sz="quarter" idx="4294967295"/>
          </p:nvPr>
        </p:nvSpPr>
        <p:spPr>
          <a:xfrm>
            <a:off x="6659563" y="6381750"/>
            <a:ext cx="2133600" cy="268288"/>
          </a:xfrm>
          <a:prstGeom prst="rect">
            <a:avLst/>
          </a:prstGeom>
        </p:spPr>
        <p:txBody>
          <a:bodyPr/>
          <a:lstStyle/>
          <a:p>
            <a:fld id="{2335E843-1343-41DB-9349-BF1F252BC7EC}" type="slidenum">
              <a:rPr lang="en-US" altLang="ja-JP" smtClean="0"/>
              <a:pPr/>
              <a:t>5</a:t>
            </a:fld>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3754480526"/>
              </p:ext>
            </p:extLst>
          </p:nvPr>
        </p:nvGraphicFramePr>
        <p:xfrm>
          <a:off x="539552" y="908720"/>
          <a:ext cx="8229600" cy="741680"/>
        </p:xfrm>
        <a:graphic>
          <a:graphicData uri="http://schemas.openxmlformats.org/drawingml/2006/table">
            <a:tbl>
              <a:tblPr firstRow="1" bandRow="1">
                <a:tableStyleId>{EB344D84-9AFB-497E-A393-DC336BA19D2E}</a:tableStyleId>
              </a:tblPr>
              <a:tblGrid>
                <a:gridCol w="2109242"/>
                <a:gridCol w="6120358"/>
              </a:tblGrid>
              <a:tr h="370840">
                <a:tc>
                  <a:txBody>
                    <a:bodyPr/>
                    <a:lstStyle/>
                    <a:p>
                      <a:r>
                        <a:rPr kumimoji="1" lang="ja-JP" altLang="en-US" sz="1200" dirty="0" smtClean="0">
                          <a:solidFill>
                            <a:sysClr val="windowText" lastClr="000000"/>
                          </a:solidFill>
                        </a:rPr>
                        <a:t>ドキュメント項目名</a:t>
                      </a:r>
                      <a:endParaRPr kumimoji="1" lang="ja-JP" altLang="en-US" sz="1200" dirty="0">
                        <a:solidFill>
                          <a:sysClr val="windowText" lastClr="000000"/>
                        </a:solidFill>
                      </a:endParaRPr>
                    </a:p>
                  </a:txBody>
                  <a:tcPr/>
                </a:tc>
                <a:tc>
                  <a:txBody>
                    <a:bodyPr/>
                    <a:lstStyle/>
                    <a:p>
                      <a:r>
                        <a:rPr kumimoji="1" lang="ja-JP" altLang="en-US" sz="1200" dirty="0" smtClean="0">
                          <a:solidFill>
                            <a:sysClr val="windowText" lastClr="000000"/>
                          </a:solidFill>
                        </a:rPr>
                        <a:t>アドレス</a:t>
                      </a:r>
                      <a:endParaRPr kumimoji="1" lang="ja-JP" altLang="en-US" sz="1200" dirty="0">
                        <a:solidFill>
                          <a:sysClr val="windowText" lastClr="000000"/>
                        </a:solidFill>
                      </a:endParaRPr>
                    </a:p>
                  </a:txBody>
                  <a:tcPr/>
                </a:tc>
              </a:tr>
              <a:tr h="370840">
                <a:tc>
                  <a:txBody>
                    <a:bodyPr/>
                    <a:lstStyle/>
                    <a:p>
                      <a:r>
                        <a:rPr kumimoji="1" lang="en-US" altLang="ja-JP" sz="1200" dirty="0" smtClean="0"/>
                        <a:t>C Caller</a:t>
                      </a:r>
                      <a:endParaRPr kumimoji="1" lang="ja-JP" altLang="en-US" sz="1200" dirty="0"/>
                    </a:p>
                  </a:txBody>
                  <a:tcPr/>
                </a:tc>
                <a:tc>
                  <a:txBody>
                    <a:bodyPr/>
                    <a:lstStyle/>
                    <a:p>
                      <a:r>
                        <a:rPr lang="en-US" altLang="ja-JP" sz="1200" dirty="0" smtClean="0"/>
                        <a:t>file:///C:/Program%20Files/MATLAB/R2019b/help/</a:t>
                      </a:r>
                      <a:r>
                        <a:rPr kumimoji="1" lang="en-US" altLang="ja-JP" sz="1200" b="0" i="0" u="none" strike="noStrike" kern="1200" baseline="0" dirty="0" smtClean="0">
                          <a:solidFill>
                            <a:schemeClr val="dk1"/>
                          </a:solidFill>
                          <a:latin typeface="+mn-lt"/>
                          <a:ea typeface="+mn-ea"/>
                          <a:cs typeface="+mn-cs"/>
                        </a:rPr>
                        <a:t>simulink/slref/ccaller.html</a:t>
                      </a:r>
                    </a:p>
                  </a:txBody>
                  <a:tcPr/>
                </a:tc>
              </a:tr>
            </a:tbl>
          </a:graphicData>
        </a:graphic>
      </p:graphicFrame>
    </p:spTree>
    <p:extLst>
      <p:ext uri="{BB962C8B-B14F-4D97-AF65-F5344CB8AC3E}">
        <p14:creationId xmlns:p14="http://schemas.microsoft.com/office/powerpoint/2010/main" val="2837971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a:t>列優先</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設定：列優先</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695450"/>
            <a:ext cx="81629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276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行</a:t>
            </a:r>
            <a:r>
              <a:rPr lang="ja-JP" altLang="en-US" dirty="0"/>
              <a:t>優先</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設定：行優先</a:t>
            </a:r>
            <a:r>
              <a:rPr kumimoji="1" lang="en-US" altLang="ja-JP" dirty="0" smtClean="0"/>
              <a:t>)</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→行優先で計算されている</a:t>
            </a:r>
            <a:endParaRPr kumimoji="1" lang="en-US" altLang="ja-JP" dirty="0" smtClean="0"/>
          </a:p>
          <a:p>
            <a:pPr marL="0" indent="0">
              <a:buNone/>
            </a:pPr>
            <a:endParaRPr kumimoji="1" lang="en-US" altLang="ja-JP"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762125"/>
            <a:ext cx="80676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1835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任意</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設定：任意</a:t>
            </a:r>
            <a:r>
              <a:rPr kumimoji="1" lang="en-US" altLang="ja-JP" dirty="0" smtClean="0"/>
              <a:t>)</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24670"/>
            <a:ext cx="81153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9473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err="1" smtClean="0"/>
              <a:t>での</a:t>
            </a:r>
            <a:r>
              <a:rPr lang="ja-JP" altLang="en-US" dirty="0" smtClean="0"/>
              <a:t>配列の転置</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S-function</a:t>
            </a:r>
            <a:r>
              <a:rPr kumimoji="1" lang="ja-JP" altLang="en-US" dirty="0" smtClean="0"/>
              <a:t>ブロックでも入出力の配列を行優先・列優先を選択することが可能</a:t>
            </a:r>
            <a:endParaRPr kumimoji="1" lang="en-US" altLang="ja-JP" dirty="0" smtClean="0"/>
          </a:p>
          <a:p>
            <a:pPr marL="0" indent="0">
              <a:buNone/>
            </a:pPr>
            <a:endParaRPr kumimoji="1" lang="en-US" altLang="ja-JP" dirty="0"/>
          </a:p>
          <a:p>
            <a:pPr marL="0" indent="0">
              <a:buNone/>
            </a:pPr>
            <a:r>
              <a:rPr kumimoji="1" lang="ja-JP" altLang="en-US" dirty="0" smtClean="0"/>
              <a:t>例）</a:t>
            </a:r>
            <a:r>
              <a:rPr kumimoji="1" lang="en-US" altLang="ja-JP" dirty="0" smtClean="0"/>
              <a:t>S-function Builder</a:t>
            </a:r>
            <a:r>
              <a:rPr kumimoji="1" lang="ja-JP" altLang="en-US" dirty="0" smtClean="0"/>
              <a:t>ブロック</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例２）</a:t>
            </a:r>
            <a:r>
              <a:rPr kumimoji="1" lang="en-US" altLang="ja-JP" dirty="0" smtClean="0"/>
              <a:t>Legacy Code Tool </a:t>
            </a:r>
            <a:r>
              <a:rPr kumimoji="1" lang="ja-JP" altLang="en-US" dirty="0" smtClean="0"/>
              <a:t>パラメータ</a:t>
            </a:r>
            <a:endParaRPr kumimoji="1" lang="en-US" altLang="ja-JP" dirty="0" smtClean="0"/>
          </a:p>
          <a:p>
            <a:pPr marL="0" indent="0">
              <a:buNone/>
            </a:pPr>
            <a:r>
              <a:rPr kumimoji="1" lang="en-US" altLang="ja-JP" dirty="0"/>
              <a:t> </a:t>
            </a:r>
            <a:r>
              <a:rPr kumimoji="1" lang="en-US" altLang="ja-JP" dirty="0" err="1" smtClean="0"/>
              <a:t>convertNDArrayToRowMajor</a:t>
            </a:r>
            <a:endParaRPr kumimoji="1" lang="en-US" altLang="ja-JP"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4876800" cy="2259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14600" y="4617622"/>
            <a:ext cx="1066800" cy="182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637153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kumimoji="1" lang="ja-JP" altLang="en-US" kern="0" dirty="0" smtClean="0"/>
              <a:t>行列の入力（コード生成）</a:t>
            </a:r>
            <a:endParaRPr kumimoji="1" lang="en-US" altLang="ja-JP" kern="0" dirty="0" smtClean="0"/>
          </a:p>
          <a:p>
            <a:pPr lvl="1"/>
            <a:r>
              <a:rPr lang="ja-JP" altLang="en-US" kern="0" dirty="0"/>
              <a:t>コンフィギュレーションパラメーター</a:t>
            </a:r>
            <a:r>
              <a:rPr lang="ja-JP" altLang="en-US" kern="0" dirty="0" smtClean="0"/>
              <a:t>の以下設定を行優先・列優先の選択に合わせて切り替え</a:t>
            </a:r>
            <a:r>
              <a:rPr lang="ja-JP" altLang="en-US" kern="0" dirty="0"/>
              <a:t>る</a:t>
            </a:r>
            <a:endParaRPr lang="en-US" altLang="ja-JP" kern="0" dirty="0" smtClean="0"/>
          </a:p>
          <a:p>
            <a:pPr lvl="2"/>
            <a:r>
              <a:rPr kumimoji="1" lang="en-US" altLang="ja-JP" kern="0" dirty="0" smtClean="0"/>
              <a:t>[</a:t>
            </a:r>
            <a:r>
              <a:rPr kumimoji="1" lang="ja-JP" altLang="en-US" kern="0" dirty="0" smtClean="0"/>
              <a:t>シミュレーション ターゲット</a:t>
            </a:r>
            <a:r>
              <a:rPr kumimoji="1" lang="en-US" altLang="ja-JP" kern="0" dirty="0" smtClean="0"/>
              <a:t>]-[</a:t>
            </a:r>
            <a:r>
              <a:rPr kumimoji="1" lang="ja-JP" altLang="en-US" kern="0" dirty="0" smtClean="0"/>
              <a:t>規定の関数配列のレイアウト</a:t>
            </a:r>
            <a:r>
              <a:rPr kumimoji="1" lang="en-US" altLang="ja-JP" kern="0" dirty="0" smtClean="0"/>
              <a:t>]</a:t>
            </a:r>
            <a:r>
              <a:rPr kumimoji="1" lang="ja-JP" altLang="en-US" kern="0" dirty="0" smtClean="0"/>
              <a:t>を設定。</a:t>
            </a:r>
            <a:endParaRPr kumimoji="1" lang="en-US" altLang="ja-JP" kern="0" dirty="0" smtClean="0"/>
          </a:p>
          <a:p>
            <a:pPr lvl="2"/>
            <a:r>
              <a:rPr lang="en-US" altLang="ja-JP" kern="0" dirty="0" smtClean="0"/>
              <a:t>[</a:t>
            </a:r>
            <a:r>
              <a:rPr lang="ja-JP" altLang="en-US" kern="0" dirty="0" smtClean="0"/>
              <a:t>インターフェイス</a:t>
            </a:r>
            <a:r>
              <a:rPr lang="en-US" altLang="ja-JP" kern="0" dirty="0" smtClean="0"/>
              <a:t>]-[</a:t>
            </a:r>
            <a:r>
              <a:rPr lang="ja-JP" altLang="en-US" kern="0" dirty="0" smtClean="0"/>
              <a:t>データ交換インターフェイス</a:t>
            </a:r>
            <a:r>
              <a:rPr lang="en-US" altLang="ja-JP" kern="0" dirty="0" smtClean="0"/>
              <a:t>]-[</a:t>
            </a:r>
            <a:r>
              <a:rPr lang="ja-JP" altLang="en-US" kern="0" dirty="0" smtClean="0"/>
              <a:t>配列のレイアウト</a:t>
            </a:r>
            <a:r>
              <a:rPr lang="en-US" altLang="ja-JP" kern="0" dirty="0" smtClean="0"/>
              <a:t>]</a:t>
            </a:r>
            <a:r>
              <a:rPr lang="ja-JP" altLang="en-US" kern="0" dirty="0" smtClean="0"/>
              <a:t>を設定。</a:t>
            </a:r>
            <a:r>
              <a:rPr lang="en-US" altLang="ja-JP" kern="0" dirty="0" smtClean="0"/>
              <a:t/>
            </a:r>
            <a:br>
              <a:rPr lang="en-US" altLang="ja-JP" kern="0" dirty="0" smtClean="0"/>
            </a:br>
            <a:r>
              <a:rPr lang="en-US" altLang="ja-JP" kern="0" dirty="0"/>
              <a:t>”Row-major</a:t>
            </a:r>
            <a:r>
              <a:rPr lang="en-US" altLang="ja-JP" kern="0" dirty="0" smtClean="0"/>
              <a:t>”</a:t>
            </a:r>
            <a:r>
              <a:rPr lang="ja-JP" altLang="en-US" kern="0" dirty="0" smtClean="0"/>
              <a:t>の場合、違反時にエラー出力するかを選択可。</a:t>
            </a:r>
            <a:r>
              <a:rPr lang="en-US" altLang="ja-JP" kern="0" dirty="0"/>
              <a:t/>
            </a:r>
            <a:br>
              <a:rPr lang="en-US" altLang="ja-JP" kern="0" dirty="0"/>
            </a:br>
            <a:r>
              <a:rPr lang="en-US" altLang="ja-JP" kern="0" dirty="0" smtClean="0"/>
              <a:t>”Column-major”</a:t>
            </a:r>
            <a:r>
              <a:rPr lang="ja-JP" altLang="en-US" kern="0" dirty="0" smtClean="0"/>
              <a:t>の場合、エラー設定できない。</a:t>
            </a:r>
            <a:endParaRPr lang="en-US" altLang="ja-JP" kern="0" dirty="0" smtClean="0"/>
          </a:p>
        </p:txBody>
      </p:sp>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6343" y="3404670"/>
            <a:ext cx="3788376" cy="1683723"/>
          </a:xfrm>
          <a:prstGeom prst="rect">
            <a:avLst/>
          </a:prstGeom>
          <a:ln>
            <a:solidFill>
              <a:schemeClr val="accent1"/>
            </a:solidFill>
          </a:ln>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299" y="5148197"/>
            <a:ext cx="2004546" cy="951931"/>
          </a:xfrm>
          <a:prstGeom prst="rect">
            <a:avLst/>
          </a:prstGeom>
          <a:ln>
            <a:solidFill>
              <a:schemeClr val="accent1"/>
            </a:solidFill>
          </a:ln>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7696" y="5126774"/>
            <a:ext cx="1848302" cy="973507"/>
          </a:xfrm>
          <a:prstGeom prst="rect">
            <a:avLst/>
          </a:prstGeom>
          <a:ln>
            <a:solidFill>
              <a:schemeClr val="accent1"/>
            </a:solidFill>
          </a:ln>
        </p:spPr>
      </p:pic>
      <p:sp>
        <p:nvSpPr>
          <p:cNvPr id="7" name="テキスト ボックス 6"/>
          <p:cNvSpPr txBox="1"/>
          <p:nvPr/>
        </p:nvSpPr>
        <p:spPr>
          <a:xfrm>
            <a:off x="3405360" y="5988281"/>
            <a:ext cx="877163" cy="369332"/>
          </a:xfrm>
          <a:prstGeom prst="rect">
            <a:avLst/>
          </a:prstGeom>
          <a:noFill/>
        </p:spPr>
        <p:txBody>
          <a:bodyPr wrap="none" rtlCol="0">
            <a:spAutoFit/>
          </a:bodyPr>
          <a:lstStyle/>
          <a:p>
            <a:r>
              <a:rPr kumimoji="1" lang="ja-JP" altLang="en-US" dirty="0" smtClean="0"/>
              <a:t>列優先</a:t>
            </a:r>
            <a:endParaRPr kumimoji="1" lang="ja-JP" altLang="en-US" dirty="0"/>
          </a:p>
        </p:txBody>
      </p:sp>
      <p:sp>
        <p:nvSpPr>
          <p:cNvPr id="8" name="テキスト ボックス 7"/>
          <p:cNvSpPr txBox="1"/>
          <p:nvPr/>
        </p:nvSpPr>
        <p:spPr>
          <a:xfrm>
            <a:off x="5776895" y="6012418"/>
            <a:ext cx="877163" cy="369332"/>
          </a:xfrm>
          <a:prstGeom prst="rect">
            <a:avLst/>
          </a:prstGeom>
          <a:noFill/>
        </p:spPr>
        <p:txBody>
          <a:bodyPr wrap="none" rtlCol="0">
            <a:spAutoFit/>
          </a:bodyPr>
          <a:lstStyle/>
          <a:p>
            <a:r>
              <a:rPr lang="ja-JP" altLang="en-US" dirty="0"/>
              <a:t>行</a:t>
            </a:r>
            <a:r>
              <a:rPr kumimoji="1" lang="ja-JP" altLang="en-US" dirty="0" smtClean="0"/>
              <a:t>優先</a:t>
            </a:r>
            <a:endParaRPr kumimoji="1" lang="ja-JP" altLang="en-US" dirty="0"/>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7082" y="4204856"/>
            <a:ext cx="2865665" cy="640295"/>
          </a:xfrm>
          <a:prstGeom prst="rect">
            <a:avLst/>
          </a:prstGeom>
          <a:ln>
            <a:solidFill>
              <a:schemeClr val="accent1"/>
            </a:solidFill>
          </a:ln>
        </p:spPr>
      </p:pic>
      <p:sp>
        <p:nvSpPr>
          <p:cNvPr id="12" name="正方形/長方形 11"/>
          <p:cNvSpPr/>
          <p:nvPr/>
        </p:nvSpPr>
        <p:spPr bwMode="auto">
          <a:xfrm>
            <a:off x="3127834" y="4544601"/>
            <a:ext cx="1331984" cy="2815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5962637" y="4425143"/>
            <a:ext cx="2842082" cy="66324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9679" y="5067141"/>
            <a:ext cx="783697" cy="1032987"/>
          </a:xfrm>
          <a:prstGeom prst="rect">
            <a:avLst/>
          </a:prstGeom>
        </p:spPr>
      </p:pic>
      <p:sp>
        <p:nvSpPr>
          <p:cNvPr id="3" name="右矢印 2"/>
          <p:cNvSpPr/>
          <p:nvPr/>
        </p:nvSpPr>
        <p:spPr bwMode="auto">
          <a:xfrm>
            <a:off x="2143792" y="5407526"/>
            <a:ext cx="657515" cy="3522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52513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生成</a:t>
            </a:r>
            <a:r>
              <a:rPr kumimoji="1" lang="ja-JP" altLang="en-US" sz="4000" dirty="0"/>
              <a:t>コードの</a:t>
            </a:r>
            <a:r>
              <a:rPr kumimoji="1" lang="ja-JP" altLang="en-US" sz="4000" dirty="0" smtClean="0"/>
              <a:t>特徴</a:t>
            </a:r>
            <a:endParaRPr kumimoji="1" lang="en-US" altLang="ja-JP" sz="4000" dirty="0"/>
          </a:p>
        </p:txBody>
      </p:sp>
    </p:spTree>
    <p:extLst>
      <p:ext uri="{BB962C8B-B14F-4D97-AF65-F5344CB8AC3E}">
        <p14:creationId xmlns:p14="http://schemas.microsoft.com/office/powerpoint/2010/main" val="1767406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1</a:t>
            </a:r>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次ページへつづく</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237641754"/>
              </p:ext>
            </p:extLst>
          </p:nvPr>
        </p:nvGraphicFramePr>
        <p:xfrm>
          <a:off x="762000" y="1981200"/>
          <a:ext cx="8153402" cy="3474720"/>
        </p:xfrm>
        <a:graphic>
          <a:graphicData uri="http://schemas.openxmlformats.org/drawingml/2006/table">
            <a:tbl>
              <a:tblPr firstRow="1" bandRow="1">
                <a:tableStyleId>{2D5ABB26-0587-4C30-8999-92F81FD0307C}</a:tableStyleId>
              </a:tblPr>
              <a:tblGrid>
                <a:gridCol w="457200"/>
                <a:gridCol w="2859438"/>
                <a:gridCol w="2169762"/>
                <a:gridCol w="2667002"/>
              </a:tblGrid>
              <a:tr h="495796">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ja-JP" altLang="en-US" dirty="0" smtClean="0"/>
                        <a:t>①</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ja-JP" altLang="en-US" dirty="0" smtClean="0"/>
                        <a:t>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53631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333747077"/>
              </p:ext>
            </p:extLst>
          </p:nvPr>
        </p:nvGraphicFramePr>
        <p:xfrm>
          <a:off x="762000" y="1981200"/>
          <a:ext cx="8153404" cy="4023360"/>
        </p:xfrm>
        <a:graphic>
          <a:graphicData uri="http://schemas.openxmlformats.org/drawingml/2006/table">
            <a:tbl>
              <a:tblPr firstRow="1" bandRow="1">
                <a:tableStyleId>{2D5ABB26-0587-4C30-8999-92F81FD0307C}</a:tableStyleId>
              </a:tblPr>
              <a:tblGrid>
                <a:gridCol w="457200"/>
                <a:gridCol w="1905000"/>
                <a:gridCol w="2362200"/>
                <a:gridCol w="3429004"/>
              </a:tblGrid>
              <a:tr h="495796">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ja-JP" altLang="en-US" dirty="0" smtClean="0"/>
                        <a:t>⑤</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en-US" altLang="ja-JP" dirty="0" smtClean="0"/>
                    </a:p>
                    <a:p>
                      <a:r>
                        <a:rPr kumimoji="1" lang="en-US" altLang="ja-JP" dirty="0" smtClean="0"/>
                        <a:t>(</a:t>
                      </a:r>
                      <a:r>
                        <a:rPr kumimoji="1" lang="ja-JP" altLang="en-US" dirty="0" smtClean="0"/>
                        <a:t>設定値によっては行優先としてコード生成可能</a:t>
                      </a:r>
                      <a:r>
                        <a:rPr kumimoji="1" lang="en-US" altLang="ja-JP" dirty="0" smtClean="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⑥</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en-US" altLang="ja-JP" dirty="0" smtClean="0"/>
                    </a:p>
                    <a:p>
                      <a:r>
                        <a:rPr kumimoji="1" lang="ja-JP" altLang="en-US" dirty="0" smtClean="0"/>
                        <a:t>関数直前で転置処理が挿入される</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⑦</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ja-JP" altLang="en-US" dirty="0" smtClean="0"/>
                        <a:t>⑧</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51895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行列に関するコンフィグ設定と自動コードの出方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lang="en-US" altLang="ja-JP" dirty="0"/>
              <a:t> </a:t>
            </a:r>
            <a:r>
              <a:rPr lang="en-US" altLang="ja-JP" dirty="0" smtClean="0"/>
              <a:t>Column-major /</a:t>
            </a:r>
            <a:r>
              <a:rPr lang="en-US" altLang="ja-JP" dirty="0"/>
              <a:t> Row-major </a:t>
            </a:r>
            <a:r>
              <a:rPr kumimoji="1" lang="ja-JP" altLang="en-US" dirty="0" smtClean="0"/>
              <a:t>」と「列優先</a:t>
            </a:r>
            <a:r>
              <a:rPr kumimoji="1" lang="en-US" altLang="ja-JP" dirty="0" smtClean="0"/>
              <a:t>/</a:t>
            </a:r>
            <a:r>
              <a:rPr kumimoji="1" lang="ja-JP" altLang="en-US" dirty="0" smtClean="0"/>
              <a:t>行優先</a:t>
            </a:r>
            <a:r>
              <a:rPr kumimoji="1" lang="en-US" altLang="ja-JP" dirty="0" smtClean="0"/>
              <a:t>/</a:t>
            </a:r>
            <a:r>
              <a:rPr kumimoji="1" lang="ja-JP" altLang="en-US" dirty="0" smtClean="0"/>
              <a:t>任意</a:t>
            </a:r>
            <a:r>
              <a:rPr kumimoji="1" lang="en-US" altLang="ja-JP" dirty="0" smtClean="0"/>
              <a:t>/</a:t>
            </a:r>
            <a:r>
              <a:rPr kumimoji="1" lang="ja-JP" altLang="en-US" dirty="0" smtClean="0"/>
              <a:t>指定なし」の組み合わせ</a:t>
            </a:r>
            <a:endParaRPr kumimoji="1" lang="en-US" altLang="ja-JP" dirty="0" smtClean="0"/>
          </a:p>
          <a:p>
            <a:pPr lvl="1"/>
            <a:r>
              <a:rPr lang="ja-JP" altLang="en-US" dirty="0" smtClean="0"/>
              <a:t>右図の行列を入力とした場合の自動コードの出方</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990517768"/>
              </p:ext>
            </p:extLst>
          </p:nvPr>
        </p:nvGraphicFramePr>
        <p:xfrm>
          <a:off x="829447" y="2508422"/>
          <a:ext cx="7886844" cy="3936103"/>
        </p:xfrm>
        <a:graphic>
          <a:graphicData uri="http://schemas.openxmlformats.org/drawingml/2006/table">
            <a:tbl>
              <a:tblPr firstRow="1" bandRow="1">
                <a:tableStyleId>{5C22544A-7EE6-4342-B048-85BDC9FD1C3A}</a:tableStyleId>
              </a:tblPr>
              <a:tblGrid>
                <a:gridCol w="593126">
                  <a:extLst>
                    <a:ext uri="{9D8B030D-6E8A-4147-A177-3AD203B41FA5}">
                      <a16:colId xmlns:a16="http://schemas.microsoft.com/office/drawing/2014/main" xmlns="" val="420544616"/>
                    </a:ext>
                  </a:extLst>
                </a:gridCol>
                <a:gridCol w="834081">
                  <a:extLst>
                    <a:ext uri="{9D8B030D-6E8A-4147-A177-3AD203B41FA5}">
                      <a16:colId xmlns:a16="http://schemas.microsoft.com/office/drawing/2014/main" xmlns="" val="858345358"/>
                    </a:ext>
                  </a:extLst>
                </a:gridCol>
                <a:gridCol w="2891481">
                  <a:extLst>
                    <a:ext uri="{9D8B030D-6E8A-4147-A177-3AD203B41FA5}">
                      <a16:colId xmlns:a16="http://schemas.microsoft.com/office/drawing/2014/main" xmlns="" val="2868089051"/>
                    </a:ext>
                  </a:extLst>
                </a:gridCol>
                <a:gridCol w="3568156">
                  <a:extLst>
                    <a:ext uri="{9D8B030D-6E8A-4147-A177-3AD203B41FA5}">
                      <a16:colId xmlns:a16="http://schemas.microsoft.com/office/drawing/2014/main" xmlns="" val="1349471185"/>
                    </a:ext>
                  </a:extLst>
                </a:gridCol>
              </a:tblGrid>
              <a:tr h="457200">
                <a:tc>
                  <a:txBody>
                    <a:bodyPr/>
                    <a:lstStyle/>
                    <a:p>
                      <a:endParaRPr kumimoji="1" lang="ja-JP" altLang="en-US" sz="1800" b="1" dirty="0">
                        <a:solidFill>
                          <a:schemeClr val="bg1"/>
                        </a:solidFill>
                      </a:endParaRPr>
                    </a:p>
                  </a:txBody>
                  <a:tcPr marL="68580" marR="68580">
                    <a:solidFill>
                      <a:schemeClr val="accent5">
                        <a:lumMod val="90000"/>
                      </a:schemeClr>
                    </a:solidFill>
                  </a:tcPr>
                </a:tc>
                <a:tc gridSpan="3">
                  <a:txBody>
                    <a:bodyPr/>
                    <a:lstStyle/>
                    <a:p>
                      <a:r>
                        <a:rPr kumimoji="1" lang="ja-JP" altLang="en-US" sz="1800" dirty="0" smtClean="0"/>
                        <a:t>配列のレイアウト</a:t>
                      </a:r>
                      <a:endParaRPr kumimoji="1" lang="ja-JP" altLang="en-US" sz="1800" dirty="0"/>
                    </a:p>
                  </a:txBody>
                  <a:tcPr marL="68580" marR="68580"/>
                </a:tc>
                <a:tc hMerge="1">
                  <a:txBody>
                    <a:bodyPr/>
                    <a:lstStyle/>
                    <a:p>
                      <a:endParaRPr kumimoji="1" lang="ja-JP" altLang="en-US" sz="1000" dirty="0"/>
                    </a:p>
                  </a:txBody>
                  <a:tcPr/>
                </a:tc>
                <a:tc hMerge="1">
                  <a:txBody>
                    <a:bodyPr/>
                    <a:lstStyle/>
                    <a:p>
                      <a:endParaRPr kumimoji="1" lang="en-US" altLang="ja-JP" sz="1000" dirty="0" smtClean="0"/>
                    </a:p>
                  </a:txBody>
                  <a:tcPr/>
                </a:tc>
                <a:extLst>
                  <a:ext uri="{0D108BD9-81ED-4DB2-BD59-A6C34878D82A}">
                    <a16:rowId xmlns:a16="http://schemas.microsoft.com/office/drawing/2014/main" xmlns="" val="3006191899"/>
                  </a:ext>
                </a:extLst>
              </a:tr>
              <a:tr h="494271">
                <a:tc rowSpan="5">
                  <a:txBody>
                    <a:bodyPr/>
                    <a:lstStyle/>
                    <a:p>
                      <a:pPr algn="ctr"/>
                      <a:r>
                        <a:rPr kumimoji="1" lang="ja-JP" altLang="en-US" kern="0" dirty="0" smtClean="0">
                          <a:solidFill>
                            <a:schemeClr val="bg1"/>
                          </a:solidFill>
                        </a:rPr>
                        <a:t>規定の関数配列のレイアウト</a:t>
                      </a:r>
                      <a:endParaRPr kumimoji="1" lang="ja-JP" altLang="en-US" sz="1800" b="1" dirty="0">
                        <a:solidFill>
                          <a:schemeClr val="bg1"/>
                        </a:solidFill>
                      </a:endParaRPr>
                    </a:p>
                  </a:txBody>
                  <a:tcPr marL="68580" marR="68580" vert="vert270" anchor="ctr">
                    <a:solidFill>
                      <a:schemeClr val="accent5">
                        <a:lumMod val="90000"/>
                      </a:schemeClr>
                    </a:solidFill>
                  </a:tcPr>
                </a:tc>
                <a:tc>
                  <a:txBody>
                    <a:bodyPr/>
                    <a:lstStyle/>
                    <a:p>
                      <a:r>
                        <a:rPr kumimoji="1" lang="en-US" altLang="ja-JP" sz="800" dirty="0" smtClean="0"/>
                        <a:t>-</a:t>
                      </a:r>
                      <a:endParaRPr kumimoji="1" lang="ja-JP" altLang="en-US" sz="800" dirty="0"/>
                    </a:p>
                  </a:txBody>
                  <a:tcPr marL="68580" marR="68580"/>
                </a:tc>
                <a:tc>
                  <a:txBody>
                    <a:bodyPr/>
                    <a:lstStyle/>
                    <a:p>
                      <a:r>
                        <a:rPr lang="en-US" altLang="ja-JP" dirty="0" smtClean="0"/>
                        <a:t>Column-major</a:t>
                      </a:r>
                      <a:endParaRPr kumimoji="1" lang="ja-JP" altLang="en-US" sz="1800" dirty="0"/>
                    </a:p>
                  </a:txBody>
                  <a:tcPr marL="68580" marR="68580"/>
                </a:tc>
                <a:tc>
                  <a:txBody>
                    <a:bodyPr/>
                    <a:lstStyle/>
                    <a:p>
                      <a:r>
                        <a:rPr lang="en-US" altLang="ja-JP" dirty="0" smtClean="0"/>
                        <a:t>Row-major</a:t>
                      </a:r>
                      <a:endParaRPr kumimoji="1" lang="en-US" altLang="ja-JP" sz="1800" dirty="0" smtClean="0"/>
                    </a:p>
                  </a:txBody>
                  <a:tcPr marL="68580" marR="68580"/>
                </a:tc>
                <a:extLst>
                  <a:ext uri="{0D108BD9-81ED-4DB2-BD59-A6C34878D82A}">
                    <a16:rowId xmlns:a16="http://schemas.microsoft.com/office/drawing/2014/main" xmlns="" val="3337855500"/>
                  </a:ext>
                </a:extLst>
              </a:tr>
              <a:tr h="746158">
                <a:tc vMerge="1">
                  <a:txBody>
                    <a:bodyPr/>
                    <a:lstStyle/>
                    <a:p>
                      <a:endParaRPr kumimoji="1" lang="en-US" altLang="ja-JP" sz="800" dirty="0" smtClean="0"/>
                    </a:p>
                  </a:txBody>
                  <a:tcPr/>
                </a:tc>
                <a:tc>
                  <a:txBody>
                    <a:bodyPr/>
                    <a:lstStyle/>
                    <a:p>
                      <a:r>
                        <a:rPr kumimoji="1" lang="ja-JP" altLang="en-US" sz="1800" dirty="0" smtClean="0"/>
                        <a:t>列優先</a:t>
                      </a:r>
                      <a:endParaRPr kumimoji="1" lang="en-US" altLang="ja-JP" sz="1800" dirty="0" smtClean="0"/>
                    </a:p>
                  </a:txBody>
                  <a:tcPr marL="68580" marR="68580"/>
                </a:tc>
                <a:tc>
                  <a:txBody>
                    <a:bodyPr/>
                    <a:lstStyle/>
                    <a:p>
                      <a:r>
                        <a:rPr kumimoji="1" lang="ja-JP" altLang="en-US" sz="1400" dirty="0" smtClean="0"/>
                        <a:t>列優先</a:t>
                      </a:r>
                      <a:endParaRPr kumimoji="1" lang="ja-JP" altLang="en-US" sz="1400" dirty="0"/>
                    </a:p>
                  </a:txBody>
                  <a:tcPr marL="68580" marR="68580"/>
                </a:tc>
                <a:tc>
                  <a:txBody>
                    <a:bodyPr/>
                    <a:lstStyle/>
                    <a:p>
                      <a:r>
                        <a:rPr kumimoji="1" lang="ja-JP" altLang="en-US" sz="1400" dirty="0" smtClean="0"/>
                        <a:t>行優先</a:t>
                      </a:r>
                      <a:endParaRPr kumimoji="1" lang="ja-JP" altLang="en-US" sz="1400" dirty="0"/>
                    </a:p>
                  </a:txBody>
                  <a:tcPr marL="68580" marR="68580"/>
                </a:tc>
                <a:extLst>
                  <a:ext uri="{0D108BD9-81ED-4DB2-BD59-A6C34878D82A}">
                    <a16:rowId xmlns:a16="http://schemas.microsoft.com/office/drawing/2014/main" xmlns="" val="3268803261"/>
                  </a:ext>
                </a:extLst>
              </a:tr>
              <a:tr h="746158">
                <a:tc vMerge="1">
                  <a:txBody>
                    <a:bodyPr/>
                    <a:lstStyle/>
                    <a:p>
                      <a:endParaRPr kumimoji="1" lang="ja-JP" altLang="en-US" sz="800" dirty="0"/>
                    </a:p>
                  </a:txBody>
                  <a:tcPr/>
                </a:tc>
                <a:tc>
                  <a:txBody>
                    <a:bodyPr/>
                    <a:lstStyle/>
                    <a:p>
                      <a:r>
                        <a:rPr kumimoji="1" lang="ja-JP" altLang="en-US" sz="1800" dirty="0" smtClean="0"/>
                        <a:t>行優先</a:t>
                      </a:r>
                      <a:endParaRPr kumimoji="1" lang="ja-JP" altLang="en-US" sz="1800" dirty="0"/>
                    </a:p>
                  </a:txBody>
                  <a:tcPr marL="68580" marR="68580"/>
                </a:tc>
                <a:tc>
                  <a:txBody>
                    <a:bodyPr/>
                    <a:lstStyle/>
                    <a:p>
                      <a:r>
                        <a:rPr kumimoji="1" lang="ja-JP" altLang="en-US" sz="1400" smtClean="0"/>
                        <a:t>エラー</a:t>
                      </a:r>
                      <a:endParaRPr kumimoji="1" lang="ja-JP" altLang="en-US" sz="1400" dirty="0"/>
                    </a:p>
                  </a:txBody>
                  <a:tcPr marL="68580" marR="68580"/>
                </a:tc>
                <a:tc>
                  <a:txBody>
                    <a:bodyPr/>
                    <a:lstStyle/>
                    <a:p>
                      <a:r>
                        <a:rPr kumimoji="1" lang="ja-JP" altLang="en-US" sz="1400" dirty="0" smtClean="0"/>
                        <a:t>行優先</a:t>
                      </a:r>
                      <a:endParaRPr kumimoji="1" lang="ja-JP" altLang="en-US" sz="1400" dirty="0"/>
                    </a:p>
                  </a:txBody>
                  <a:tcPr marL="68580" marR="68580"/>
                </a:tc>
                <a:extLst>
                  <a:ext uri="{0D108BD9-81ED-4DB2-BD59-A6C34878D82A}">
                    <a16:rowId xmlns:a16="http://schemas.microsoft.com/office/drawing/2014/main" xmlns="" val="218330592"/>
                  </a:ext>
                </a:extLst>
              </a:tr>
              <a:tr h="746158">
                <a:tc vMerge="1">
                  <a:txBody>
                    <a:bodyPr/>
                    <a:lstStyle/>
                    <a:p>
                      <a:endParaRPr kumimoji="1" lang="ja-JP" altLang="en-US" sz="800" dirty="0"/>
                    </a:p>
                  </a:txBody>
                  <a:tcPr/>
                </a:tc>
                <a:tc>
                  <a:txBody>
                    <a:bodyPr/>
                    <a:lstStyle/>
                    <a:p>
                      <a:r>
                        <a:rPr kumimoji="1" lang="ja-JP" altLang="en-US" sz="1800" dirty="0" smtClean="0"/>
                        <a:t>任意</a:t>
                      </a:r>
                      <a:endParaRPr kumimoji="1" lang="ja-JP" altLang="en-US" sz="1800" dirty="0"/>
                    </a:p>
                  </a:txBody>
                  <a:tcPr marL="68580" marR="68580"/>
                </a:tc>
                <a:tc>
                  <a:txBody>
                    <a:bodyPr/>
                    <a:lstStyle/>
                    <a:p>
                      <a:r>
                        <a:rPr kumimoji="1" lang="ja-JP" altLang="en-US" sz="1400" dirty="0" smtClean="0"/>
                        <a:t>列優先</a:t>
                      </a:r>
                      <a:endParaRPr kumimoji="1" lang="ja-JP" altLang="en-US" sz="1400" dirty="0"/>
                    </a:p>
                  </a:txBody>
                  <a:tcPr marL="68580" marR="68580"/>
                </a:tc>
                <a:tc>
                  <a:txBody>
                    <a:bodyPr/>
                    <a:lstStyle/>
                    <a:p>
                      <a:r>
                        <a:rPr kumimoji="1" lang="ja-JP" altLang="en-US" sz="1400" dirty="0" smtClean="0"/>
                        <a:t>行優先</a:t>
                      </a:r>
                      <a:endParaRPr kumimoji="1" lang="ja-JP" altLang="en-US" sz="1400" dirty="0"/>
                    </a:p>
                  </a:txBody>
                  <a:tcPr marL="68580" marR="68580"/>
                </a:tc>
                <a:extLst>
                  <a:ext uri="{0D108BD9-81ED-4DB2-BD59-A6C34878D82A}">
                    <a16:rowId xmlns:a16="http://schemas.microsoft.com/office/drawing/2014/main" xmlns="" val="3819054854"/>
                  </a:ext>
                </a:extLst>
              </a:tr>
              <a:tr h="746158">
                <a:tc vMerge="1">
                  <a:txBody>
                    <a:bodyPr/>
                    <a:lstStyle/>
                    <a:p>
                      <a:endParaRPr kumimoji="1" lang="ja-JP" altLang="en-US" sz="800" dirty="0"/>
                    </a:p>
                  </a:txBody>
                  <a:tcPr/>
                </a:tc>
                <a:tc>
                  <a:txBody>
                    <a:bodyPr/>
                    <a:lstStyle/>
                    <a:p>
                      <a:r>
                        <a:rPr kumimoji="1" lang="ja-JP" altLang="en-US" sz="1800" dirty="0" smtClean="0"/>
                        <a:t>指定なし</a:t>
                      </a:r>
                      <a:endParaRPr kumimoji="1" lang="ja-JP" altLang="en-US" sz="1800" dirty="0"/>
                    </a:p>
                  </a:txBody>
                  <a:tcPr marL="68580" marR="68580"/>
                </a:tc>
                <a:tc>
                  <a:txBody>
                    <a:bodyPr/>
                    <a:lstStyle/>
                    <a:p>
                      <a:r>
                        <a:rPr kumimoji="1" lang="ja-JP" altLang="en-US" sz="1400" dirty="0" smtClean="0"/>
                        <a:t>列優先</a:t>
                      </a:r>
                      <a:endParaRPr kumimoji="1" lang="ja-JP" altLang="en-US" sz="1400" dirty="0"/>
                    </a:p>
                  </a:txBody>
                  <a:tcPr marL="68580" marR="68580"/>
                </a:tc>
                <a:tc>
                  <a:txBody>
                    <a:bodyPr/>
                    <a:lstStyle/>
                    <a:p>
                      <a:r>
                        <a:rPr kumimoji="1" lang="ja-JP" altLang="en-US" sz="1400" dirty="0" smtClean="0"/>
                        <a:t>エラー</a:t>
                      </a:r>
                      <a:endParaRPr kumimoji="1" lang="ja-JP" altLang="en-US" sz="1400" dirty="0"/>
                    </a:p>
                  </a:txBody>
                  <a:tcPr marL="68580" marR="68580"/>
                </a:tc>
                <a:extLst>
                  <a:ext uri="{0D108BD9-81ED-4DB2-BD59-A6C34878D82A}">
                    <a16:rowId xmlns:a16="http://schemas.microsoft.com/office/drawing/2014/main" xmlns="" val="210098501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451" y="1475435"/>
            <a:ext cx="783697" cy="103298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893" y="3541408"/>
            <a:ext cx="1494202" cy="63143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211" y="4442355"/>
            <a:ext cx="2502050" cy="467443"/>
          </a:xfrm>
          <a:prstGeom prst="rect">
            <a:avLst/>
          </a:prstGeom>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907893" y="5004487"/>
            <a:ext cx="1520616" cy="645343"/>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1794" y="5744519"/>
            <a:ext cx="1480301" cy="676085"/>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9599" y="3490470"/>
            <a:ext cx="1517639" cy="670748"/>
          </a:xfrm>
          <a:prstGeom prst="rect">
            <a:avLst/>
          </a:prstGeom>
        </p:spPr>
      </p:pic>
      <p:pic>
        <p:nvPicPr>
          <p:cNvPr id="11" name="図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9599" y="4250833"/>
            <a:ext cx="1517639" cy="631651"/>
          </a:xfrm>
          <a:prstGeom prst="rect">
            <a:avLst/>
          </a:prstGeom>
        </p:spPr>
      </p:pic>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9599" y="5004486"/>
            <a:ext cx="1517639" cy="630276"/>
          </a:xfrm>
          <a:prstGeom prst="rect">
            <a:avLst/>
          </a:prstGeom>
        </p:spPr>
      </p:pic>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3299" y="5715630"/>
            <a:ext cx="2588738" cy="686233"/>
          </a:xfrm>
          <a:prstGeom prst="rect">
            <a:avLst/>
          </a:prstGeom>
        </p:spPr>
      </p:pic>
      <p:sp>
        <p:nvSpPr>
          <p:cNvPr id="14" name="角丸四角形吹き出し 13"/>
          <p:cNvSpPr/>
          <p:nvPr/>
        </p:nvSpPr>
        <p:spPr bwMode="auto">
          <a:xfrm>
            <a:off x="6727033" y="2404757"/>
            <a:ext cx="2145048" cy="902709"/>
          </a:xfrm>
          <a:prstGeom prst="wedgeRoundRectCallout">
            <a:avLst>
              <a:gd name="adj1" fmla="val -36092"/>
              <a:gd name="adj2" fmla="val 6464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列優先設定にするとコード上、行優先になるが、</a:t>
            </a:r>
            <a:endParaRPr lang="en-US" altLang="ja-JP" sz="1400" dirty="0" smtClean="0">
              <a:latin typeface="Arial" charset="0"/>
              <a:ea typeface="ＭＳ Ｐゴシック" pitchFamily="50" charset="-128"/>
            </a:endParaRPr>
          </a:p>
          <a:p>
            <a:pPr fontAlgn="base">
              <a:spcBef>
                <a:spcPct val="0"/>
              </a:spcBef>
              <a:spcAft>
                <a:spcPct val="0"/>
              </a:spcAft>
            </a:pPr>
            <a:r>
              <a:rPr lang="ja-JP" altLang="en-US" sz="1400" dirty="0" smtClean="0">
                <a:latin typeface="Arial" charset="0"/>
                <a:ea typeface="ＭＳ Ｐゴシック" pitchFamily="50" charset="-128"/>
              </a:rPr>
              <a:t>コール直前で転地処理が入る。</a:t>
            </a:r>
            <a:endParaRPr lang="ja-JP" altLang="en-US" sz="1400" dirty="0">
              <a:latin typeface="Arial" charset="0"/>
              <a:ea typeface="ＭＳ Ｐゴシック" pitchFamily="50" charset="-128"/>
            </a:endParaRPr>
          </a:p>
        </p:txBody>
      </p:sp>
      <p:pic>
        <p:nvPicPr>
          <p:cNvPr id="15" name="図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89610" y="3368467"/>
            <a:ext cx="1078338" cy="793690"/>
          </a:xfrm>
          <a:prstGeom prst="rect">
            <a:avLst/>
          </a:prstGeom>
        </p:spPr>
      </p:pic>
    </p:spTree>
    <p:extLst>
      <p:ext uri="{BB962C8B-B14F-4D97-AF65-F5344CB8AC3E}">
        <p14:creationId xmlns:p14="http://schemas.microsoft.com/office/powerpoint/2010/main" val="4026912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a:t>
            </a:r>
            <a:r>
              <a:rPr lang="ja-JP" altLang="en-US" dirty="0" smtClean="0"/>
              <a:t>前提設定</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477250" cy="5329237"/>
          </a:xfrm>
        </p:spPr>
        <p:txBody>
          <a:bodyPr/>
          <a:lstStyle/>
          <a:p>
            <a:pPr marL="0" indent="0">
              <a:buNone/>
            </a:pPr>
            <a:r>
              <a:rPr kumimoji="1" lang="ja-JP" altLang="en-US" dirty="0" smtClean="0"/>
              <a:t>設定を以下の通り変更してコード生成を行う</a:t>
            </a:r>
            <a:endParaRPr kumimoji="1" lang="en-US" altLang="ja-JP" dirty="0" smtClean="0"/>
          </a:p>
          <a:p>
            <a:pPr marL="0" indent="0">
              <a:buNone/>
            </a:pPr>
            <a:r>
              <a:rPr kumimoji="1" lang="ja-JP" altLang="en-US" dirty="0" smtClean="0"/>
              <a:t>・システムターゲットファイル：</a:t>
            </a:r>
            <a:r>
              <a:rPr kumimoji="1" lang="en-US" altLang="ja-JP" dirty="0" err="1" smtClean="0"/>
              <a:t>ert.tlc</a:t>
            </a:r>
            <a:endParaRPr kumimoji="1" lang="en-US" altLang="ja-JP" dirty="0" smtClean="0"/>
          </a:p>
          <a:p>
            <a:pPr marL="0" indent="0">
              <a:buNone/>
            </a:pPr>
            <a:r>
              <a:rPr kumimoji="1" lang="ja-JP" altLang="en-US" dirty="0" smtClean="0"/>
              <a:t>・シミュレーションターゲットと同じカスタムコードの設定を使用：</a:t>
            </a:r>
            <a:r>
              <a:rPr kumimoji="1" lang="en-US" altLang="ja-JP" dirty="0" smtClean="0"/>
              <a:t>on</a:t>
            </a:r>
          </a:p>
          <a:p>
            <a:pPr marL="0" indent="0">
              <a:buNone/>
            </a:pPr>
            <a:r>
              <a:rPr kumimoji="1" lang="ja-JP" altLang="en-US" dirty="0" smtClean="0"/>
              <a:t>・配列のレイアウト：</a:t>
            </a:r>
            <a:r>
              <a:rPr kumimoji="1" lang="en-US" altLang="ja-JP" dirty="0" smtClean="0"/>
              <a:t>Column-major</a:t>
            </a:r>
          </a:p>
          <a:p>
            <a:pPr marL="0" indent="0">
              <a:buNone/>
            </a:pPr>
            <a:endParaRPr kumimoji="1" lang="en-US" altLang="ja-JP" dirty="0" smtClean="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37550"/>
            <a:ext cx="5105400" cy="346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3276600" y="4876800"/>
            <a:ext cx="38100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99254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C Caller</a:t>
            </a:r>
            <a:r>
              <a:rPr lang="ja-JP" altLang="en-US" dirty="0" smtClean="0"/>
              <a:t>ブロックの特徴</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a:t>
            </a:r>
            <a:endParaRPr kumimoji="1" lang="en-US" altLang="ja-JP" dirty="0"/>
          </a:p>
          <a:p>
            <a:pPr marL="0" indent="0">
              <a:buNone/>
            </a:pPr>
            <a:r>
              <a:rPr kumimoji="1" lang="en-US" altLang="ja-JP" dirty="0" smtClean="0"/>
              <a:t>C</a:t>
            </a:r>
            <a:r>
              <a:rPr kumimoji="1" lang="ja-JP" altLang="en-US" dirty="0" smtClean="0"/>
              <a:t>ソースで定義された関数を呼び出し、実行することができるブロック</a:t>
            </a:r>
            <a:endParaRPr kumimoji="1" lang="en-US" altLang="ja-JP"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4400809" cy="355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670" y="3955256"/>
            <a:ext cx="274701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8805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次の</a:t>
            </a:r>
            <a:r>
              <a:rPr kumimoji="1" lang="en-US" altLang="ja-JP" dirty="0" smtClean="0"/>
              <a:t>C Caller</a:t>
            </a:r>
            <a:r>
              <a:rPr kumimoji="1" lang="ja-JP" altLang="en-US" dirty="0" smtClean="0"/>
              <a:t>ブロックのコード生成結果を見る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モデルは以下の通りである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0958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7924800" cy="1975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691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(C Caller)</a:t>
            </a:r>
            <a:r>
              <a:rPr lang="ja-JP" altLang="en-US" dirty="0" smtClean="0"/>
              <a:t>　①</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既定の関数配列のレイアウト：指定なし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直接</a:t>
            </a:r>
            <a:r>
              <a:rPr kumimoji="1" lang="en-US" altLang="ja-JP" dirty="0" smtClean="0"/>
              <a:t>C Caller</a:t>
            </a:r>
            <a:r>
              <a:rPr kumimoji="1" lang="ja-JP" altLang="en-US" dirty="0" smtClean="0"/>
              <a:t>で指定した関数名を呼び出すソースが生成される</a:t>
            </a:r>
            <a:endParaRPr kumimoji="1" lang="en-US" altLang="ja-JP"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62175"/>
            <a:ext cx="45529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1295400" y="2743201"/>
            <a:ext cx="4552950" cy="4571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443749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参考：生成コードの特徴</a:t>
            </a:r>
            <a:r>
              <a:rPr lang="en-US" altLang="ja-JP" dirty="0" smtClean="0"/>
              <a:t>(S-function)</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同様の結果を得られる以下のモデルをコード生成</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結果</a:t>
            </a:r>
            <a:r>
              <a:rPr kumimoji="1" lang="ja-JP" altLang="en-US" dirty="0"/>
              <a:t>：</a:t>
            </a:r>
            <a:r>
              <a:rPr kumimoji="1" lang="ja-JP" altLang="en-US" dirty="0" smtClean="0"/>
              <a:t>ラッパー関数を呼び出す形となる</a:t>
            </a:r>
            <a:endParaRPr kumimoji="1" lang="en-US" altLang="ja-JP" dirty="0" smtClean="0"/>
          </a:p>
          <a:p>
            <a:pPr marL="0" indent="0">
              <a:buNone/>
            </a:pPr>
            <a:r>
              <a:rPr kumimoji="1" lang="ja-JP" altLang="en-US" dirty="0" smtClean="0"/>
              <a:t>モデルソース　　　　　　　　　　　　　　　　　　ラッパー関数内</a:t>
            </a:r>
            <a:endParaRPr kumimoji="1"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47800"/>
            <a:ext cx="639309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14800"/>
            <a:ext cx="4648200" cy="168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617483" y="4414295"/>
            <a:ext cx="4030717" cy="54081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185973"/>
            <a:ext cx="4191000" cy="99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4992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①</a:t>
            </a:r>
            <a:r>
              <a:rPr lang="en-US" altLang="ja-JP" dirty="0" smtClean="0"/>
              <a:t>vs.</a:t>
            </a:r>
            <a:r>
              <a:rPr lang="ja-JP" altLang="en-US" dirty="0" smtClean="0"/>
              <a:t>②</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左：指定なし　　　　</a:t>
            </a:r>
            <a:r>
              <a:rPr kumimoji="1" lang="ja-JP" altLang="en-US" dirty="0"/>
              <a:t>　</a:t>
            </a:r>
            <a:r>
              <a:rPr kumimoji="1" lang="ja-JP" altLang="en-US" dirty="0" smtClean="0"/>
              <a:t>　　　　　　　右：列優先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列優先</a:t>
            </a:r>
            <a:r>
              <a:rPr kumimoji="1" lang="ja-JP" altLang="en-US" dirty="0" smtClean="0"/>
              <a:t>は指定なしと同じ結果となっており、呼び出し方も同じとなっている</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r>
              <a:rPr kumimoji="1" lang="ja-JP" altLang="en-US" dirty="0" smtClean="0"/>
              <a:t>のため</a:t>
            </a:r>
            <a:endParaRPr kumimoji="1" lang="en-US" altLang="ja-JP"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64107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918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③</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　行優先</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エラー</a:t>
            </a:r>
            <a:r>
              <a:rPr kumimoji="1" lang="ja-JP" altLang="en-US" dirty="0" smtClean="0"/>
              <a:t>によりコード生成が不可能</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71675"/>
            <a:ext cx="66198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8448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①</a:t>
            </a:r>
            <a:r>
              <a:rPr lang="en-US" altLang="ja-JP" dirty="0" smtClean="0"/>
              <a:t>vs.</a:t>
            </a:r>
            <a:r>
              <a:rPr lang="ja-JP" altLang="en-US" dirty="0" smtClean="0"/>
              <a:t>④</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左：指定なし　　　　</a:t>
            </a:r>
            <a:r>
              <a:rPr kumimoji="1" lang="ja-JP" altLang="en-US" dirty="0"/>
              <a:t>　</a:t>
            </a:r>
            <a:r>
              <a:rPr kumimoji="1" lang="ja-JP" altLang="en-US" dirty="0" smtClean="0"/>
              <a:t>　　　　　　　右：任意</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任意</a:t>
            </a:r>
            <a:r>
              <a:rPr kumimoji="1" lang="ja-JP" altLang="en-US" dirty="0" smtClean="0"/>
              <a:t>は指定なしと同じ結果となっており、呼び出し方も同じとなっている</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r>
              <a:rPr kumimoji="1" lang="ja-JP" altLang="en-US" dirty="0" smtClean="0"/>
              <a:t>のため</a:t>
            </a:r>
            <a:endParaRPr kumimoji="1" lang="en-US" altLang="ja-JP"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686800" cy="1696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3170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a:t>
            </a:r>
            <a:r>
              <a:rPr lang="ja-JP" altLang="en-US" dirty="0" smtClean="0"/>
              <a:t>前提設定</a:t>
            </a:r>
            <a:r>
              <a:rPr lang="en-US" altLang="ja-JP" dirty="0" smtClean="0"/>
              <a:t>)</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477250" cy="5329237"/>
          </a:xfrm>
        </p:spPr>
        <p:txBody>
          <a:bodyPr/>
          <a:lstStyle/>
          <a:p>
            <a:pPr marL="0" indent="0">
              <a:buNone/>
            </a:pPr>
            <a:r>
              <a:rPr kumimoji="1" lang="ja-JP" altLang="en-US" dirty="0" smtClean="0"/>
              <a:t>設定を以下の通り変更してコード生成を行う</a:t>
            </a:r>
            <a:endParaRPr kumimoji="1" lang="en-US" altLang="ja-JP" dirty="0" smtClean="0"/>
          </a:p>
          <a:p>
            <a:pPr marL="0" indent="0">
              <a:buNone/>
            </a:pPr>
            <a:r>
              <a:rPr kumimoji="1" lang="ja-JP" altLang="en-US" dirty="0" smtClean="0"/>
              <a:t>・システムターゲットファイル：</a:t>
            </a:r>
            <a:r>
              <a:rPr kumimoji="1" lang="en-US" altLang="ja-JP" dirty="0" err="1" smtClean="0"/>
              <a:t>ert.tlc</a:t>
            </a:r>
            <a:endParaRPr kumimoji="1" lang="en-US" altLang="ja-JP" dirty="0" smtClean="0"/>
          </a:p>
          <a:p>
            <a:pPr marL="0" indent="0">
              <a:buNone/>
            </a:pPr>
            <a:r>
              <a:rPr kumimoji="1" lang="ja-JP" altLang="en-US" dirty="0" smtClean="0"/>
              <a:t>・シミュレーションターゲットと同じカスタムコードの設定を使用：</a:t>
            </a:r>
            <a:r>
              <a:rPr kumimoji="1" lang="en-US" altLang="ja-JP" dirty="0" smtClean="0"/>
              <a:t>on</a:t>
            </a:r>
          </a:p>
          <a:p>
            <a:pPr marL="0" indent="0">
              <a:buNone/>
            </a:pPr>
            <a:r>
              <a:rPr kumimoji="1" lang="ja-JP" altLang="en-US" dirty="0" smtClean="0"/>
              <a:t>・配列のレイアウト：</a:t>
            </a:r>
            <a:r>
              <a:rPr kumimoji="1" lang="en-US" altLang="ja-JP" dirty="0"/>
              <a:t> Row-major</a:t>
            </a:r>
            <a:endParaRPr kumimoji="1" lang="en-US" altLang="ja-JP" dirty="0" smtClean="0"/>
          </a:p>
          <a:p>
            <a:pPr marL="0" indent="0">
              <a:buNone/>
            </a:pPr>
            <a:endParaRPr kumimoji="1" lang="en-US" altLang="ja-JP"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633" y="2895600"/>
            <a:ext cx="5399167" cy="363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3352800" y="4953000"/>
            <a:ext cx="38100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9746161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(C Caller) </a:t>
            </a:r>
            <a:r>
              <a:rPr lang="ja-JP" altLang="en-US" dirty="0" smtClean="0"/>
              <a:t>⑤</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既定の関数配列のレイアウト：指定なし</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行優先コード生成の外部関数互換性によりエラーが出力される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指定していないので、行か列を判定できないことによる予期せぬふるまいを防ぐ</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5246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3810000"/>
            <a:ext cx="70389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207294" y="4419600"/>
            <a:ext cx="6869906"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64893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⑥</a:t>
            </a:r>
            <a:r>
              <a:rPr lang="en-US" altLang="ja-JP" dirty="0" smtClean="0"/>
              <a:t>vs.</a:t>
            </a:r>
            <a:r>
              <a:rPr lang="ja-JP" altLang="en-US" dirty="0" smtClean="0"/>
              <a:t>⑦</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左：列優先　　　</a:t>
            </a:r>
            <a:r>
              <a:rPr kumimoji="1" lang="ja-JP" altLang="en-US" dirty="0"/>
              <a:t>　</a:t>
            </a:r>
            <a:r>
              <a:rPr kumimoji="1" lang="ja-JP" altLang="en-US" dirty="0" smtClean="0"/>
              <a:t>　　　　　　　　右：行優先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列優先は転置を行ってから関数に代入が行われる</a:t>
            </a:r>
            <a:endParaRPr kumimoji="1" lang="en-US" altLang="ja-JP" dirty="0"/>
          </a:p>
          <a:p>
            <a:pPr marL="0" indent="0">
              <a:buNone/>
            </a:pPr>
            <a:r>
              <a:rPr kumimoji="1" lang="ja-JP" altLang="en-US" dirty="0" smtClean="0"/>
              <a:t>行優先は配列形式が同一であるため、そのまま代入が行われる</a:t>
            </a:r>
            <a:endParaRPr kumimoji="1" lang="en-US" altLang="ja-JP"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72400" cy="260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50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 </a:t>
            </a:r>
            <a:r>
              <a:rPr lang="ja-JP" altLang="en-US" dirty="0" smtClean="0"/>
              <a:t>⑧</a:t>
            </a:r>
            <a:r>
              <a:rPr lang="en-US" altLang="ja-JP" dirty="0" smtClean="0"/>
              <a:t>vs.</a:t>
            </a:r>
            <a:r>
              <a:rPr lang="ja-JP" altLang="en-US" dirty="0" smtClean="0"/>
              <a:t>⑦</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左：任意　　　</a:t>
            </a:r>
            <a:r>
              <a:rPr kumimoji="1" lang="ja-JP" altLang="en-US" dirty="0"/>
              <a:t>　</a:t>
            </a:r>
            <a:r>
              <a:rPr kumimoji="1" lang="ja-JP" altLang="en-US" dirty="0" smtClean="0"/>
              <a:t>　　　　　　　　右：行優先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任意は行優先として認識され、コード生成される</a:t>
            </a:r>
            <a:endParaRPr kumimoji="1" lang="en-US" altLang="ja-JP"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382000" cy="1643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39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できること</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C</a:t>
            </a:r>
            <a:r>
              <a:rPr kumimoji="1" lang="ja-JP" altLang="en-US" dirty="0" smtClean="0"/>
              <a:t>コードをモデル上からコールできる</a:t>
            </a:r>
            <a:endParaRPr kumimoji="1" lang="en-US" altLang="ja-JP" dirty="0" smtClean="0"/>
          </a:p>
          <a:p>
            <a:pPr lvl="1"/>
            <a:r>
              <a:rPr lang="ja-JP" altLang="en-US" dirty="0" smtClean="0"/>
              <a:t>必要なも</a:t>
            </a:r>
            <a:r>
              <a:rPr lang="ja-JP" altLang="en-US" dirty="0"/>
              <a:t>の</a:t>
            </a:r>
            <a:endParaRPr kumimoji="1" lang="ja-JP" altLang="en-US" dirty="0"/>
          </a:p>
        </p:txBody>
      </p:sp>
      <p:pic>
        <p:nvPicPr>
          <p:cNvPr id="6" name="コンテンツ プレースホルダー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508684" y="2311736"/>
            <a:ext cx="2897747" cy="132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515931" y="1926134"/>
            <a:ext cx="1957388" cy="3200400"/>
          </a:xfrm>
          <a:prstGeom prst="rect">
            <a:avLst/>
          </a:prstGeom>
          <a:ln>
            <a:solidFill>
              <a:schemeClr val="accent1"/>
            </a:solidFill>
          </a:ln>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582203" y="5292788"/>
            <a:ext cx="1555124" cy="206063"/>
          </a:xfrm>
          <a:prstGeom prst="rect">
            <a:avLst/>
          </a:prstGeom>
          <a:ln>
            <a:solidFill>
              <a:schemeClr val="accent1"/>
            </a:solidFill>
          </a:ln>
        </p:spPr>
      </p:pic>
      <p:sp>
        <p:nvSpPr>
          <p:cNvPr id="10" name="テキスト ボックス 9"/>
          <p:cNvSpPr txBox="1"/>
          <p:nvPr/>
        </p:nvSpPr>
        <p:spPr>
          <a:xfrm>
            <a:off x="1294995" y="3532465"/>
            <a:ext cx="1776448" cy="369332"/>
          </a:xfrm>
          <a:prstGeom prst="rect">
            <a:avLst/>
          </a:prstGeom>
          <a:noFill/>
        </p:spPr>
        <p:txBody>
          <a:bodyPr wrap="none" rtlCol="0">
            <a:spAutoFit/>
          </a:bodyPr>
          <a:lstStyle/>
          <a:p>
            <a:r>
              <a:rPr kumimoji="1" lang="en-US" altLang="ja-JP" dirty="0" smtClean="0"/>
              <a:t>C Caller</a:t>
            </a:r>
            <a:r>
              <a:rPr kumimoji="1" lang="ja-JP" altLang="en-US" dirty="0" smtClean="0"/>
              <a:t>ブロック</a:t>
            </a:r>
            <a:endParaRPr kumimoji="1" lang="ja-JP" altLang="en-US" dirty="0"/>
          </a:p>
        </p:txBody>
      </p:sp>
      <p:sp>
        <p:nvSpPr>
          <p:cNvPr id="11" name="テキスト ボックス 10"/>
          <p:cNvSpPr txBox="1"/>
          <p:nvPr/>
        </p:nvSpPr>
        <p:spPr>
          <a:xfrm>
            <a:off x="3539294" y="5710557"/>
            <a:ext cx="2130711" cy="369332"/>
          </a:xfrm>
          <a:prstGeom prst="rect">
            <a:avLst/>
          </a:prstGeom>
          <a:noFill/>
        </p:spPr>
        <p:txBody>
          <a:bodyPr wrap="none" rtlCol="0">
            <a:spAutoFit/>
          </a:bodyPr>
          <a:lstStyle/>
          <a:p>
            <a:r>
              <a:rPr lang="ja-JP" altLang="en-US" dirty="0" smtClean="0"/>
              <a:t>関数ファイル</a:t>
            </a:r>
            <a:r>
              <a:rPr lang="en-US" altLang="ja-JP" dirty="0" smtClean="0"/>
              <a:t>(.c</a:t>
            </a:r>
            <a:r>
              <a:rPr lang="ja-JP" altLang="en-US" dirty="0" smtClean="0"/>
              <a:t>と</a:t>
            </a:r>
            <a:r>
              <a:rPr lang="en-US" altLang="ja-JP" dirty="0" smtClean="0"/>
              <a:t>.h)</a:t>
            </a:r>
            <a:endParaRPr kumimoji="1" lang="ja-JP" altLang="en-US" dirty="0"/>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8327" y="1926135"/>
            <a:ext cx="3196940" cy="3925433"/>
          </a:xfrm>
          <a:prstGeom prst="rect">
            <a:avLst/>
          </a:prstGeom>
        </p:spPr>
      </p:pic>
      <p:sp>
        <p:nvSpPr>
          <p:cNvPr id="13" name="テキスト ボックス 12"/>
          <p:cNvSpPr txBox="1"/>
          <p:nvPr/>
        </p:nvSpPr>
        <p:spPr>
          <a:xfrm>
            <a:off x="6321130" y="5888981"/>
            <a:ext cx="1584088" cy="369332"/>
          </a:xfrm>
          <a:prstGeom prst="rect">
            <a:avLst/>
          </a:prstGeom>
          <a:noFill/>
        </p:spPr>
        <p:txBody>
          <a:bodyPr wrap="none" rtlCol="0">
            <a:spAutoFit/>
          </a:bodyPr>
          <a:lstStyle/>
          <a:p>
            <a:r>
              <a:rPr kumimoji="1" lang="ja-JP" altLang="en-US" dirty="0" smtClean="0"/>
              <a:t>コンフィグ設定</a:t>
            </a:r>
            <a:endParaRPr kumimoji="1" lang="ja-JP" altLang="en-US" dirty="0"/>
          </a:p>
        </p:txBody>
      </p:sp>
      <p:cxnSp>
        <p:nvCxnSpPr>
          <p:cNvPr id="15" name="直線矢印コネクタ 14"/>
          <p:cNvCxnSpPr/>
          <p:nvPr/>
        </p:nvCxnSpPr>
        <p:spPr bwMode="auto">
          <a:xfrm flipV="1">
            <a:off x="2202288" y="2311737"/>
            <a:ext cx="1379915" cy="3928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7" name="テキスト ボックス 16"/>
          <p:cNvSpPr txBox="1"/>
          <p:nvPr/>
        </p:nvSpPr>
        <p:spPr>
          <a:xfrm>
            <a:off x="2460923" y="2203202"/>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Tree>
    <p:extLst>
      <p:ext uri="{BB962C8B-B14F-4D97-AF65-F5344CB8AC3E}">
        <p14:creationId xmlns:p14="http://schemas.microsoft.com/office/powerpoint/2010/main" val="386766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参考：行優先のモデルを作成する際の注意点</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行優先の処理を中心に</a:t>
            </a:r>
            <a:r>
              <a:rPr kumimoji="1" lang="ja-JP" altLang="en-US" dirty="0"/>
              <a:t>作成</a:t>
            </a:r>
            <a:r>
              <a:rPr kumimoji="1" lang="ja-JP" altLang="en-US" dirty="0" smtClean="0"/>
              <a:t>する際に、設定しておくべきコンフィギュレーションパラメータが存在する</a:t>
            </a:r>
            <a:endParaRPr kumimoji="1" lang="en-US" altLang="ja-JP" dirty="0" smtClean="0"/>
          </a:p>
          <a:p>
            <a:pPr marL="0" indent="0">
              <a:buNone/>
            </a:pPr>
            <a:endParaRPr kumimoji="1" lang="en-US" altLang="ja-JP" dirty="0"/>
          </a:p>
          <a:p>
            <a:pPr marL="0" indent="0">
              <a:buNone/>
            </a:pPr>
            <a:r>
              <a:rPr kumimoji="1" lang="ja-JP" altLang="en-US" dirty="0" smtClean="0"/>
              <a:t>コンフィギュレーションパラメータ</a:t>
            </a:r>
            <a:r>
              <a:rPr kumimoji="1" lang="en-US" altLang="ja-JP" dirty="0" smtClean="0"/>
              <a:t>-&gt;</a:t>
            </a:r>
            <a:r>
              <a:rPr kumimoji="1" lang="ja-JP" altLang="en-US" dirty="0" smtClean="0"/>
              <a:t>数学とデータ型</a:t>
            </a:r>
            <a:endParaRPr kumimoji="1" lang="en-US" altLang="ja-JP" dirty="0" smtClean="0"/>
          </a:p>
          <a:p>
            <a:pPr marL="0" indent="0">
              <a:buNone/>
            </a:pPr>
            <a:r>
              <a:rPr kumimoji="1" lang="ja-JP" altLang="en-US" dirty="0" smtClean="0"/>
              <a:t>“行優先の配列レイアウトに最適化されたアルゴリズムを使用”</a:t>
            </a:r>
            <a:endParaRPr kumimoji="1" lang="en-US" altLang="ja-JP" dirty="0"/>
          </a:p>
          <a:p>
            <a:pPr marL="0" indent="0">
              <a:buNone/>
            </a:pP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43538"/>
            <a:ext cx="4800600" cy="323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352800" y="3931822"/>
            <a:ext cx="2133600" cy="182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344913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参考：行優先のモデルを作成する際の注意点</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以下の現象を改善するための設定値</a:t>
            </a:r>
            <a:endParaRPr kumimoji="1" lang="en-US" altLang="ja-JP" dirty="0" smtClean="0"/>
          </a:p>
          <a:p>
            <a:pPr marL="0" indent="0">
              <a:buNone/>
            </a:pPr>
            <a:endParaRPr kumimoji="1" lang="en-US" altLang="ja-JP" dirty="0" smtClean="0"/>
          </a:p>
          <a:p>
            <a:pPr marL="0" indent="0">
              <a:buNone/>
            </a:pPr>
            <a:r>
              <a:rPr kumimoji="1" lang="ja-JP" altLang="en-US" dirty="0" smtClean="0"/>
              <a:t>自動コード生成で行優先にした場合、</a:t>
            </a:r>
            <a:r>
              <a:rPr kumimoji="1" lang="en-US" altLang="ja-JP" dirty="0" err="1" smtClean="0"/>
              <a:t>LookupTable</a:t>
            </a:r>
            <a:r>
              <a:rPr kumimoji="1" lang="ja-JP" altLang="en-US" dirty="0" smtClean="0"/>
              <a:t>等の多次元配列を内部で扱うブロックのアルゴリズムが非効率になる</a:t>
            </a:r>
            <a:endParaRPr kumimoji="1" lang="en-US" altLang="ja-JP" dirty="0" smtClean="0"/>
          </a:p>
          <a:p>
            <a:pPr marL="0" indent="0">
              <a:buNone/>
            </a:pPr>
            <a:r>
              <a:rPr kumimoji="1" lang="ja-JP" altLang="en-US" dirty="0" smtClean="0"/>
              <a:t>→配列だけ行優先で、処理が列優先準拠になっているので飛び地で参照を行おうとする</a:t>
            </a:r>
            <a:endParaRPr kumimoji="1" lang="en-US" altLang="ja-JP" dirty="0" smtClean="0"/>
          </a:p>
          <a:p>
            <a:pPr marL="0" indent="0">
              <a:buNone/>
            </a:pPr>
            <a:endParaRPr kumimoji="1" lang="en-US" altLang="ja-JP" dirty="0"/>
          </a:p>
          <a:p>
            <a:pPr marL="0" indent="0">
              <a:buNone/>
            </a:pPr>
            <a:r>
              <a:rPr kumimoji="1" lang="ja-JP" altLang="en-US" dirty="0" smtClean="0"/>
              <a:t>設定値</a:t>
            </a:r>
            <a:r>
              <a:rPr kumimoji="1" lang="en-US" altLang="ja-JP" dirty="0" smtClean="0"/>
              <a:t>on</a:t>
            </a:r>
            <a:r>
              <a:rPr kumimoji="1" lang="ja-JP" altLang="en-US" dirty="0" smtClean="0"/>
              <a:t>にすると行優先準拠のアルゴリズムになる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9198354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SLDV</a:t>
            </a:r>
            <a:endParaRPr kumimoji="1" lang="en-US" altLang="ja-JP" sz="4000" dirty="0"/>
          </a:p>
        </p:txBody>
      </p:sp>
    </p:spTree>
    <p:extLst>
      <p:ext uri="{BB962C8B-B14F-4D97-AF65-F5344CB8AC3E}">
        <p14:creationId xmlns:p14="http://schemas.microsoft.com/office/powerpoint/2010/main" val="1381009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の互換性を持たせる設定</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コンフィギュレーションパラメータ</a:t>
            </a:r>
            <a:endParaRPr kumimoji="1" lang="en-US" altLang="ja-JP" dirty="0" smtClean="0"/>
          </a:p>
          <a:p>
            <a:pPr marL="0" indent="0">
              <a:buNone/>
            </a:pPr>
            <a:r>
              <a:rPr kumimoji="1" lang="ja-JP" altLang="en-US" dirty="0" smtClean="0"/>
              <a:t>シミュレーションターゲット：カスタムコード解析を有効にする</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チェックを入れることで、</a:t>
            </a:r>
            <a:r>
              <a:rPr kumimoji="1" lang="en-US" altLang="ja-JP" dirty="0" smtClean="0"/>
              <a:t>C Caller</a:t>
            </a:r>
            <a:r>
              <a:rPr kumimoji="1" lang="ja-JP" altLang="en-US" dirty="0" smtClean="0"/>
              <a:t>ブロックが</a:t>
            </a:r>
            <a:r>
              <a:rPr kumimoji="1" lang="en-US" altLang="ja-JP" dirty="0" smtClean="0"/>
              <a:t>SLDV</a:t>
            </a:r>
            <a:r>
              <a:rPr kumimoji="1" lang="ja-JP" altLang="en-US" dirty="0" smtClean="0"/>
              <a:t>の解析時、互換ブロックとして認識される</a:t>
            </a:r>
            <a:endParaRPr kumimoji="1" lang="en-US" altLang="ja-JP" dirty="0" smtClean="0"/>
          </a:p>
          <a:p>
            <a:pPr marL="0" indent="0">
              <a:buNone/>
            </a:pPr>
            <a:r>
              <a:rPr kumimoji="1" lang="ja-JP" altLang="en-US" dirty="0"/>
              <a:t>　</a:t>
            </a:r>
            <a:r>
              <a:rPr kumimoji="1" lang="ja-JP" altLang="en-US" dirty="0" smtClean="0"/>
              <a:t>　　　チェック無し</a:t>
            </a:r>
            <a:r>
              <a:rPr kumimoji="1" lang="ja-JP" altLang="en-US" dirty="0"/>
              <a:t>　</a:t>
            </a:r>
            <a:r>
              <a:rPr kumimoji="1" lang="ja-JP" altLang="en-US" dirty="0" smtClean="0"/>
              <a:t>　　　　　　　　　　　　　チェック有り</a:t>
            </a: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2133600"/>
            <a:ext cx="55435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6512"/>
            <a:ext cx="3841200" cy="182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16512"/>
            <a:ext cx="3850103" cy="136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5029200" y="2150646"/>
            <a:ext cx="22098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762000" y="5184737"/>
            <a:ext cx="30480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876800" y="5175968"/>
            <a:ext cx="30480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127865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の解析</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次</a:t>
            </a:r>
            <a:r>
              <a:rPr kumimoji="1" lang="ja-JP" altLang="en-US" dirty="0" smtClean="0"/>
              <a:t>のモデルで解析を行う</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C</a:t>
            </a:r>
            <a:r>
              <a:rPr kumimoji="1" lang="ja-JP" altLang="en-US" dirty="0" smtClean="0"/>
              <a:t>コード</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229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353" y="3810000"/>
            <a:ext cx="23526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490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の解析結果</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C</a:t>
            </a:r>
            <a:r>
              <a:rPr kumimoji="1" lang="ja-JP" altLang="en-US" dirty="0" smtClean="0"/>
              <a:t>ソースの中の分岐条件の判定式までカバレッジを取るテストケースが作成された</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92903"/>
            <a:ext cx="7620000" cy="318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762000" y="3352800"/>
            <a:ext cx="7620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740979" y="4800600"/>
            <a:ext cx="7620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306663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Simulink</a:t>
            </a:r>
            <a:r>
              <a:rPr kumimoji="1" lang="ja-JP" altLang="en-US" dirty="0" smtClean="0"/>
              <a:t> </a:t>
            </a:r>
            <a:r>
              <a:rPr kumimoji="1" lang="en-US" altLang="ja-JP" dirty="0" smtClean="0"/>
              <a:t>Test</a:t>
            </a:r>
            <a:r>
              <a:rPr kumimoji="1" lang="ja-JP" altLang="en-US" dirty="0" err="1" smtClean="0"/>
              <a:t>での</a:t>
            </a:r>
            <a:r>
              <a:rPr kumimoji="1" lang="ja-JP" altLang="en-US" dirty="0" smtClean="0"/>
              <a:t>カバレッジ計測</a:t>
            </a:r>
            <a:r>
              <a:rPr lang="en-US" altLang="ja-JP" dirty="0"/>
              <a:t>(</a:t>
            </a:r>
            <a:r>
              <a:rPr lang="ja-JP" altLang="en-US" dirty="0"/>
              <a:t>カスタムコード解析無効</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カスタムコード解析無効時、 </a:t>
            </a:r>
            <a:r>
              <a:rPr kumimoji="1" lang="en-US" altLang="ja-JP" dirty="0" smtClean="0"/>
              <a:t>Simulink</a:t>
            </a:r>
            <a:r>
              <a:rPr kumimoji="1" lang="ja-JP" altLang="en-US" dirty="0" smtClean="0"/>
              <a:t> </a:t>
            </a:r>
            <a:r>
              <a:rPr kumimoji="1" lang="en-US" altLang="ja-JP" dirty="0" smtClean="0"/>
              <a:t>Test</a:t>
            </a:r>
            <a:r>
              <a:rPr kumimoji="1" lang="ja-JP" altLang="en-US" dirty="0" smtClean="0"/>
              <a:t>でカバレッジ計測不可</a:t>
            </a:r>
            <a:endParaRPr kumimoji="1" lang="en-US" altLang="ja-JP" dirty="0" smtClean="0"/>
          </a:p>
          <a:p>
            <a:pPr lvl="1"/>
            <a:r>
              <a:rPr lang="en-US" altLang="ja-JP" dirty="0" smtClean="0"/>
              <a:t>Switch</a:t>
            </a:r>
            <a:r>
              <a:rPr lang="ja-JP" altLang="en-US" dirty="0" smtClean="0"/>
              <a:t>を含むサブシステムでカバレッジ</a:t>
            </a:r>
            <a:r>
              <a:rPr lang="en-US" altLang="ja-JP" dirty="0" smtClean="0"/>
              <a:t>50%</a:t>
            </a:r>
            <a:r>
              <a:rPr lang="ja-JP" altLang="en-US" dirty="0" smtClean="0"/>
              <a:t>となったテストケースを</a:t>
            </a:r>
            <a:r>
              <a:rPr lang="en-US" altLang="ja-JP" dirty="0" smtClean="0"/>
              <a:t/>
            </a:r>
            <a:br>
              <a:rPr lang="en-US" altLang="ja-JP" dirty="0" smtClean="0"/>
            </a:br>
            <a:r>
              <a:rPr lang="ja-JP" altLang="en-US" dirty="0" smtClean="0"/>
              <a:t>同等の動作をする</a:t>
            </a:r>
            <a:r>
              <a:rPr lang="en-US" altLang="ja-JP" dirty="0" smtClean="0"/>
              <a:t>C</a:t>
            </a:r>
            <a:r>
              <a:rPr lang="ja-JP" altLang="en-US" dirty="0" smtClean="0"/>
              <a:t> </a:t>
            </a:r>
            <a:r>
              <a:rPr lang="en-US" altLang="ja-JP" dirty="0" smtClean="0"/>
              <a:t>Caller</a:t>
            </a:r>
            <a:r>
              <a:rPr lang="ja-JP" altLang="en-US" dirty="0" err="1" smtClean="0"/>
              <a:t>にも</a:t>
            </a:r>
            <a:r>
              <a:rPr lang="ja-JP" altLang="en-US" dirty="0" smtClean="0"/>
              <a:t>流したが、カバレッジレポートが同様にならなかった。</a:t>
            </a:r>
            <a:endParaRPr lang="en-US" altLang="ja-JP" dirty="0" smtClean="0"/>
          </a:p>
          <a:p>
            <a:pPr lvl="1"/>
            <a:r>
              <a:rPr lang="ja-JP" altLang="en-US" dirty="0" smtClean="0"/>
              <a:t>サブシステムを対象システムとして指定した場合、期待通りにそのカバレッジが計測される。</a:t>
            </a:r>
            <a:endParaRPr lang="en-US" altLang="ja-JP" dirty="0" smtClean="0"/>
          </a:p>
          <a:p>
            <a:pPr lvl="1"/>
            <a:r>
              <a:rPr lang="en-US" altLang="ja-JP" dirty="0" smtClean="0"/>
              <a:t>C</a:t>
            </a:r>
            <a:r>
              <a:rPr lang="ja-JP" altLang="en-US" dirty="0" smtClean="0"/>
              <a:t> </a:t>
            </a:r>
            <a:r>
              <a:rPr lang="en-US" altLang="ja-JP" dirty="0" smtClean="0"/>
              <a:t>Caller</a:t>
            </a:r>
            <a:r>
              <a:rPr lang="ja-JP" altLang="en-US" dirty="0" smtClean="0"/>
              <a:t>を対象システムとして指定しても、</a:t>
            </a:r>
            <a:r>
              <a:rPr lang="en-US" altLang="ja-JP" dirty="0" smtClean="0"/>
              <a:t/>
            </a:r>
            <a:br>
              <a:rPr lang="en-US" altLang="ja-JP" dirty="0" smtClean="0"/>
            </a:br>
            <a:r>
              <a:rPr lang="ja-JP" altLang="en-US" dirty="0" smtClean="0"/>
              <a:t>モデル全体や入力ブロックのカバレッジを計測しており意図しない結果となった。</a:t>
            </a:r>
            <a:endParaRPr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5982" y="3250834"/>
            <a:ext cx="1995230" cy="3130916"/>
          </a:xfrm>
          <a:prstGeom prst="rect">
            <a:avLst/>
          </a:prstGeom>
          <a:ln>
            <a:solidFill>
              <a:schemeClr val="accent5">
                <a:lumMod val="90000"/>
              </a:schemeClr>
            </a:solidFill>
          </a:ln>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3626" y="3250834"/>
            <a:ext cx="1966312" cy="2925720"/>
          </a:xfrm>
          <a:prstGeom prst="rect">
            <a:avLst/>
          </a:prstGeom>
          <a:ln>
            <a:solidFill>
              <a:schemeClr val="accent5">
                <a:lumMod val="90000"/>
              </a:schemeClr>
            </a:solidFill>
          </a:ln>
        </p:spPr>
      </p:pic>
      <p:sp>
        <p:nvSpPr>
          <p:cNvPr id="6" name="テキスト ボックス 5"/>
          <p:cNvSpPr txBox="1"/>
          <p:nvPr/>
        </p:nvSpPr>
        <p:spPr>
          <a:xfrm>
            <a:off x="3994220" y="6094486"/>
            <a:ext cx="1776448" cy="369332"/>
          </a:xfrm>
          <a:prstGeom prst="rect">
            <a:avLst/>
          </a:prstGeom>
          <a:noFill/>
        </p:spPr>
        <p:txBody>
          <a:bodyPr wrap="none" rtlCol="0">
            <a:spAutoFit/>
          </a:bodyPr>
          <a:lstStyle/>
          <a:p>
            <a:r>
              <a:rPr kumimoji="1" lang="en-US" altLang="ja-JP" dirty="0" smtClean="0"/>
              <a:t>C Caller</a:t>
            </a:r>
            <a:r>
              <a:rPr kumimoji="1" lang="ja-JP" altLang="en-US" dirty="0" smtClean="0"/>
              <a:t>ブロック</a:t>
            </a:r>
            <a:endParaRPr kumimoji="1" lang="ja-JP" altLang="en-US" dirty="0"/>
          </a:p>
        </p:txBody>
      </p:sp>
      <p:sp>
        <p:nvSpPr>
          <p:cNvPr id="7" name="テキスト ボックス 6"/>
          <p:cNvSpPr txBox="1"/>
          <p:nvPr/>
        </p:nvSpPr>
        <p:spPr>
          <a:xfrm>
            <a:off x="1487344" y="6316907"/>
            <a:ext cx="1465466" cy="369332"/>
          </a:xfrm>
          <a:prstGeom prst="rect">
            <a:avLst/>
          </a:prstGeom>
          <a:noFill/>
        </p:spPr>
        <p:txBody>
          <a:bodyPr wrap="none" rtlCol="0">
            <a:spAutoFit/>
          </a:bodyPr>
          <a:lstStyle/>
          <a:p>
            <a:r>
              <a:rPr kumimoji="1" lang="ja-JP" altLang="en-US" dirty="0" smtClean="0"/>
              <a:t>サブシステム</a:t>
            </a:r>
            <a:endParaRPr kumimoji="1" lang="ja-JP" altLang="en-US" dirty="0"/>
          </a:p>
        </p:txBody>
      </p:sp>
    </p:spTree>
    <p:extLst>
      <p:ext uri="{BB962C8B-B14F-4D97-AF65-F5344CB8AC3E}">
        <p14:creationId xmlns:p14="http://schemas.microsoft.com/office/powerpoint/2010/main" val="34999278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の解析結果</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先ほどの解析モデルを</a:t>
            </a:r>
            <a:r>
              <a:rPr kumimoji="1" lang="en-US" altLang="ja-JP" dirty="0" smtClean="0"/>
              <a:t>S-function</a:t>
            </a:r>
            <a:r>
              <a:rPr kumimoji="1" lang="ja-JP" altLang="en-US" dirty="0" smtClean="0"/>
              <a:t>に置き換えたモデルで解析</a:t>
            </a:r>
            <a:endParaRPr kumimoji="1" lang="en-US" altLang="ja-JP" dirty="0" smtClean="0"/>
          </a:p>
          <a:p>
            <a:pPr marL="0" indent="0">
              <a:buNone/>
            </a:pPr>
            <a:endParaRPr kumimoji="1" lang="en-US" altLang="ja-JP" dirty="0" smtClean="0"/>
          </a:p>
          <a:p>
            <a:pPr marL="0" indent="0">
              <a:buNone/>
            </a:pPr>
            <a:r>
              <a:rPr kumimoji="1" lang="en-US" altLang="ja-JP" dirty="0" smtClean="0"/>
              <a:t>SLDV</a:t>
            </a:r>
            <a:r>
              <a:rPr kumimoji="1" lang="ja-JP" altLang="en-US" dirty="0" smtClean="0"/>
              <a:t>の互換性は、設定値によってサポートを取ることが可能</a:t>
            </a:r>
            <a:endParaRPr kumimoji="1" lang="en-US" altLang="ja-JP"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743200"/>
            <a:ext cx="5143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26462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の解析結果</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先ほどの解析モデルを</a:t>
            </a:r>
            <a:r>
              <a:rPr kumimoji="1" lang="en-US" altLang="ja-JP" dirty="0" smtClean="0"/>
              <a:t>S-function</a:t>
            </a:r>
            <a:r>
              <a:rPr kumimoji="1" lang="ja-JP" altLang="en-US" dirty="0" smtClean="0"/>
              <a:t>に置き換えたモデルで解析</a:t>
            </a:r>
            <a:endParaRPr kumimoji="1" lang="en-US" altLang="ja-JP" dirty="0" smtClean="0"/>
          </a:p>
          <a:p>
            <a:pPr marL="0" indent="0">
              <a:buNone/>
            </a:pPr>
            <a:endParaRPr kumimoji="1" lang="en-US" altLang="ja-JP" dirty="0" smtClean="0"/>
          </a:p>
          <a:p>
            <a:pPr marL="0" indent="0">
              <a:buNone/>
            </a:pPr>
            <a:r>
              <a:rPr kumimoji="1" lang="ja-JP" altLang="en-US" dirty="0" smtClean="0"/>
              <a:t>外部</a:t>
            </a:r>
            <a:r>
              <a:rPr kumimoji="1" lang="en-US" altLang="ja-JP" dirty="0" smtClean="0"/>
              <a:t>C</a:t>
            </a:r>
            <a:r>
              <a:rPr kumimoji="1" lang="ja-JP" altLang="en-US" dirty="0" smtClean="0"/>
              <a:t>コードへの解析まで行える</a:t>
            </a:r>
            <a:endParaRPr kumimoji="1" lang="en-US" altLang="ja-JP" dirty="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26089"/>
            <a:ext cx="8078384" cy="3417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正方形/長方形 9"/>
          <p:cNvSpPr/>
          <p:nvPr/>
        </p:nvSpPr>
        <p:spPr bwMode="auto">
          <a:xfrm>
            <a:off x="685800" y="3962400"/>
            <a:ext cx="8001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685800" y="5486400"/>
            <a:ext cx="80010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769489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Tree>
    <p:extLst>
      <p:ext uri="{BB962C8B-B14F-4D97-AF65-F5344CB8AC3E}">
        <p14:creationId xmlns:p14="http://schemas.microsoft.com/office/powerpoint/2010/main" val="105547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コンフィグ設定（ビルド）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ビルド用コンフィグ設定</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63180" y="1623449"/>
            <a:ext cx="5966158" cy="4642090"/>
          </a:xfrm>
          <a:prstGeom prst="rect">
            <a:avLst/>
          </a:prstGeom>
        </p:spPr>
      </p:pic>
      <p:sp>
        <p:nvSpPr>
          <p:cNvPr id="5" name="正方形/長方形 4"/>
          <p:cNvSpPr/>
          <p:nvPr/>
        </p:nvSpPr>
        <p:spPr bwMode="auto">
          <a:xfrm>
            <a:off x="2463085" y="2492030"/>
            <a:ext cx="1730330" cy="28333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3582205" y="3303398"/>
            <a:ext cx="1372942" cy="3405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007208" y="5067804"/>
            <a:ext cx="832029" cy="3405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4007209" y="1657671"/>
            <a:ext cx="1275008" cy="612648"/>
          </a:xfrm>
          <a:prstGeom prst="wedgeRoundRectCallout">
            <a:avLst>
              <a:gd name="adj1" fmla="val -53409"/>
              <a:gd name="adj2" fmla="val 877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チェック必須</a:t>
            </a:r>
          </a:p>
        </p:txBody>
      </p:sp>
      <p:sp>
        <p:nvSpPr>
          <p:cNvPr id="12" name="角丸四角形吹き出し 11"/>
          <p:cNvSpPr/>
          <p:nvPr/>
        </p:nvSpPr>
        <p:spPr bwMode="auto">
          <a:xfrm>
            <a:off x="5168655" y="2861023"/>
            <a:ext cx="3651495" cy="1227990"/>
          </a:xfrm>
          <a:prstGeom prst="wedgeRoundRectCallout">
            <a:avLst>
              <a:gd name="adj1" fmla="val -56848"/>
              <a:gd name="adj2" fmla="val -7713"/>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必須。モデルの</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コード</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(.h)</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に記述される</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115" y="3336274"/>
            <a:ext cx="2868575" cy="615341"/>
          </a:xfrm>
          <a:prstGeom prst="rect">
            <a:avLst/>
          </a:prstGeom>
          <a:ln>
            <a:solidFill>
              <a:schemeClr val="accent5">
                <a:lumMod val="90000"/>
              </a:schemeClr>
            </a:solidFill>
          </a:ln>
        </p:spPr>
      </p:pic>
      <p:sp>
        <p:nvSpPr>
          <p:cNvPr id="13" name="角丸四角形吹き出し 12"/>
          <p:cNvSpPr/>
          <p:nvPr/>
        </p:nvSpPr>
        <p:spPr bwMode="auto">
          <a:xfrm>
            <a:off x="5168655" y="5020926"/>
            <a:ext cx="3651495" cy="1227990"/>
          </a:xfrm>
          <a:prstGeom prst="wedgeRoundRectCallout">
            <a:avLst>
              <a:gd name="adj1" fmla="val -60287"/>
              <a:gd name="adj2" fmla="val -37079"/>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必須。</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コードを一緒にビルドするために必要。</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コード生成すると単体の</a:t>
            </a:r>
            <a:r>
              <a:rPr lang="en-US" altLang="ja-JP" sz="1400" dirty="0" smtClean="0">
                <a:solidFill>
                  <a:schemeClr val="tx1"/>
                </a:solidFill>
                <a:latin typeface="Arial" charset="0"/>
                <a:ea typeface="ＭＳ Ｐゴシック" pitchFamily="50" charset="-128"/>
              </a:rPr>
              <a:t>C</a:t>
            </a:r>
            <a:r>
              <a:rPr lang="ja-JP" altLang="en-US" sz="1400" dirty="0" smtClean="0">
                <a:solidFill>
                  <a:schemeClr val="tx1"/>
                </a:solidFill>
                <a:latin typeface="Arial" charset="0"/>
                <a:ea typeface="ＭＳ Ｐゴシック" pitchFamily="50" charset="-128"/>
              </a:rPr>
              <a:t>ファイルとして生成される。</a:t>
            </a:r>
            <a:endParaRPr lang="en-US" altLang="ja-JP" sz="140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39818226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ja-JP" altLang="en-US" dirty="0" smtClean="0"/>
              <a:t>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実行後</a:t>
            </a: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19350"/>
            <a:ext cx="41910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057400"/>
            <a:ext cx="29622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5181600"/>
            <a:ext cx="40290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0656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吹き出し 32"/>
          <p:cNvSpPr/>
          <p:nvPr/>
        </p:nvSpPr>
        <p:spPr bwMode="auto">
          <a:xfrm>
            <a:off x="7196545" y="4940681"/>
            <a:ext cx="1881818" cy="1835823"/>
          </a:xfrm>
          <a:prstGeom prst="wedgeRoundRectCallout">
            <a:avLst>
              <a:gd name="adj1" fmla="val -64132"/>
              <a:gd name="adj2" fmla="val -17773"/>
              <a:gd name="adj3" fmla="val 16667"/>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lang="en-US" altLang="ja-JP" dirty="0" smtClean="0"/>
              <a:t>C</a:t>
            </a:r>
            <a:r>
              <a:rPr lang="ja-JP" altLang="en-US" dirty="0" smtClean="0"/>
              <a:t> </a:t>
            </a:r>
            <a:r>
              <a:rPr lang="en-US" altLang="ja-JP" dirty="0" smtClean="0"/>
              <a:t>Caller</a:t>
            </a:r>
            <a:r>
              <a:rPr lang="ja-JP" altLang="en-US" dirty="0" smtClean="0"/>
              <a:t>の</a:t>
            </a:r>
            <a:r>
              <a:rPr lang="en-US" altLang="ja-JP" dirty="0" smtClean="0"/>
              <a:t>API</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77159" y="938575"/>
            <a:ext cx="3934527" cy="5471278"/>
          </a:xfrm>
          <a:prstGeom prst="rect">
            <a:avLst/>
          </a:prstGeom>
        </p:spPr>
      </p:pic>
      <p:sp>
        <p:nvSpPr>
          <p:cNvPr id="5" name="テキスト ボックス 4"/>
          <p:cNvSpPr txBox="1"/>
          <p:nvPr/>
        </p:nvSpPr>
        <p:spPr>
          <a:xfrm>
            <a:off x="3001223" y="1195057"/>
            <a:ext cx="3310522" cy="369332"/>
          </a:xfrm>
          <a:prstGeom prst="rect">
            <a:avLst/>
          </a:prstGeom>
          <a:noFill/>
        </p:spPr>
        <p:txBody>
          <a:bodyPr wrap="none" rtlCol="0">
            <a:spAutoFit/>
          </a:bodyPr>
          <a:lstStyle/>
          <a:p>
            <a:r>
              <a:rPr kumimoji="1" lang="en-US" altLang="ja-JP" dirty="0" smtClean="0">
                <a:solidFill>
                  <a:srgbClr val="0070C0"/>
                </a:solidFill>
              </a:rPr>
              <a:t>(</a:t>
            </a:r>
            <a:r>
              <a:rPr kumimoji="1" lang="ja-JP" altLang="en-US" dirty="0" smtClean="0">
                <a:solidFill>
                  <a:srgbClr val="0070C0"/>
                </a:solidFill>
              </a:rPr>
              <a:t>例</a:t>
            </a:r>
            <a:r>
              <a:rPr kumimoji="1" lang="en-US" altLang="ja-JP" dirty="0" smtClean="0">
                <a:solidFill>
                  <a:srgbClr val="0070C0"/>
                </a:solidFill>
              </a:rPr>
              <a:t>)</a:t>
            </a:r>
            <a:r>
              <a:rPr kumimoji="1" lang="ja-JP" altLang="en-US" dirty="0" smtClean="0">
                <a:solidFill>
                  <a:srgbClr val="0070C0"/>
                </a:solidFill>
              </a:rPr>
              <a:t>変数</a:t>
            </a:r>
            <a:r>
              <a:rPr kumimoji="1" lang="en-US" altLang="ja-JP" dirty="0" smtClean="0">
                <a:solidFill>
                  <a:srgbClr val="0070C0"/>
                </a:solidFill>
              </a:rPr>
              <a:t>h = C Caller</a:t>
            </a:r>
            <a:r>
              <a:rPr kumimoji="1" lang="ja-JP" altLang="en-US" dirty="0" smtClean="0">
                <a:solidFill>
                  <a:srgbClr val="0070C0"/>
                </a:solidFill>
              </a:rPr>
              <a:t>のハンドル</a:t>
            </a:r>
            <a:endParaRPr kumimoji="1" lang="ja-JP" altLang="en-US" dirty="0">
              <a:solidFill>
                <a:srgbClr val="0070C0"/>
              </a:solidFill>
            </a:endParaRPr>
          </a:p>
        </p:txBody>
      </p:sp>
      <p:sp>
        <p:nvSpPr>
          <p:cNvPr id="6" name="テキスト ボックス 5"/>
          <p:cNvSpPr txBox="1"/>
          <p:nvPr/>
        </p:nvSpPr>
        <p:spPr>
          <a:xfrm>
            <a:off x="3401220" y="3019589"/>
            <a:ext cx="3228769" cy="307777"/>
          </a:xfrm>
          <a:prstGeom prst="rect">
            <a:avLst/>
          </a:prstGeom>
          <a:noFill/>
        </p:spPr>
        <p:txBody>
          <a:bodyPr wrap="none" rtlCol="0">
            <a:spAutoFit/>
          </a:bodyPr>
          <a:lstStyle/>
          <a:p>
            <a:r>
              <a:rPr lang="ja-JP" altLang="en-US" sz="1400" dirty="0">
                <a:solidFill>
                  <a:srgbClr val="FF0000"/>
                </a:solidFill>
              </a:rPr>
              <a:t>関</a:t>
            </a:r>
            <a:r>
              <a:rPr lang="ja-JP" altLang="en-US" sz="1400" dirty="0" smtClean="0">
                <a:solidFill>
                  <a:srgbClr val="FF0000"/>
                </a:solidFill>
              </a:rPr>
              <a:t>数名：</a:t>
            </a:r>
            <a:r>
              <a:rPr kumimoji="1" lang="en-US" altLang="ja-JP" sz="1400" dirty="0" err="1" smtClean="0">
                <a:solidFill>
                  <a:srgbClr val="FF0000"/>
                </a:solidFill>
              </a:rPr>
              <a:t>get_param</a:t>
            </a:r>
            <a:r>
              <a:rPr kumimoji="1" lang="en-US" altLang="ja-JP" sz="1400" dirty="0" smtClean="0">
                <a:solidFill>
                  <a:srgbClr val="FF0000"/>
                </a:solidFill>
              </a:rPr>
              <a:t>(h, ‘</a:t>
            </a:r>
            <a:r>
              <a:rPr kumimoji="1" lang="en-US" altLang="ja-JP" sz="1400" dirty="0" err="1" smtClean="0">
                <a:solidFill>
                  <a:srgbClr val="FF0000"/>
                </a:solidFill>
              </a:rPr>
              <a:t>FunctionName</a:t>
            </a:r>
            <a:r>
              <a:rPr kumimoji="1" lang="en-US" altLang="ja-JP" sz="1400" dirty="0" smtClean="0">
                <a:solidFill>
                  <a:srgbClr val="FF0000"/>
                </a:solidFill>
              </a:rPr>
              <a:t>’)</a:t>
            </a:r>
            <a:endParaRPr kumimoji="1" lang="ja-JP" altLang="en-US" sz="1400" dirty="0">
              <a:solidFill>
                <a:srgbClr val="FF0000"/>
              </a:solidFill>
            </a:endParaRPr>
          </a:p>
        </p:txBody>
      </p:sp>
      <p:cxnSp>
        <p:nvCxnSpPr>
          <p:cNvPr id="8" name="直線矢印コネクタ 7"/>
          <p:cNvCxnSpPr/>
          <p:nvPr/>
        </p:nvCxnSpPr>
        <p:spPr bwMode="auto">
          <a:xfrm flipH="1">
            <a:off x="1295046" y="3173476"/>
            <a:ext cx="2188276" cy="12718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2" name="テキスト ボックス 11"/>
          <p:cNvSpPr txBox="1"/>
          <p:nvPr/>
        </p:nvSpPr>
        <p:spPr>
          <a:xfrm>
            <a:off x="4745362" y="3375398"/>
            <a:ext cx="4528804" cy="307777"/>
          </a:xfrm>
          <a:prstGeom prst="rect">
            <a:avLst/>
          </a:prstGeom>
          <a:noFill/>
        </p:spPr>
        <p:txBody>
          <a:bodyPr wrap="none" rtlCol="0">
            <a:spAutoFit/>
          </a:bodyPr>
          <a:lstStyle/>
          <a:p>
            <a:r>
              <a:rPr kumimoji="1" lang="ja-JP" altLang="en-US" sz="1400" dirty="0" smtClean="0">
                <a:solidFill>
                  <a:srgbClr val="FF0000"/>
                </a:solidFill>
              </a:rPr>
              <a:t>端子仕様：</a:t>
            </a:r>
            <a:r>
              <a:rPr kumimoji="1" lang="en-US" altLang="ja-JP" sz="1400" dirty="0" err="1" smtClean="0">
                <a:solidFill>
                  <a:srgbClr val="0070C0"/>
                </a:solidFill>
              </a:rPr>
              <a:t>fp</a:t>
            </a:r>
            <a:r>
              <a:rPr kumimoji="1" lang="en-US" altLang="ja-JP" sz="1400" dirty="0" smtClean="0">
                <a:solidFill>
                  <a:srgbClr val="FF0000"/>
                </a:solidFill>
              </a:rPr>
              <a:t>=</a:t>
            </a:r>
            <a:r>
              <a:rPr kumimoji="1" lang="en-US" altLang="ja-JP" sz="1400" dirty="0" err="1" smtClean="0">
                <a:solidFill>
                  <a:srgbClr val="FF0000"/>
                </a:solidFill>
              </a:rPr>
              <a:t>get_param</a:t>
            </a:r>
            <a:r>
              <a:rPr kumimoji="1" lang="en-US" altLang="ja-JP" sz="1400" dirty="0" smtClean="0">
                <a:solidFill>
                  <a:srgbClr val="FF0000"/>
                </a:solidFill>
              </a:rPr>
              <a:t>(h</a:t>
            </a:r>
            <a:r>
              <a:rPr lang="en-US" altLang="ja-JP" sz="1400" dirty="0">
                <a:solidFill>
                  <a:srgbClr val="FF0000"/>
                </a:solidFill>
              </a:rPr>
              <a:t>, ‘</a:t>
            </a:r>
            <a:r>
              <a:rPr lang="en-US" altLang="ja-JP" sz="1400" dirty="0" err="1">
                <a:solidFill>
                  <a:srgbClr val="FF0000"/>
                </a:solidFill>
              </a:rPr>
              <a:t>FunctionPortSpecification</a:t>
            </a:r>
            <a:r>
              <a:rPr lang="en-US" altLang="ja-JP" sz="1400" dirty="0">
                <a:solidFill>
                  <a:srgbClr val="FF0000"/>
                </a:solidFill>
              </a:rPr>
              <a:t>’)</a:t>
            </a:r>
            <a:endParaRPr kumimoji="1" lang="ja-JP" altLang="en-US" sz="1400" dirty="0">
              <a:solidFill>
                <a:srgbClr val="FF0000"/>
              </a:solidFill>
            </a:endParaRPr>
          </a:p>
        </p:txBody>
      </p:sp>
      <p:cxnSp>
        <p:nvCxnSpPr>
          <p:cNvPr id="13" name="直線矢印コネクタ 12"/>
          <p:cNvCxnSpPr>
            <a:stCxn id="12" idx="1"/>
          </p:cNvCxnSpPr>
          <p:nvPr/>
        </p:nvCxnSpPr>
        <p:spPr bwMode="auto">
          <a:xfrm flipH="1">
            <a:off x="1113576" y="3529287"/>
            <a:ext cx="3631786" cy="126476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6" name="テキスト ボックス 15"/>
          <p:cNvSpPr txBox="1"/>
          <p:nvPr/>
        </p:nvSpPr>
        <p:spPr>
          <a:xfrm>
            <a:off x="5435605" y="5384341"/>
            <a:ext cx="2095445" cy="307777"/>
          </a:xfrm>
          <a:prstGeom prst="rect">
            <a:avLst/>
          </a:prstGeom>
          <a:noFill/>
        </p:spPr>
        <p:txBody>
          <a:bodyPr wrap="none" rtlCol="0">
            <a:spAutoFit/>
          </a:bodyPr>
          <a:lstStyle/>
          <a:p>
            <a:r>
              <a:rPr lang="ja-JP" altLang="en-US" sz="1400" dirty="0">
                <a:solidFill>
                  <a:srgbClr val="FF0000"/>
                </a:solidFill>
              </a:rPr>
              <a:t>引数</a:t>
            </a:r>
            <a:r>
              <a:rPr kumimoji="1" lang="ja-JP" altLang="en-US" sz="1400" dirty="0" smtClean="0">
                <a:solidFill>
                  <a:srgbClr val="FF0000"/>
                </a:solidFill>
              </a:rPr>
              <a:t>：</a:t>
            </a:r>
            <a:r>
              <a:rPr lang="en-US" altLang="ja-JP" sz="1400" dirty="0" err="1" smtClean="0">
                <a:solidFill>
                  <a:srgbClr val="FF0000"/>
                </a:solidFill>
              </a:rPr>
              <a:t>fp.InputArguments</a:t>
            </a:r>
            <a:endParaRPr kumimoji="1" lang="ja-JP" altLang="en-US" sz="1400" dirty="0">
              <a:solidFill>
                <a:srgbClr val="FF0000"/>
              </a:solidFill>
            </a:endParaRPr>
          </a:p>
        </p:txBody>
      </p:sp>
      <p:cxnSp>
        <p:nvCxnSpPr>
          <p:cNvPr id="17" name="直線矢印コネクタ 16"/>
          <p:cNvCxnSpPr>
            <a:stCxn id="16" idx="1"/>
            <a:endCxn id="24" idx="3"/>
          </p:cNvCxnSpPr>
          <p:nvPr/>
        </p:nvCxnSpPr>
        <p:spPr bwMode="auto">
          <a:xfrm flipH="1">
            <a:off x="2240733" y="5538230"/>
            <a:ext cx="3194872" cy="1990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0" name="テキスト ボックス 19"/>
          <p:cNvSpPr txBox="1"/>
          <p:nvPr/>
        </p:nvSpPr>
        <p:spPr>
          <a:xfrm>
            <a:off x="5425386" y="5057334"/>
            <a:ext cx="2279791" cy="307777"/>
          </a:xfrm>
          <a:prstGeom prst="rect">
            <a:avLst/>
          </a:prstGeom>
          <a:noFill/>
        </p:spPr>
        <p:txBody>
          <a:bodyPr wrap="none" rtlCol="0">
            <a:spAutoFit/>
          </a:bodyPr>
          <a:lstStyle/>
          <a:p>
            <a:r>
              <a:rPr lang="ja-JP" altLang="en-US" sz="1400" dirty="0" smtClean="0">
                <a:solidFill>
                  <a:srgbClr val="FF0000"/>
                </a:solidFill>
              </a:rPr>
              <a:t>戻り</a:t>
            </a:r>
            <a:r>
              <a:rPr lang="ja-JP" altLang="en-US" sz="1400" dirty="0">
                <a:solidFill>
                  <a:srgbClr val="FF0000"/>
                </a:solidFill>
              </a:rPr>
              <a:t>値</a:t>
            </a:r>
            <a:r>
              <a:rPr kumimoji="1" lang="ja-JP" altLang="en-US" sz="1400" dirty="0" smtClean="0">
                <a:solidFill>
                  <a:srgbClr val="FF0000"/>
                </a:solidFill>
              </a:rPr>
              <a:t>：</a:t>
            </a:r>
            <a:r>
              <a:rPr kumimoji="1" lang="en-US" altLang="ja-JP" sz="1400" dirty="0" err="1" smtClean="0">
                <a:solidFill>
                  <a:srgbClr val="FF0000"/>
                </a:solidFill>
              </a:rPr>
              <a:t>fp.</a:t>
            </a:r>
            <a:r>
              <a:rPr lang="en-US" altLang="ja-JP" sz="1400" dirty="0" err="1" smtClean="0">
                <a:solidFill>
                  <a:srgbClr val="FF0000"/>
                </a:solidFill>
              </a:rPr>
              <a:t>ReturnArgument</a:t>
            </a:r>
            <a:endParaRPr kumimoji="1" lang="ja-JP" altLang="en-US" sz="1400" dirty="0">
              <a:solidFill>
                <a:srgbClr val="FF0000"/>
              </a:solidFill>
            </a:endParaRPr>
          </a:p>
        </p:txBody>
      </p:sp>
      <p:cxnSp>
        <p:nvCxnSpPr>
          <p:cNvPr id="21" name="直線矢印コネクタ 20"/>
          <p:cNvCxnSpPr>
            <a:stCxn id="20" idx="1"/>
            <a:endCxn id="27" idx="3"/>
          </p:cNvCxnSpPr>
          <p:nvPr/>
        </p:nvCxnSpPr>
        <p:spPr bwMode="auto">
          <a:xfrm flipH="1" flipV="1">
            <a:off x="2240733" y="5176092"/>
            <a:ext cx="3184653" cy="3513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4" name="正方形/長方形 23"/>
          <p:cNvSpPr/>
          <p:nvPr/>
        </p:nvSpPr>
        <p:spPr bwMode="auto">
          <a:xfrm>
            <a:off x="1500613" y="5277478"/>
            <a:ext cx="740120" cy="5613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1500613" y="5074706"/>
            <a:ext cx="740120" cy="2027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2" name="テキスト ボックス 31"/>
          <p:cNvSpPr txBox="1"/>
          <p:nvPr/>
        </p:nvSpPr>
        <p:spPr>
          <a:xfrm>
            <a:off x="7259114" y="5022177"/>
            <a:ext cx="2425664" cy="1754326"/>
          </a:xfrm>
          <a:prstGeom prst="rect">
            <a:avLst/>
          </a:prstGeom>
          <a:noFill/>
        </p:spPr>
        <p:txBody>
          <a:bodyPr wrap="none" rtlCol="0">
            <a:spAutoFit/>
          </a:bodyPr>
          <a:lstStyle/>
          <a:p>
            <a:r>
              <a:rPr lang="en-US" altLang="ja-JP" sz="1200" dirty="0"/>
              <a:t>&gt;&gt; </a:t>
            </a:r>
            <a:r>
              <a:rPr lang="en-US" altLang="ja-JP" sz="1200" dirty="0" err="1"/>
              <a:t>fp.InputArguments</a:t>
            </a:r>
            <a:r>
              <a:rPr lang="en-US" altLang="ja-JP" sz="1200" dirty="0"/>
              <a:t>(1</a:t>
            </a:r>
            <a:r>
              <a:rPr lang="en-US" altLang="ja-JP" sz="1200" dirty="0" smtClean="0"/>
              <a:t>)</a:t>
            </a:r>
            <a:endParaRPr lang="en-US" altLang="ja-JP" sz="1200" dirty="0"/>
          </a:p>
          <a:p>
            <a:r>
              <a:rPr lang="en-US" altLang="ja-JP" sz="1200" dirty="0" err="1"/>
              <a:t>ans</a:t>
            </a:r>
            <a:r>
              <a:rPr lang="en-US" altLang="ja-JP" sz="1200" dirty="0"/>
              <a:t> = </a:t>
            </a:r>
          </a:p>
          <a:p>
            <a:r>
              <a:rPr lang="en-US" altLang="ja-JP" sz="1200" dirty="0"/>
              <a:t>  </a:t>
            </a:r>
            <a:r>
              <a:rPr lang="en-US" altLang="ja-JP" sz="1200" dirty="0" err="1"/>
              <a:t>FunctionArgument</a:t>
            </a:r>
            <a:r>
              <a:rPr lang="en-US" altLang="ja-JP" sz="1200" dirty="0"/>
              <a:t> </a:t>
            </a:r>
            <a:r>
              <a:rPr lang="ja-JP" altLang="en-US" sz="1200" dirty="0"/>
              <a:t>のプロパティ</a:t>
            </a:r>
            <a:r>
              <a:rPr lang="en-US" altLang="ja-JP" sz="1200" dirty="0" smtClean="0"/>
              <a:t>:</a:t>
            </a:r>
            <a:endParaRPr lang="en-US" altLang="ja-JP" sz="1200" dirty="0"/>
          </a:p>
          <a:p>
            <a:r>
              <a:rPr lang="en-US" altLang="ja-JP" sz="1200" dirty="0"/>
              <a:t>          Name: 'a'</a:t>
            </a:r>
          </a:p>
          <a:p>
            <a:r>
              <a:rPr lang="en-US" altLang="ja-JP" sz="1200" dirty="0"/>
              <a:t>    </a:t>
            </a:r>
            <a:r>
              <a:rPr lang="en-US" altLang="ja-JP" sz="1200" dirty="0" err="1"/>
              <a:t>PortNumber</a:t>
            </a:r>
            <a:r>
              <a:rPr lang="en-US" altLang="ja-JP" sz="1200" dirty="0"/>
              <a:t>: 1</a:t>
            </a:r>
          </a:p>
          <a:p>
            <a:r>
              <a:rPr lang="en-US" altLang="ja-JP" sz="1200" dirty="0"/>
              <a:t>          Size: '1'</a:t>
            </a:r>
          </a:p>
          <a:p>
            <a:r>
              <a:rPr lang="en-US" altLang="ja-JP" sz="1200" dirty="0"/>
              <a:t>          Type: 'single'</a:t>
            </a:r>
          </a:p>
          <a:p>
            <a:r>
              <a:rPr lang="en-US" altLang="ja-JP" sz="1200" dirty="0"/>
              <a:t>         Label: 'a'</a:t>
            </a:r>
          </a:p>
          <a:p>
            <a:r>
              <a:rPr lang="en-US" altLang="ja-JP" sz="1200" dirty="0"/>
              <a:t>         Scope: 'Input'</a:t>
            </a:r>
            <a:endParaRPr kumimoji="1" lang="ja-JP" altLang="en-US" sz="1200" dirty="0"/>
          </a:p>
        </p:txBody>
      </p:sp>
      <p:sp>
        <p:nvSpPr>
          <p:cNvPr id="36" name="テキスト ボックス 35"/>
          <p:cNvSpPr txBox="1"/>
          <p:nvPr/>
        </p:nvSpPr>
        <p:spPr>
          <a:xfrm>
            <a:off x="4926831" y="3793602"/>
            <a:ext cx="5052730" cy="523220"/>
          </a:xfrm>
          <a:prstGeom prst="rect">
            <a:avLst/>
          </a:prstGeom>
          <a:noFill/>
        </p:spPr>
        <p:txBody>
          <a:bodyPr wrap="none" rtlCol="0">
            <a:spAutoFit/>
          </a:bodyPr>
          <a:lstStyle/>
          <a:p>
            <a:r>
              <a:rPr lang="ja-JP" altLang="en-US" sz="1400" dirty="0" smtClean="0">
                <a:solidFill>
                  <a:srgbClr val="FF0000"/>
                </a:solidFill>
              </a:rPr>
              <a:t>関数</a:t>
            </a:r>
            <a:r>
              <a:rPr lang="ja-JP" altLang="en-US" sz="1400" dirty="0">
                <a:solidFill>
                  <a:srgbClr val="FF0000"/>
                </a:solidFill>
              </a:rPr>
              <a:t>宣言</a:t>
            </a:r>
            <a:r>
              <a:rPr kumimoji="1" lang="ja-JP" altLang="en-US" sz="1400" dirty="0" smtClean="0">
                <a:solidFill>
                  <a:srgbClr val="FF0000"/>
                </a:solidFill>
              </a:rPr>
              <a:t>：</a:t>
            </a:r>
            <a:r>
              <a:rPr lang="en-US" altLang="ja-JP" sz="1400" dirty="0" err="1" smtClean="0">
                <a:solidFill>
                  <a:srgbClr val="FF0000"/>
                </a:solidFill>
              </a:rPr>
              <a:t>fp.CPrototype</a:t>
            </a:r>
            <a:endParaRPr lang="en-US" altLang="ja-JP" sz="1400" dirty="0" smtClean="0">
              <a:solidFill>
                <a:srgbClr val="FF0000"/>
              </a:solidFill>
            </a:endParaRPr>
          </a:p>
          <a:p>
            <a:r>
              <a:rPr lang="ja-JP" altLang="en-US" sz="1400" dirty="0" smtClean="0">
                <a:solidFill>
                  <a:srgbClr val="FF0000"/>
                </a:solidFill>
              </a:rPr>
              <a:t>　</a:t>
            </a:r>
            <a:r>
              <a:rPr lang="en-US" altLang="ja-JP" sz="1400" dirty="0" err="1" smtClean="0"/>
              <a:t>ans</a:t>
            </a:r>
            <a:r>
              <a:rPr lang="en-US" altLang="ja-JP" sz="1400" dirty="0" smtClean="0"/>
              <a:t>='real32_T </a:t>
            </a:r>
            <a:r>
              <a:rPr lang="en-US" altLang="ja-JP" sz="1400" dirty="0" err="1"/>
              <a:t>avefunc</a:t>
            </a:r>
            <a:r>
              <a:rPr lang="en-US" altLang="ja-JP" sz="1400" dirty="0"/>
              <a:t>(real32_T a, real32_T b, real32_T c);'</a:t>
            </a:r>
            <a:endParaRPr kumimoji="1" lang="ja-JP" altLang="en-US" sz="1400" dirty="0"/>
          </a:p>
        </p:txBody>
      </p:sp>
    </p:spTree>
    <p:extLst>
      <p:ext uri="{BB962C8B-B14F-4D97-AF65-F5344CB8AC3E}">
        <p14:creationId xmlns:p14="http://schemas.microsoft.com/office/powerpoint/2010/main" val="406160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8"/>
          <p:cNvSpPr txBox="1">
            <a:spLocks/>
          </p:cNvSpPr>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kern="0" dirty="0" smtClean="0"/>
              <a:t>呼び出す関数一覧</a:t>
            </a:r>
            <a:endParaRPr lang="en-US" altLang="ja-JP" kern="0" dirty="0" smtClean="0"/>
          </a:p>
          <a:p>
            <a:pPr lvl="1"/>
            <a:r>
              <a:rPr lang="en-US" altLang="ja-JP" kern="0" dirty="0" smtClean="0"/>
              <a:t>‘</a:t>
            </a:r>
            <a:r>
              <a:rPr lang="en-US" altLang="ja-JP" kern="0" dirty="0" err="1" smtClean="0"/>
              <a:t>AvailableFunctions</a:t>
            </a:r>
            <a:r>
              <a:rPr lang="en-US" altLang="ja-JP" kern="0" dirty="0" smtClean="0"/>
              <a:t>’</a:t>
            </a:r>
            <a:r>
              <a:rPr lang="ja-JP" altLang="en-US" kern="0" dirty="0" smtClean="0"/>
              <a:t>で取得可</a:t>
            </a:r>
            <a:endParaRPr lang="en-US" altLang="ja-JP" kern="0" dirty="0"/>
          </a:p>
        </p:txBody>
      </p:sp>
      <p:pic>
        <p:nvPicPr>
          <p:cNvPr id="23" name="図 22"/>
          <p:cNvPicPr>
            <a:picLocks noChangeAspect="1"/>
          </p:cNvPicPr>
          <p:nvPr/>
        </p:nvPicPr>
        <p:blipFill>
          <a:blip r:embed="rId2"/>
          <a:stretch>
            <a:fillRect/>
          </a:stretch>
        </p:blipFill>
        <p:spPr>
          <a:xfrm>
            <a:off x="3943301" y="1363980"/>
            <a:ext cx="1671259" cy="4356453"/>
          </a:xfrm>
          <a:prstGeom prst="rect">
            <a:avLst/>
          </a:prstGeom>
        </p:spPr>
      </p:pic>
      <p:sp>
        <p:nvSpPr>
          <p:cNvPr id="6" name="タイトル 5"/>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5801202" y="1363982"/>
            <a:ext cx="1811179" cy="1570477"/>
          </a:xfrm>
          <a:prstGeom prst="rect">
            <a:avLst/>
          </a:prstGeom>
          <a:ln>
            <a:solidFill>
              <a:schemeClr val="accent1"/>
            </a:solidFill>
          </a:ln>
        </p:spPr>
      </p:pic>
      <p:sp>
        <p:nvSpPr>
          <p:cNvPr id="9" name="テキスト ボックス 8"/>
          <p:cNvSpPr txBox="1"/>
          <p:nvPr/>
        </p:nvSpPr>
        <p:spPr>
          <a:xfrm>
            <a:off x="1070610" y="4183381"/>
            <a:ext cx="3470758" cy="954107"/>
          </a:xfrm>
          <a:prstGeom prst="rect">
            <a:avLst/>
          </a:prstGeom>
          <a:noFill/>
        </p:spPr>
        <p:txBody>
          <a:bodyPr wrap="none" rtlCol="0">
            <a:spAutoFit/>
          </a:bodyPr>
          <a:lstStyle/>
          <a:p>
            <a:r>
              <a:rPr lang="en-US" altLang="ja-JP" sz="1400" dirty="0"/>
              <a:t>&gt;&gt; </a:t>
            </a:r>
            <a:r>
              <a:rPr lang="en-US" altLang="ja-JP" sz="1400" dirty="0" err="1"/>
              <a:t>get_param</a:t>
            </a:r>
            <a:r>
              <a:rPr lang="en-US" altLang="ja-JP" sz="1400" dirty="0"/>
              <a:t>(</a:t>
            </a:r>
            <a:r>
              <a:rPr lang="en-US" altLang="ja-JP" sz="1400" dirty="0" err="1"/>
              <a:t>gcbh</a:t>
            </a:r>
            <a:r>
              <a:rPr lang="en-US" altLang="ja-JP" sz="1400" dirty="0"/>
              <a:t>, '</a:t>
            </a:r>
            <a:r>
              <a:rPr lang="en-US" altLang="ja-JP" sz="1400" dirty="0" err="1"/>
              <a:t>AvailableFunctions</a:t>
            </a:r>
            <a:r>
              <a:rPr lang="en-US" altLang="ja-JP" sz="1400" dirty="0"/>
              <a:t>')</a:t>
            </a:r>
          </a:p>
          <a:p>
            <a:r>
              <a:rPr lang="en-US" altLang="ja-JP" sz="1400" dirty="0" err="1" smtClean="0"/>
              <a:t>ans</a:t>
            </a:r>
            <a:r>
              <a:rPr lang="en-US" altLang="ja-JP" sz="1400" dirty="0" smtClean="0"/>
              <a:t> =</a:t>
            </a:r>
            <a:endParaRPr lang="en-US" altLang="ja-JP" sz="1400" dirty="0"/>
          </a:p>
          <a:p>
            <a:r>
              <a:rPr lang="en-US" altLang="ja-JP" sz="1400" dirty="0"/>
              <a:t>  1×3 </a:t>
            </a:r>
            <a:r>
              <a:rPr lang="ja-JP" altLang="en-US" sz="1400" dirty="0"/>
              <a:t>の </a:t>
            </a:r>
            <a:r>
              <a:rPr lang="en-US" altLang="ja-JP" sz="1400" dirty="0"/>
              <a:t>cell </a:t>
            </a:r>
            <a:r>
              <a:rPr lang="ja-JP" altLang="en-US" sz="1400" dirty="0" smtClean="0"/>
              <a:t>配列</a:t>
            </a:r>
            <a:endParaRPr lang="ja-JP" altLang="en-US" sz="1400" dirty="0"/>
          </a:p>
          <a:p>
            <a:r>
              <a:rPr lang="ja-JP" altLang="en-US" sz="1400" dirty="0"/>
              <a:t>    </a:t>
            </a:r>
            <a:r>
              <a:rPr lang="en-US" altLang="ja-JP" sz="1400" dirty="0"/>
              <a:t>{'</a:t>
            </a:r>
            <a:r>
              <a:rPr lang="en-US" altLang="ja-JP" sz="1400" dirty="0" err="1"/>
              <a:t>avefunc</a:t>
            </a:r>
            <a:r>
              <a:rPr lang="en-US" altLang="ja-JP" sz="1400" dirty="0"/>
              <a:t>'}    {'</a:t>
            </a:r>
            <a:r>
              <a:rPr lang="en-US" altLang="ja-JP" sz="1400" dirty="0" err="1"/>
              <a:t>divfunc</a:t>
            </a:r>
            <a:r>
              <a:rPr lang="en-US" altLang="ja-JP" sz="1400" dirty="0"/>
              <a:t>'}    {'</a:t>
            </a:r>
            <a:r>
              <a:rPr lang="en-US" altLang="ja-JP" sz="1400" dirty="0" err="1"/>
              <a:t>sumfunc</a:t>
            </a:r>
            <a:r>
              <a:rPr lang="en-US" altLang="ja-JP" sz="1400" dirty="0"/>
              <a:t>'}</a:t>
            </a:r>
            <a:endParaRPr kumimoji="1" lang="ja-JP" altLang="en-US" sz="1400" dirty="0"/>
          </a:p>
        </p:txBody>
      </p:sp>
      <p:sp>
        <p:nvSpPr>
          <p:cNvPr id="10" name="正方形/長方形 9"/>
          <p:cNvSpPr/>
          <p:nvPr/>
        </p:nvSpPr>
        <p:spPr bwMode="auto">
          <a:xfrm>
            <a:off x="3943301" y="1615441"/>
            <a:ext cx="1695548" cy="28346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1227363" y="4861561"/>
            <a:ext cx="727168" cy="27592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3943300" y="4509051"/>
            <a:ext cx="1695548" cy="1211382"/>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1989931" y="4859181"/>
            <a:ext cx="696120" cy="29259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793631" y="1363981"/>
            <a:ext cx="1875900" cy="154686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2684169" y="4859182"/>
            <a:ext cx="807697" cy="292594"/>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6" name="図 15"/>
          <p:cNvPicPr>
            <a:picLocks noChangeAspect="1"/>
          </p:cNvPicPr>
          <p:nvPr/>
        </p:nvPicPr>
        <p:blipFill>
          <a:blip r:embed="rId4"/>
          <a:stretch>
            <a:fillRect/>
          </a:stretch>
        </p:blipFill>
        <p:spPr>
          <a:xfrm>
            <a:off x="1197721" y="2317520"/>
            <a:ext cx="2399729" cy="1454381"/>
          </a:xfrm>
          <a:prstGeom prst="rect">
            <a:avLst/>
          </a:prstGeom>
        </p:spPr>
      </p:pic>
      <p:cxnSp>
        <p:nvCxnSpPr>
          <p:cNvPr id="17" name="直線矢印コネクタ 16"/>
          <p:cNvCxnSpPr/>
          <p:nvPr/>
        </p:nvCxnSpPr>
        <p:spPr bwMode="auto">
          <a:xfrm flipV="1">
            <a:off x="2503170" y="1691640"/>
            <a:ext cx="1440131" cy="99822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0" name="テキスト ボックス 19"/>
          <p:cNvSpPr txBox="1"/>
          <p:nvPr/>
        </p:nvSpPr>
        <p:spPr>
          <a:xfrm>
            <a:off x="3423412" y="1906039"/>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cxnSp>
        <p:nvCxnSpPr>
          <p:cNvPr id="21" name="直線矢印コネクタ 20"/>
          <p:cNvCxnSpPr/>
          <p:nvPr/>
        </p:nvCxnSpPr>
        <p:spPr bwMode="auto">
          <a:xfrm flipV="1">
            <a:off x="4692184" y="1556471"/>
            <a:ext cx="1273388" cy="181999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4" name="直線矢印コネクタ 23"/>
          <p:cNvCxnSpPr/>
          <p:nvPr/>
        </p:nvCxnSpPr>
        <p:spPr bwMode="auto">
          <a:xfrm>
            <a:off x="4434840" y="4008120"/>
            <a:ext cx="82851" cy="6248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7" name="テキスト ボックス 26"/>
          <p:cNvSpPr txBox="1"/>
          <p:nvPr/>
        </p:nvSpPr>
        <p:spPr>
          <a:xfrm>
            <a:off x="4987940" y="2910841"/>
            <a:ext cx="2433680" cy="369332"/>
          </a:xfrm>
          <a:prstGeom prst="rect">
            <a:avLst/>
          </a:prstGeom>
          <a:noFill/>
        </p:spPr>
        <p:txBody>
          <a:bodyPr wrap="none" rtlCol="0">
            <a:spAutoFit/>
          </a:bodyPr>
          <a:lstStyle/>
          <a:p>
            <a:r>
              <a:rPr kumimoji="1" lang="ja-JP" altLang="en-US" dirty="0" smtClean="0">
                <a:solidFill>
                  <a:srgbClr val="FF0000"/>
                </a:solidFill>
              </a:rPr>
              <a:t>別ファイルの関数を</a:t>
            </a:r>
            <a:r>
              <a:rPr kumimoji="1" lang="en-US" altLang="ja-JP" dirty="0" smtClean="0">
                <a:solidFill>
                  <a:srgbClr val="FF0000"/>
                </a:solidFill>
              </a:rPr>
              <a:t>call</a:t>
            </a:r>
            <a:endParaRPr kumimoji="1" lang="ja-JP" altLang="en-US" dirty="0">
              <a:solidFill>
                <a:srgbClr val="FF0000"/>
              </a:solidFill>
            </a:endParaRPr>
          </a:p>
        </p:txBody>
      </p:sp>
      <p:sp>
        <p:nvSpPr>
          <p:cNvPr id="28" name="テキスト ボックス 27"/>
          <p:cNvSpPr txBox="1"/>
          <p:nvPr/>
        </p:nvSpPr>
        <p:spPr>
          <a:xfrm>
            <a:off x="4491478" y="4067769"/>
            <a:ext cx="2664512" cy="369332"/>
          </a:xfrm>
          <a:prstGeom prst="rect">
            <a:avLst/>
          </a:prstGeom>
          <a:noFill/>
        </p:spPr>
        <p:txBody>
          <a:bodyPr wrap="none" rtlCol="0">
            <a:spAutoFit/>
          </a:bodyPr>
          <a:lstStyle/>
          <a:p>
            <a:r>
              <a:rPr kumimoji="1" lang="ja-JP" altLang="en-US" dirty="0" smtClean="0">
                <a:solidFill>
                  <a:srgbClr val="FF0000"/>
                </a:solidFill>
              </a:rPr>
              <a:t>同一ファイルの関数を</a:t>
            </a:r>
            <a:r>
              <a:rPr kumimoji="1" lang="en-US" altLang="ja-JP" dirty="0" smtClean="0">
                <a:solidFill>
                  <a:srgbClr val="FF0000"/>
                </a:solidFill>
              </a:rPr>
              <a:t>call</a:t>
            </a:r>
            <a:endParaRPr kumimoji="1" lang="ja-JP" altLang="en-US" dirty="0">
              <a:solidFill>
                <a:srgbClr val="FF0000"/>
              </a:solidFill>
            </a:endParaRPr>
          </a:p>
        </p:txBody>
      </p:sp>
      <p:sp>
        <p:nvSpPr>
          <p:cNvPr id="29" name="テキスト ボックス 28"/>
          <p:cNvSpPr txBox="1"/>
          <p:nvPr/>
        </p:nvSpPr>
        <p:spPr>
          <a:xfrm>
            <a:off x="5833832" y="4999523"/>
            <a:ext cx="4341253" cy="523220"/>
          </a:xfrm>
          <a:prstGeom prst="rect">
            <a:avLst/>
          </a:prstGeom>
          <a:noFill/>
        </p:spPr>
        <p:txBody>
          <a:bodyPr wrap="none" rtlCol="0">
            <a:spAutoFit/>
          </a:bodyPr>
          <a:lstStyle/>
          <a:p>
            <a:r>
              <a:rPr lang="ja-JP" altLang="en-US" sz="1400" dirty="0" smtClean="0"/>
              <a:t>複数ファイルで定義された複数の関数を使用していても</a:t>
            </a:r>
            <a:endParaRPr lang="en-US" altLang="ja-JP" sz="1400" dirty="0" smtClean="0"/>
          </a:p>
          <a:p>
            <a:r>
              <a:rPr kumimoji="1" lang="ja-JP" altLang="en-US" sz="1400" dirty="0" smtClean="0"/>
              <a:t>一覧に含まれる。</a:t>
            </a:r>
            <a:endParaRPr kumimoji="1" lang="ja-JP" altLang="en-US" sz="1400" dirty="0"/>
          </a:p>
        </p:txBody>
      </p:sp>
    </p:spTree>
    <p:extLst>
      <p:ext uri="{BB962C8B-B14F-4D97-AF65-F5344CB8AC3E}">
        <p14:creationId xmlns:p14="http://schemas.microsoft.com/office/powerpoint/2010/main" val="12600633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端子仕様の</a:t>
            </a:r>
            <a:r>
              <a:rPr kumimoji="1" lang="ja-JP" altLang="en-US" dirty="0"/>
              <a:t>形式</a:t>
            </a:r>
            <a:endParaRPr kumimoji="1" lang="en-US" altLang="ja-JP" dirty="0" smtClean="0"/>
          </a:p>
          <a:p>
            <a:pPr lvl="1"/>
            <a:r>
              <a:rPr lang="en-US" altLang="ja-JP" dirty="0">
                <a:latin typeface="Arial" charset="0"/>
                <a:ea typeface="ＭＳ Ｐゴシック" pitchFamily="50" charset="-128"/>
              </a:rPr>
              <a:t>‘</a:t>
            </a:r>
            <a:r>
              <a:rPr lang="en-US" altLang="ja-JP" dirty="0" err="1">
                <a:latin typeface="Arial" charset="0"/>
                <a:ea typeface="ＭＳ Ｐゴシック" pitchFamily="50" charset="-128"/>
              </a:rPr>
              <a:t>PortSpecificationString</a:t>
            </a:r>
            <a:r>
              <a:rPr lang="en-US" altLang="ja-JP" dirty="0">
                <a:latin typeface="Arial" charset="0"/>
                <a:ea typeface="ＭＳ Ｐゴシック" pitchFamily="50" charset="-128"/>
              </a:rPr>
              <a:t>’</a:t>
            </a:r>
            <a:r>
              <a:rPr lang="ja-JP" altLang="en-US" dirty="0" smtClean="0">
                <a:latin typeface="Arial" charset="0"/>
                <a:ea typeface="ＭＳ Ｐゴシック" pitchFamily="50" charset="-128"/>
              </a:rPr>
              <a:t>：</a:t>
            </a:r>
            <a:r>
              <a:rPr lang="en-US" altLang="ja-JP" dirty="0" smtClean="0">
                <a:latin typeface="Arial" charset="0"/>
                <a:ea typeface="ＭＳ Ｐゴシック" pitchFamily="50" charset="-128"/>
              </a:rPr>
              <a:t>Tab</a:t>
            </a:r>
            <a:r>
              <a:rPr lang="ja-JP" altLang="en-US" dirty="0">
                <a:latin typeface="Arial" charset="0"/>
                <a:ea typeface="ＭＳ Ｐゴシック" pitchFamily="50" charset="-128"/>
              </a:rPr>
              <a:t>区切りの</a:t>
            </a:r>
            <a:r>
              <a:rPr lang="ja-JP" altLang="en-US" dirty="0" smtClean="0">
                <a:latin typeface="Arial" charset="0"/>
                <a:ea typeface="ＭＳ Ｐゴシック" pitchFamily="50" charset="-128"/>
              </a:rPr>
              <a:t>文字列表示</a:t>
            </a:r>
            <a:endParaRPr lang="en-US" altLang="ja-JP" dirty="0" smtClean="0"/>
          </a:p>
          <a:p>
            <a:pPr lvl="1"/>
            <a:endParaRPr lang="en-US" altLang="ja-JP" dirty="0">
              <a:latin typeface="Arial" charset="0"/>
              <a:ea typeface="ＭＳ Ｐゴシック" pitchFamily="50" charset="-128"/>
            </a:endParaRPr>
          </a:p>
          <a:p>
            <a:pPr lvl="1"/>
            <a:endParaRPr lang="en-US" altLang="ja-JP" dirty="0" smtClean="0">
              <a:latin typeface="Arial" charset="0"/>
              <a:ea typeface="ＭＳ Ｐゴシック" pitchFamily="50" charset="-128"/>
            </a:endParaRPr>
          </a:p>
          <a:p>
            <a:pPr lvl="1"/>
            <a:endParaRPr lang="en-US" altLang="ja-JP" dirty="0">
              <a:latin typeface="Arial" charset="0"/>
              <a:ea typeface="ＭＳ Ｐゴシック" pitchFamily="50" charset="-128"/>
            </a:endParaRPr>
          </a:p>
          <a:p>
            <a:pPr marL="457200" lvl="1" indent="0">
              <a:buNone/>
            </a:pPr>
            <a:endParaRPr lang="en-US" altLang="ja-JP" dirty="0" smtClean="0">
              <a:latin typeface="Arial" charset="0"/>
              <a:ea typeface="ＭＳ Ｐゴシック" pitchFamily="50" charset="-128"/>
            </a:endParaRPr>
          </a:p>
          <a:p>
            <a:pPr lvl="1"/>
            <a:r>
              <a:rPr lang="en-US" altLang="ja-JP" dirty="0" smtClean="0">
                <a:latin typeface="Arial" charset="0"/>
                <a:ea typeface="ＭＳ Ｐゴシック" pitchFamily="50" charset="-128"/>
              </a:rPr>
              <a:t>‘</a:t>
            </a:r>
            <a:r>
              <a:rPr lang="en-US" altLang="ja-JP" dirty="0" err="1" smtClean="0">
                <a:latin typeface="Arial" charset="0"/>
                <a:ea typeface="ＭＳ Ｐゴシック" pitchFamily="50" charset="-128"/>
              </a:rPr>
              <a:t>FunctionPortSpecification</a:t>
            </a:r>
            <a:r>
              <a:rPr lang="en-US" altLang="ja-JP" dirty="0" smtClean="0">
                <a:latin typeface="Arial" charset="0"/>
                <a:ea typeface="ＭＳ Ｐゴシック" pitchFamily="50" charset="-128"/>
              </a:rPr>
              <a:t>’</a:t>
            </a:r>
            <a:r>
              <a:rPr lang="ja-JP" altLang="en-US" dirty="0" smtClean="0">
                <a:latin typeface="Arial" charset="0"/>
                <a:ea typeface="ＭＳ Ｐゴシック" pitchFamily="50" charset="-128"/>
              </a:rPr>
              <a:t>：構造体表字</a:t>
            </a:r>
            <a:endParaRPr lang="en-US" altLang="ja-JP" dirty="0">
              <a:latin typeface="Arial" charset="0"/>
              <a:ea typeface="ＭＳ Ｐゴシック" pitchFamily="50" charset="-128"/>
            </a:endParaRPr>
          </a:p>
        </p:txBody>
      </p:sp>
      <p:pic>
        <p:nvPicPr>
          <p:cNvPr id="4" name="図 3"/>
          <p:cNvPicPr>
            <a:picLocks noChangeAspect="1"/>
          </p:cNvPicPr>
          <p:nvPr/>
        </p:nvPicPr>
        <p:blipFill>
          <a:blip r:embed="rId2"/>
          <a:stretch>
            <a:fillRect/>
          </a:stretch>
        </p:blipFill>
        <p:spPr>
          <a:xfrm>
            <a:off x="5768036" y="1951174"/>
            <a:ext cx="2817495" cy="2484023"/>
          </a:xfrm>
          <a:prstGeom prst="rect">
            <a:avLst/>
          </a:prstGeom>
        </p:spPr>
      </p:pic>
      <p:sp>
        <p:nvSpPr>
          <p:cNvPr id="7" name="テキスト ボックス 6"/>
          <p:cNvSpPr txBox="1"/>
          <p:nvPr/>
        </p:nvSpPr>
        <p:spPr>
          <a:xfrm>
            <a:off x="1257300" y="1808191"/>
            <a:ext cx="4915128" cy="1384995"/>
          </a:xfrm>
          <a:prstGeom prst="rect">
            <a:avLst/>
          </a:prstGeom>
          <a:noFill/>
        </p:spPr>
        <p:txBody>
          <a:bodyPr wrap="none" rtlCol="0">
            <a:spAutoFit/>
          </a:bodyPr>
          <a:lstStyle/>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pss</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get_param</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gcbh</a:t>
            </a: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PortSpecificationString</a:t>
            </a:r>
            <a:r>
              <a:rPr lang="en-US" altLang="ja-JP" sz="1200" dirty="0">
                <a:latin typeface="Arial" charset="0"/>
                <a:ea typeface="ＭＳ Ｐゴシック" pitchFamily="50" charset="-128"/>
              </a:rPr>
              <a:t>')</a:t>
            </a:r>
          </a:p>
          <a:p>
            <a:pPr fontAlgn="base">
              <a:spcBef>
                <a:spcPct val="0"/>
              </a:spcBef>
              <a:spcAft>
                <a:spcPct val="0"/>
              </a:spcAft>
            </a:pPr>
            <a:r>
              <a:rPr lang="en-US" altLang="ja-JP" sz="1200" dirty="0" err="1">
                <a:latin typeface="Arial" charset="0"/>
                <a:ea typeface="ＭＳ Ｐゴシック" pitchFamily="50" charset="-128"/>
              </a:rPr>
              <a:t>pss</a:t>
            </a:r>
            <a:r>
              <a:rPr lang="en-US" altLang="ja-JP" sz="1200" dirty="0">
                <a:latin typeface="Arial" charset="0"/>
                <a:ea typeface="ＭＳ Ｐゴシック" pitchFamily="50" charset="-128"/>
              </a:rPr>
              <a:t> =</a:t>
            </a:r>
          </a:p>
          <a:p>
            <a:pPr fontAlgn="base">
              <a:spcBef>
                <a:spcPct val="0"/>
              </a:spcBef>
              <a:spcAft>
                <a:spcPct val="0"/>
              </a:spcAft>
            </a:pPr>
            <a:r>
              <a:rPr lang="en-US" altLang="ja-JP" sz="1200" dirty="0">
                <a:latin typeface="Arial" charset="0"/>
                <a:ea typeface="ＭＳ Ｐゴシック" pitchFamily="50" charset="-128"/>
              </a:rPr>
              <a:t>    'a	a	Input	0	single	1</a:t>
            </a:r>
          </a:p>
          <a:p>
            <a:pPr fontAlgn="base">
              <a:spcBef>
                <a:spcPct val="0"/>
              </a:spcBef>
              <a:spcAft>
                <a:spcPct val="0"/>
              </a:spcAft>
            </a:pPr>
            <a:r>
              <a:rPr lang="en-US" altLang="ja-JP" sz="1200" dirty="0">
                <a:latin typeface="Arial" charset="0"/>
                <a:ea typeface="ＭＳ Ｐゴシック" pitchFamily="50" charset="-128"/>
              </a:rPr>
              <a:t>     b	b	Input	1	single	1</a:t>
            </a:r>
          </a:p>
          <a:p>
            <a:pPr fontAlgn="base">
              <a:spcBef>
                <a:spcPct val="0"/>
              </a:spcBef>
              <a:spcAft>
                <a:spcPct val="0"/>
              </a:spcAft>
            </a:pPr>
            <a:r>
              <a:rPr lang="en-US" altLang="ja-JP" sz="1200" dirty="0">
                <a:latin typeface="Arial" charset="0"/>
                <a:ea typeface="ＭＳ Ｐゴシック" pitchFamily="50" charset="-128"/>
              </a:rPr>
              <a:t>     c	c	Input	2	single	1</a:t>
            </a:r>
          </a:p>
          <a:p>
            <a:pPr fontAlgn="base">
              <a:spcBef>
                <a:spcPct val="0"/>
              </a:spcBef>
              <a:spcAft>
                <a:spcPct val="0"/>
              </a:spcAft>
            </a:pPr>
            <a:r>
              <a:rPr lang="en-US" altLang="ja-JP" sz="1200" dirty="0">
                <a:latin typeface="Arial" charset="0"/>
                <a:ea typeface="ＭＳ Ｐゴシック" pitchFamily="50" charset="-128"/>
              </a:rPr>
              <a:t>     out	out	Output	0	single	1'</a:t>
            </a:r>
            <a:endParaRPr lang="ja-JP" altLang="en-US" sz="1200" dirty="0">
              <a:latin typeface="Arial" charset="0"/>
              <a:ea typeface="ＭＳ Ｐゴシック" pitchFamily="50" charset="-128"/>
            </a:endParaRPr>
          </a:p>
          <a:p>
            <a:endParaRPr kumimoji="1" lang="ja-JP" altLang="en-US" sz="1200" dirty="0"/>
          </a:p>
        </p:txBody>
      </p:sp>
      <p:sp>
        <p:nvSpPr>
          <p:cNvPr id="8" name="テキスト ボックス 7"/>
          <p:cNvSpPr txBox="1"/>
          <p:nvPr/>
        </p:nvSpPr>
        <p:spPr>
          <a:xfrm>
            <a:off x="1257300" y="3635648"/>
            <a:ext cx="5125314" cy="3416320"/>
          </a:xfrm>
          <a:prstGeom prst="rect">
            <a:avLst/>
          </a:prstGeom>
          <a:noFill/>
        </p:spPr>
        <p:txBody>
          <a:bodyPr wrap="none" rtlCol="0">
            <a:spAutoFit/>
          </a:bodyPr>
          <a:lstStyle/>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get_param</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gcbh</a:t>
            </a: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FunctionPortSpecification</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err="1">
                <a:latin typeface="Arial" charset="0"/>
                <a:ea typeface="ＭＳ Ｐゴシック" pitchFamily="50" charset="-128"/>
              </a:rPr>
              <a:t>ps</a:t>
            </a:r>
            <a:r>
              <a:rPr lang="en-US" altLang="ja-JP" sz="1200" dirty="0">
                <a:latin typeface="Arial" charset="0"/>
                <a:ea typeface="ＭＳ Ｐゴシック" pitchFamily="50" charset="-128"/>
              </a:rPr>
              <a:t> = </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FunctionPortSpecification</a:t>
            </a:r>
            <a:r>
              <a:rPr lang="en-US" altLang="ja-JP" sz="1200" dirty="0">
                <a:latin typeface="Arial" charset="0"/>
                <a:ea typeface="ＭＳ Ｐゴシック" pitchFamily="50" charset="-128"/>
              </a:rPr>
              <a:t> </a:t>
            </a:r>
            <a:r>
              <a:rPr lang="ja-JP" altLang="en-US" sz="1200" dirty="0">
                <a:latin typeface="Arial" charset="0"/>
                <a:ea typeface="ＭＳ Ｐゴシック" pitchFamily="50" charset="-128"/>
              </a:rPr>
              <a:t>のプロパティ</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CPrototype</a:t>
            </a:r>
            <a:r>
              <a:rPr lang="en-US" altLang="ja-JP" sz="1200" dirty="0">
                <a:latin typeface="Arial" charset="0"/>
                <a:ea typeface="ＭＳ Ｐゴシック" pitchFamily="50" charset="-128"/>
              </a:rPr>
              <a:t>: 'real32_T </a:t>
            </a:r>
            <a:r>
              <a:rPr lang="en-US" altLang="ja-JP" sz="1200" dirty="0" err="1">
                <a:latin typeface="Arial" charset="0"/>
                <a:ea typeface="ＭＳ Ｐゴシック" pitchFamily="50" charset="-128"/>
              </a:rPr>
              <a:t>avefunc</a:t>
            </a:r>
            <a:r>
              <a:rPr lang="en-US" altLang="ja-JP" sz="1200" dirty="0">
                <a:latin typeface="Arial" charset="0"/>
                <a:ea typeface="ＭＳ Ｐゴシック" pitchFamily="50" charset="-128"/>
              </a:rPr>
              <a:t>(real32_T a, real32_T b, real32_T c);'</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InputArguments</a:t>
            </a:r>
            <a:r>
              <a:rPr lang="en-US" altLang="ja-JP" sz="1200" dirty="0">
                <a:latin typeface="Arial" charset="0"/>
                <a:ea typeface="ＭＳ Ｐゴシック" pitchFamily="50" charset="-128"/>
              </a:rPr>
              <a:t>: [1×3 </a:t>
            </a:r>
            <a:r>
              <a:rPr lang="en-US" altLang="ja-JP" sz="1200" dirty="0" err="1">
                <a:latin typeface="Arial" charset="0"/>
                <a:ea typeface="ＭＳ Ｐゴシック" pitchFamily="50" charset="-128"/>
              </a:rPr>
              <a:t>Simulink.CustomCode.FunctionArgument</a:t>
            </a:r>
            <a:r>
              <a:rPr lang="en-US" altLang="ja-JP" sz="1200" dirty="0">
                <a:latin typeface="Arial" charset="0"/>
                <a:ea typeface="ＭＳ Ｐゴシック" pitchFamily="50" charset="-128"/>
              </a:rPr>
              <a:t>]</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ReturnArgument</a:t>
            </a:r>
            <a:r>
              <a:rPr lang="en-US" altLang="ja-JP" sz="1200" dirty="0">
                <a:latin typeface="Arial" charset="0"/>
                <a:ea typeface="ＭＳ Ｐゴシック" pitchFamily="50" charset="-128"/>
              </a:rPr>
              <a:t>: [1×1 </a:t>
            </a:r>
            <a:r>
              <a:rPr lang="en-US" altLang="ja-JP" sz="1200" dirty="0" err="1">
                <a:latin typeface="Arial" charset="0"/>
                <a:ea typeface="ＭＳ Ｐゴシック" pitchFamily="50" charset="-128"/>
              </a:rPr>
              <a:t>Simulink.CustomCode.FunctionArgument</a:t>
            </a:r>
            <a:r>
              <a:rPr lang="en-US" altLang="ja-JP" sz="1200" dirty="0">
                <a:latin typeface="Arial" charset="0"/>
                <a:ea typeface="ＭＳ Ｐゴシック" pitchFamily="50" charset="-128"/>
              </a:rPr>
              <a:t>]</a:t>
            </a:r>
          </a:p>
          <a:p>
            <a:pPr fontAlgn="base">
              <a:spcBef>
                <a:spcPct val="0"/>
              </a:spcBef>
              <a:spcAft>
                <a:spcPct val="0"/>
              </a:spcAft>
            </a:pP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ps.InputArguments</a:t>
            </a:r>
            <a:r>
              <a:rPr lang="en-US" altLang="ja-JP" sz="1200" dirty="0">
                <a:latin typeface="Arial" charset="0"/>
                <a:ea typeface="ＭＳ Ｐゴシック" pitchFamily="50" charset="-128"/>
              </a:rPr>
              <a:t>(1</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err="1">
                <a:latin typeface="Arial" charset="0"/>
                <a:ea typeface="ＭＳ Ｐゴシック" pitchFamily="50" charset="-128"/>
              </a:rPr>
              <a:t>ans</a:t>
            </a:r>
            <a:r>
              <a:rPr lang="en-US" altLang="ja-JP" sz="1200" dirty="0">
                <a:latin typeface="Arial" charset="0"/>
                <a:ea typeface="ＭＳ Ｐゴシック" pitchFamily="50" charset="-128"/>
              </a:rPr>
              <a:t> = </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FunctionArgument</a:t>
            </a:r>
            <a:r>
              <a:rPr lang="en-US" altLang="ja-JP" sz="1200" dirty="0">
                <a:latin typeface="Arial" charset="0"/>
                <a:ea typeface="ＭＳ Ｐゴシック" pitchFamily="50" charset="-128"/>
              </a:rPr>
              <a:t> </a:t>
            </a:r>
            <a:r>
              <a:rPr lang="ja-JP" altLang="en-US" sz="1200" dirty="0">
                <a:latin typeface="Arial" charset="0"/>
                <a:ea typeface="ＭＳ Ｐゴシック" pitchFamily="50" charset="-128"/>
              </a:rPr>
              <a:t>のプロパティ</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          Name: 'a'</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PortNumber</a:t>
            </a:r>
            <a:r>
              <a:rPr lang="en-US" altLang="ja-JP" sz="1200" dirty="0">
                <a:latin typeface="Arial" charset="0"/>
                <a:ea typeface="ＭＳ Ｐゴシック" pitchFamily="50" charset="-128"/>
              </a:rPr>
              <a:t>: 1</a:t>
            </a:r>
          </a:p>
          <a:p>
            <a:pPr fontAlgn="base">
              <a:spcBef>
                <a:spcPct val="0"/>
              </a:spcBef>
              <a:spcAft>
                <a:spcPct val="0"/>
              </a:spcAft>
            </a:pPr>
            <a:r>
              <a:rPr lang="en-US" altLang="ja-JP" sz="1200" dirty="0">
                <a:latin typeface="Arial" charset="0"/>
                <a:ea typeface="ＭＳ Ｐゴシック" pitchFamily="50" charset="-128"/>
              </a:rPr>
              <a:t>          Size: '1'</a:t>
            </a:r>
          </a:p>
          <a:p>
            <a:pPr fontAlgn="base">
              <a:spcBef>
                <a:spcPct val="0"/>
              </a:spcBef>
              <a:spcAft>
                <a:spcPct val="0"/>
              </a:spcAft>
            </a:pPr>
            <a:r>
              <a:rPr lang="en-US" altLang="ja-JP" sz="1200" dirty="0">
                <a:latin typeface="Arial" charset="0"/>
                <a:ea typeface="ＭＳ Ｐゴシック" pitchFamily="50" charset="-128"/>
              </a:rPr>
              <a:t>          Type: 'single'</a:t>
            </a:r>
          </a:p>
          <a:p>
            <a:pPr fontAlgn="base">
              <a:spcBef>
                <a:spcPct val="0"/>
              </a:spcBef>
              <a:spcAft>
                <a:spcPct val="0"/>
              </a:spcAft>
            </a:pPr>
            <a:r>
              <a:rPr lang="en-US" altLang="ja-JP" sz="1200" dirty="0">
                <a:latin typeface="Arial" charset="0"/>
                <a:ea typeface="ＭＳ Ｐゴシック" pitchFamily="50" charset="-128"/>
              </a:rPr>
              <a:t>         Label: 'a'</a:t>
            </a:r>
          </a:p>
          <a:p>
            <a:pPr fontAlgn="base">
              <a:spcBef>
                <a:spcPct val="0"/>
              </a:spcBef>
              <a:spcAft>
                <a:spcPct val="0"/>
              </a:spcAft>
            </a:pPr>
            <a:r>
              <a:rPr lang="en-US" altLang="ja-JP" sz="1200" dirty="0">
                <a:latin typeface="Arial" charset="0"/>
                <a:ea typeface="ＭＳ Ｐゴシック" pitchFamily="50" charset="-128"/>
              </a:rPr>
              <a:t>         Scope: 'Input'</a:t>
            </a:r>
          </a:p>
          <a:p>
            <a:pPr fontAlgn="base">
              <a:spcBef>
                <a:spcPct val="0"/>
              </a:spcBef>
              <a:spcAft>
                <a:spcPct val="0"/>
              </a:spcAft>
            </a:pPr>
            <a:r>
              <a:rPr lang="en-US" altLang="ja-JP" sz="1200" dirty="0" smtClean="0">
                <a:latin typeface="Arial" charset="0"/>
                <a:ea typeface="ＭＳ Ｐゴシック" pitchFamily="50" charset="-128"/>
              </a:rPr>
              <a:t>'</a:t>
            </a:r>
            <a:endParaRPr lang="ja-JP" altLang="en-US" sz="1200" dirty="0">
              <a:latin typeface="Arial" charset="0"/>
              <a:ea typeface="ＭＳ Ｐゴシック" pitchFamily="50" charset="-128"/>
            </a:endParaRPr>
          </a:p>
          <a:p>
            <a:endParaRPr kumimoji="1" lang="ja-JP" altLang="en-US" sz="1200" dirty="0"/>
          </a:p>
        </p:txBody>
      </p:sp>
      <p:cxnSp>
        <p:nvCxnSpPr>
          <p:cNvPr id="9" name="直線矢印コネクタ 8"/>
          <p:cNvCxnSpPr>
            <a:endCxn id="7" idx="3"/>
          </p:cNvCxnSpPr>
          <p:nvPr/>
        </p:nvCxnSpPr>
        <p:spPr bwMode="auto">
          <a:xfrm flipV="1">
            <a:off x="5920740" y="2500689"/>
            <a:ext cx="251688" cy="55176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直線矢印コネクタ 11"/>
          <p:cNvCxnSpPr/>
          <p:nvPr/>
        </p:nvCxnSpPr>
        <p:spPr bwMode="auto">
          <a:xfrm flipH="1">
            <a:off x="4737735" y="3052454"/>
            <a:ext cx="1180796" cy="109282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5" name="テキスト ボックス 14"/>
          <p:cNvSpPr txBox="1"/>
          <p:nvPr/>
        </p:nvSpPr>
        <p:spPr>
          <a:xfrm>
            <a:off x="4637149" y="3052454"/>
            <a:ext cx="1284326" cy="646331"/>
          </a:xfrm>
          <a:prstGeom prst="rect">
            <a:avLst/>
          </a:prstGeom>
          <a:noFill/>
        </p:spPr>
        <p:txBody>
          <a:bodyPr wrap="none" rtlCol="0">
            <a:spAutoFit/>
          </a:bodyPr>
          <a:lstStyle/>
          <a:p>
            <a:r>
              <a:rPr kumimoji="1" lang="ja-JP" altLang="en-US" dirty="0" smtClean="0">
                <a:solidFill>
                  <a:srgbClr val="FF0000"/>
                </a:solidFill>
              </a:rPr>
              <a:t>同じ内容の</a:t>
            </a:r>
            <a:endParaRPr kumimoji="1" lang="en-US" altLang="ja-JP" dirty="0" smtClean="0">
              <a:solidFill>
                <a:srgbClr val="FF0000"/>
              </a:solidFill>
            </a:endParaRPr>
          </a:p>
          <a:p>
            <a:r>
              <a:rPr lang="ja-JP" altLang="en-US" dirty="0" smtClean="0">
                <a:solidFill>
                  <a:srgbClr val="FF0000"/>
                </a:solidFill>
              </a:rPr>
              <a:t>形式</a:t>
            </a:r>
            <a:r>
              <a:rPr lang="ja-JP" altLang="en-US" dirty="0">
                <a:solidFill>
                  <a:srgbClr val="FF0000"/>
                </a:solidFill>
              </a:rPr>
              <a:t>違</a:t>
            </a:r>
            <a:r>
              <a:rPr lang="ja-JP" altLang="en-US" dirty="0" smtClean="0">
                <a:solidFill>
                  <a:srgbClr val="FF0000"/>
                </a:solidFill>
              </a:rPr>
              <a:t>い</a:t>
            </a:r>
            <a:endParaRPr kumimoji="1" lang="ja-JP" altLang="en-US" dirty="0">
              <a:solidFill>
                <a:srgbClr val="FF0000"/>
              </a:solidFill>
            </a:endParaRPr>
          </a:p>
        </p:txBody>
      </p:sp>
      <p:sp>
        <p:nvSpPr>
          <p:cNvPr id="18" name="正方形/長方形 17"/>
          <p:cNvSpPr/>
          <p:nvPr/>
        </p:nvSpPr>
        <p:spPr bwMode="auto">
          <a:xfrm>
            <a:off x="1529187" y="4232424"/>
            <a:ext cx="3572099" cy="20277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角丸四角形吹き出し 18"/>
          <p:cNvSpPr/>
          <p:nvPr/>
        </p:nvSpPr>
        <p:spPr bwMode="auto">
          <a:xfrm>
            <a:off x="5600394" y="4776895"/>
            <a:ext cx="2670074" cy="612648"/>
          </a:xfrm>
          <a:prstGeom prst="wedgeRoundRectCallout">
            <a:avLst>
              <a:gd name="adj1" fmla="val -69663"/>
              <a:gd name="adj2" fmla="val -114844"/>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関数宣言は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FunctionPortSpecification</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のみに存在する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541257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9" name="コンテンツ プレースホルダー 8"/>
          <p:cNvSpPr>
            <a:spLocks noGrp="1"/>
          </p:cNvSpPr>
          <p:nvPr>
            <p:ph idx="1"/>
          </p:nvPr>
        </p:nvSpPr>
        <p:spPr/>
        <p:txBody>
          <a:bodyPr/>
          <a:lstStyle/>
          <a:p>
            <a:r>
              <a:rPr kumimoji="1" lang="ja-JP" altLang="en-US" dirty="0" smtClean="0"/>
              <a:t>サンプルモデル</a:t>
            </a:r>
            <a:endParaRPr kumimoji="1" lang="en-US" altLang="ja-JP" dirty="0" smtClean="0"/>
          </a:p>
          <a:p>
            <a:pPr lvl="1"/>
            <a:r>
              <a:rPr lang="ja-JP" altLang="en-US" dirty="0" smtClean="0"/>
              <a:t>新規作成したモデルに</a:t>
            </a:r>
            <a:r>
              <a:rPr lang="en-US" altLang="ja-JP" dirty="0" smtClean="0"/>
              <a:t>C</a:t>
            </a:r>
            <a:r>
              <a:rPr lang="ja-JP" altLang="en-US" dirty="0" smtClean="0"/>
              <a:t> </a:t>
            </a:r>
            <a:r>
              <a:rPr lang="en-US" altLang="ja-JP" dirty="0" smtClean="0"/>
              <a:t>Caller</a:t>
            </a:r>
            <a:r>
              <a:rPr lang="ja-JP" altLang="en-US" dirty="0" smtClean="0"/>
              <a:t>ブロックを配置し、</a:t>
            </a:r>
            <a:r>
              <a:rPr lang="en-US" altLang="ja-JP" dirty="0" smtClean="0"/>
              <a:t/>
            </a:r>
            <a:br>
              <a:rPr lang="en-US" altLang="ja-JP" dirty="0" smtClean="0"/>
            </a:br>
            <a:r>
              <a:rPr lang="ja-JP" altLang="en-US" dirty="0" smtClean="0"/>
              <a:t>各種設定を行う。</a:t>
            </a:r>
            <a:endParaRPr lang="en-US" altLang="ja-JP" dirty="0" smtClean="0"/>
          </a:p>
        </p:txBody>
      </p:sp>
      <p:sp>
        <p:nvSpPr>
          <p:cNvPr id="6" name="正方形/長方形 5"/>
          <p:cNvSpPr/>
          <p:nvPr/>
        </p:nvSpPr>
        <p:spPr bwMode="auto">
          <a:xfrm>
            <a:off x="5402607" y="922021"/>
            <a:ext cx="2644114" cy="569021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ja-JP" sz="600" dirty="0"/>
              <a:t>%% </a:t>
            </a:r>
            <a:r>
              <a:rPr lang="ja-JP" altLang="en-US" sz="600" dirty="0"/>
              <a:t>定義</a:t>
            </a:r>
          </a:p>
          <a:p>
            <a:r>
              <a:rPr lang="en-US" altLang="ja-JP" sz="600" dirty="0" err="1"/>
              <a:t>modelname</a:t>
            </a:r>
            <a:r>
              <a:rPr lang="en-US" altLang="ja-JP" sz="600" dirty="0"/>
              <a:t> = '</a:t>
            </a:r>
            <a:r>
              <a:rPr lang="en-US" altLang="ja-JP" sz="600" dirty="0" err="1"/>
              <a:t>newblockmodel</a:t>
            </a:r>
            <a:r>
              <a:rPr lang="en-US" altLang="ja-JP" sz="600" dirty="0"/>
              <a:t>'; % </a:t>
            </a:r>
            <a:r>
              <a:rPr lang="ja-JP" altLang="en-US" sz="600" dirty="0"/>
              <a:t>モデル名</a:t>
            </a:r>
          </a:p>
          <a:p>
            <a:r>
              <a:rPr lang="en-US" altLang="ja-JP" sz="600" dirty="0" err="1"/>
              <a:t>funcname</a:t>
            </a:r>
            <a:r>
              <a:rPr lang="en-US" altLang="ja-JP" sz="600" dirty="0"/>
              <a:t> = '</a:t>
            </a:r>
            <a:r>
              <a:rPr lang="en-US" altLang="ja-JP" sz="600" dirty="0" err="1"/>
              <a:t>compfunc</a:t>
            </a:r>
            <a:r>
              <a:rPr lang="en-US" altLang="ja-JP" sz="600" dirty="0"/>
              <a:t>';       % </a:t>
            </a:r>
            <a:r>
              <a:rPr lang="ja-JP" altLang="en-US" sz="600" dirty="0"/>
              <a:t>関数ファイル名</a:t>
            </a:r>
          </a:p>
          <a:p>
            <a:r>
              <a:rPr lang="ja-JP" altLang="en-US" sz="600" dirty="0"/>
              <a:t> </a:t>
            </a:r>
          </a:p>
          <a:p>
            <a:r>
              <a:rPr lang="en-US" altLang="ja-JP" sz="600" dirty="0"/>
              <a:t>%% </a:t>
            </a:r>
            <a:r>
              <a:rPr lang="ja-JP" altLang="en-US" sz="600" dirty="0"/>
              <a:t>モデル新規作成</a:t>
            </a:r>
          </a:p>
          <a:p>
            <a:r>
              <a:rPr lang="en-US" altLang="ja-JP" sz="600" dirty="0" err="1"/>
              <a:t>new_system</a:t>
            </a:r>
            <a:r>
              <a:rPr lang="en-US" altLang="ja-JP" sz="600" dirty="0"/>
              <a:t>(</a:t>
            </a:r>
            <a:r>
              <a:rPr lang="en-US" altLang="ja-JP" sz="600" dirty="0" err="1"/>
              <a:t>modelname</a:t>
            </a:r>
            <a:r>
              <a:rPr lang="en-US" altLang="ja-JP" sz="600" dirty="0"/>
              <a:t>);</a:t>
            </a:r>
          </a:p>
          <a:p>
            <a:r>
              <a:rPr lang="ja-JP" altLang="en-US" sz="600" dirty="0"/>
              <a:t> </a:t>
            </a:r>
          </a:p>
          <a:p>
            <a:r>
              <a:rPr lang="en-US" altLang="ja-JP" sz="600" dirty="0"/>
              <a:t>%% C Caller</a:t>
            </a:r>
            <a:r>
              <a:rPr lang="ja-JP" altLang="en-US" sz="600" dirty="0"/>
              <a:t>配置、設定</a:t>
            </a:r>
          </a:p>
          <a:p>
            <a:r>
              <a:rPr lang="en-US" altLang="ja-JP" sz="600" dirty="0"/>
              <a:t>% </a:t>
            </a:r>
            <a:r>
              <a:rPr lang="ja-JP" altLang="en-US" sz="600" dirty="0"/>
              <a:t>ライブラリの</a:t>
            </a:r>
            <a:r>
              <a:rPr lang="en-US" altLang="ja-JP" sz="600" dirty="0"/>
              <a:t>C Caller</a:t>
            </a:r>
            <a:r>
              <a:rPr lang="ja-JP" altLang="en-US" sz="600" dirty="0"/>
              <a:t>ブロックを開いたモデルに追加</a:t>
            </a:r>
          </a:p>
          <a:p>
            <a:r>
              <a:rPr lang="en-US" altLang="ja-JP" sz="600" dirty="0" err="1"/>
              <a:t>ccallername</a:t>
            </a:r>
            <a:r>
              <a:rPr lang="en-US" altLang="ja-JP" sz="600" dirty="0"/>
              <a:t> = '</a:t>
            </a:r>
            <a:r>
              <a:rPr lang="en-US" altLang="ja-JP" sz="600" dirty="0" err="1"/>
              <a:t>CCaller_A</a:t>
            </a:r>
            <a:r>
              <a:rPr lang="en-US" altLang="ja-JP" sz="600" dirty="0"/>
              <a:t>';</a:t>
            </a:r>
          </a:p>
          <a:p>
            <a:r>
              <a:rPr lang="en-US" altLang="ja-JP" sz="600" dirty="0"/>
              <a:t>h = </a:t>
            </a:r>
            <a:r>
              <a:rPr lang="en-US" altLang="ja-JP" sz="600" dirty="0" err="1"/>
              <a:t>add_block</a:t>
            </a:r>
            <a:r>
              <a:rPr lang="en-US" altLang="ja-JP" sz="600" dirty="0"/>
              <a:t>('</a:t>
            </a:r>
            <a:r>
              <a:rPr lang="en-US" altLang="ja-JP" sz="600" dirty="0" err="1"/>
              <a:t>simulink</a:t>
            </a:r>
            <a:r>
              <a:rPr lang="en-US" altLang="ja-JP" sz="600" dirty="0"/>
              <a:t>/User-Defined Functions/C Caller', [</a:t>
            </a:r>
            <a:r>
              <a:rPr lang="en-US" altLang="ja-JP" sz="600" dirty="0" err="1"/>
              <a:t>modelname</a:t>
            </a:r>
            <a:r>
              <a:rPr lang="en-US" altLang="ja-JP" sz="600" dirty="0"/>
              <a:t>,'/', </a:t>
            </a:r>
            <a:r>
              <a:rPr lang="en-US" altLang="ja-JP" sz="600" dirty="0" err="1"/>
              <a:t>ccallername</a:t>
            </a:r>
            <a:r>
              <a:rPr lang="en-US" altLang="ja-JP" sz="600" dirty="0"/>
              <a:t>]);</a:t>
            </a:r>
          </a:p>
          <a:p>
            <a:r>
              <a:rPr lang="ja-JP" altLang="en-US" sz="600" dirty="0"/>
              <a:t> </a:t>
            </a:r>
          </a:p>
          <a:p>
            <a:r>
              <a:rPr lang="en-US" altLang="ja-JP" sz="600" dirty="0"/>
              <a:t>% C Caller</a:t>
            </a:r>
            <a:r>
              <a:rPr lang="ja-JP" altLang="en-US" sz="600" dirty="0"/>
              <a:t>ブロックパラメーター設定</a:t>
            </a:r>
          </a:p>
          <a:p>
            <a:r>
              <a:rPr lang="en-US" altLang="ja-JP" sz="600" dirty="0" err="1"/>
              <a:t>set_param</a:t>
            </a:r>
            <a:r>
              <a:rPr lang="en-US" altLang="ja-JP" sz="600" dirty="0"/>
              <a:t>(h, '</a:t>
            </a:r>
            <a:r>
              <a:rPr lang="en-US" altLang="ja-JP" sz="600" dirty="0" err="1"/>
              <a:t>FunctionName</a:t>
            </a:r>
            <a:r>
              <a:rPr lang="en-US" altLang="ja-JP" sz="600" dirty="0"/>
              <a:t>', </a:t>
            </a:r>
            <a:r>
              <a:rPr lang="en-US" altLang="ja-JP" sz="600" dirty="0" err="1"/>
              <a:t>funcname</a:t>
            </a:r>
            <a:r>
              <a:rPr lang="en-US" altLang="ja-JP" sz="600" dirty="0"/>
              <a:t>);</a:t>
            </a:r>
          </a:p>
          <a:p>
            <a:r>
              <a:rPr lang="ja-JP" altLang="en-US" sz="600" dirty="0"/>
              <a:t> </a:t>
            </a:r>
          </a:p>
          <a:p>
            <a:r>
              <a:rPr lang="en-US" altLang="ja-JP" sz="600" dirty="0"/>
              <a:t>%% </a:t>
            </a:r>
            <a:r>
              <a:rPr lang="ja-JP" altLang="en-US" sz="600" dirty="0"/>
              <a:t>コンフィグ設定</a:t>
            </a:r>
          </a:p>
          <a:p>
            <a:r>
              <a:rPr lang="en-US" altLang="ja-JP" sz="600" dirty="0" err="1"/>
              <a:t>configobj</a:t>
            </a:r>
            <a:r>
              <a:rPr lang="en-US" altLang="ja-JP" sz="600" dirty="0"/>
              <a:t> = </a:t>
            </a:r>
            <a:r>
              <a:rPr lang="en-US" altLang="ja-JP" sz="600" dirty="0" err="1"/>
              <a:t>getActiveConfigSet</a:t>
            </a:r>
            <a:r>
              <a:rPr lang="en-US" altLang="ja-JP" sz="600" dirty="0"/>
              <a:t>(</a:t>
            </a:r>
            <a:r>
              <a:rPr lang="en-US" altLang="ja-JP" sz="600" dirty="0" err="1"/>
              <a:t>modelname</a:t>
            </a:r>
            <a:r>
              <a:rPr lang="en-US" altLang="ja-JP" sz="600" dirty="0"/>
              <a:t>);</a:t>
            </a:r>
          </a:p>
          <a:p>
            <a:r>
              <a:rPr lang="ja-JP" altLang="en-US" sz="600" dirty="0"/>
              <a:t> </a:t>
            </a:r>
          </a:p>
          <a:p>
            <a:r>
              <a:rPr lang="en-US" altLang="ja-JP" sz="600" dirty="0"/>
              <a:t>% </a:t>
            </a:r>
            <a:r>
              <a:rPr lang="ja-JP" altLang="en-US" sz="600" dirty="0"/>
              <a:t>コンフィグ設定</a:t>
            </a:r>
            <a:r>
              <a:rPr lang="en-US" altLang="ja-JP" sz="600" dirty="0"/>
              <a:t>(</a:t>
            </a:r>
            <a:r>
              <a:rPr lang="ja-JP" altLang="en-US" sz="600" dirty="0"/>
              <a:t>シミュレーションターゲット</a:t>
            </a:r>
            <a:r>
              <a:rPr lang="en-US" altLang="ja-JP" sz="600" dirty="0"/>
              <a:t>)</a:t>
            </a:r>
          </a:p>
          <a:p>
            <a:r>
              <a:rPr lang="en-US" altLang="ja-JP" sz="600" dirty="0"/>
              <a:t>% [</a:t>
            </a:r>
            <a:r>
              <a:rPr lang="ja-JP" altLang="en-US" sz="600" dirty="0"/>
              <a:t>生成時に挿入するカスタム</a:t>
            </a:r>
            <a:r>
              <a:rPr lang="en-US" altLang="ja-JP" sz="600" dirty="0"/>
              <a:t>C</a:t>
            </a:r>
            <a:r>
              <a:rPr lang="ja-JP" altLang="en-US" sz="600" dirty="0"/>
              <a:t>コード</a:t>
            </a:r>
            <a:r>
              <a:rPr lang="en-US" altLang="ja-JP" sz="600" dirty="0"/>
              <a:t>]-[</a:t>
            </a:r>
            <a:r>
              <a:rPr lang="ja-JP" altLang="en-US" sz="600" dirty="0"/>
              <a:t>ヘッダー ファイル</a:t>
            </a:r>
            <a:r>
              <a:rPr lang="en-US" altLang="ja-JP" sz="600" dirty="0"/>
              <a:t>]</a:t>
            </a:r>
          </a:p>
          <a:p>
            <a:r>
              <a:rPr lang="pt-BR" altLang="ja-JP" sz="600" dirty="0"/>
              <a:t>configobj.set_param('SimCustomHeaderCode', ['#include "', funcname, '.h"']);</a:t>
            </a:r>
          </a:p>
          <a:p>
            <a:r>
              <a:rPr lang="en-US" altLang="ja-JP" sz="600" dirty="0"/>
              <a:t>% [</a:t>
            </a:r>
            <a:r>
              <a:rPr lang="ja-JP" altLang="en-US" sz="600" dirty="0"/>
              <a:t>追加のビルド情報</a:t>
            </a:r>
            <a:r>
              <a:rPr lang="en-US" altLang="ja-JP" sz="600" dirty="0"/>
              <a:t>]-[</a:t>
            </a:r>
            <a:r>
              <a:rPr lang="ja-JP" altLang="en-US" sz="600" dirty="0"/>
              <a:t>ソース ファイル</a:t>
            </a:r>
            <a:r>
              <a:rPr lang="en-US" altLang="ja-JP" sz="600" dirty="0"/>
              <a:t>]</a:t>
            </a:r>
          </a:p>
          <a:p>
            <a:r>
              <a:rPr lang="en-US" altLang="ja-JP" sz="600" dirty="0" err="1"/>
              <a:t>configobj.set_param</a:t>
            </a:r>
            <a:r>
              <a:rPr lang="en-US" altLang="ja-JP" sz="600" dirty="0"/>
              <a:t>('</a:t>
            </a:r>
            <a:r>
              <a:rPr lang="en-US" altLang="ja-JP" sz="600" dirty="0" err="1"/>
              <a:t>SimUserSources</a:t>
            </a:r>
            <a:r>
              <a:rPr lang="en-US" altLang="ja-JP" sz="600" dirty="0"/>
              <a:t>', [</a:t>
            </a:r>
            <a:r>
              <a:rPr lang="en-US" altLang="ja-JP" sz="600" dirty="0" err="1"/>
              <a:t>funcname</a:t>
            </a:r>
            <a:r>
              <a:rPr lang="en-US" altLang="ja-JP" sz="600" dirty="0"/>
              <a:t>, '.c']);</a:t>
            </a:r>
          </a:p>
          <a:p>
            <a:r>
              <a:rPr lang="ja-JP" altLang="en-US" sz="600" dirty="0"/>
              <a:t> </a:t>
            </a:r>
          </a:p>
          <a:p>
            <a:r>
              <a:rPr lang="en-US" altLang="ja-JP" sz="600" dirty="0"/>
              <a:t>% </a:t>
            </a:r>
            <a:r>
              <a:rPr lang="ja-JP" altLang="en-US" sz="600" dirty="0"/>
              <a:t>コンフィグ設定</a:t>
            </a:r>
            <a:r>
              <a:rPr lang="en-US" altLang="ja-JP" sz="600" dirty="0"/>
              <a:t>(</a:t>
            </a:r>
            <a:r>
              <a:rPr lang="ja-JP" altLang="en-US" sz="600" dirty="0"/>
              <a:t>ソルバー</a:t>
            </a:r>
            <a:r>
              <a:rPr lang="en-US" altLang="ja-JP" sz="600" dirty="0"/>
              <a:t>)</a:t>
            </a:r>
          </a:p>
          <a:p>
            <a:r>
              <a:rPr lang="en-US" altLang="ja-JP" sz="600" dirty="0"/>
              <a:t>% [</a:t>
            </a:r>
            <a:r>
              <a:rPr lang="ja-JP" altLang="en-US" sz="600" dirty="0"/>
              <a:t>ソルバーの選択</a:t>
            </a:r>
            <a:r>
              <a:rPr lang="en-US" altLang="ja-JP" sz="600" dirty="0"/>
              <a:t>]-[</a:t>
            </a:r>
            <a:r>
              <a:rPr lang="ja-JP" altLang="en-US" sz="600" dirty="0"/>
              <a:t>タイプ</a:t>
            </a:r>
            <a:r>
              <a:rPr lang="en-US" altLang="ja-JP" sz="600" dirty="0"/>
              <a:t>]</a:t>
            </a:r>
          </a:p>
          <a:p>
            <a:r>
              <a:rPr lang="en-US" altLang="ja-JP" sz="600" dirty="0" err="1"/>
              <a:t>configobj.set_param</a:t>
            </a:r>
            <a:r>
              <a:rPr lang="en-US" altLang="ja-JP" sz="600" dirty="0"/>
              <a:t>('</a:t>
            </a:r>
            <a:r>
              <a:rPr lang="en-US" altLang="ja-JP" sz="600" dirty="0" err="1"/>
              <a:t>SolverType</a:t>
            </a:r>
            <a:r>
              <a:rPr lang="en-US" altLang="ja-JP" sz="600" dirty="0"/>
              <a:t>', 'Fixed-step');</a:t>
            </a:r>
          </a:p>
          <a:p>
            <a:r>
              <a:rPr lang="en-US" altLang="ja-JP" sz="600" dirty="0"/>
              <a:t>% [</a:t>
            </a:r>
            <a:r>
              <a:rPr lang="ja-JP" altLang="en-US" sz="600" dirty="0"/>
              <a:t>ソルバーの選択</a:t>
            </a:r>
            <a:r>
              <a:rPr lang="en-US" altLang="ja-JP" sz="600" dirty="0"/>
              <a:t>]-[</a:t>
            </a:r>
            <a:r>
              <a:rPr lang="ja-JP" altLang="en-US" sz="600" dirty="0"/>
              <a:t>ソルバー</a:t>
            </a:r>
            <a:r>
              <a:rPr lang="en-US" altLang="ja-JP" sz="600" dirty="0"/>
              <a:t>]</a:t>
            </a:r>
          </a:p>
          <a:p>
            <a:r>
              <a:rPr lang="en-US" altLang="ja-JP" sz="600" dirty="0" err="1"/>
              <a:t>configobj.set_param</a:t>
            </a:r>
            <a:r>
              <a:rPr lang="en-US" altLang="ja-JP" sz="600" dirty="0"/>
              <a:t>('Solver', '</a:t>
            </a:r>
            <a:r>
              <a:rPr lang="en-US" altLang="ja-JP" sz="600" dirty="0" err="1"/>
              <a:t>FixedStepDiscrete</a:t>
            </a:r>
            <a:r>
              <a:rPr lang="en-US" altLang="ja-JP" sz="600" dirty="0"/>
              <a:t>');</a:t>
            </a:r>
          </a:p>
          <a:p>
            <a:r>
              <a:rPr lang="ja-JP" altLang="en-US" sz="600" dirty="0"/>
              <a:t> </a:t>
            </a:r>
          </a:p>
          <a:p>
            <a:r>
              <a:rPr lang="en-US" altLang="ja-JP" sz="600" dirty="0"/>
              <a:t>%% </a:t>
            </a:r>
            <a:r>
              <a:rPr lang="ja-JP" altLang="en-US" sz="600" dirty="0"/>
              <a:t>コンパイル</a:t>
            </a:r>
          </a:p>
          <a:p>
            <a:r>
              <a:rPr lang="en-US" altLang="ja-JP" sz="600" dirty="0"/>
              <a:t>%</a:t>
            </a:r>
            <a:r>
              <a:rPr lang="ja-JP" altLang="en-US" sz="600" dirty="0"/>
              <a:t>ここまではポートや端子仕様が出てこないため、コンパイルする必要あり。</a:t>
            </a:r>
          </a:p>
          <a:p>
            <a:r>
              <a:rPr lang="en-US" altLang="ja-JP" sz="600" dirty="0" err="1"/>
              <a:t>eval</a:t>
            </a:r>
            <a:r>
              <a:rPr lang="en-US" altLang="ja-JP" sz="600" dirty="0"/>
              <a:t>([</a:t>
            </a:r>
            <a:r>
              <a:rPr lang="en-US" altLang="ja-JP" sz="600" dirty="0" err="1"/>
              <a:t>modelname</a:t>
            </a:r>
            <a:r>
              <a:rPr lang="en-US" altLang="ja-JP" sz="600" dirty="0"/>
              <a:t>, '([], [], [], ''compile'');']);</a:t>
            </a:r>
          </a:p>
          <a:p>
            <a:r>
              <a:rPr lang="en-US" altLang="ja-JP" sz="600" dirty="0" err="1"/>
              <a:t>eval</a:t>
            </a:r>
            <a:r>
              <a:rPr lang="en-US" altLang="ja-JP" sz="600" dirty="0"/>
              <a:t>([</a:t>
            </a:r>
            <a:r>
              <a:rPr lang="en-US" altLang="ja-JP" sz="600" dirty="0" err="1"/>
              <a:t>modelname</a:t>
            </a:r>
            <a:r>
              <a:rPr lang="en-US" altLang="ja-JP" sz="600" dirty="0"/>
              <a:t>, '([], [], [], ''term'');']);</a:t>
            </a:r>
          </a:p>
          <a:p>
            <a:r>
              <a:rPr lang="ja-JP" altLang="en-US" sz="600" dirty="0"/>
              <a:t> </a:t>
            </a:r>
          </a:p>
          <a:p>
            <a:r>
              <a:rPr lang="en-US" altLang="ja-JP" sz="600" dirty="0"/>
              <a:t>%% </a:t>
            </a:r>
            <a:r>
              <a:rPr lang="en-US" altLang="ja-JP" sz="600" dirty="0" err="1"/>
              <a:t>Inport,Outport</a:t>
            </a:r>
            <a:r>
              <a:rPr lang="ja-JP" altLang="en-US" sz="600" dirty="0"/>
              <a:t>作成と結線</a:t>
            </a:r>
          </a:p>
          <a:p>
            <a:r>
              <a:rPr lang="en-US" altLang="ja-JP" sz="600" dirty="0"/>
              <a:t>% </a:t>
            </a:r>
            <a:r>
              <a:rPr lang="ja-JP" altLang="en-US" sz="600" dirty="0"/>
              <a:t>ポート数取得</a:t>
            </a:r>
          </a:p>
          <a:p>
            <a:r>
              <a:rPr lang="en-US" altLang="ja-JP" sz="600" dirty="0"/>
              <a:t>ports = </a:t>
            </a:r>
            <a:r>
              <a:rPr lang="en-US" altLang="ja-JP" sz="600" dirty="0" err="1"/>
              <a:t>get_param</a:t>
            </a:r>
            <a:r>
              <a:rPr lang="en-US" altLang="ja-JP" sz="600" dirty="0"/>
              <a:t>(h, 'Ports');</a:t>
            </a:r>
          </a:p>
          <a:p>
            <a:r>
              <a:rPr lang="en-US" altLang="ja-JP" sz="600" dirty="0" err="1"/>
              <a:t>inports</a:t>
            </a:r>
            <a:r>
              <a:rPr lang="en-US" altLang="ja-JP" sz="600" dirty="0"/>
              <a:t> = ports(1);</a:t>
            </a:r>
          </a:p>
          <a:p>
            <a:r>
              <a:rPr lang="en-US" altLang="ja-JP" sz="600" dirty="0" err="1"/>
              <a:t>outports</a:t>
            </a:r>
            <a:r>
              <a:rPr lang="en-US" altLang="ja-JP" sz="600" dirty="0"/>
              <a:t> = ports(2);</a:t>
            </a:r>
          </a:p>
          <a:p>
            <a:r>
              <a:rPr lang="ja-JP" altLang="en-US" sz="600" dirty="0"/>
              <a:t> </a:t>
            </a:r>
          </a:p>
          <a:p>
            <a:r>
              <a:rPr lang="en-US" altLang="ja-JP" sz="600" dirty="0"/>
              <a:t>% </a:t>
            </a:r>
            <a:r>
              <a:rPr lang="en-US" altLang="ja-JP" sz="600" dirty="0" err="1"/>
              <a:t>Inport</a:t>
            </a:r>
            <a:r>
              <a:rPr lang="ja-JP" altLang="en-US" sz="600" dirty="0"/>
              <a:t>ブロックの追加と</a:t>
            </a:r>
            <a:r>
              <a:rPr lang="en-US" altLang="ja-JP" sz="600" dirty="0"/>
              <a:t>C Caller</a:t>
            </a:r>
            <a:r>
              <a:rPr lang="ja-JP" altLang="en-US" sz="600" dirty="0" err="1"/>
              <a:t>への</a:t>
            </a:r>
            <a:r>
              <a:rPr lang="ja-JP" altLang="en-US" sz="600" dirty="0"/>
              <a:t>結線</a:t>
            </a:r>
          </a:p>
          <a:p>
            <a:r>
              <a:rPr lang="en-US" altLang="ja-JP" sz="600" dirty="0"/>
              <a:t>for </a:t>
            </a:r>
            <a:r>
              <a:rPr lang="en-US" altLang="ja-JP" sz="600" dirty="0" err="1"/>
              <a:t>innum</a:t>
            </a:r>
            <a:r>
              <a:rPr lang="en-US" altLang="ja-JP" sz="600" dirty="0"/>
              <a:t> = 1 : </a:t>
            </a:r>
            <a:r>
              <a:rPr lang="en-US" altLang="ja-JP" sz="600" dirty="0" err="1"/>
              <a:t>inports</a:t>
            </a:r>
            <a:endParaRPr lang="en-US" altLang="ja-JP" sz="600" dirty="0"/>
          </a:p>
          <a:p>
            <a:r>
              <a:rPr lang="en-US" altLang="ja-JP" sz="600" dirty="0"/>
              <a:t>    </a:t>
            </a:r>
            <a:r>
              <a:rPr lang="en-US" altLang="ja-JP" sz="600" dirty="0" err="1"/>
              <a:t>inname</a:t>
            </a:r>
            <a:r>
              <a:rPr lang="en-US" altLang="ja-JP" sz="600" dirty="0"/>
              <a:t> = ['In_', num2str(</a:t>
            </a:r>
            <a:r>
              <a:rPr lang="en-US" altLang="ja-JP" sz="600" dirty="0" err="1"/>
              <a:t>innum</a:t>
            </a:r>
            <a:r>
              <a:rPr lang="en-US" altLang="ja-JP" sz="600" dirty="0"/>
              <a:t>)];</a:t>
            </a:r>
          </a:p>
          <a:p>
            <a:r>
              <a:rPr lang="en-US" altLang="ja-JP" sz="600" dirty="0"/>
              <a:t>    </a:t>
            </a:r>
            <a:r>
              <a:rPr lang="en-US" altLang="ja-JP" sz="600" dirty="0" err="1"/>
              <a:t>in_h</a:t>
            </a:r>
            <a:r>
              <a:rPr lang="en-US" altLang="ja-JP" sz="600" dirty="0"/>
              <a:t> = </a:t>
            </a:r>
            <a:r>
              <a:rPr lang="en-US" altLang="ja-JP" sz="600" dirty="0" err="1"/>
              <a:t>add_block</a:t>
            </a:r>
            <a:r>
              <a:rPr lang="en-US" altLang="ja-JP" sz="600" dirty="0"/>
              <a:t>('</a:t>
            </a:r>
            <a:r>
              <a:rPr lang="en-US" altLang="ja-JP" sz="600" dirty="0" err="1"/>
              <a:t>simulink</a:t>
            </a:r>
            <a:r>
              <a:rPr lang="en-US" altLang="ja-JP" sz="600" dirty="0"/>
              <a:t>/Sources/In1', [</a:t>
            </a:r>
            <a:r>
              <a:rPr lang="en-US" altLang="ja-JP" sz="600" dirty="0" err="1"/>
              <a:t>modelname</a:t>
            </a:r>
            <a:r>
              <a:rPr lang="en-US" altLang="ja-JP" sz="600" dirty="0"/>
              <a:t>,'/',</a:t>
            </a:r>
            <a:r>
              <a:rPr lang="en-US" altLang="ja-JP" sz="600" dirty="0" err="1"/>
              <a:t>inname</a:t>
            </a:r>
            <a:r>
              <a:rPr lang="en-US" altLang="ja-JP" sz="600" dirty="0"/>
              <a:t>]);</a:t>
            </a:r>
          </a:p>
          <a:p>
            <a:r>
              <a:rPr lang="en-US" altLang="ja-JP" sz="600" dirty="0"/>
              <a:t>    </a:t>
            </a:r>
            <a:r>
              <a:rPr lang="en-US" altLang="ja-JP" sz="600" dirty="0" err="1"/>
              <a:t>add_line</a:t>
            </a:r>
            <a:r>
              <a:rPr lang="en-US" altLang="ja-JP" sz="600" dirty="0"/>
              <a:t>(</a:t>
            </a:r>
            <a:r>
              <a:rPr lang="en-US" altLang="ja-JP" sz="600" dirty="0" err="1"/>
              <a:t>modelname</a:t>
            </a:r>
            <a:r>
              <a:rPr lang="en-US" altLang="ja-JP" sz="600" dirty="0"/>
              <a:t>, [</a:t>
            </a:r>
            <a:r>
              <a:rPr lang="en-US" altLang="ja-JP" sz="600" dirty="0" err="1"/>
              <a:t>inname</a:t>
            </a:r>
            <a:r>
              <a:rPr lang="en-US" altLang="ja-JP" sz="600" dirty="0"/>
              <a:t>, '/1'], [</a:t>
            </a:r>
            <a:r>
              <a:rPr lang="en-US" altLang="ja-JP" sz="600" dirty="0" err="1"/>
              <a:t>ccallername</a:t>
            </a:r>
            <a:r>
              <a:rPr lang="en-US" altLang="ja-JP" sz="600" dirty="0"/>
              <a:t>, '/', num2str(</a:t>
            </a:r>
            <a:r>
              <a:rPr lang="en-US" altLang="ja-JP" sz="600" dirty="0" err="1"/>
              <a:t>innum</a:t>
            </a:r>
            <a:r>
              <a:rPr lang="en-US" altLang="ja-JP" sz="600" dirty="0"/>
              <a:t>)]);</a:t>
            </a:r>
          </a:p>
          <a:p>
            <a:r>
              <a:rPr lang="en-US" altLang="ja-JP" sz="600" dirty="0"/>
              <a:t>end</a:t>
            </a:r>
          </a:p>
          <a:p>
            <a:r>
              <a:rPr lang="en-US" altLang="ja-JP" sz="600" dirty="0"/>
              <a:t>% </a:t>
            </a:r>
            <a:r>
              <a:rPr lang="en-US" altLang="ja-JP" sz="600" dirty="0" err="1"/>
              <a:t>Outport</a:t>
            </a:r>
            <a:r>
              <a:rPr lang="ja-JP" altLang="en-US" sz="600" dirty="0"/>
              <a:t>ブロックの追加と</a:t>
            </a:r>
            <a:r>
              <a:rPr lang="en-US" altLang="ja-JP" sz="600" dirty="0"/>
              <a:t>C Caller</a:t>
            </a:r>
            <a:r>
              <a:rPr lang="ja-JP" altLang="en-US" sz="600" dirty="0" err="1"/>
              <a:t>への</a:t>
            </a:r>
            <a:r>
              <a:rPr lang="ja-JP" altLang="en-US" sz="600" dirty="0"/>
              <a:t>結線</a:t>
            </a:r>
          </a:p>
          <a:p>
            <a:r>
              <a:rPr lang="en-US" altLang="ja-JP" sz="600" dirty="0"/>
              <a:t>for </a:t>
            </a:r>
            <a:r>
              <a:rPr lang="en-US" altLang="ja-JP" sz="600" dirty="0" err="1"/>
              <a:t>outnum</a:t>
            </a:r>
            <a:r>
              <a:rPr lang="en-US" altLang="ja-JP" sz="600" dirty="0"/>
              <a:t> = 1 : </a:t>
            </a:r>
            <a:r>
              <a:rPr lang="en-US" altLang="ja-JP" sz="600" dirty="0" err="1"/>
              <a:t>outports</a:t>
            </a:r>
            <a:endParaRPr lang="en-US" altLang="ja-JP" sz="600" dirty="0"/>
          </a:p>
          <a:p>
            <a:r>
              <a:rPr lang="en-US" altLang="ja-JP" sz="600" dirty="0"/>
              <a:t>    </a:t>
            </a:r>
            <a:r>
              <a:rPr lang="en-US" altLang="ja-JP" sz="600" dirty="0" err="1"/>
              <a:t>outname</a:t>
            </a:r>
            <a:r>
              <a:rPr lang="en-US" altLang="ja-JP" sz="600" dirty="0"/>
              <a:t> = ['Out_', num2str(</a:t>
            </a:r>
            <a:r>
              <a:rPr lang="en-US" altLang="ja-JP" sz="600" dirty="0" err="1"/>
              <a:t>outnum</a:t>
            </a:r>
            <a:r>
              <a:rPr lang="en-US" altLang="ja-JP" sz="600" dirty="0"/>
              <a:t>)];</a:t>
            </a:r>
          </a:p>
          <a:p>
            <a:r>
              <a:rPr lang="en-US" altLang="ja-JP" sz="600" dirty="0"/>
              <a:t>    </a:t>
            </a:r>
            <a:r>
              <a:rPr lang="en-US" altLang="ja-JP" sz="600" dirty="0" err="1"/>
              <a:t>out_h</a:t>
            </a:r>
            <a:r>
              <a:rPr lang="en-US" altLang="ja-JP" sz="600" dirty="0"/>
              <a:t> = </a:t>
            </a:r>
            <a:r>
              <a:rPr lang="en-US" altLang="ja-JP" sz="600" dirty="0" err="1"/>
              <a:t>add_block</a:t>
            </a:r>
            <a:r>
              <a:rPr lang="en-US" altLang="ja-JP" sz="600" dirty="0"/>
              <a:t>('</a:t>
            </a:r>
            <a:r>
              <a:rPr lang="en-US" altLang="ja-JP" sz="600" dirty="0" err="1"/>
              <a:t>simulink</a:t>
            </a:r>
            <a:r>
              <a:rPr lang="en-US" altLang="ja-JP" sz="600" dirty="0"/>
              <a:t>/Sinks/Out1', [</a:t>
            </a:r>
            <a:r>
              <a:rPr lang="en-US" altLang="ja-JP" sz="600" dirty="0" err="1"/>
              <a:t>modelname</a:t>
            </a:r>
            <a:r>
              <a:rPr lang="en-US" altLang="ja-JP" sz="600" dirty="0"/>
              <a:t>,'/',</a:t>
            </a:r>
            <a:r>
              <a:rPr lang="en-US" altLang="ja-JP" sz="600" dirty="0" err="1"/>
              <a:t>outname</a:t>
            </a:r>
            <a:r>
              <a:rPr lang="en-US" altLang="ja-JP" sz="600" dirty="0"/>
              <a:t>]);</a:t>
            </a:r>
          </a:p>
          <a:p>
            <a:r>
              <a:rPr lang="en-US" altLang="ja-JP" sz="600" dirty="0"/>
              <a:t>    </a:t>
            </a:r>
            <a:r>
              <a:rPr lang="en-US" altLang="ja-JP" sz="600" dirty="0" err="1"/>
              <a:t>add_line</a:t>
            </a:r>
            <a:r>
              <a:rPr lang="en-US" altLang="ja-JP" sz="600" dirty="0"/>
              <a:t>(</a:t>
            </a:r>
            <a:r>
              <a:rPr lang="en-US" altLang="ja-JP" sz="600" dirty="0" err="1"/>
              <a:t>modelname</a:t>
            </a:r>
            <a:r>
              <a:rPr lang="en-US" altLang="ja-JP" sz="600" dirty="0"/>
              <a:t>, [</a:t>
            </a:r>
            <a:r>
              <a:rPr lang="en-US" altLang="ja-JP" sz="600" dirty="0" err="1"/>
              <a:t>ccallername</a:t>
            </a:r>
            <a:r>
              <a:rPr lang="en-US" altLang="ja-JP" sz="600" dirty="0"/>
              <a:t>, '/', num2str(</a:t>
            </a:r>
            <a:r>
              <a:rPr lang="en-US" altLang="ja-JP" sz="600" dirty="0" err="1"/>
              <a:t>outnum</a:t>
            </a:r>
            <a:r>
              <a:rPr lang="en-US" altLang="ja-JP" sz="600" dirty="0"/>
              <a:t>)], [</a:t>
            </a:r>
            <a:r>
              <a:rPr lang="en-US" altLang="ja-JP" sz="600" dirty="0" err="1"/>
              <a:t>outname</a:t>
            </a:r>
            <a:r>
              <a:rPr lang="en-US" altLang="ja-JP" sz="600" dirty="0"/>
              <a:t>, '/1']);</a:t>
            </a:r>
          </a:p>
          <a:p>
            <a:r>
              <a:rPr lang="en-US" altLang="ja-JP" sz="600" dirty="0"/>
              <a:t>end</a:t>
            </a:r>
          </a:p>
          <a:p>
            <a:r>
              <a:rPr lang="ja-JP" altLang="en-US" sz="600" dirty="0"/>
              <a:t> </a:t>
            </a:r>
          </a:p>
          <a:p>
            <a:r>
              <a:rPr lang="en-US" altLang="ja-JP" sz="600" dirty="0"/>
              <a:t>%% </a:t>
            </a:r>
            <a:r>
              <a:rPr lang="ja-JP" altLang="en-US" sz="600" dirty="0"/>
              <a:t>自動配置</a:t>
            </a:r>
          </a:p>
          <a:p>
            <a:r>
              <a:rPr lang="en-US" altLang="ja-JP" sz="600" dirty="0" err="1"/>
              <a:t>Simulink.BlockDiagram.arrangeSystem</a:t>
            </a:r>
            <a:r>
              <a:rPr lang="en-US" altLang="ja-JP" sz="600" dirty="0"/>
              <a:t>(</a:t>
            </a:r>
            <a:r>
              <a:rPr lang="en-US" altLang="ja-JP" sz="600" dirty="0" err="1"/>
              <a:t>modelname</a:t>
            </a:r>
            <a:r>
              <a:rPr lang="en-US" altLang="ja-JP" sz="600" dirty="0"/>
              <a:t>);</a:t>
            </a:r>
          </a:p>
          <a:p>
            <a:r>
              <a:rPr lang="ja-JP" altLang="en-US" sz="600" dirty="0"/>
              <a:t> </a:t>
            </a:r>
          </a:p>
          <a:p>
            <a:r>
              <a:rPr lang="en-US" altLang="ja-JP" sz="600" dirty="0"/>
              <a:t>%% </a:t>
            </a:r>
            <a:r>
              <a:rPr lang="ja-JP" altLang="en-US" sz="600" dirty="0"/>
              <a:t>モデルを開く</a:t>
            </a:r>
          </a:p>
          <a:p>
            <a:r>
              <a:rPr lang="en-US" altLang="ja-JP" sz="600" dirty="0" err="1"/>
              <a:t>open_system</a:t>
            </a:r>
            <a:r>
              <a:rPr lang="en-US" altLang="ja-JP" sz="600" dirty="0"/>
              <a:t>(</a:t>
            </a:r>
            <a:r>
              <a:rPr lang="en-US" altLang="ja-JP" sz="600" dirty="0" err="1"/>
              <a:t>modelname</a:t>
            </a:r>
            <a:r>
              <a:rPr lang="en-US" altLang="ja-JP" sz="600" dirty="0"/>
              <a:t>);</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6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2"/>
          <a:stretch>
            <a:fillRect/>
          </a:stretch>
        </p:blipFill>
        <p:spPr>
          <a:xfrm>
            <a:off x="757045" y="2508422"/>
            <a:ext cx="3265079" cy="2525258"/>
          </a:xfrm>
          <a:prstGeom prst="rect">
            <a:avLst/>
          </a:prstGeom>
        </p:spPr>
      </p:pic>
    </p:spTree>
    <p:extLst>
      <p:ext uri="{BB962C8B-B14F-4D97-AF65-F5344CB8AC3E}">
        <p14:creationId xmlns:p14="http://schemas.microsoft.com/office/powerpoint/2010/main" val="22868624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コマンドでのスコープ設定</a:t>
            </a:r>
            <a:endParaRPr kumimoji="1" lang="en-US" altLang="ja-JP" dirty="0"/>
          </a:p>
          <a:p>
            <a:pPr lvl="1"/>
            <a:r>
              <a:rPr kumimoji="1" lang="en-US" altLang="ja-JP" dirty="0" smtClean="0"/>
              <a:t>UI</a:t>
            </a:r>
            <a:r>
              <a:rPr kumimoji="1" lang="ja-JP" altLang="en-US" dirty="0" smtClean="0"/>
              <a:t>上で選択可能なスコープに変更する場合は</a:t>
            </a:r>
            <a:r>
              <a:rPr lang="ja-JP" altLang="en-US" dirty="0" smtClean="0"/>
              <a:t>コマンドで変更できる。</a:t>
            </a:r>
            <a:endParaRPr lang="en-US" altLang="ja-JP" dirty="0" smtClean="0"/>
          </a:p>
          <a:p>
            <a:pPr lvl="1"/>
            <a:r>
              <a:rPr kumimoji="1" lang="ja-JP" altLang="en-US" dirty="0" smtClean="0"/>
              <a:t>選択不可能なスコープは、エラーが出て変更できない。</a:t>
            </a:r>
            <a:endParaRPr kumimoji="1" lang="ja-JP" altLang="en-US" dirty="0"/>
          </a:p>
        </p:txBody>
      </p:sp>
      <p:pic>
        <p:nvPicPr>
          <p:cNvPr id="5" name="図 4"/>
          <p:cNvPicPr>
            <a:picLocks noChangeAspect="1"/>
          </p:cNvPicPr>
          <p:nvPr/>
        </p:nvPicPr>
        <p:blipFill rotWithShape="1">
          <a:blip r:embed="rId2"/>
          <a:srcRect l="5391" t="45278" r="62968" b="24722"/>
          <a:stretch/>
        </p:blipFill>
        <p:spPr>
          <a:xfrm>
            <a:off x="705802" y="2438400"/>
            <a:ext cx="3825479" cy="2720340"/>
          </a:xfrm>
          <a:prstGeom prst="rect">
            <a:avLst/>
          </a:prstGeom>
        </p:spPr>
      </p:pic>
      <p:sp>
        <p:nvSpPr>
          <p:cNvPr id="6" name="角丸四角形吹き出し 5"/>
          <p:cNvSpPr/>
          <p:nvPr/>
        </p:nvSpPr>
        <p:spPr bwMode="auto">
          <a:xfrm>
            <a:off x="2701497" y="3331576"/>
            <a:ext cx="3190669" cy="2010045"/>
          </a:xfrm>
          <a:prstGeom prst="wedgeRoundRectCallout">
            <a:avLst>
              <a:gd name="adj1" fmla="val -64417"/>
              <a:gd name="adj2" fmla="val -202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変更可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(Parameter</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に設定し変更できた</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(1).Scope=</a:t>
            </a:r>
            <a:r>
              <a:rPr lang="en-US" altLang="ja-JP" sz="1000" dirty="0">
                <a:solidFill>
                  <a:srgbClr val="FF0000"/>
                </a:solidFill>
                <a:latin typeface="Arial" charset="0"/>
                <a:ea typeface="ＭＳ Ｐゴシック" pitchFamily="50" charset="-128"/>
              </a:rPr>
              <a:t>'Parameter';</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Scope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'Parameter‘</a:t>
            </a:r>
          </a:p>
          <a:p>
            <a:pPr fontAlgn="base">
              <a:spcBef>
                <a:spcPct val="0"/>
              </a:spcBef>
              <a:spcAft>
                <a:spcPct val="0"/>
              </a:spcAft>
            </a:pPr>
            <a:endParaRPr kumimoji="1" lang="en-US" altLang="ja-JP" sz="1000" b="0" i="0" u="none" strike="noStrike" cap="none" normalizeH="0" baseline="0" dirty="0" smtClean="0">
              <a:ln>
                <a:noFill/>
              </a:ln>
              <a:solidFill>
                <a:schemeClr val="tx1"/>
              </a:solidFill>
              <a:effectLst/>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変更不可</a:t>
            </a:r>
            <a:r>
              <a:rPr lang="en-US" altLang="ja-JP" sz="1400" dirty="0" smtClean="0">
                <a:solidFill>
                  <a:schemeClr val="tx1"/>
                </a:solidFill>
                <a:latin typeface="Arial" charset="0"/>
                <a:ea typeface="ＭＳ Ｐゴシック" pitchFamily="50" charset="-128"/>
              </a:rPr>
              <a:t>(Output</a:t>
            </a:r>
            <a:r>
              <a:rPr lang="ja-JP" altLang="en-US" sz="1400" dirty="0" smtClean="0">
                <a:solidFill>
                  <a:schemeClr val="tx1"/>
                </a:solidFill>
                <a:latin typeface="Arial" charset="0"/>
                <a:ea typeface="ＭＳ Ｐゴシック" pitchFamily="50" charset="-128"/>
              </a:rPr>
              <a:t>に設定したが変更できない</a:t>
            </a:r>
            <a:r>
              <a:rPr lang="en-US" altLang="ja-JP" sz="1400" dirty="0" smtClean="0">
                <a:solidFill>
                  <a:schemeClr val="tx1"/>
                </a:solidFill>
                <a:latin typeface="Arial" charset="0"/>
                <a:ea typeface="ＭＳ Ｐゴシック" pitchFamily="50" charset="-128"/>
              </a:rPr>
              <a:t>)</a:t>
            </a: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(1).Scope=</a:t>
            </a:r>
            <a:r>
              <a:rPr lang="en-US" altLang="ja-JP" sz="1000" dirty="0">
                <a:solidFill>
                  <a:srgbClr val="FF0000"/>
                </a:solidFill>
                <a:latin typeface="Arial" charset="0"/>
                <a:ea typeface="ＭＳ Ｐゴシック" pitchFamily="50" charset="-128"/>
              </a:rPr>
              <a:t>'Output';</a:t>
            </a:r>
          </a:p>
          <a:p>
            <a:pPr fontAlgn="base">
              <a:spcBef>
                <a:spcPct val="0"/>
              </a:spcBef>
              <a:spcAft>
                <a:spcPct val="0"/>
              </a:spcAft>
            </a:pPr>
            <a:r>
              <a:rPr lang="en-US" altLang="ja-JP" sz="1000" dirty="0">
                <a:solidFill>
                  <a:schemeClr val="tx1"/>
                </a:solidFill>
                <a:latin typeface="Arial" charset="0"/>
                <a:ea typeface="ＭＳ Ｐゴシック" pitchFamily="50" charset="-128"/>
              </a:rPr>
              <a:t>'Output' </a:t>
            </a:r>
            <a:r>
              <a:rPr lang="ja-JP" altLang="en-US" sz="1000" dirty="0">
                <a:solidFill>
                  <a:schemeClr val="tx1"/>
                </a:solidFill>
                <a:latin typeface="Arial" charset="0"/>
                <a:ea typeface="ＭＳ Ｐゴシック" pitchFamily="50" charset="-128"/>
              </a:rPr>
              <a:t>は引数 </a:t>
            </a:r>
            <a:r>
              <a:rPr lang="en-US" altLang="ja-JP" sz="1000" dirty="0">
                <a:solidFill>
                  <a:schemeClr val="tx1"/>
                </a:solidFill>
                <a:latin typeface="Arial" charset="0"/>
                <a:ea typeface="ＭＳ Ｐゴシック" pitchFamily="50" charset="-128"/>
              </a:rPr>
              <a:t>'a' </a:t>
            </a:r>
            <a:r>
              <a:rPr lang="ja-JP" altLang="en-US" sz="1000" dirty="0">
                <a:solidFill>
                  <a:schemeClr val="tx1"/>
                </a:solidFill>
                <a:latin typeface="Arial" charset="0"/>
                <a:ea typeface="ＭＳ Ｐゴシック" pitchFamily="50" charset="-128"/>
              </a:rPr>
              <a:t>の有効なスコープ値ではありません。</a:t>
            </a:r>
            <a:endParaRPr kumimoji="1" lang="ja-JP" altLang="en-US" sz="10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5964259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コマンドでの型設定</a:t>
            </a:r>
            <a:endParaRPr kumimoji="1" lang="en-US" altLang="ja-JP" dirty="0"/>
          </a:p>
          <a:p>
            <a:pPr lvl="1"/>
            <a:r>
              <a:rPr kumimoji="1" lang="en-US" altLang="ja-JP" dirty="0" smtClean="0"/>
              <a:t>UI</a:t>
            </a:r>
            <a:r>
              <a:rPr kumimoji="1" lang="ja-JP" altLang="en-US" dirty="0" smtClean="0"/>
              <a:t>上で選択可能な型に変更する場合は</a:t>
            </a:r>
            <a:r>
              <a:rPr lang="ja-JP" altLang="en-US" dirty="0" smtClean="0"/>
              <a:t>コマンドで変更できる。</a:t>
            </a:r>
            <a:endParaRPr lang="en-US" altLang="ja-JP" dirty="0" smtClean="0"/>
          </a:p>
          <a:p>
            <a:pPr lvl="1"/>
            <a:r>
              <a:rPr kumimoji="1" lang="ja-JP" altLang="en-US" dirty="0" smtClean="0"/>
              <a:t>選択不可能な型は、コマンド実行時にエラーは出ないが、変更できない。</a:t>
            </a:r>
            <a:endParaRPr kumimoji="1" lang="ja-JP" altLang="en-US" dirty="0"/>
          </a:p>
        </p:txBody>
      </p:sp>
      <p:pic>
        <p:nvPicPr>
          <p:cNvPr id="4" name="図 3"/>
          <p:cNvPicPr>
            <a:picLocks noChangeAspect="1"/>
          </p:cNvPicPr>
          <p:nvPr/>
        </p:nvPicPr>
        <p:blipFill rotWithShape="1">
          <a:blip r:embed="rId2"/>
          <a:srcRect l="5312" t="45139" r="73047" b="24723"/>
          <a:stretch/>
        </p:blipFill>
        <p:spPr>
          <a:xfrm>
            <a:off x="937260" y="2419349"/>
            <a:ext cx="2811780" cy="2936973"/>
          </a:xfrm>
          <a:prstGeom prst="rect">
            <a:avLst/>
          </a:prstGeom>
        </p:spPr>
      </p:pic>
      <p:sp>
        <p:nvSpPr>
          <p:cNvPr id="6" name="角丸四角形吹き出し 5"/>
          <p:cNvSpPr/>
          <p:nvPr/>
        </p:nvSpPr>
        <p:spPr bwMode="auto">
          <a:xfrm>
            <a:off x="3593037" y="3400155"/>
            <a:ext cx="3190669" cy="2269126"/>
          </a:xfrm>
          <a:prstGeom prst="wedgeRoundRectCallout">
            <a:avLst>
              <a:gd name="adj1" fmla="val -64417"/>
              <a:gd name="adj2" fmla="val -202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変更可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fixdt</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に設定し変更できた</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(1).Type=</a:t>
            </a:r>
            <a:r>
              <a:rPr lang="en-US" altLang="ja-JP" sz="1000" dirty="0">
                <a:solidFill>
                  <a:srgbClr val="FF0000"/>
                </a:solidFill>
                <a:latin typeface="Arial" charset="0"/>
                <a:ea typeface="ＭＳ Ｐゴシック" pitchFamily="50" charset="-128"/>
              </a:rPr>
              <a:t>'</a:t>
            </a:r>
            <a:r>
              <a:rPr lang="en-US" altLang="ja-JP" sz="1000" dirty="0" err="1">
                <a:solidFill>
                  <a:srgbClr val="FF0000"/>
                </a:solidFill>
                <a:latin typeface="Arial" charset="0"/>
                <a:ea typeface="ＭＳ Ｐゴシック" pitchFamily="50" charset="-128"/>
              </a:rPr>
              <a:t>fixdt</a:t>
            </a:r>
            <a:r>
              <a:rPr lang="en-US" altLang="ja-JP" sz="1000" dirty="0">
                <a:solidFill>
                  <a:srgbClr val="FF0000"/>
                </a:solidFill>
                <a:latin typeface="Arial" charset="0"/>
                <a:ea typeface="ＭＳ Ｐゴシック" pitchFamily="50" charset="-128"/>
              </a:rPr>
              <a:t>(1,32,6</a:t>
            </a:r>
            <a:r>
              <a:rPr lang="en-US" altLang="ja-JP" sz="1000" dirty="0" smtClean="0">
                <a:solidFill>
                  <a:srgbClr val="FF0000"/>
                </a:solidFill>
                <a:latin typeface="Arial" charset="0"/>
                <a:ea typeface="ＭＳ Ｐゴシック" pitchFamily="50" charset="-128"/>
              </a:rPr>
              <a:t>)‘;</a:t>
            </a:r>
            <a:endParaRPr lang="en-US" altLang="ja-JP" sz="1000" dirty="0">
              <a:solidFill>
                <a:srgbClr val="FF0000"/>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Type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err="1">
                <a:solidFill>
                  <a:schemeClr val="tx1"/>
                </a:solidFill>
                <a:latin typeface="Arial" charset="0"/>
                <a:ea typeface="ＭＳ Ｐゴシック" pitchFamily="50" charset="-128"/>
              </a:rPr>
              <a:t>fixdt</a:t>
            </a:r>
            <a:r>
              <a:rPr lang="en-US" altLang="ja-JP" sz="1000" dirty="0">
                <a:solidFill>
                  <a:schemeClr val="tx1"/>
                </a:solidFill>
                <a:latin typeface="Arial" charset="0"/>
                <a:ea typeface="ＭＳ Ｐゴシック" pitchFamily="50" charset="-128"/>
              </a:rPr>
              <a:t>(1,32,6</a:t>
            </a:r>
            <a:r>
              <a:rPr lang="en-US" altLang="ja-JP" sz="1000" dirty="0" smtClean="0">
                <a:solidFill>
                  <a:schemeClr val="tx1"/>
                </a:solidFill>
                <a:latin typeface="Arial" charset="0"/>
                <a:ea typeface="ＭＳ Ｐゴシック" pitchFamily="50" charset="-128"/>
              </a:rPr>
              <a:t>)‘</a:t>
            </a:r>
          </a:p>
          <a:p>
            <a:pPr fontAlgn="base">
              <a:spcBef>
                <a:spcPct val="0"/>
              </a:spcBef>
              <a:spcAft>
                <a:spcPct val="0"/>
              </a:spcAft>
            </a:pPr>
            <a:endParaRPr kumimoji="1" lang="en-US" altLang="ja-JP" sz="1000" b="0" i="0" u="none" strike="noStrike" cap="none" normalizeH="0" baseline="0" dirty="0" smtClean="0">
              <a:ln>
                <a:noFill/>
              </a:ln>
              <a:solidFill>
                <a:schemeClr val="tx1"/>
              </a:solidFill>
              <a:effectLst/>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変更不可</a:t>
            </a:r>
            <a:r>
              <a:rPr lang="en-US" altLang="ja-JP" sz="1400" dirty="0" smtClean="0">
                <a:solidFill>
                  <a:schemeClr val="tx1"/>
                </a:solidFill>
                <a:latin typeface="Arial" charset="0"/>
                <a:ea typeface="ＭＳ Ｐゴシック" pitchFamily="50" charset="-128"/>
              </a:rPr>
              <a:t>(double</a:t>
            </a:r>
            <a:r>
              <a:rPr lang="ja-JP" altLang="en-US" sz="1400" dirty="0" smtClean="0">
                <a:solidFill>
                  <a:schemeClr val="tx1"/>
                </a:solidFill>
                <a:latin typeface="Arial" charset="0"/>
                <a:ea typeface="ＭＳ Ｐゴシック" pitchFamily="50" charset="-128"/>
              </a:rPr>
              <a:t>に設定したが変更できない</a:t>
            </a:r>
            <a:r>
              <a:rPr lang="en-US" altLang="ja-JP" sz="1400" dirty="0" smtClean="0">
                <a:solidFill>
                  <a:schemeClr val="tx1"/>
                </a:solidFill>
                <a:latin typeface="Arial" charset="0"/>
                <a:ea typeface="ＭＳ Ｐゴシック" pitchFamily="50" charset="-128"/>
              </a:rPr>
              <a:t>)</a:t>
            </a: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(1).Type=</a:t>
            </a:r>
            <a:r>
              <a:rPr lang="en-US" altLang="ja-JP" sz="1000" dirty="0">
                <a:solidFill>
                  <a:srgbClr val="FF0000"/>
                </a:solidFill>
                <a:latin typeface="Arial" charset="0"/>
                <a:ea typeface="ＭＳ Ｐゴシック" pitchFamily="50" charset="-128"/>
              </a:rPr>
              <a:t>'double';</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Type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err="1">
                <a:solidFill>
                  <a:schemeClr val="tx1"/>
                </a:solidFill>
                <a:latin typeface="Arial" charset="0"/>
                <a:ea typeface="ＭＳ Ｐゴシック" pitchFamily="50" charset="-128"/>
              </a:rPr>
              <a:t>fixdt</a:t>
            </a:r>
            <a:r>
              <a:rPr lang="en-US" altLang="ja-JP" sz="1000" dirty="0">
                <a:solidFill>
                  <a:schemeClr val="tx1"/>
                </a:solidFill>
                <a:latin typeface="Arial" charset="0"/>
                <a:ea typeface="ＭＳ Ｐゴシック" pitchFamily="50" charset="-128"/>
              </a:rPr>
              <a:t>(1,32,6)'</a:t>
            </a:r>
            <a:endParaRPr kumimoji="1" lang="ja-JP" altLang="en-US" sz="10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535569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まとめ</a:t>
            </a:r>
            <a:endParaRPr kumimoji="1" lang="en-US" altLang="ja-JP" sz="4000" dirty="0"/>
          </a:p>
        </p:txBody>
      </p:sp>
    </p:spTree>
    <p:extLst>
      <p:ext uri="{BB962C8B-B14F-4D97-AF65-F5344CB8AC3E}">
        <p14:creationId xmlns:p14="http://schemas.microsoft.com/office/powerpoint/2010/main" val="26049279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C Caller</a:t>
            </a:r>
            <a:r>
              <a:rPr lang="ja-JP" altLang="en-US" dirty="0" smtClean="0"/>
              <a:t>と</a:t>
            </a:r>
            <a:r>
              <a:rPr lang="en-US" altLang="ja-JP" dirty="0" smtClean="0"/>
              <a:t>S-function</a:t>
            </a:r>
            <a:r>
              <a:rPr lang="ja-JP" altLang="en-US" dirty="0" smtClean="0"/>
              <a:t>の比較</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a:t>比較</a:t>
            </a: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773055657"/>
              </p:ext>
            </p:extLst>
          </p:nvPr>
        </p:nvGraphicFramePr>
        <p:xfrm>
          <a:off x="762000" y="1752600"/>
          <a:ext cx="7924800" cy="4572000"/>
        </p:xfrm>
        <a:graphic>
          <a:graphicData uri="http://schemas.openxmlformats.org/drawingml/2006/table">
            <a:tbl>
              <a:tblPr firstRow="1" bandRow="1">
                <a:tableStyleId>{2D5ABB26-0587-4C30-8999-92F81FD0307C}</a:tableStyleId>
              </a:tblPr>
              <a:tblGrid>
                <a:gridCol w="2209800"/>
                <a:gridCol w="2819400"/>
                <a:gridCol w="2895600"/>
              </a:tblGrid>
              <a:tr h="914400">
                <a:tc>
                  <a:txBody>
                    <a:bodyPr/>
                    <a:lstStyle/>
                    <a:p>
                      <a:r>
                        <a:rPr kumimoji="1" lang="ja-JP" altLang="en-US" dirty="0" smtClean="0"/>
                        <a:t>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kumimoji="1" lang="en-US" altLang="ja-JP" dirty="0" smtClean="0"/>
                        <a:t>C Caller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kumimoji="1" lang="en-US" altLang="ja-JP" dirty="0" smtClean="0"/>
                        <a:t>S-function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914400">
                <a:tc>
                  <a:txBody>
                    <a:bodyPr/>
                    <a:lstStyle/>
                    <a:p>
                      <a:r>
                        <a:rPr kumimoji="1" lang="ja-JP" altLang="en-US" dirty="0" smtClean="0"/>
                        <a:t>グローバル変数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初期化関数で初期化可能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初期化関数で初期化可能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ja-JP" altLang="en-US" dirty="0" smtClean="0"/>
                        <a:t>関数内</a:t>
                      </a:r>
                      <a:r>
                        <a:rPr kumimoji="1" lang="en-US" altLang="ja-JP" dirty="0" smtClean="0"/>
                        <a:t>Static</a:t>
                      </a:r>
                      <a:r>
                        <a:rPr kumimoji="1" lang="ja-JP" altLang="en-US" dirty="0" smtClean="0"/>
                        <a:t>変数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clear functions</a:t>
                      </a:r>
                      <a:r>
                        <a:rPr kumimoji="1" lang="ja-JP" altLang="en-US" smtClean="0"/>
                        <a:t>のコマンドを走らせれば初期化すること自体は可能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clear </a:t>
                      </a:r>
                      <a:r>
                        <a:rPr kumimoji="1" lang="en-US" altLang="ja-JP" dirty="0" err="1" smtClean="0"/>
                        <a:t>mex</a:t>
                      </a:r>
                      <a:r>
                        <a:rPr kumimoji="1" lang="ja-JP" altLang="en-US" dirty="0" smtClean="0"/>
                        <a:t>のコマンドを走らせれば初期化すること自体</a:t>
                      </a:r>
                      <a:r>
                        <a:rPr kumimoji="1" lang="ja-JP" altLang="en-US" smtClean="0"/>
                        <a:t>は可能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ja-JP" altLang="en-US" dirty="0" smtClean="0"/>
                        <a:t>行列の転置に対応したモデルのコード生成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対応可能</a:t>
                      </a:r>
                      <a:endParaRPr kumimoji="1" lang="en-US" altLang="ja-JP" dirty="0" smtClean="0"/>
                    </a:p>
                    <a:p>
                      <a:r>
                        <a:rPr kumimoji="1" lang="ja-JP" altLang="en-US" dirty="0" smtClean="0"/>
                        <a:t>シミュレーションターゲット</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対応可能</a:t>
                      </a:r>
                      <a:endParaRPr kumimoji="1" lang="en-US" altLang="ja-JP" dirty="0" smtClean="0"/>
                    </a:p>
                    <a:p>
                      <a:r>
                        <a:rPr kumimoji="1" lang="en-US" altLang="ja-JP" dirty="0" err="1" smtClean="0"/>
                        <a:t>mex</a:t>
                      </a:r>
                      <a:r>
                        <a:rPr kumimoji="1" lang="ja-JP" altLang="en-US" dirty="0" smtClean="0"/>
                        <a:t>を作成するタイミングで指定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en-US" altLang="ja-JP" dirty="0" smtClean="0"/>
                        <a:t>SLDV</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互換性あり（設定値による）</a:t>
                      </a:r>
                      <a:endParaRPr kumimoji="1" lang="en-US" altLang="ja-JP" dirty="0" smtClean="0"/>
                    </a:p>
                    <a:p>
                      <a:r>
                        <a:rPr kumimoji="1" lang="ja-JP" altLang="en-US" dirty="0" smtClean="0"/>
                        <a:t>内部の</a:t>
                      </a:r>
                      <a:r>
                        <a:rPr kumimoji="1" lang="en-US" altLang="ja-JP" dirty="0" smtClean="0"/>
                        <a:t>C</a:t>
                      </a:r>
                      <a:r>
                        <a:rPr kumimoji="1" lang="ja-JP" altLang="en-US" dirty="0" smtClean="0"/>
                        <a:t>の条件式まで見る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互換性あり（設定値による）</a:t>
                      </a:r>
                      <a:endParaRPr kumimoji="1" lang="en-US" altLang="ja-JP" dirty="0" smtClean="0"/>
                    </a:p>
                    <a:p>
                      <a:r>
                        <a:rPr kumimoji="1" lang="ja-JP" altLang="en-US" dirty="0" smtClean="0"/>
                        <a:t>内部の</a:t>
                      </a:r>
                      <a:r>
                        <a:rPr kumimoji="1" lang="en-US" altLang="ja-JP" dirty="0" smtClean="0"/>
                        <a:t>C</a:t>
                      </a:r>
                      <a:r>
                        <a:rPr kumimoji="1" lang="ja-JP" altLang="en-US" dirty="0" smtClean="0"/>
                        <a:t>条件式まで見る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576224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1</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次ページへつづく</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95062890"/>
              </p:ext>
            </p:extLst>
          </p:nvPr>
        </p:nvGraphicFramePr>
        <p:xfrm>
          <a:off x="762000" y="1981200"/>
          <a:ext cx="8153401" cy="3200400"/>
        </p:xfrm>
        <a:graphic>
          <a:graphicData uri="http://schemas.openxmlformats.org/drawingml/2006/table">
            <a:tbl>
              <a:tblPr firstRow="1" bandRow="1">
                <a:tableStyleId>{2D5ABB26-0587-4C30-8999-92F81FD0307C}</a:tableStyleId>
              </a:tblPr>
              <a:tblGrid>
                <a:gridCol w="2081719"/>
                <a:gridCol w="3023681"/>
                <a:gridCol w="3048001"/>
              </a:tblGrid>
              <a:tr h="495796">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9712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14106" y="1657671"/>
            <a:ext cx="5736197" cy="4525846"/>
          </a:xfrm>
          <a:prstGeom prst="rect">
            <a:avLst/>
          </a:prstGeom>
        </p:spPr>
      </p:pic>
      <p:sp>
        <p:nvSpPr>
          <p:cNvPr id="2" name="タイトル 1"/>
          <p:cNvSpPr>
            <a:spLocks noGrp="1"/>
          </p:cNvSpPr>
          <p:nvPr>
            <p:ph type="title"/>
          </p:nvPr>
        </p:nvSpPr>
        <p:spPr/>
        <p:txBody>
          <a:bodyPr/>
          <a:lstStyle/>
          <a:p>
            <a:r>
              <a:rPr kumimoji="1" lang="ja-JP" altLang="en-US" dirty="0" smtClean="0"/>
              <a:t>コンフィグ設定（コード生成）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コード生成用コンフィグ設定</a:t>
            </a:r>
            <a:endParaRPr kumimoji="1" lang="ja-JP" altLang="en-US" dirty="0"/>
          </a:p>
        </p:txBody>
      </p:sp>
      <p:sp>
        <p:nvSpPr>
          <p:cNvPr id="5" name="正方形/長方形 4"/>
          <p:cNvSpPr/>
          <p:nvPr/>
        </p:nvSpPr>
        <p:spPr bwMode="auto">
          <a:xfrm>
            <a:off x="2463085" y="2492030"/>
            <a:ext cx="3390363" cy="2815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4007208" y="1657671"/>
            <a:ext cx="4560463" cy="612648"/>
          </a:xfrm>
          <a:prstGeom prst="wedgeRoundRectCallout">
            <a:avLst>
              <a:gd name="adj1" fmla="val -38583"/>
              <a:gd name="adj2" fmla="val 83522"/>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チェックすることでビルド時の設定と同じ内容で自動設定される</a:t>
            </a:r>
          </a:p>
        </p:txBody>
      </p:sp>
      <p:sp>
        <p:nvSpPr>
          <p:cNvPr id="14" name="正方形/長方形 13"/>
          <p:cNvSpPr/>
          <p:nvPr/>
        </p:nvSpPr>
        <p:spPr bwMode="auto">
          <a:xfrm>
            <a:off x="2463085" y="3276796"/>
            <a:ext cx="2318197" cy="226258"/>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2539313" y="4905633"/>
            <a:ext cx="2174355" cy="297433"/>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594985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999666091"/>
              </p:ext>
            </p:extLst>
          </p:nvPr>
        </p:nvGraphicFramePr>
        <p:xfrm>
          <a:off x="762000" y="1981200"/>
          <a:ext cx="8153401" cy="3749040"/>
        </p:xfrm>
        <a:graphic>
          <a:graphicData uri="http://schemas.openxmlformats.org/drawingml/2006/table">
            <a:tbl>
              <a:tblPr firstRow="1" bandRow="1">
                <a:tableStyleId>{2D5ABB26-0587-4C30-8999-92F81FD0307C}</a:tableStyleId>
              </a:tblPr>
              <a:tblGrid>
                <a:gridCol w="2081719"/>
                <a:gridCol w="3023681"/>
                <a:gridCol w="3048001"/>
              </a:tblGrid>
              <a:tr h="495796">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en-US" altLang="ja-JP" dirty="0" smtClean="0"/>
                    </a:p>
                    <a:p>
                      <a:r>
                        <a:rPr kumimoji="1" lang="en-US" altLang="ja-JP" dirty="0" smtClean="0"/>
                        <a:t>(</a:t>
                      </a:r>
                      <a:r>
                        <a:rPr kumimoji="1" lang="ja-JP" altLang="en-US" dirty="0" smtClean="0"/>
                        <a:t>設定値によっては行優先としてコード生成可能</a:t>
                      </a:r>
                      <a:r>
                        <a:rPr kumimoji="1" lang="en-US" altLang="ja-JP" dirty="0" smtClean="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en-US" altLang="ja-JP" dirty="0" smtClean="0"/>
                    </a:p>
                    <a:p>
                      <a:r>
                        <a:rPr kumimoji="1" lang="ja-JP" altLang="en-US" dirty="0" smtClean="0"/>
                        <a:t>関数直前で転置処理が挿入される</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28758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ドキュメンテーション一覧（ヘルプ）</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446986075"/>
              </p:ext>
            </p:extLst>
          </p:nvPr>
        </p:nvGraphicFramePr>
        <p:xfrm>
          <a:off x="611560" y="1340768"/>
          <a:ext cx="8229600" cy="3997960"/>
        </p:xfrm>
        <a:graphic>
          <a:graphicData uri="http://schemas.openxmlformats.org/drawingml/2006/table">
            <a:tbl>
              <a:tblPr firstRow="1" bandRow="1">
                <a:tableStyleId>{EB344D84-9AFB-497E-A393-DC336BA19D2E}</a:tableStyleId>
              </a:tblPr>
              <a:tblGrid>
                <a:gridCol w="4392488"/>
                <a:gridCol w="3837112"/>
              </a:tblGrid>
              <a:tr h="370840">
                <a:tc>
                  <a:txBody>
                    <a:bodyPr/>
                    <a:lstStyle/>
                    <a:p>
                      <a:r>
                        <a:rPr kumimoji="1" lang="ja-JP" altLang="en-US" sz="1600" dirty="0" smtClean="0">
                          <a:solidFill>
                            <a:sysClr val="windowText" lastClr="000000"/>
                          </a:solidFill>
                        </a:rPr>
                        <a:t>項目名</a:t>
                      </a:r>
                      <a:endParaRPr kumimoji="1" lang="ja-JP" altLang="en-US" sz="1600" dirty="0">
                        <a:solidFill>
                          <a:sysClr val="windowText" lastClr="000000"/>
                        </a:solidFill>
                      </a:endParaRPr>
                    </a:p>
                  </a:txBody>
                  <a:tcPr/>
                </a:tc>
                <a:tc>
                  <a:txBody>
                    <a:bodyPr/>
                    <a:lstStyle/>
                    <a:p>
                      <a:r>
                        <a:rPr kumimoji="1" lang="ja-JP" altLang="en-US" sz="1600" dirty="0" smtClean="0">
                          <a:solidFill>
                            <a:sysClr val="windowText" lastClr="000000"/>
                          </a:solidFill>
                        </a:rPr>
                        <a:t>アドレス</a:t>
                      </a:r>
                      <a:endParaRPr kumimoji="1" lang="ja-JP" altLang="en-US" sz="1600" dirty="0">
                        <a:solidFill>
                          <a:sysClr val="windowText" lastClr="000000"/>
                        </a:solidFill>
                      </a:endParaRPr>
                    </a:p>
                  </a:txBody>
                  <a:tcPr/>
                </a:tc>
              </a:tr>
              <a:tr h="370840">
                <a:tc>
                  <a:txBody>
                    <a:bodyPr/>
                    <a:lstStyle/>
                    <a:p>
                      <a:r>
                        <a:rPr kumimoji="1" lang="en-US" altLang="ja-JP" sz="1600" dirty="0" smtClean="0"/>
                        <a:t>C Caller</a:t>
                      </a:r>
                      <a:endParaRPr kumimoji="1" lang="ja-JP" altLang="en-US" sz="1600" dirty="0"/>
                    </a:p>
                  </a:txBody>
                  <a:tcPr/>
                </a:tc>
                <a:tc>
                  <a:txBody>
                    <a:bodyPr/>
                    <a:lstStyle/>
                    <a:p>
                      <a:r>
                        <a:rPr lang="en-US" altLang="ja-JP" sz="1600" dirty="0" smtClean="0"/>
                        <a:t>file:///C:/Program%20Files/MATLAB/R2019b/help/</a:t>
                      </a:r>
                      <a:r>
                        <a:rPr kumimoji="1" lang="en-US" altLang="ja-JP" sz="1600" b="0" i="0" u="none" strike="noStrike" kern="1200" baseline="0" dirty="0" smtClean="0">
                          <a:solidFill>
                            <a:schemeClr val="dk1"/>
                          </a:solidFill>
                          <a:latin typeface="+mn-lt"/>
                          <a:ea typeface="+mn-ea"/>
                          <a:cs typeface="+mn-cs"/>
                        </a:rPr>
                        <a:t>simulink/slref/ccaller.html</a:t>
                      </a:r>
                    </a:p>
                  </a:txBody>
                  <a:tcPr/>
                </a:tc>
              </a:tr>
              <a:tr h="370840">
                <a:tc>
                  <a:txBody>
                    <a:bodyPr/>
                    <a:lstStyle/>
                    <a:p>
                      <a:r>
                        <a:rPr kumimoji="1" lang="en-US" altLang="ja-JP" sz="1600" dirty="0" smtClean="0"/>
                        <a:t>C Caller </a:t>
                      </a:r>
                      <a:r>
                        <a:rPr kumimoji="1" lang="ja-JP" altLang="en-US" sz="1600" dirty="0" smtClean="0"/>
                        <a:t>ブロックをもつモデルでのテスト生成</a:t>
                      </a:r>
                      <a:endParaRPr kumimoji="1" lang="ja-JP" altLang="en-US" sz="1600" dirty="0"/>
                    </a:p>
                  </a:txBody>
                  <a:tcPr/>
                </a:tc>
                <a:tc>
                  <a:txBody>
                    <a:bodyPr/>
                    <a:lstStyle/>
                    <a:p>
                      <a:r>
                        <a:rPr lang="en-US" altLang="ja-JP" sz="1600" dirty="0" smtClean="0"/>
                        <a:t>file:///C:/Program%20Files/MATLAB/R2019b/help/</a:t>
                      </a:r>
                      <a:r>
                        <a:rPr kumimoji="1" lang="en-US" altLang="ja-JP" sz="1600" dirty="0" smtClean="0"/>
                        <a:t>sldv/ug/test-generation-for-c-caller-block.html</a:t>
                      </a:r>
                      <a:endParaRPr kumimoji="1" lang="ja-JP" altLang="en-US" sz="1600" dirty="0"/>
                    </a:p>
                  </a:txBody>
                  <a:tcPr/>
                </a:tc>
              </a:tr>
              <a:tr h="370840">
                <a:tc>
                  <a:txBody>
                    <a:bodyPr/>
                    <a:lstStyle/>
                    <a:p>
                      <a:r>
                        <a:rPr kumimoji="1" lang="en-US" altLang="ja-JP" sz="1600" dirty="0" smtClean="0"/>
                        <a:t>C Caller </a:t>
                      </a:r>
                      <a:r>
                        <a:rPr kumimoji="1" lang="ja-JP" altLang="en-US" sz="1600" dirty="0" smtClean="0"/>
                        <a:t>ブロックを使用した </a:t>
                      </a:r>
                      <a:r>
                        <a:rPr kumimoji="1" lang="en-US" altLang="ja-JP" sz="1600" dirty="0" smtClean="0"/>
                        <a:t>C </a:t>
                      </a:r>
                      <a:r>
                        <a:rPr kumimoji="1" lang="ja-JP" altLang="en-US" sz="1600" dirty="0" smtClean="0"/>
                        <a:t>関数の呼び出し</a:t>
                      </a:r>
                      <a:endParaRPr kumimoji="1" lang="ja-JP" altLang="en-US" sz="1600" dirty="0"/>
                    </a:p>
                  </a:txBody>
                  <a:tcPr/>
                </a:tc>
                <a:tc>
                  <a:txBody>
                    <a:bodyPr/>
                    <a:lstStyle/>
                    <a:p>
                      <a:r>
                        <a:rPr lang="en-US" altLang="ja-JP" sz="1600" dirty="0" smtClean="0"/>
                        <a:t>file:///C:/Program%20Files/MATLAB/R2019b/help/</a:t>
                      </a:r>
                      <a:r>
                        <a:rPr kumimoji="1" lang="en-US" altLang="ja-JP" sz="1600" dirty="0" smtClean="0"/>
                        <a:t>simulink/slref/call-c-functions-using-c-caller-block.html</a:t>
                      </a:r>
                    </a:p>
                  </a:txBody>
                  <a:tcPr/>
                </a:tc>
              </a:tr>
              <a:tr h="370840">
                <a:tc>
                  <a:txBody>
                    <a:bodyPr/>
                    <a:lstStyle/>
                    <a:p>
                      <a:r>
                        <a:rPr kumimoji="1" lang="en-US" altLang="ja-JP" sz="1600" dirty="0" smtClean="0"/>
                        <a:t>C Caller </a:t>
                      </a:r>
                      <a:r>
                        <a:rPr kumimoji="1" lang="ja-JP" altLang="en-US" sz="1600" dirty="0" smtClean="0"/>
                        <a:t>ブロックを使用した外部 </a:t>
                      </a:r>
                      <a:r>
                        <a:rPr kumimoji="1" lang="en-US" altLang="ja-JP" sz="1600" dirty="0" smtClean="0"/>
                        <a:t>C </a:t>
                      </a:r>
                      <a:r>
                        <a:rPr kumimoji="1" lang="ja-JP" altLang="en-US" sz="1600" dirty="0" smtClean="0"/>
                        <a:t>コードの統合</a:t>
                      </a:r>
                      <a:endParaRPr kumimoji="1" lang="ja-JP" altLang="en-US" sz="1600" dirty="0"/>
                    </a:p>
                  </a:txBody>
                  <a:tcPr/>
                </a:tc>
                <a:tc>
                  <a:txBody>
                    <a:bodyPr/>
                    <a:lstStyle/>
                    <a:p>
                      <a:r>
                        <a:rPr lang="en-US" altLang="ja-JP" sz="1600" dirty="0" smtClean="0"/>
                        <a:t>file:///C:/Program%20Files/MATLAB/R2019b/help/</a:t>
                      </a:r>
                      <a:r>
                        <a:rPr kumimoji="1" lang="en-US" altLang="ja-JP" sz="1600" dirty="0" smtClean="0"/>
                        <a:t>simulink/c_caller.html</a:t>
                      </a:r>
                    </a:p>
                  </a:txBody>
                  <a:tcPr/>
                </a:tc>
              </a:tr>
              <a:tr h="370840">
                <a:tc>
                  <a:txBody>
                    <a:bodyPr/>
                    <a:lstStyle/>
                    <a:p>
                      <a:r>
                        <a:rPr kumimoji="1" lang="en-US" altLang="ja-JP" sz="1600" dirty="0" smtClean="0"/>
                        <a:t>C Caller </a:t>
                      </a:r>
                      <a:r>
                        <a:rPr kumimoji="1" lang="ja-JP" altLang="en-US" sz="1600" dirty="0" smtClean="0"/>
                        <a:t>ブロックを使用した </a:t>
                      </a:r>
                      <a:r>
                        <a:rPr kumimoji="1" lang="en-US" altLang="ja-JP" sz="1600" dirty="0" smtClean="0"/>
                        <a:t>C </a:t>
                      </a:r>
                      <a:r>
                        <a:rPr kumimoji="1" lang="ja-JP" altLang="en-US" sz="1600" dirty="0" smtClean="0"/>
                        <a:t>コードの統合</a:t>
                      </a:r>
                      <a:endParaRPr kumimoji="1" lang="ja-JP" altLang="en-US" sz="1600" dirty="0"/>
                    </a:p>
                  </a:txBody>
                  <a:tcPr/>
                </a:tc>
                <a:tc>
                  <a:txBody>
                    <a:bodyPr/>
                    <a:lstStyle/>
                    <a:p>
                      <a:r>
                        <a:rPr lang="en-US" altLang="ja-JP" sz="1600" dirty="0" smtClean="0"/>
                        <a:t>file:///C:/Program%20Files/MATLAB/R2019b/help/</a:t>
                      </a:r>
                      <a:r>
                        <a:rPr kumimoji="1" lang="en-US" altLang="ja-JP" sz="1600" dirty="0" smtClean="0"/>
                        <a:t>simulink/ug/integrate-ccode-ccaller.html</a:t>
                      </a:r>
                    </a:p>
                  </a:txBody>
                  <a:tcPr/>
                </a:tc>
              </a:tr>
            </a:tbl>
          </a:graphicData>
        </a:graphic>
      </p:graphicFrame>
      <p:sp>
        <p:nvSpPr>
          <p:cNvPr id="4" name="日付プレースホルダー 3"/>
          <p:cNvSpPr>
            <a:spLocks noGrp="1"/>
          </p:cNvSpPr>
          <p:nvPr>
            <p:ph type="dt" sz="half" idx="4294967295"/>
          </p:nvPr>
        </p:nvSpPr>
        <p:spPr>
          <a:xfrm>
            <a:off x="590550" y="6453188"/>
            <a:ext cx="2133600" cy="268287"/>
          </a:xfrm>
          <a:prstGeom prst="rect">
            <a:avLst/>
          </a:prstGeom>
        </p:spPr>
        <p:txBody>
          <a:bodyPr/>
          <a:lstStyle/>
          <a:p>
            <a:fld id="{0F0D43E4-F348-428B-9019-B0441F00C19F}" type="datetime1">
              <a:rPr lang="ja-JP" altLang="en-US" smtClean="0"/>
              <a:pPr/>
              <a:t>2020/7/29</a:t>
            </a:fld>
            <a:endParaRPr lang="en-US" altLang="ja-JP"/>
          </a:p>
        </p:txBody>
      </p:sp>
      <p:sp>
        <p:nvSpPr>
          <p:cNvPr id="5" name="スライド番号プレースホルダー 4"/>
          <p:cNvSpPr>
            <a:spLocks noGrp="1"/>
          </p:cNvSpPr>
          <p:nvPr>
            <p:ph type="sldNum" sz="quarter" idx="4294967295"/>
          </p:nvPr>
        </p:nvSpPr>
        <p:spPr>
          <a:xfrm>
            <a:off x="6659563" y="6381750"/>
            <a:ext cx="2133600" cy="268288"/>
          </a:xfrm>
          <a:prstGeom prst="rect">
            <a:avLst/>
          </a:prstGeom>
        </p:spPr>
        <p:txBody>
          <a:bodyPr/>
          <a:lstStyle/>
          <a:p>
            <a:fld id="{2335E843-1343-41DB-9349-BF1F252BC7EC}" type="slidenum">
              <a:rPr lang="en-US" altLang="ja-JP" smtClean="0"/>
              <a:pPr/>
              <a:t>91</a:t>
            </a:fld>
            <a:endParaRPr lang="en-US" altLang="ja-JP"/>
          </a:p>
        </p:txBody>
      </p:sp>
      <p:sp>
        <p:nvSpPr>
          <p:cNvPr id="3" name="テキスト ボックス 2"/>
          <p:cNvSpPr txBox="1"/>
          <p:nvPr/>
        </p:nvSpPr>
        <p:spPr>
          <a:xfrm>
            <a:off x="539550" y="868070"/>
            <a:ext cx="1826141" cy="369332"/>
          </a:xfrm>
          <a:prstGeom prst="rect">
            <a:avLst/>
          </a:prstGeom>
          <a:noFill/>
        </p:spPr>
        <p:txBody>
          <a:bodyPr wrap="none" rtlCol="0">
            <a:spAutoFit/>
          </a:bodyPr>
          <a:lstStyle/>
          <a:p>
            <a:r>
              <a:rPr kumimoji="1" lang="ja-JP" altLang="en-US" dirty="0" smtClean="0"/>
              <a:t>機能名：</a:t>
            </a:r>
            <a:r>
              <a:rPr kumimoji="1" lang="en-US" altLang="ja-JP" dirty="0" smtClean="0"/>
              <a:t>C Caller</a:t>
            </a:r>
            <a:endParaRPr kumimoji="1" lang="ja-JP" altLang="en-US" dirty="0"/>
          </a:p>
        </p:txBody>
      </p:sp>
    </p:spTree>
    <p:extLst>
      <p:ext uri="{BB962C8B-B14F-4D97-AF65-F5344CB8AC3E}">
        <p14:creationId xmlns:p14="http://schemas.microsoft.com/office/powerpoint/2010/main" val="30188532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所感</a:t>
            </a:r>
            <a:endParaRPr kumimoji="1" lang="en-US" altLang="ja-JP" sz="4000" dirty="0"/>
          </a:p>
        </p:txBody>
      </p:sp>
    </p:spTree>
    <p:extLst>
      <p:ext uri="{BB962C8B-B14F-4D97-AF65-F5344CB8AC3E}">
        <p14:creationId xmlns:p14="http://schemas.microsoft.com/office/powerpoint/2010/main" val="26023882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a:t>所感</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ja-JP" altLang="en-US" dirty="0" smtClean="0"/>
              <a:t>・次のページの動的システムが何を指すのかが不明</a:t>
            </a:r>
            <a:endParaRPr kumimoji="1" lang="en-US" altLang="ja-JP" dirty="0" smtClean="0"/>
          </a:p>
          <a:p>
            <a:pPr marL="0" indent="0">
              <a:buNone/>
            </a:pPr>
            <a:r>
              <a:rPr lang="en-US" altLang="ja-JP" dirty="0">
                <a:hlinkClick r:id="rId2" action="ppaction://hlinkfile"/>
              </a:rPr>
              <a:t>file:///C:/</a:t>
            </a:r>
            <a:r>
              <a:rPr lang="en-US" altLang="ja-JP" dirty="0" smtClean="0">
                <a:hlinkClick r:id="rId2" action="ppaction://hlinkfile"/>
              </a:rPr>
              <a:t>Program%20Files/MATLAB/R2019b/help/simulink/ug/integrate-ccode-ccaller.html</a:t>
            </a:r>
            <a:endParaRPr lang="en-US" altLang="ja-JP" dirty="0" smtClean="0"/>
          </a:p>
          <a:p>
            <a:pPr marL="0" indent="0">
              <a:buNone/>
            </a:pPr>
            <a:r>
              <a:rPr lang="ja-JP" altLang="en-US" dirty="0"/>
              <a:t>　</a:t>
            </a:r>
            <a:r>
              <a:rPr lang="ja-JP" altLang="en-US" dirty="0" smtClean="0"/>
              <a:t>ページ内要約：動的システムを扱う場合、</a:t>
            </a:r>
            <a:r>
              <a:rPr lang="en-US" altLang="ja-JP" dirty="0" smtClean="0"/>
              <a:t>S-function</a:t>
            </a:r>
            <a:r>
              <a:rPr lang="ja-JP" altLang="en-US" dirty="0" smtClean="0"/>
              <a:t>を使ってください。</a:t>
            </a:r>
            <a:endParaRPr lang="en-US" altLang="ja-JP" dirty="0"/>
          </a:p>
          <a:p>
            <a:pPr marL="0" indent="0">
              <a:buNone/>
            </a:pPr>
            <a:r>
              <a:rPr kumimoji="1" lang="ja-JP" altLang="en-US" dirty="0" smtClean="0"/>
              <a:t>　動的システムを状態遷移系のものととらえて</a:t>
            </a:r>
            <a:r>
              <a:rPr kumimoji="1" lang="en-US" altLang="ja-JP" dirty="0" smtClean="0"/>
              <a:t>Static</a:t>
            </a:r>
            <a:r>
              <a:rPr kumimoji="1" lang="ja-JP" altLang="en-US" dirty="0" smtClean="0"/>
              <a:t>変数について確かめたところ、少なくともファイル内</a:t>
            </a:r>
            <a:r>
              <a:rPr kumimoji="1" lang="en-US" altLang="ja-JP" dirty="0" smtClean="0"/>
              <a:t>Static</a:t>
            </a:r>
            <a:r>
              <a:rPr kumimoji="1" lang="ja-JP" altLang="en-US" dirty="0" smtClean="0"/>
              <a:t>に関しては初期化関数で対処可能であった。</a:t>
            </a:r>
            <a:endParaRPr kumimoji="1" lang="en-US" altLang="ja-JP" dirty="0" smtClean="0"/>
          </a:p>
          <a:p>
            <a:pPr marL="0" indent="0">
              <a:buNone/>
            </a:pPr>
            <a:endParaRPr kumimoji="1" lang="en-US" altLang="ja-JP" dirty="0" smtClean="0"/>
          </a:p>
          <a:p>
            <a:pPr marL="0" indent="0">
              <a:buNone/>
            </a:pPr>
            <a:r>
              <a:rPr kumimoji="1" lang="en-US" altLang="ja-JP" dirty="0" smtClean="0"/>
              <a:t>C Caller</a:t>
            </a:r>
            <a:r>
              <a:rPr kumimoji="1" lang="ja-JP" altLang="en-US" dirty="0" smtClean="0"/>
              <a:t>を使用する利点</a:t>
            </a:r>
            <a:endParaRPr kumimoji="1" lang="en-US" altLang="ja-JP" dirty="0" smtClean="0"/>
          </a:p>
          <a:p>
            <a:pPr marL="0" indent="0">
              <a:buNone/>
            </a:pPr>
            <a:r>
              <a:rPr kumimoji="1" lang="ja-JP" altLang="en-US" dirty="0" smtClean="0"/>
              <a:t>・</a:t>
            </a:r>
            <a:r>
              <a:rPr kumimoji="1" lang="ja-JP" altLang="en-US" dirty="0"/>
              <a:t>生成</a:t>
            </a:r>
            <a:r>
              <a:rPr kumimoji="1" lang="ja-JP" altLang="en-US" dirty="0" smtClean="0"/>
              <a:t>コードで直接関数を呼び出すコードを出力したい場合</a:t>
            </a:r>
            <a:endParaRPr kumimoji="1" lang="en-US" altLang="ja-JP" dirty="0"/>
          </a:p>
          <a:p>
            <a:pPr marL="0" indent="0">
              <a:buNone/>
            </a:pPr>
            <a:r>
              <a:rPr kumimoji="1" lang="ja-JP" altLang="en-US" dirty="0" smtClean="0"/>
              <a:t>・</a:t>
            </a:r>
            <a:r>
              <a:rPr kumimoji="1" lang="en-US" altLang="ja-JP" dirty="0" err="1" smtClean="0"/>
              <a:t>mex</a:t>
            </a:r>
            <a:r>
              <a:rPr kumimoji="1" lang="ja-JP" altLang="en-US" dirty="0" smtClean="0"/>
              <a:t>ファイルや</a:t>
            </a:r>
            <a:r>
              <a:rPr kumimoji="1" lang="en-US" altLang="ja-JP" dirty="0" err="1" smtClean="0"/>
              <a:t>tlc</a:t>
            </a:r>
            <a:r>
              <a:rPr kumimoji="1" lang="ja-JP" altLang="en-US" dirty="0" smtClean="0"/>
              <a:t>ファイル、ラッパー関数の</a:t>
            </a:r>
            <a:r>
              <a:rPr kumimoji="1" lang="en-US" altLang="ja-JP" dirty="0" smtClean="0"/>
              <a:t>c</a:t>
            </a:r>
            <a:r>
              <a:rPr kumimoji="1" lang="ja-JP" altLang="en-US" dirty="0" smtClean="0"/>
              <a:t>ファイル等を増やしたくない時</a:t>
            </a:r>
            <a:endParaRPr kumimoji="1" lang="en-US" altLang="ja-JP" dirty="0" smtClean="0"/>
          </a:p>
        </p:txBody>
      </p:sp>
    </p:spTree>
    <p:extLst>
      <p:ext uri="{BB962C8B-B14F-4D97-AF65-F5344CB8AC3E}">
        <p14:creationId xmlns:p14="http://schemas.microsoft.com/office/powerpoint/2010/main" val="337211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コードを呼び出すにあたり以下の制約が存在する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１．</a:t>
            </a:r>
            <a:r>
              <a:rPr kumimoji="1" lang="en-US" altLang="ja-JP" dirty="0" smtClean="0"/>
              <a:t>Chart</a:t>
            </a:r>
            <a:r>
              <a:rPr kumimoji="1" lang="ja-JP" altLang="en-US" dirty="0" smtClean="0"/>
              <a:t>ブロックのアクション言語が</a:t>
            </a:r>
            <a:r>
              <a:rPr kumimoji="1" lang="en-US" altLang="ja-JP" dirty="0" smtClean="0"/>
              <a:t>C</a:t>
            </a:r>
            <a:r>
              <a:rPr kumimoji="1" lang="ja-JP" altLang="en-US" dirty="0" smtClean="0"/>
              <a:t>言語であること</a:t>
            </a:r>
            <a:endParaRPr kumimoji="1" lang="en-US" altLang="ja-JP" dirty="0" smtClean="0"/>
          </a:p>
          <a:p>
            <a:pPr marL="0" indent="0">
              <a:buNone/>
            </a:pPr>
            <a:r>
              <a:rPr kumimoji="1" lang="ja-JP" altLang="en-US" dirty="0" smtClean="0"/>
              <a:t>２．配列やポインタでやり取りする場合はサイズを指定すること</a:t>
            </a:r>
            <a:endParaRPr kumimoji="1" lang="en-US" altLang="ja-JP" dirty="0" smtClean="0"/>
          </a:p>
          <a:p>
            <a:pPr marL="0" indent="0">
              <a:buNone/>
            </a:pPr>
            <a:r>
              <a:rPr kumimoji="1" lang="ja-JP" altLang="en-US" smtClean="0"/>
              <a:t>３．列優先のみ指定可能（行優先はエラーとなる）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それ以外はシミュレーションターゲットの設定を行えば使用可能</a:t>
            </a:r>
            <a:endParaRPr kumimoji="1" lang="en-US" altLang="ja-JP" dirty="0"/>
          </a:p>
        </p:txBody>
      </p:sp>
    </p:spTree>
    <p:extLst>
      <p:ext uri="{BB962C8B-B14F-4D97-AF65-F5344CB8AC3E}">
        <p14:creationId xmlns:p14="http://schemas.microsoft.com/office/powerpoint/2010/main" val="3511585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en-US" altLang="ja-JP" dirty="0" smtClean="0"/>
              <a:t>C</a:t>
            </a:r>
            <a:r>
              <a:rPr kumimoji="1" lang="ja-JP" altLang="en-US" dirty="0" smtClean="0"/>
              <a:t>ソース</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モデルエクスプローラー</a:t>
            </a: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7856"/>
            <a:ext cx="51435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5334000"/>
            <a:ext cx="4114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3225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ja-JP" altLang="en-US" dirty="0" smtClean="0"/>
              <a:t>シミュレーションターゲット</a:t>
            </a:r>
            <a:endParaRPr kumimoji="1" lang="en-US" altLang="ja-JP" dirty="0" smtClean="0"/>
          </a:p>
          <a:p>
            <a:pPr marL="0" indent="0">
              <a:buNone/>
            </a:pPr>
            <a:r>
              <a:rPr kumimoji="1" lang="ja-JP" altLang="en-US" dirty="0" smtClean="0"/>
              <a:t>　生成時に挿入するカスタム</a:t>
            </a:r>
            <a:r>
              <a:rPr kumimoji="1" lang="en-US" altLang="ja-JP" dirty="0" smtClean="0"/>
              <a:t>C</a:t>
            </a:r>
            <a:r>
              <a:rPr kumimoji="1" lang="ja-JP" altLang="en-US" dirty="0" smtClean="0"/>
              <a:t>コード</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追加のビルド情報</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95600"/>
            <a:ext cx="28098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70800"/>
            <a:ext cx="33623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199" y="4766446"/>
            <a:ext cx="27336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9248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懸念点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コードのミスに関するエラーが出ない</a:t>
            </a:r>
            <a:endParaRPr kumimoji="1" lang="en-US" altLang="ja-JP" dirty="0" smtClean="0"/>
          </a:p>
          <a:p>
            <a:pPr lvl="1"/>
            <a:r>
              <a:rPr lang="ja-JP" altLang="en-US" dirty="0" smtClean="0"/>
              <a:t>誤ったコードを書いてシミュレーションすると</a:t>
            </a:r>
            <a:r>
              <a:rPr lang="en-US" altLang="ja-JP" dirty="0" smtClean="0"/>
              <a:t>MATLAB</a:t>
            </a:r>
            <a:r>
              <a:rPr lang="ja-JP" altLang="en-US" dirty="0" smtClean="0"/>
              <a:t>が落ちやすい</a:t>
            </a:r>
            <a:r>
              <a:rPr lang="en-US" altLang="ja-JP" dirty="0" smtClean="0"/>
              <a:t>(</a:t>
            </a:r>
            <a:r>
              <a:rPr lang="ja-JP" altLang="en-US" dirty="0" smtClean="0"/>
              <a:t>特にポインタ？</a:t>
            </a:r>
            <a:r>
              <a:rPr lang="en-US" altLang="ja-JP" dirty="0" smtClean="0"/>
              <a:t>)</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29089" y="2531061"/>
            <a:ext cx="3876261" cy="2372139"/>
          </a:xfrm>
          <a:prstGeom prst="rect">
            <a:avLst/>
          </a:prstGeom>
        </p:spPr>
      </p:pic>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825828" y="1989439"/>
            <a:ext cx="2196413" cy="3960341"/>
          </a:xfrm>
          <a:prstGeom prst="rect">
            <a:avLst/>
          </a:prstGeom>
          <a:ln>
            <a:solidFill>
              <a:schemeClr val="accent5">
                <a:lumMod val="90000"/>
              </a:schemeClr>
            </a:solidFill>
          </a:ln>
        </p:spPr>
      </p:pic>
      <p:sp>
        <p:nvSpPr>
          <p:cNvPr id="6" name="正方形/長方形 5"/>
          <p:cNvSpPr/>
          <p:nvPr/>
        </p:nvSpPr>
        <p:spPr bwMode="auto">
          <a:xfrm>
            <a:off x="5425153" y="4382615"/>
            <a:ext cx="190994" cy="17085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5616147" y="3767384"/>
            <a:ext cx="997279" cy="404449"/>
          </a:xfrm>
          <a:prstGeom prst="wedgeRoundRectCallout">
            <a:avLst>
              <a:gd name="adj1" fmla="val -38583"/>
              <a:gd name="adj2" fmla="val 83522"/>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n</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に代入なし</a:t>
            </a:r>
          </a:p>
        </p:txBody>
      </p:sp>
      <p:sp>
        <p:nvSpPr>
          <p:cNvPr id="8" name="正方形/長方形 7"/>
          <p:cNvSpPr/>
          <p:nvPr/>
        </p:nvSpPr>
        <p:spPr bwMode="auto">
          <a:xfrm>
            <a:off x="3486686" y="3398193"/>
            <a:ext cx="1054422" cy="2902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06401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設定が容易</a:t>
            </a:r>
            <a:endParaRPr kumimoji="1" lang="en-US" altLang="ja-JP" dirty="0" smtClean="0"/>
          </a:p>
          <a:p>
            <a:pPr lvl="1"/>
            <a:r>
              <a:rPr lang="en-US" altLang="ja-JP" dirty="0" smtClean="0"/>
              <a:t>S-Function</a:t>
            </a:r>
            <a:r>
              <a:rPr lang="ja-JP" altLang="en-US" dirty="0" smtClean="0"/>
              <a:t>よりも簡単に</a:t>
            </a:r>
            <a:r>
              <a:rPr lang="en-US" altLang="ja-JP" dirty="0" smtClean="0"/>
              <a:t>C</a:t>
            </a:r>
            <a:r>
              <a:rPr lang="ja-JP" altLang="en-US" dirty="0" smtClean="0"/>
              <a:t>コードを呼び出すことができる</a:t>
            </a:r>
            <a:r>
              <a:rPr lang="en-US" altLang="ja-JP" dirty="0"/>
              <a:t/>
            </a:r>
            <a:br>
              <a:rPr lang="en-US" altLang="ja-JP" dirty="0"/>
            </a:br>
            <a:r>
              <a:rPr lang="en-US" altLang="ja-JP" dirty="0" smtClean="0"/>
              <a:t>Legacy</a:t>
            </a:r>
            <a:r>
              <a:rPr lang="ja-JP" altLang="en-US" dirty="0" smtClean="0"/>
              <a:t> </a:t>
            </a:r>
            <a:r>
              <a:rPr lang="en-US" altLang="ja-JP" dirty="0" smtClean="0"/>
              <a:t>Code</a:t>
            </a:r>
            <a:r>
              <a:rPr lang="ja-JP" altLang="en-US" dirty="0" smtClean="0"/>
              <a:t> </a:t>
            </a:r>
            <a:r>
              <a:rPr lang="en-US" altLang="ja-JP" dirty="0" smtClean="0"/>
              <a:t>Tool</a:t>
            </a:r>
            <a:r>
              <a:rPr lang="ja-JP" altLang="en-US" dirty="0" smtClean="0"/>
              <a:t>の使用や、</a:t>
            </a:r>
            <a:r>
              <a:rPr lang="en-US" altLang="ja-JP" dirty="0" err="1" smtClean="0"/>
              <a:t>mex</a:t>
            </a:r>
            <a:r>
              <a:rPr lang="ja-JP" altLang="en-US" dirty="0" smtClean="0"/>
              <a:t>ファイル生成などが不要</a:t>
            </a:r>
            <a:endParaRPr lang="en-US" altLang="ja-JP" dirty="0" smtClean="0"/>
          </a:p>
          <a:p>
            <a:pPr lvl="1"/>
            <a:endParaRPr lang="en-US" altLang="ja-JP" dirty="0" smtClean="0"/>
          </a:p>
        </p:txBody>
      </p:sp>
    </p:spTree>
    <p:extLst>
      <p:ext uri="{BB962C8B-B14F-4D97-AF65-F5344CB8AC3E}">
        <p14:creationId xmlns:p14="http://schemas.microsoft.com/office/powerpoint/2010/main" val="2701840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検証は</a:t>
            </a:r>
            <a:r>
              <a:rPr kumimoji="1" lang="en-US" altLang="ja-JP" dirty="0" smtClean="0"/>
              <a:t>C</a:t>
            </a:r>
            <a:r>
              <a:rPr kumimoji="1" lang="ja-JP" altLang="en-US" dirty="0" smtClean="0"/>
              <a:t> </a:t>
            </a:r>
            <a:r>
              <a:rPr kumimoji="1" lang="en-US" altLang="ja-JP" dirty="0" smtClean="0"/>
              <a:t>Caller</a:t>
            </a:r>
            <a:r>
              <a:rPr kumimoji="1" lang="ja-JP" altLang="en-US" dirty="0" smtClean="0"/>
              <a:t>で別途必要</a:t>
            </a:r>
            <a:endParaRPr kumimoji="1" lang="en-US" altLang="ja-JP" dirty="0" smtClean="0"/>
          </a:p>
          <a:p>
            <a:pPr lvl="1"/>
            <a:r>
              <a:rPr lang="en-US" altLang="ja-JP" dirty="0" smtClean="0"/>
              <a:t>C</a:t>
            </a:r>
            <a:r>
              <a:rPr lang="ja-JP" altLang="en-US" dirty="0" smtClean="0"/>
              <a:t>コードの記述ミスによるエラーが出ないことから</a:t>
            </a:r>
            <a:r>
              <a:rPr lang="en-US" altLang="ja-JP" dirty="0" smtClean="0"/>
              <a:t/>
            </a:r>
            <a:br>
              <a:rPr lang="en-US" altLang="ja-JP" dirty="0" smtClean="0"/>
            </a:br>
            <a:r>
              <a:rPr lang="en-US" altLang="ja-JP" dirty="0" smtClean="0"/>
              <a:t>C</a:t>
            </a:r>
            <a:r>
              <a:rPr lang="ja-JP" altLang="en-US" dirty="0" smtClean="0"/>
              <a:t> </a:t>
            </a:r>
            <a:r>
              <a:rPr lang="en-US" altLang="ja-JP" dirty="0" smtClean="0"/>
              <a:t>Caller</a:t>
            </a:r>
            <a:r>
              <a:rPr lang="ja-JP" altLang="en-US" dirty="0" smtClean="0"/>
              <a:t>単体検証後に使用することが望ましい（ライブラリのような扱い）</a:t>
            </a:r>
            <a:endParaRPr lang="en-US" altLang="ja-JP" dirty="0" smtClean="0"/>
          </a:p>
          <a:p>
            <a:pPr lvl="1"/>
            <a:endParaRPr lang="en-US" altLang="ja-JP" dirty="0" smtClean="0"/>
          </a:p>
          <a:p>
            <a:r>
              <a:rPr lang="ja-JP" altLang="en-US" dirty="0" smtClean="0"/>
              <a:t>コンフィギュレーションパラメータ設定が必要</a:t>
            </a:r>
            <a:endParaRPr lang="en-US" altLang="ja-JP" dirty="0"/>
          </a:p>
          <a:p>
            <a:pPr lvl="1"/>
            <a:r>
              <a:rPr lang="ja-JP" altLang="en-US" dirty="0" smtClean="0"/>
              <a:t>モデル設計者がコンフィギュレーションパラメーターを変更する機会はあまりないため</a:t>
            </a:r>
            <a:r>
              <a:rPr lang="en-US" altLang="ja-JP" dirty="0" smtClean="0"/>
              <a:t/>
            </a:r>
            <a:br>
              <a:rPr lang="en-US" altLang="ja-JP" dirty="0" smtClean="0"/>
            </a:br>
            <a:r>
              <a:rPr lang="ja-JP" altLang="en-US" dirty="0" smtClean="0"/>
              <a:t>他のブロックに比べると直感的に使用しにくい</a:t>
            </a:r>
            <a:endParaRPr lang="en-US" altLang="ja-JP" dirty="0" smtClean="0"/>
          </a:p>
          <a:p>
            <a:endParaRPr lang="en-US" altLang="ja-JP" dirty="0" smtClean="0"/>
          </a:p>
        </p:txBody>
      </p:sp>
    </p:spTree>
    <p:extLst>
      <p:ext uri="{BB962C8B-B14F-4D97-AF65-F5344CB8AC3E}">
        <p14:creationId xmlns:p14="http://schemas.microsoft.com/office/powerpoint/2010/main" val="3045981325"/>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2006/metadata/properties"/>
    <ds:schemaRef ds:uri="http://purl.org/dc/terms/"/>
    <ds:schemaRef ds:uri="http://schemas.openxmlformats.org/package/2006/metadata/core-properties"/>
    <ds:schemaRef ds:uri="4f9469a5-59df-4688-ab0c-43c66142dc4b"/>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2C14C220-76A0-464D-BC23-003BA0AF008C}"/>
</file>

<file path=docProps/app.xml><?xml version="1.0" encoding="utf-8"?>
<Properties xmlns="http://schemas.openxmlformats.org/officeDocument/2006/extended-properties" xmlns:vt="http://schemas.openxmlformats.org/officeDocument/2006/docPropsVTypes">
  <Template>JMAAB</Template>
  <TotalTime>0</TotalTime>
  <Words>3763</Words>
  <Application>Microsoft Office PowerPoint</Application>
  <PresentationFormat>画面に合わせる (4:3)</PresentationFormat>
  <Paragraphs>984</Paragraphs>
  <Slides>100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100</vt:i4>
      </vt:variant>
    </vt:vector>
  </HeadingPairs>
  <TitlesOfParts>
    <vt:vector size="101" baseType="lpstr">
      <vt:lpstr>1_標準デザイン</vt:lpstr>
      <vt:lpstr>C Callerブロック</vt:lpstr>
      <vt:lpstr>インクルード ディレクトリ設定</vt:lpstr>
      <vt:lpstr>PowerPoint プレゼンテーション</vt:lpstr>
      <vt:lpstr>PowerPoint プレゼンテーション</vt:lpstr>
      <vt:lpstr>機能概要と使い方</vt:lpstr>
      <vt:lpstr>C Callerブロックの特徴</vt:lpstr>
      <vt:lpstr>できること</vt:lpstr>
      <vt:lpstr>コンフィグ設定（ビルド）</vt:lpstr>
      <vt:lpstr>コンフィグ設定（コード生成）</vt:lpstr>
      <vt:lpstr>類似ブロック・機能の比較</vt:lpstr>
      <vt:lpstr>PowerPoint プレゼンテーション</vt:lpstr>
      <vt:lpstr>基本設定</vt:lpstr>
      <vt:lpstr>シミュレーションターゲット</vt:lpstr>
      <vt:lpstr>シミュレーションターゲット詳細</vt:lpstr>
      <vt:lpstr>生成時に挿入するカスタムCコード</vt:lpstr>
      <vt:lpstr>生成時に挿入するカスタムCコード</vt:lpstr>
      <vt:lpstr>追加のビルド情報</vt:lpstr>
      <vt:lpstr>追加のビルド情報</vt:lpstr>
      <vt:lpstr>追加のビルド情報</vt:lpstr>
      <vt:lpstr>C Callerブロックの設定</vt:lpstr>
      <vt:lpstr>C Callerブロックの設定</vt:lpstr>
      <vt:lpstr>C Callerブロックの設定</vt:lpstr>
      <vt:lpstr>C Callerブロックの設定</vt:lpstr>
      <vt:lpstr>C Callerブロックの設定</vt:lpstr>
      <vt:lpstr>注意点</vt:lpstr>
      <vt:lpstr>C Callerブロックの設定（注意点）</vt:lpstr>
      <vt:lpstr>動作確認</vt:lpstr>
      <vt:lpstr>PowerPoint プレゼンテーション</vt:lpstr>
      <vt:lpstr>各種変数の受け渡し</vt:lpstr>
      <vt:lpstr>各種変数の受け渡し</vt:lpstr>
      <vt:lpstr>各種変数の受け渡し(まとめ)</vt:lpstr>
      <vt:lpstr>ライブラリヘッダの読み込み</vt:lpstr>
      <vt:lpstr>サブシステム参照の利用</vt:lpstr>
      <vt:lpstr>サブシステム参照の利用(注意点)</vt:lpstr>
      <vt:lpstr>PowerPoint プレゼンテーション</vt:lpstr>
      <vt:lpstr>関数内Static変数の使用</vt:lpstr>
      <vt:lpstr>PowerPoint プレゼンテーション</vt:lpstr>
      <vt:lpstr>Global変数(Global Staticも含む)の使用</vt:lpstr>
      <vt:lpstr>Global変数(Global Staticも含む)の使用</vt:lpstr>
      <vt:lpstr>Global変数(Global Staticも含む)の使用</vt:lpstr>
      <vt:lpstr>Global変数(Global Staticも含む)の使用</vt:lpstr>
      <vt:lpstr>参考：S-functionブロックでのGlobal変数</vt:lpstr>
      <vt:lpstr>参考：S-functionブロックでのGlobal変数</vt:lpstr>
      <vt:lpstr>参考：Global変数やStatic変数の利用について</vt:lpstr>
      <vt:lpstr>PowerPoint プレゼンテーション</vt:lpstr>
      <vt:lpstr>列優先・行優先とは(おさらい)</vt:lpstr>
      <vt:lpstr>C Callerブロックにおける配列の転置</vt:lpstr>
      <vt:lpstr>転置の例</vt:lpstr>
      <vt:lpstr>転置の例(規定なし)</vt:lpstr>
      <vt:lpstr>転置の例(列優先)</vt:lpstr>
      <vt:lpstr>転置の例(行優先)</vt:lpstr>
      <vt:lpstr>転置の例(任意)</vt:lpstr>
      <vt:lpstr>参考：S-functionでの配列の転置</vt:lpstr>
      <vt:lpstr>動作確認</vt:lpstr>
      <vt:lpstr>PowerPoint プレゼンテーション</vt:lpstr>
      <vt:lpstr>生成コードの特徴・転置設定(C Caller)</vt:lpstr>
      <vt:lpstr>生成コードの特徴・転置設定(C Caller)</vt:lpstr>
      <vt:lpstr>行列に関するコンフィグ設定と自動コードの出方</vt:lpstr>
      <vt:lpstr>生成コードの特徴(前提設定)</vt:lpstr>
      <vt:lpstr>転置の例</vt:lpstr>
      <vt:lpstr>生成コードの特徴(C Caller)　①</vt:lpstr>
      <vt:lpstr>参考：生成コードの特徴(S-function)</vt:lpstr>
      <vt:lpstr>生成コードの特徴・転置設定(C Caller) ①vs.②</vt:lpstr>
      <vt:lpstr>生成コードの特徴・転置設定(C Caller)　③</vt:lpstr>
      <vt:lpstr>生成コードの特徴・転置設定(C Caller)　①vs.④</vt:lpstr>
      <vt:lpstr>生成コードの特徴(前提設定)</vt:lpstr>
      <vt:lpstr>生成コードの特徴(C Caller) ⑤</vt:lpstr>
      <vt:lpstr>生成コードの特徴・転置設定(C Caller)　⑥vs.⑦</vt:lpstr>
      <vt:lpstr>生成コードの特徴・転置設定(C Caller) ⑧vs.⑦</vt:lpstr>
      <vt:lpstr>参考：行優先のモデルを作成する際の注意点</vt:lpstr>
      <vt:lpstr>参考：行優先のモデルを作成する際の注意点</vt:lpstr>
      <vt:lpstr>PowerPoint プレゼンテーション</vt:lpstr>
      <vt:lpstr>SLDVの互換性を持たせる設定</vt:lpstr>
      <vt:lpstr>SLDVの解析</vt:lpstr>
      <vt:lpstr>SLDVの解析結果</vt:lpstr>
      <vt:lpstr>Simulink Testでのカバレッジ計測(カスタムコード解析無効)</vt:lpstr>
      <vt:lpstr>参考：S-functionの解析結果</vt:lpstr>
      <vt:lpstr>参考：S-functionの解析結果</vt:lpstr>
      <vt:lpstr>C CallerのAPI</vt:lpstr>
      <vt:lpstr>参考：Stateflowでの外部Cコード呼び出し</vt:lpstr>
      <vt:lpstr>C CallerのAPI</vt:lpstr>
      <vt:lpstr>C CallerのAPI</vt:lpstr>
      <vt:lpstr>C CallerのAPI</vt:lpstr>
      <vt:lpstr>C CallerのAPI</vt:lpstr>
      <vt:lpstr>C CallerのAPI</vt:lpstr>
      <vt:lpstr>C CallerのAPI</vt:lpstr>
      <vt:lpstr>PowerPoint プレゼンテーション</vt:lpstr>
      <vt:lpstr>C CallerとS-functionの比較</vt:lpstr>
      <vt:lpstr>生成コードの特徴・転置設定(C Caller)</vt:lpstr>
      <vt:lpstr>生成コードの特徴・転置設定(C Caller)</vt:lpstr>
      <vt:lpstr>ドキュメンテーション一覧（ヘルプ）</vt:lpstr>
      <vt:lpstr>PowerPoint プレゼンテーション</vt:lpstr>
      <vt:lpstr>所感</vt:lpstr>
      <vt:lpstr>参考：Stateflowでの外部Cコード呼び出し</vt:lpstr>
      <vt:lpstr>参考：Stateflowでの外部Cコード呼び出し</vt:lpstr>
      <vt:lpstr>参考：Stateflowでの外部Cコード呼び出し</vt:lpstr>
      <vt:lpstr>懸念点</vt:lpstr>
      <vt:lpstr>メリット</vt:lpstr>
      <vt:lpstr>デメリット</vt:lpstr>
      <vt:lpstr>メリット/デメリット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2020-07-29T05:06:45Z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