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23"/>
  </p:notesMasterIdLst>
  <p:sldIdLst>
    <p:sldId id="390" r:id="rId5"/>
    <p:sldId id="401" r:id="rId6"/>
    <p:sldId id="405" r:id="rId7"/>
    <p:sldId id="406" r:id="rId8"/>
    <p:sldId id="386" r:id="rId9"/>
    <p:sldId id="407" r:id="rId10"/>
    <p:sldId id="408" r:id="rId11"/>
    <p:sldId id="409" r:id="rId12"/>
    <p:sldId id="410" r:id="rId13"/>
    <p:sldId id="411" r:id="rId14"/>
    <p:sldId id="412" r:id="rId15"/>
    <p:sldId id="413" r:id="rId16"/>
    <p:sldId id="415" r:id="rId17"/>
    <p:sldId id="416" r:id="rId18"/>
    <p:sldId id="417" r:id="rId19"/>
    <p:sldId id="418" r:id="rId20"/>
    <p:sldId id="414" r:id="rId21"/>
    <p:sldId id="419" r:id="rId22"/>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9885" autoAdjust="0"/>
  </p:normalViewPr>
  <p:slideViewPr>
    <p:cSldViewPr>
      <p:cViewPr>
        <p:scale>
          <a:sx n="100" d="100"/>
          <a:sy n="100" d="100"/>
        </p:scale>
        <p:origin x="-528" y="-270"/>
      </p:cViewPr>
      <p:guideLst>
        <p:guide orient="horz" pos="2160"/>
        <p:guide pos="2880"/>
      </p:guideLst>
    </p:cSldViewPr>
  </p:slideViewPr>
  <p:outlineViewPr>
    <p:cViewPr>
      <p:scale>
        <a:sx n="33" d="100"/>
        <a:sy n="33" d="100"/>
      </p:scale>
      <p:origin x="0" y="1071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644775"/>
            <a:ext cx="7772400" cy="1470025"/>
          </a:xfrm>
        </p:spPr>
        <p:txBody>
          <a:bodyPr/>
          <a:lstStyle/>
          <a:p>
            <a:pPr fontAlgn="t"/>
            <a:r>
              <a:rPr kumimoji="1" lang="en-US" altLang="ja-JP" sz="4000" dirty="0"/>
              <a:t>Event listener</a:t>
            </a:r>
            <a:endParaRPr lang="ja-JP" altLang="en-US" sz="4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4"/>
          <p:cNvSpPr txBox="1">
            <a:spLocks noChangeArrowheads="1"/>
          </p:cNvSpPr>
          <p:nvPr/>
        </p:nvSpPr>
        <p:spPr bwMode="auto">
          <a:xfrm>
            <a:off x="838200" y="11430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0" sz="4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pPr fontAlgn="t"/>
            <a: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b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kern="0" dirty="0" smtClean="0">
                <a:solidFill>
                  <a:srgbClr val="00B050"/>
                </a:solidFill>
              </a:rPr>
              <a:t>Simulink function check20WS</a:t>
            </a:r>
            <a:endParaRPr lang="ja-JP" altLang="en-US" sz="4000" kern="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2951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Event </a:t>
            </a:r>
            <a:r>
              <a:rPr lang="en-US" altLang="ja-JP" dirty="0" smtClean="0"/>
              <a:t>Listener</a:t>
            </a:r>
            <a:r>
              <a:rPr kumimoji="1" lang="ja-JP" altLang="en-US" dirty="0" smtClean="0"/>
              <a:t>：</a:t>
            </a:r>
            <a:r>
              <a:rPr kumimoji="1" lang="en-US" altLang="ja-JP" dirty="0" smtClean="0"/>
              <a:t>Variant</a:t>
            </a:r>
            <a:r>
              <a:rPr kumimoji="1" lang="ja-JP" altLang="en-US" dirty="0" smtClean="0"/>
              <a:t>切り替え </a:t>
            </a:r>
            <a:r>
              <a:rPr kumimoji="1" lang="en-US" altLang="ja-JP" dirty="0" smtClean="0"/>
              <a:t>-2-</a:t>
            </a:r>
            <a:endParaRPr kumimoji="1" lang="ja-JP" altLang="en-US" dirty="0"/>
          </a:p>
        </p:txBody>
      </p:sp>
      <p:sp>
        <p:nvSpPr>
          <p:cNvPr id="8" name="コンテンツ プレースホルダー 7"/>
          <p:cNvSpPr>
            <a:spLocks noGrp="1"/>
          </p:cNvSpPr>
          <p:nvPr>
            <p:ph idx="1"/>
          </p:nvPr>
        </p:nvSpPr>
        <p:spPr>
          <a:xfrm>
            <a:off x="590550" y="838200"/>
            <a:ext cx="8229600" cy="5329237"/>
          </a:xfrm>
        </p:spPr>
        <p:txBody>
          <a:bodyPr/>
          <a:lstStyle/>
          <a:p>
            <a:pPr marL="0" indent="0">
              <a:buNone/>
            </a:pPr>
            <a:r>
              <a:rPr kumimoji="1" lang="ja-JP" altLang="en-US" sz="1800" dirty="0" smtClean="0"/>
              <a:t>検証内容：複数</a:t>
            </a:r>
            <a:r>
              <a:rPr kumimoji="1" lang="en-US" altLang="ja-JP" sz="1800" dirty="0" smtClean="0"/>
              <a:t>Variant</a:t>
            </a:r>
            <a:r>
              <a:rPr kumimoji="1" lang="ja-JP" altLang="en-US" sz="1800" dirty="0" smtClean="0"/>
              <a:t>切り替え</a:t>
            </a:r>
            <a:endParaRPr kumimoji="1" lang="en-US" altLang="ja-JP" sz="1800" dirty="0" smtClean="0"/>
          </a:p>
          <a:p>
            <a:r>
              <a:rPr kumimoji="1" lang="en-US" altLang="ja-JP" sz="1800" dirty="0" smtClean="0"/>
              <a:t>Event Listener</a:t>
            </a:r>
            <a:r>
              <a:rPr kumimoji="1" lang="ja-JP" altLang="en-US" sz="1800" dirty="0" smtClean="0"/>
              <a:t>による</a:t>
            </a:r>
            <a:r>
              <a:rPr kumimoji="1" lang="en-US" altLang="ja-JP" sz="1800" dirty="0" smtClean="0"/>
              <a:t>Variant</a:t>
            </a:r>
            <a:r>
              <a:rPr kumimoji="1" lang="ja-JP" altLang="en-US" sz="1800" dirty="0" smtClean="0"/>
              <a:t>切り替えの他に、同一の</a:t>
            </a:r>
            <a:r>
              <a:rPr kumimoji="1" lang="en-US" altLang="ja-JP" sz="1800" dirty="0" smtClean="0"/>
              <a:t>Initialize Function</a:t>
            </a:r>
            <a:r>
              <a:rPr kumimoji="1" lang="ja-JP" altLang="en-US" sz="1800" dirty="0" smtClean="0"/>
              <a:t>内に</a:t>
            </a:r>
            <a:r>
              <a:rPr kumimoji="1" lang="en-US" altLang="ja-JP" sz="1800" dirty="0" smtClean="0"/>
              <a:t>Variant Subsystem</a:t>
            </a:r>
            <a:r>
              <a:rPr kumimoji="1" lang="ja-JP" altLang="en-US" sz="1800" dirty="0" smtClean="0"/>
              <a:t>が混在可能か？</a:t>
            </a:r>
            <a:endParaRPr kumimoji="1" lang="en-US" altLang="ja-JP" sz="1800" dirty="0" smtClean="0"/>
          </a:p>
          <a:p>
            <a:pPr marL="0" indent="0">
              <a:buNone/>
            </a:pPr>
            <a:r>
              <a:rPr kumimoji="1" lang="en-US" altLang="ja-JP" sz="1800" dirty="0"/>
              <a:t> </a:t>
            </a:r>
            <a:r>
              <a:rPr kumimoji="1" lang="ja-JP" altLang="en-US" sz="1800" dirty="0" smtClean="0"/>
              <a:t>→ 現状不可。異なる</a:t>
            </a:r>
            <a:r>
              <a:rPr kumimoji="1" lang="en-US" altLang="ja-JP" sz="1800" dirty="0" smtClean="0"/>
              <a:t>Initialize </a:t>
            </a:r>
            <a:r>
              <a:rPr kumimoji="1" lang="en-US" altLang="ja-JP" sz="1800" dirty="0" err="1" smtClean="0"/>
              <a:t>Func</a:t>
            </a:r>
            <a:r>
              <a:rPr kumimoji="1" lang="en-US" altLang="ja-JP" sz="1800" dirty="0" smtClean="0"/>
              <a:t>.</a:t>
            </a:r>
            <a:r>
              <a:rPr kumimoji="1" lang="ja-JP" altLang="en-US" sz="1800" dirty="0" smtClean="0"/>
              <a:t>の</a:t>
            </a:r>
            <a:r>
              <a:rPr kumimoji="1" lang="en-US" altLang="ja-JP" sz="1800" dirty="0" smtClean="0"/>
              <a:t>Event Listener</a:t>
            </a:r>
            <a:r>
              <a:rPr kumimoji="1" lang="ja-JP" altLang="en-US" sz="1800" dirty="0" smtClean="0"/>
              <a:t>により他</a:t>
            </a:r>
            <a:r>
              <a:rPr kumimoji="1" lang="en-US" altLang="ja-JP" sz="1800" dirty="0" smtClean="0"/>
              <a:t>Variant</a:t>
            </a:r>
            <a:r>
              <a:rPr kumimoji="1" lang="ja-JP" altLang="en-US" sz="1800" dirty="0" smtClean="0"/>
              <a:t>設定を実装するのが無難</a:t>
            </a:r>
            <a:endParaRPr kumimoji="1" lang="en-US" altLang="ja-JP" sz="1800" dirty="0" smtClean="0"/>
          </a:p>
        </p:txBody>
      </p:sp>
      <p:pic>
        <p:nvPicPr>
          <p:cNvPr id="9" name="図 8"/>
          <p:cNvPicPr>
            <a:picLocks noChangeAspect="1"/>
          </p:cNvPicPr>
          <p:nvPr/>
        </p:nvPicPr>
        <p:blipFill>
          <a:blip r:embed="rId2"/>
          <a:stretch>
            <a:fillRect/>
          </a:stretch>
        </p:blipFill>
        <p:spPr>
          <a:xfrm>
            <a:off x="685800" y="2438400"/>
            <a:ext cx="3300978" cy="3067050"/>
          </a:xfrm>
          <a:prstGeom prst="rect">
            <a:avLst/>
          </a:prstGeom>
          <a:ln>
            <a:solidFill>
              <a:schemeClr val="tx1"/>
            </a:solidFill>
          </a:ln>
        </p:spPr>
      </p:pic>
      <p:sp>
        <p:nvSpPr>
          <p:cNvPr id="10" name="正方形/長方形 9"/>
          <p:cNvSpPr/>
          <p:nvPr/>
        </p:nvSpPr>
        <p:spPr bwMode="auto">
          <a:xfrm>
            <a:off x="1447800" y="4724400"/>
            <a:ext cx="1752600" cy="78105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1" name="図 10"/>
          <p:cNvPicPr>
            <a:picLocks noChangeAspect="1"/>
          </p:cNvPicPr>
          <p:nvPr/>
        </p:nvPicPr>
        <p:blipFill>
          <a:blip r:embed="rId3"/>
          <a:stretch>
            <a:fillRect/>
          </a:stretch>
        </p:blipFill>
        <p:spPr>
          <a:xfrm>
            <a:off x="4839110" y="2470657"/>
            <a:ext cx="3363556" cy="3409950"/>
          </a:xfrm>
          <a:prstGeom prst="rect">
            <a:avLst/>
          </a:prstGeom>
          <a:ln>
            <a:solidFill>
              <a:schemeClr val="tx1"/>
            </a:solidFill>
          </a:ln>
        </p:spPr>
      </p:pic>
      <p:sp>
        <p:nvSpPr>
          <p:cNvPr id="12" name="正方形/長方形 11"/>
          <p:cNvSpPr/>
          <p:nvPr/>
        </p:nvSpPr>
        <p:spPr>
          <a:xfrm>
            <a:off x="6566565" y="3851782"/>
            <a:ext cx="2492990" cy="1200329"/>
          </a:xfrm>
          <a:prstGeom prst="rect">
            <a:avLst/>
          </a:prstGeom>
        </p:spPr>
        <p:txBody>
          <a:bodyPr wrap="none">
            <a:spAutoFit/>
          </a:bodyPr>
          <a:lstStyle/>
          <a:p>
            <a:r>
              <a:rPr lang="ja-JP" altLang="en-US" b="1" dirty="0" smtClean="0">
                <a:solidFill>
                  <a:srgbClr val="C45400"/>
                </a:solidFill>
                <a:latin typeface="Meiryo" panose="020B0604030504040204" pitchFamily="50" charset="-128"/>
                <a:ea typeface="Meiryo" panose="020B0604030504040204" pitchFamily="50" charset="-128"/>
              </a:rPr>
              <a:t>コード生成はできたが</a:t>
            </a:r>
            <a:endParaRPr lang="en-US" altLang="ja-JP" b="1" dirty="0" smtClean="0">
              <a:solidFill>
                <a:srgbClr val="C45400"/>
              </a:solidFill>
              <a:latin typeface="Meiryo" panose="020B0604030504040204" pitchFamily="50" charset="-128"/>
              <a:ea typeface="Meiryo" panose="020B0604030504040204" pitchFamily="50" charset="-128"/>
            </a:endParaRPr>
          </a:p>
          <a:p>
            <a:r>
              <a:rPr lang="ja-JP" altLang="en-US" b="1" dirty="0">
                <a:solidFill>
                  <a:srgbClr val="C45400"/>
                </a:solidFill>
                <a:latin typeface="Meiryo" panose="020B0604030504040204" pitchFamily="50" charset="-128"/>
                <a:ea typeface="Meiryo" panose="020B0604030504040204" pitchFamily="50" charset="-128"/>
              </a:rPr>
              <a:t>中身</a:t>
            </a:r>
            <a:r>
              <a:rPr lang="ja-JP" altLang="en-US" b="1" dirty="0" smtClean="0">
                <a:solidFill>
                  <a:srgbClr val="C45400"/>
                </a:solidFill>
                <a:latin typeface="Meiryo" panose="020B0604030504040204" pitchFamily="50" charset="-128"/>
                <a:ea typeface="Meiryo" panose="020B0604030504040204" pitchFamily="50" charset="-128"/>
              </a:rPr>
              <a:t>が空</a:t>
            </a:r>
            <a:endParaRPr lang="en-US" altLang="ja-JP" b="1" dirty="0" smtClean="0">
              <a:solidFill>
                <a:srgbClr val="C45400"/>
              </a:solidFill>
              <a:latin typeface="Meiryo" panose="020B0604030504040204" pitchFamily="50" charset="-128"/>
              <a:ea typeface="Meiryo" panose="020B0604030504040204" pitchFamily="50" charset="-128"/>
            </a:endParaRPr>
          </a:p>
          <a:p>
            <a:r>
              <a:rPr lang="ja-JP" altLang="en-US" b="1" dirty="0" smtClean="0">
                <a:solidFill>
                  <a:srgbClr val="FF0000"/>
                </a:solidFill>
                <a:latin typeface="Meiryo" panose="020B0604030504040204" pitchFamily="50" charset="-128"/>
                <a:ea typeface="Meiryo" panose="020B0604030504040204" pitchFamily="50" charset="-128"/>
              </a:rPr>
              <a:t>→想定外使用</a:t>
            </a:r>
            <a:r>
              <a:rPr lang="en-US" altLang="ja-JP" b="1" dirty="0" smtClean="0">
                <a:solidFill>
                  <a:srgbClr val="FF0000"/>
                </a:solidFill>
                <a:latin typeface="Meiryo" panose="020B0604030504040204" pitchFamily="50" charset="-128"/>
                <a:ea typeface="Meiryo" panose="020B0604030504040204" pitchFamily="50" charset="-128"/>
              </a:rPr>
              <a:t>?</a:t>
            </a:r>
          </a:p>
          <a:p>
            <a:r>
              <a:rPr lang="en-US" altLang="ja-JP" b="1" dirty="0">
                <a:solidFill>
                  <a:srgbClr val="FF0000"/>
                </a:solidFill>
                <a:latin typeface="Meiryo" panose="020B0604030504040204" pitchFamily="50" charset="-128"/>
                <a:ea typeface="Meiryo" panose="020B0604030504040204" pitchFamily="50" charset="-128"/>
              </a:rPr>
              <a:t> </a:t>
            </a:r>
            <a:r>
              <a:rPr lang="en-US" altLang="ja-JP" b="1" dirty="0" smtClean="0">
                <a:solidFill>
                  <a:srgbClr val="FF0000"/>
                </a:solidFill>
                <a:latin typeface="Meiryo" panose="020B0604030504040204" pitchFamily="50" charset="-128"/>
                <a:ea typeface="Meiryo" panose="020B0604030504040204" pitchFamily="50" charset="-128"/>
              </a:rPr>
              <a:t>  </a:t>
            </a:r>
            <a:r>
              <a:rPr lang="ja-JP" altLang="en-US" b="1" dirty="0" smtClean="0">
                <a:solidFill>
                  <a:srgbClr val="FF0000"/>
                </a:solidFill>
                <a:latin typeface="Meiryo" panose="020B0604030504040204" pitchFamily="50" charset="-128"/>
                <a:ea typeface="Meiryo" panose="020B0604030504040204" pitchFamily="50" charset="-128"/>
              </a:rPr>
              <a:t>バグ？？？</a:t>
            </a:r>
            <a:endParaRPr lang="en-US" altLang="ja-JP" b="1" dirty="0" smtClean="0">
              <a:solidFill>
                <a:srgbClr val="FF0000"/>
              </a:solidFill>
              <a:latin typeface="Meiryo" panose="020B0604030504040204" pitchFamily="50" charset="-128"/>
              <a:ea typeface="Meiryo" panose="020B0604030504040204" pitchFamily="50" charset="-128"/>
            </a:endParaRPr>
          </a:p>
        </p:txBody>
      </p:sp>
      <p:sp>
        <p:nvSpPr>
          <p:cNvPr id="13" name="正方形/長方形 12"/>
          <p:cNvSpPr/>
          <p:nvPr/>
        </p:nvSpPr>
        <p:spPr bwMode="auto">
          <a:xfrm>
            <a:off x="4788055" y="3854163"/>
            <a:ext cx="1727455" cy="10548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4" name="図 13"/>
          <p:cNvPicPr>
            <a:picLocks noChangeAspect="1"/>
          </p:cNvPicPr>
          <p:nvPr/>
        </p:nvPicPr>
        <p:blipFill>
          <a:blip r:embed="rId4"/>
          <a:stretch>
            <a:fillRect/>
          </a:stretch>
        </p:blipFill>
        <p:spPr>
          <a:xfrm>
            <a:off x="2629666" y="5870483"/>
            <a:ext cx="1660781" cy="549302"/>
          </a:xfrm>
          <a:prstGeom prst="rect">
            <a:avLst/>
          </a:prstGeom>
          <a:ln>
            <a:solidFill>
              <a:schemeClr val="tx1"/>
            </a:solidFill>
          </a:ln>
        </p:spPr>
      </p:pic>
      <p:pic>
        <p:nvPicPr>
          <p:cNvPr id="15" name="図 14"/>
          <p:cNvPicPr>
            <a:picLocks noChangeAspect="1"/>
          </p:cNvPicPr>
          <p:nvPr/>
        </p:nvPicPr>
        <p:blipFill>
          <a:blip r:embed="rId5"/>
          <a:stretch>
            <a:fillRect/>
          </a:stretch>
        </p:blipFill>
        <p:spPr>
          <a:xfrm>
            <a:off x="796205" y="5880607"/>
            <a:ext cx="1782406" cy="539178"/>
          </a:xfrm>
          <a:prstGeom prst="rect">
            <a:avLst/>
          </a:prstGeom>
          <a:ln>
            <a:solidFill>
              <a:schemeClr val="tx1"/>
            </a:solidFill>
          </a:ln>
        </p:spPr>
      </p:pic>
      <p:cxnSp>
        <p:nvCxnSpPr>
          <p:cNvPr id="17" name="直線コネクタ 16"/>
          <p:cNvCxnSpPr/>
          <p:nvPr/>
        </p:nvCxnSpPr>
        <p:spPr bwMode="auto">
          <a:xfrm flipH="1">
            <a:off x="796205" y="5505450"/>
            <a:ext cx="651595" cy="37515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3200400" y="5505450"/>
            <a:ext cx="1111365" cy="36503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右矢印 23"/>
          <p:cNvSpPr/>
          <p:nvPr/>
        </p:nvSpPr>
        <p:spPr bwMode="auto">
          <a:xfrm>
            <a:off x="3911601" y="4670333"/>
            <a:ext cx="688104"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13246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モデル参照 </a:t>
            </a:r>
            <a:r>
              <a:rPr kumimoji="1" lang="en-US" altLang="ja-JP" dirty="0" smtClean="0"/>
              <a:t>w/ </a:t>
            </a:r>
            <a:r>
              <a:rPr kumimoji="1" lang="en-US" altLang="ja-JP" smtClean="0"/>
              <a:t>IRT function</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参照モデルのパラメータから初期化</a:t>
            </a:r>
            <a:r>
              <a:rPr kumimoji="1" lang="en-US" altLang="ja-JP" sz="2000" dirty="0" smtClean="0"/>
              <a:t>/</a:t>
            </a:r>
            <a:r>
              <a:rPr kumimoji="1" lang="ja-JP" altLang="en-US" sz="2000" dirty="0" smtClean="0"/>
              <a:t>リセット</a:t>
            </a:r>
            <a:r>
              <a:rPr kumimoji="1" lang="en-US" altLang="ja-JP" sz="2000" dirty="0" smtClean="0"/>
              <a:t>/</a:t>
            </a:r>
            <a:r>
              <a:rPr kumimoji="1" lang="ja-JP" altLang="en-US" sz="2000" dirty="0" smtClean="0"/>
              <a:t>終了ポートの表示</a:t>
            </a:r>
            <a:r>
              <a:rPr kumimoji="1" lang="en-US" altLang="ja-JP" sz="2000" dirty="0" smtClean="0"/>
              <a:t>/</a:t>
            </a:r>
            <a:r>
              <a:rPr kumimoji="1" lang="ja-JP" altLang="en-US" sz="2000" dirty="0" smtClean="0"/>
              <a:t>接続が可能となる</a:t>
            </a:r>
            <a:endParaRPr kumimoji="1" lang="en-US" altLang="ja-JP" sz="2000" dirty="0" smtClean="0"/>
          </a:p>
          <a:p>
            <a:pPr lvl="1"/>
            <a:r>
              <a:rPr kumimoji="1" lang="ja-JP" altLang="en-US" sz="1600" dirty="0" smtClean="0"/>
              <a:t>各イベント呼び出し用の信号を接続する</a:t>
            </a:r>
            <a:endParaRPr kumimoji="1" lang="ja-JP" altLang="en-US" sz="2000" dirty="0"/>
          </a:p>
        </p:txBody>
      </p:sp>
      <p:pic>
        <p:nvPicPr>
          <p:cNvPr id="4" name="図 3"/>
          <p:cNvPicPr>
            <a:picLocks noChangeAspect="1"/>
          </p:cNvPicPr>
          <p:nvPr/>
        </p:nvPicPr>
        <p:blipFill>
          <a:blip r:embed="rId2"/>
          <a:stretch>
            <a:fillRect/>
          </a:stretch>
        </p:blipFill>
        <p:spPr>
          <a:xfrm>
            <a:off x="2743200" y="2133600"/>
            <a:ext cx="5029200" cy="3232541"/>
          </a:xfrm>
          <a:prstGeom prst="rect">
            <a:avLst/>
          </a:prstGeom>
        </p:spPr>
      </p:pic>
      <p:sp>
        <p:nvSpPr>
          <p:cNvPr id="5" name="正方形/長方形 4"/>
          <p:cNvSpPr/>
          <p:nvPr/>
        </p:nvSpPr>
        <p:spPr bwMode="auto">
          <a:xfrm>
            <a:off x="4495800" y="3657600"/>
            <a:ext cx="1727455" cy="685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正方形/長方形 5"/>
          <p:cNvSpPr/>
          <p:nvPr/>
        </p:nvSpPr>
        <p:spPr>
          <a:xfrm>
            <a:off x="6441460" y="3657600"/>
            <a:ext cx="2492990" cy="923330"/>
          </a:xfrm>
          <a:prstGeom prst="rect">
            <a:avLst/>
          </a:prstGeom>
        </p:spPr>
        <p:txBody>
          <a:bodyPr wrap="none">
            <a:spAutoFit/>
          </a:bodyPr>
          <a:lstStyle/>
          <a:p>
            <a:r>
              <a:rPr lang="ja-JP" altLang="en-US" b="1" dirty="0" smtClean="0">
                <a:solidFill>
                  <a:srgbClr val="FF0000"/>
                </a:solidFill>
                <a:latin typeface="Meiryo" panose="020B0604030504040204" pitchFamily="50" charset="-128"/>
                <a:ea typeface="Meiryo" panose="020B0604030504040204" pitchFamily="50" charset="-128"/>
              </a:rPr>
              <a:t>チェックすると</a:t>
            </a:r>
            <a:endParaRPr lang="en-US" altLang="ja-JP" b="1" dirty="0" smtClean="0">
              <a:solidFill>
                <a:srgbClr val="FF0000"/>
              </a:solidFill>
              <a:latin typeface="Meiryo" panose="020B0604030504040204" pitchFamily="50" charset="-128"/>
              <a:ea typeface="Meiryo" panose="020B0604030504040204" pitchFamily="50" charset="-128"/>
            </a:endParaRPr>
          </a:p>
          <a:p>
            <a:r>
              <a:rPr lang="ja-JP" altLang="en-US" b="1" dirty="0" smtClean="0">
                <a:solidFill>
                  <a:srgbClr val="FF0000"/>
                </a:solidFill>
                <a:latin typeface="Meiryo" panose="020B0604030504040204" pitchFamily="50" charset="-128"/>
                <a:ea typeface="Meiryo" panose="020B0604030504040204" pitchFamily="50" charset="-128"/>
              </a:rPr>
              <a:t>モデル参照ブロックの</a:t>
            </a:r>
            <a:endParaRPr lang="en-US" altLang="ja-JP" b="1" dirty="0" smtClean="0">
              <a:solidFill>
                <a:srgbClr val="FF0000"/>
              </a:solidFill>
              <a:latin typeface="Meiryo" panose="020B0604030504040204" pitchFamily="50" charset="-128"/>
              <a:ea typeface="Meiryo" panose="020B0604030504040204" pitchFamily="50" charset="-128"/>
            </a:endParaRPr>
          </a:p>
          <a:p>
            <a:r>
              <a:rPr lang="ja-JP" altLang="en-US" b="1" dirty="0" smtClean="0">
                <a:solidFill>
                  <a:srgbClr val="FF0000"/>
                </a:solidFill>
                <a:latin typeface="Meiryo" panose="020B0604030504040204" pitchFamily="50" charset="-128"/>
                <a:ea typeface="Meiryo" panose="020B0604030504040204" pitchFamily="50" charset="-128"/>
              </a:rPr>
              <a:t>当該ポートが出現</a:t>
            </a:r>
            <a:endParaRPr lang="en-US" altLang="ja-JP" b="1" dirty="0" smtClean="0">
              <a:solidFill>
                <a:srgbClr val="FF0000"/>
              </a:solidFill>
              <a:latin typeface="Meiryo" panose="020B0604030504040204" pitchFamily="50" charset="-128"/>
              <a:ea typeface="Meiryo" panose="020B0604030504040204" pitchFamily="50" charset="-128"/>
            </a:endParaRPr>
          </a:p>
        </p:txBody>
      </p:sp>
      <p:sp>
        <p:nvSpPr>
          <p:cNvPr id="7" name="正方形/長方形 6"/>
          <p:cNvSpPr/>
          <p:nvPr/>
        </p:nvSpPr>
        <p:spPr bwMode="auto">
          <a:xfrm>
            <a:off x="2667001" y="2590800"/>
            <a:ext cx="14478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a:xfrm>
            <a:off x="608523" y="2590800"/>
            <a:ext cx="2058478" cy="923330"/>
          </a:xfrm>
          <a:prstGeom prst="rect">
            <a:avLst/>
          </a:prstGeom>
        </p:spPr>
        <p:txBody>
          <a:bodyPr wrap="square">
            <a:spAutoFit/>
          </a:bodyPr>
          <a:lstStyle/>
          <a:p>
            <a:r>
              <a:rPr lang="en-US" altLang="ja-JP" b="1" dirty="0" smtClean="0">
                <a:solidFill>
                  <a:srgbClr val="FF0000"/>
                </a:solidFill>
                <a:latin typeface="Meiryo" panose="020B0604030504040204" pitchFamily="50" charset="-128"/>
                <a:ea typeface="Meiryo" panose="020B0604030504040204" pitchFamily="50" charset="-128"/>
              </a:rPr>
              <a:t>I/R/T</a:t>
            </a:r>
            <a:r>
              <a:rPr lang="ja-JP" altLang="en-US" b="1" dirty="0" smtClean="0">
                <a:solidFill>
                  <a:srgbClr val="FF0000"/>
                </a:solidFill>
                <a:latin typeface="Meiryo" panose="020B0604030504040204" pitchFamily="50" charset="-128"/>
                <a:ea typeface="Meiryo" panose="020B0604030504040204" pitchFamily="50" charset="-128"/>
              </a:rPr>
              <a:t>のイベント呼び出し用の信号を接続する</a:t>
            </a:r>
            <a:endParaRPr lang="en-US" altLang="ja-JP" b="1" dirty="0" smtClean="0">
              <a:solidFill>
                <a:srgbClr val="FF0000"/>
              </a:solidFill>
              <a:latin typeface="Meiryo" panose="020B0604030504040204" pitchFamily="50" charset="-128"/>
              <a:ea typeface="Meiryo" panose="020B0604030504040204" pitchFamily="50" charset="-128"/>
            </a:endParaRPr>
          </a:p>
        </p:txBody>
      </p:sp>
      <p:pic>
        <p:nvPicPr>
          <p:cNvPr id="11" name="図 10"/>
          <p:cNvPicPr>
            <a:picLocks noChangeAspect="1"/>
          </p:cNvPicPr>
          <p:nvPr/>
        </p:nvPicPr>
        <p:blipFill>
          <a:blip r:embed="rId3"/>
          <a:stretch>
            <a:fillRect/>
          </a:stretch>
        </p:blipFill>
        <p:spPr>
          <a:xfrm>
            <a:off x="646623" y="4722584"/>
            <a:ext cx="3163377" cy="1702809"/>
          </a:xfrm>
          <a:prstGeom prst="rect">
            <a:avLst/>
          </a:prstGeom>
        </p:spPr>
      </p:pic>
      <p:sp>
        <p:nvSpPr>
          <p:cNvPr id="12" name="正方形/長方形 11"/>
          <p:cNvSpPr/>
          <p:nvPr/>
        </p:nvSpPr>
        <p:spPr>
          <a:xfrm>
            <a:off x="1752600" y="4393942"/>
            <a:ext cx="1219200" cy="369332"/>
          </a:xfrm>
          <a:prstGeom prst="rect">
            <a:avLst/>
          </a:prstGeom>
        </p:spPr>
        <p:txBody>
          <a:bodyPr wrap="square">
            <a:spAutoFit/>
          </a:bodyPr>
          <a:lstStyle/>
          <a:p>
            <a:r>
              <a:rPr lang="ja-JP" altLang="en-US" b="1" dirty="0" smtClean="0">
                <a:latin typeface="Meiryo" panose="020B0604030504040204" pitchFamily="50" charset="-128"/>
                <a:ea typeface="Meiryo" panose="020B0604030504040204" pitchFamily="50" charset="-128"/>
              </a:rPr>
              <a:t>接続例</a:t>
            </a:r>
            <a:endParaRPr lang="en-US" altLang="ja-JP" b="1" dirty="0" smtClean="0">
              <a:latin typeface="Meiryo" panose="020B0604030504040204" pitchFamily="50" charset="-128"/>
              <a:ea typeface="Meiryo" panose="020B0604030504040204" pitchFamily="50" charset="-128"/>
            </a:endParaRPr>
          </a:p>
        </p:txBody>
      </p:sp>
      <p:sp>
        <p:nvSpPr>
          <p:cNvPr id="13" name="右矢印 12"/>
          <p:cNvSpPr/>
          <p:nvPr/>
        </p:nvSpPr>
        <p:spPr bwMode="auto">
          <a:xfrm rot="5400000">
            <a:off x="1183599" y="3685801"/>
            <a:ext cx="688104" cy="44989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13209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3895724" y="1552575"/>
            <a:ext cx="5188779" cy="1419225"/>
          </a:xfrm>
          <a:prstGeom prst="round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kumimoji="1" lang="en-US" altLang="ja-JP" dirty="0" smtClean="0"/>
              <a:t>1.4. Parameter Writer</a:t>
            </a:r>
            <a:endParaRPr kumimoji="1" lang="ja-JP" altLang="en-US" dirty="0"/>
          </a:p>
        </p:txBody>
      </p:sp>
      <p:sp>
        <p:nvSpPr>
          <p:cNvPr id="3" name="コンテンツ プレースホルダー 2"/>
          <p:cNvSpPr>
            <a:spLocks noGrp="1"/>
          </p:cNvSpPr>
          <p:nvPr>
            <p:ph idx="1"/>
          </p:nvPr>
        </p:nvSpPr>
        <p:spPr>
          <a:xfrm>
            <a:off x="457200" y="741680"/>
            <a:ext cx="8229600" cy="990600"/>
          </a:xfrm>
        </p:spPr>
        <p:txBody>
          <a:bodyPr/>
          <a:lstStyle/>
          <a:p>
            <a:pPr marL="0" indent="0">
              <a:buNone/>
            </a:pPr>
            <a:r>
              <a:rPr kumimoji="1" lang="en-US" altLang="ja-JP" dirty="0" smtClean="0"/>
              <a:t>『</a:t>
            </a:r>
            <a:r>
              <a:rPr kumimoji="1" lang="ja-JP" altLang="en-US" dirty="0"/>
              <a:t>モデルワークスペース内にパラメータを含むモデル</a:t>
            </a:r>
            <a:r>
              <a:rPr kumimoji="1" lang="en-US" altLang="ja-JP" dirty="0" smtClean="0"/>
              <a:t>』</a:t>
            </a:r>
            <a:r>
              <a:rPr kumimoji="1" lang="ja-JP" altLang="en-US" dirty="0" smtClean="0"/>
              <a:t>をモデルリファレンスで呼び出す際、パラメータを指定できる。</a:t>
            </a:r>
            <a:endParaRPr kumimoji="1" lang="en-US" altLang="ja-JP" dirty="0"/>
          </a:p>
          <a:p>
            <a:pPr marL="0" indent="0">
              <a:buNone/>
            </a:pPr>
            <a:endParaRPr kumimoji="1" lang="ja-JP" altLang="en-US" dirty="0"/>
          </a:p>
        </p:txBody>
      </p:sp>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461" y="1571625"/>
            <a:ext cx="4757739" cy="1344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吹き出し 4"/>
          <p:cNvSpPr/>
          <p:nvPr/>
        </p:nvSpPr>
        <p:spPr bwMode="auto">
          <a:xfrm>
            <a:off x="438150" y="1856559"/>
            <a:ext cx="3371850" cy="1032510"/>
          </a:xfrm>
          <a:prstGeom prst="wedgeRoundRectCallout">
            <a:avLst>
              <a:gd name="adj1" fmla="val 60136"/>
              <a:gd name="adj2" fmla="val -20231"/>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56" y="1942284"/>
            <a:ext cx="3132944"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角丸四角形吹き出し 11"/>
          <p:cNvSpPr/>
          <p:nvPr/>
        </p:nvSpPr>
        <p:spPr bwMode="auto">
          <a:xfrm>
            <a:off x="3352800" y="3258185"/>
            <a:ext cx="5715000" cy="3212968"/>
          </a:xfrm>
          <a:prstGeom prst="wedgeRoundRectCallout">
            <a:avLst>
              <a:gd name="adj1" fmla="val 16490"/>
              <a:gd name="adj2" fmla="val -61146"/>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 10"/>
          <p:cNvSpPr/>
          <p:nvPr/>
        </p:nvSpPr>
        <p:spPr bwMode="auto">
          <a:xfrm>
            <a:off x="1752990" y="2372814"/>
            <a:ext cx="1904610" cy="4572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1660710" y="1552575"/>
            <a:ext cx="1996890" cy="709612"/>
          </a:xfrm>
          <a:prstGeom prst="wedgeRoundRectCallout">
            <a:avLst>
              <a:gd name="adj1" fmla="val 8358"/>
              <a:gd name="adj2" fmla="val 6455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a:t>Parameter </a:t>
            </a:r>
            <a:r>
              <a:rPr lang="en-US" altLang="ja-JP" dirty="0" smtClean="0"/>
              <a:t>Writer</a:t>
            </a:r>
          </a:p>
          <a:p>
            <a:r>
              <a:rPr lang="ja-JP" altLang="en-US" dirty="0" smtClean="0"/>
              <a:t>ブロック</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5" name="角丸四角形 14"/>
          <p:cNvSpPr/>
          <p:nvPr/>
        </p:nvSpPr>
        <p:spPr bwMode="auto">
          <a:xfrm>
            <a:off x="6324601" y="1590674"/>
            <a:ext cx="685800" cy="39052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7375201" y="1266824"/>
            <a:ext cx="1556398" cy="685800"/>
          </a:xfrm>
          <a:prstGeom prst="wedgeRoundRectCallout">
            <a:avLst>
              <a:gd name="adj1" fmla="val -72359"/>
              <a:gd name="adj2" fmla="val 2024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Write</a:t>
            </a:r>
            <a:r>
              <a:rPr lang="ja-JP" altLang="en-US" dirty="0" smtClean="0"/>
              <a:t>対象にマークがつく</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410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109624"/>
            <a:ext cx="5237679" cy="2088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bwMode="auto">
          <a:xfrm>
            <a:off x="3895724" y="5448878"/>
            <a:ext cx="2047876" cy="26612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角丸四角形吹き出し 15"/>
          <p:cNvSpPr/>
          <p:nvPr/>
        </p:nvSpPr>
        <p:spPr bwMode="auto">
          <a:xfrm>
            <a:off x="5943600" y="4648200"/>
            <a:ext cx="2727000" cy="685800"/>
          </a:xfrm>
          <a:prstGeom prst="wedgeRoundRectCallout">
            <a:avLst>
              <a:gd name="adj1" fmla="val -52625"/>
              <a:gd name="adj2" fmla="val 8302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モデルワークスペースの</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パラメータ宣言</a:t>
            </a:r>
            <a:endParaRPr lang="en-US" altLang="ja-JP" dirty="0" smtClean="0"/>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619" y="3429000"/>
            <a:ext cx="321158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角丸四角形吹き出し 24"/>
          <p:cNvSpPr/>
          <p:nvPr/>
        </p:nvSpPr>
        <p:spPr bwMode="auto">
          <a:xfrm>
            <a:off x="524656" y="3258185"/>
            <a:ext cx="2770994" cy="3212968"/>
          </a:xfrm>
          <a:prstGeom prst="wedgeRoundRectCallout">
            <a:avLst>
              <a:gd name="adj1" fmla="val 2397"/>
              <a:gd name="adj2" fmla="val -66779"/>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203" y="3644015"/>
            <a:ext cx="2583899" cy="1937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角丸四角形 25"/>
          <p:cNvSpPr/>
          <p:nvPr/>
        </p:nvSpPr>
        <p:spPr bwMode="auto">
          <a:xfrm>
            <a:off x="810210" y="4971812"/>
            <a:ext cx="1904610" cy="36218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7" name="角丸四角形吹き出し 26"/>
          <p:cNvSpPr/>
          <p:nvPr/>
        </p:nvSpPr>
        <p:spPr bwMode="auto">
          <a:xfrm>
            <a:off x="1312929" y="5715000"/>
            <a:ext cx="1556398" cy="685800"/>
          </a:xfrm>
          <a:prstGeom prst="wedgeRoundRectCallout">
            <a:avLst>
              <a:gd name="adj1" fmla="val -35517"/>
              <a:gd name="adj2" fmla="val -10309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Writer</a:t>
            </a:r>
            <a:r>
              <a:rPr lang="ja-JP" altLang="en-US" dirty="0" smtClean="0"/>
              <a:t>対象を指定</a:t>
            </a:r>
            <a:endParaRPr lang="en-US" altLang="ja-JP" dirty="0" smtClean="0"/>
          </a:p>
        </p:txBody>
      </p:sp>
      <p:sp>
        <p:nvSpPr>
          <p:cNvPr id="28" name="角丸四角形 27"/>
          <p:cNvSpPr/>
          <p:nvPr/>
        </p:nvSpPr>
        <p:spPr bwMode="auto">
          <a:xfrm>
            <a:off x="524656" y="2372814"/>
            <a:ext cx="542144" cy="457200"/>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9" name="角丸四角形 28"/>
          <p:cNvSpPr/>
          <p:nvPr/>
        </p:nvSpPr>
        <p:spPr bwMode="auto">
          <a:xfrm>
            <a:off x="5114050" y="2126253"/>
            <a:ext cx="542144" cy="457200"/>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0" name="角丸四角形 29"/>
          <p:cNvSpPr/>
          <p:nvPr/>
        </p:nvSpPr>
        <p:spPr bwMode="auto">
          <a:xfrm>
            <a:off x="5656194" y="5448878"/>
            <a:ext cx="271072" cy="268300"/>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1" name="角丸四角形 30"/>
          <p:cNvSpPr/>
          <p:nvPr/>
        </p:nvSpPr>
        <p:spPr bwMode="auto">
          <a:xfrm>
            <a:off x="7882328" y="1981200"/>
            <a:ext cx="956872" cy="685800"/>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角丸四角形 7"/>
          <p:cNvSpPr/>
          <p:nvPr/>
        </p:nvSpPr>
        <p:spPr bwMode="auto">
          <a:xfrm>
            <a:off x="2476501" y="2963364"/>
            <a:ext cx="3189218" cy="108476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モデルワークスペースの値ではなく、</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Parameter Writer</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で指定した値でシミュレーション</a:t>
            </a:r>
          </a:p>
        </p:txBody>
      </p:sp>
      <p:cxnSp>
        <p:nvCxnSpPr>
          <p:cNvPr id="10" name="直線矢印コネクタ 9"/>
          <p:cNvCxnSpPr>
            <a:stCxn id="8" idx="1"/>
          </p:cNvCxnSpPr>
          <p:nvPr/>
        </p:nvCxnSpPr>
        <p:spPr bwMode="auto">
          <a:xfrm flipH="1" flipV="1">
            <a:off x="1066800" y="2830014"/>
            <a:ext cx="1409701" cy="675731"/>
          </a:xfrm>
          <a:prstGeom prst="straightConnector1">
            <a:avLst/>
          </a:prstGeom>
          <a:solidFill>
            <a:schemeClr val="accent1"/>
          </a:solidFill>
          <a:ln w="31750" cap="flat" cmpd="sng" algn="ctr">
            <a:solidFill>
              <a:srgbClr val="0000FF"/>
            </a:solidFill>
            <a:prstDash val="solid"/>
            <a:round/>
            <a:headEnd type="none" w="med" len="med"/>
            <a:tailEnd type="arrow"/>
          </a:ln>
          <a:effectLst/>
        </p:spPr>
      </p:cxnSp>
      <p:cxnSp>
        <p:nvCxnSpPr>
          <p:cNvPr id="35" name="直線矢印コネクタ 34"/>
          <p:cNvCxnSpPr>
            <a:stCxn id="8" idx="2"/>
          </p:cNvCxnSpPr>
          <p:nvPr/>
        </p:nvCxnSpPr>
        <p:spPr bwMode="auto">
          <a:xfrm>
            <a:off x="4071110" y="4048125"/>
            <a:ext cx="1585084" cy="1400753"/>
          </a:xfrm>
          <a:prstGeom prst="straightConnector1">
            <a:avLst/>
          </a:prstGeom>
          <a:solidFill>
            <a:schemeClr val="accent1"/>
          </a:solidFill>
          <a:ln w="31750" cap="flat" cmpd="sng" algn="ctr">
            <a:solidFill>
              <a:srgbClr val="0000FF"/>
            </a:solidFill>
            <a:prstDash val="solid"/>
            <a:round/>
            <a:headEnd type="none" w="med" len="med"/>
            <a:tailEnd type="arrow"/>
          </a:ln>
          <a:effectLst/>
        </p:spPr>
      </p:cxnSp>
      <p:cxnSp>
        <p:nvCxnSpPr>
          <p:cNvPr id="38" name="直線矢印コネクタ 37"/>
          <p:cNvCxnSpPr/>
          <p:nvPr/>
        </p:nvCxnSpPr>
        <p:spPr bwMode="auto">
          <a:xfrm flipV="1">
            <a:off x="5257800" y="2601414"/>
            <a:ext cx="127322" cy="370386"/>
          </a:xfrm>
          <a:prstGeom prst="straightConnector1">
            <a:avLst/>
          </a:prstGeom>
          <a:solidFill>
            <a:schemeClr val="accent1"/>
          </a:solidFill>
          <a:ln w="31750" cap="flat" cmpd="sng" algn="ctr">
            <a:solidFill>
              <a:srgbClr val="0000FF"/>
            </a:solidFill>
            <a:prstDash val="solid"/>
            <a:round/>
            <a:headEnd type="none" w="med" len="med"/>
            <a:tailEnd type="arrow"/>
          </a:ln>
          <a:effectLst/>
        </p:spPr>
      </p:cxnSp>
      <p:cxnSp>
        <p:nvCxnSpPr>
          <p:cNvPr id="41" name="直線矢印コネクタ 40"/>
          <p:cNvCxnSpPr/>
          <p:nvPr/>
        </p:nvCxnSpPr>
        <p:spPr bwMode="auto">
          <a:xfrm flipV="1">
            <a:off x="5665719" y="2667000"/>
            <a:ext cx="2216609" cy="776378"/>
          </a:xfrm>
          <a:prstGeom prst="straightConnector1">
            <a:avLst/>
          </a:prstGeom>
          <a:solidFill>
            <a:schemeClr val="accent1"/>
          </a:solidFill>
          <a:ln w="31750" cap="flat" cmpd="sng" algn="ctr">
            <a:solidFill>
              <a:srgbClr val="0000FF"/>
            </a:solidFill>
            <a:prstDash val="solid"/>
            <a:round/>
            <a:headEnd type="none" w="med" len="med"/>
            <a:tailEnd type="arrow"/>
          </a:ln>
          <a:effectLst/>
        </p:spPr>
      </p:cxnSp>
      <p:sp>
        <p:nvSpPr>
          <p:cNvPr id="43" name="角丸四角形 42"/>
          <p:cNvSpPr/>
          <p:nvPr/>
        </p:nvSpPr>
        <p:spPr bwMode="auto">
          <a:xfrm>
            <a:off x="7844757" y="5410200"/>
            <a:ext cx="525531" cy="381000"/>
          </a:xfrm>
          <a:prstGeom prst="roundRect">
            <a:avLst/>
          </a:prstGeom>
          <a:no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4" name="角丸四角形吹き出し 43"/>
          <p:cNvSpPr/>
          <p:nvPr/>
        </p:nvSpPr>
        <p:spPr bwMode="auto">
          <a:xfrm>
            <a:off x="4310226" y="5987547"/>
            <a:ext cx="3800148" cy="413253"/>
          </a:xfrm>
          <a:prstGeom prst="wedgeRoundRectCallout">
            <a:avLst>
              <a:gd name="adj1" fmla="val 43373"/>
              <a:gd name="adj2" fmla="val -99066"/>
              <a:gd name="adj3" fmla="val 16667"/>
            </a:avLst>
          </a:prstGeom>
          <a:ln>
            <a:solidFill>
              <a:srgbClr val="92D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Argument</a:t>
            </a:r>
            <a:r>
              <a:rPr lang="ja-JP" altLang="en-US" dirty="0" smtClean="0"/>
              <a:t>（引数）にチェックが必要</a:t>
            </a:r>
            <a:endParaRPr lang="en-US" altLang="ja-JP" dirty="0" smtClean="0"/>
          </a:p>
        </p:txBody>
      </p:sp>
    </p:spTree>
    <p:extLst>
      <p:ext uri="{BB962C8B-B14F-4D97-AF65-F5344CB8AC3E}">
        <p14:creationId xmlns:p14="http://schemas.microsoft.com/office/powerpoint/2010/main" val="3510808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bwMode="auto">
          <a:xfrm>
            <a:off x="1827791" y="2133109"/>
            <a:ext cx="3516947" cy="1254180"/>
          </a:xfrm>
          <a:prstGeom prst="round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a:xfrm>
            <a:off x="168275" y="130175"/>
            <a:ext cx="6275388" cy="335280"/>
          </a:xfrm>
        </p:spPr>
        <p:txBody>
          <a:bodyPr/>
          <a:lstStyle/>
          <a:p>
            <a:r>
              <a:rPr lang="en-US" altLang="ja-JP" dirty="0" smtClean="0"/>
              <a:t>Model Reference</a:t>
            </a:r>
            <a:r>
              <a:rPr lang="ja-JP" altLang="en-US" dirty="0" err="1" smtClean="0"/>
              <a:t>での</a:t>
            </a:r>
            <a:r>
              <a:rPr lang="ja-JP" altLang="en-US" dirty="0" smtClean="0"/>
              <a:t>階層跨ぎ</a:t>
            </a:r>
            <a:endParaRPr kumimoji="1" lang="ja-JP" altLang="en-US" dirty="0"/>
          </a:p>
        </p:txBody>
      </p:sp>
      <p:pic>
        <p:nvPicPr>
          <p:cNvPr id="1025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941" y="2242186"/>
            <a:ext cx="339852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グループ化 3"/>
          <p:cNvGrpSpPr/>
          <p:nvPr/>
        </p:nvGrpSpPr>
        <p:grpSpPr>
          <a:xfrm>
            <a:off x="1817370" y="3489961"/>
            <a:ext cx="3371850" cy="1733352"/>
            <a:chOff x="590550" y="3219648"/>
            <a:chExt cx="3371850" cy="1733352"/>
          </a:xfrm>
        </p:grpSpPr>
        <p:sp>
          <p:nvSpPr>
            <p:cNvPr id="20" name="角丸四角形吹き出し 19"/>
            <p:cNvSpPr/>
            <p:nvPr/>
          </p:nvSpPr>
          <p:spPr bwMode="auto">
            <a:xfrm>
              <a:off x="590550" y="3219648"/>
              <a:ext cx="3371850" cy="1733352"/>
            </a:xfrm>
            <a:prstGeom prst="wedgeRoundRectCallout">
              <a:avLst>
                <a:gd name="adj1" fmla="val -5118"/>
                <a:gd name="adj2" fmla="val -102109"/>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5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15" y="3286125"/>
              <a:ext cx="3108960" cy="163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グループ化 4"/>
          <p:cNvGrpSpPr/>
          <p:nvPr/>
        </p:nvGrpSpPr>
        <p:grpSpPr>
          <a:xfrm>
            <a:off x="1836420" y="5324714"/>
            <a:ext cx="3371850" cy="1194336"/>
            <a:chOff x="-304800" y="4904135"/>
            <a:chExt cx="3371850" cy="1194336"/>
          </a:xfrm>
        </p:grpSpPr>
        <p:sp>
          <p:nvSpPr>
            <p:cNvPr id="22" name="角丸四角形吹き出し 21"/>
            <p:cNvSpPr/>
            <p:nvPr/>
          </p:nvSpPr>
          <p:spPr bwMode="auto">
            <a:xfrm>
              <a:off x="-304800" y="4904135"/>
              <a:ext cx="3371850" cy="1194336"/>
            </a:xfrm>
            <a:prstGeom prst="wedgeRoundRectCallout">
              <a:avLst>
                <a:gd name="adj1" fmla="val -3424"/>
                <a:gd name="adj2" fmla="val -117987"/>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5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065" y="5105400"/>
              <a:ext cx="3177540" cy="883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グループ化 5"/>
          <p:cNvGrpSpPr/>
          <p:nvPr/>
        </p:nvGrpSpPr>
        <p:grpSpPr>
          <a:xfrm>
            <a:off x="5564618" y="2192953"/>
            <a:ext cx="1369582" cy="1194336"/>
            <a:chOff x="4955018" y="2041257"/>
            <a:chExt cx="1369582" cy="1194336"/>
          </a:xfrm>
        </p:grpSpPr>
        <p:sp>
          <p:nvSpPr>
            <p:cNvPr id="24" name="角丸四角形吹き出し 23"/>
            <p:cNvSpPr/>
            <p:nvPr/>
          </p:nvSpPr>
          <p:spPr bwMode="auto">
            <a:xfrm>
              <a:off x="4955018" y="2041257"/>
              <a:ext cx="1369582" cy="1194336"/>
            </a:xfrm>
            <a:prstGeom prst="wedgeRoundRectCallout">
              <a:avLst>
                <a:gd name="adj1" fmla="val -72102"/>
                <a:gd name="adj2" fmla="val 19186"/>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5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4019" y="2139315"/>
              <a:ext cx="1211580" cy="998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グループ化 6"/>
          <p:cNvGrpSpPr/>
          <p:nvPr/>
        </p:nvGrpSpPr>
        <p:grpSpPr>
          <a:xfrm>
            <a:off x="5380955" y="3759469"/>
            <a:ext cx="2590574" cy="1194336"/>
            <a:chOff x="4191226" y="3153876"/>
            <a:chExt cx="2590574" cy="1194336"/>
          </a:xfrm>
        </p:grpSpPr>
        <p:sp>
          <p:nvSpPr>
            <p:cNvPr id="27" name="角丸四角形吹き出し 26"/>
            <p:cNvSpPr/>
            <p:nvPr/>
          </p:nvSpPr>
          <p:spPr bwMode="auto">
            <a:xfrm>
              <a:off x="4191226" y="3153876"/>
              <a:ext cx="2590574" cy="1194336"/>
            </a:xfrm>
            <a:prstGeom prst="wedgeRoundRectCallout">
              <a:avLst>
                <a:gd name="adj1" fmla="val -64405"/>
                <a:gd name="adj2" fmla="val 47099"/>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5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752" y="3206780"/>
              <a:ext cx="2354580" cy="96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グループ化 7"/>
          <p:cNvGrpSpPr/>
          <p:nvPr/>
        </p:nvGrpSpPr>
        <p:grpSpPr>
          <a:xfrm>
            <a:off x="5568428" y="5318761"/>
            <a:ext cx="1369582" cy="1194336"/>
            <a:chOff x="4349228" y="4755774"/>
            <a:chExt cx="1369582" cy="1194336"/>
          </a:xfrm>
        </p:grpSpPr>
        <p:sp>
          <p:nvSpPr>
            <p:cNvPr id="26" name="角丸四角形吹き出し 25"/>
            <p:cNvSpPr/>
            <p:nvPr/>
          </p:nvSpPr>
          <p:spPr bwMode="auto">
            <a:xfrm>
              <a:off x="4349228" y="4755774"/>
              <a:ext cx="1369582" cy="1194336"/>
            </a:xfrm>
            <a:prstGeom prst="wedgeRoundRectCallout">
              <a:avLst>
                <a:gd name="adj1" fmla="val -83229"/>
                <a:gd name="adj2" fmla="val 25566"/>
                <a:gd name="adj3" fmla="val 16667"/>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55"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5369" y="5025282"/>
              <a:ext cx="1257300" cy="655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0" name="コンテンツ プレースホルダー 2"/>
          <p:cNvSpPr>
            <a:spLocks noGrp="1"/>
          </p:cNvSpPr>
          <p:nvPr>
            <p:ph idx="1"/>
          </p:nvPr>
        </p:nvSpPr>
        <p:spPr>
          <a:xfrm>
            <a:off x="457200" y="685800"/>
            <a:ext cx="8534400" cy="1143000"/>
          </a:xfrm>
        </p:spPr>
        <p:txBody>
          <a:bodyPr/>
          <a:lstStyle/>
          <a:p>
            <a:pPr marL="0" indent="0">
              <a:buNone/>
            </a:pPr>
            <a:r>
              <a:rPr kumimoji="1" lang="en-US" altLang="ja-JP" sz="2000" dirty="0" smtClean="0"/>
              <a:t>State Writer:</a:t>
            </a:r>
            <a:r>
              <a:rPr kumimoji="1" lang="ja-JP" altLang="en-US" sz="2000" dirty="0" smtClean="0"/>
              <a:t>自モデル内</a:t>
            </a:r>
            <a:endParaRPr kumimoji="1" lang="en-US" altLang="ja-JP" sz="2000" dirty="0" smtClean="0"/>
          </a:p>
          <a:p>
            <a:pPr marL="0" indent="0">
              <a:buNone/>
            </a:pPr>
            <a:r>
              <a:rPr kumimoji="1" lang="en-US" altLang="ja-JP" sz="2000" dirty="0" smtClean="0"/>
              <a:t>Parameter</a:t>
            </a:r>
            <a:r>
              <a:rPr kumimoji="1" lang="en-US" altLang="ja-JP" sz="2000" dirty="0"/>
              <a:t> Writer</a:t>
            </a:r>
            <a:r>
              <a:rPr kumimoji="1" lang="ja-JP" altLang="en-US" sz="2000" dirty="0" smtClean="0"/>
              <a:t>：自モデルに設置されている</a:t>
            </a:r>
            <a:r>
              <a:rPr kumimoji="1" lang="en-US" altLang="ja-JP" sz="2000" dirty="0" smtClean="0"/>
              <a:t>Model Reference</a:t>
            </a:r>
            <a:r>
              <a:rPr kumimoji="1" lang="ja-JP" altLang="en-US" sz="2000" dirty="0" smtClean="0"/>
              <a:t>で</a:t>
            </a:r>
            <a:endParaRPr kumimoji="1" lang="en-US" altLang="ja-JP" sz="2000" dirty="0" smtClean="0"/>
          </a:p>
          <a:p>
            <a:pPr marL="0" indent="0">
              <a:buNone/>
            </a:pPr>
            <a:r>
              <a:rPr kumimoji="1" lang="ja-JP" altLang="en-US" sz="2000" dirty="0"/>
              <a:t>　</a:t>
            </a:r>
            <a:r>
              <a:rPr kumimoji="1" lang="ja-JP" altLang="en-US" sz="2000" dirty="0" smtClean="0"/>
              <a:t>　　　　　　　　　　　　直接参照されているモデル内</a:t>
            </a:r>
            <a:endParaRPr kumimoji="1" lang="en-US" altLang="ja-JP" sz="2000" dirty="0" smtClean="0"/>
          </a:p>
          <a:p>
            <a:pPr marL="0" indent="0">
              <a:buNone/>
            </a:pPr>
            <a:r>
              <a:rPr kumimoji="1" lang="ja-JP" altLang="en-US" sz="2000" dirty="0" smtClean="0"/>
              <a:t>しか参照できない</a:t>
            </a:r>
            <a:endParaRPr kumimoji="1" lang="en-US" altLang="ja-JP" sz="2000" dirty="0" smtClean="0"/>
          </a:p>
        </p:txBody>
      </p:sp>
      <p:sp>
        <p:nvSpPr>
          <p:cNvPr id="10" name="角丸四角形 9"/>
          <p:cNvSpPr/>
          <p:nvPr/>
        </p:nvSpPr>
        <p:spPr bwMode="auto">
          <a:xfrm>
            <a:off x="3276600" y="3623450"/>
            <a:ext cx="685800" cy="609600"/>
          </a:xfrm>
          <a:prstGeom prst="roundRect">
            <a:avLst/>
          </a:prstGeom>
          <a:no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3" name="角丸四角形 32"/>
          <p:cNvSpPr/>
          <p:nvPr/>
        </p:nvSpPr>
        <p:spPr bwMode="auto">
          <a:xfrm>
            <a:off x="6333342" y="4156850"/>
            <a:ext cx="753258" cy="304800"/>
          </a:xfrm>
          <a:prstGeom prst="roundRect">
            <a:avLst/>
          </a:prstGeom>
          <a:no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4" name="角丸四角形 33"/>
          <p:cNvSpPr/>
          <p:nvPr/>
        </p:nvSpPr>
        <p:spPr bwMode="auto">
          <a:xfrm>
            <a:off x="6333341" y="4498173"/>
            <a:ext cx="1490719" cy="304800"/>
          </a:xfrm>
          <a:prstGeom prst="roundRect">
            <a:avLst/>
          </a:prstGeom>
          <a:no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5" name="角丸四角形 34"/>
          <p:cNvSpPr/>
          <p:nvPr/>
        </p:nvSpPr>
        <p:spPr bwMode="auto">
          <a:xfrm>
            <a:off x="2100207" y="5815539"/>
            <a:ext cx="1176394" cy="594360"/>
          </a:xfrm>
          <a:prstGeom prst="roundRect">
            <a:avLst/>
          </a:prstGeom>
          <a:no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altLang="ja-JP" sz="800" dirty="0" smtClean="0"/>
          </a:p>
          <a:p>
            <a:pPr marL="0" marR="0" indent="0" algn="l" defTabSz="914400" rtl="0" eaLnBrk="1" fontAlgn="base" latinLnBrk="0" hangingPunct="1">
              <a:lnSpc>
                <a:spcPct val="100000"/>
              </a:lnSpc>
              <a:spcBef>
                <a:spcPct val="0"/>
              </a:spcBef>
              <a:spcAft>
                <a:spcPct val="0"/>
              </a:spcAft>
              <a:buClrTx/>
              <a:buSzTx/>
              <a:buFontTx/>
              <a:buNone/>
              <a:tabLst/>
            </a:pPr>
            <a:endParaRPr lang="en-US" altLang="ja-JP" sz="800" dirty="0"/>
          </a:p>
          <a:p>
            <a:pPr marL="0" marR="0" indent="0" algn="l" defTabSz="914400" rtl="0" eaLnBrk="1" fontAlgn="base" latinLnBrk="0" hangingPunct="1">
              <a:lnSpc>
                <a:spcPct val="100000"/>
              </a:lnSpc>
              <a:spcBef>
                <a:spcPct val="0"/>
              </a:spcBef>
              <a:spcAft>
                <a:spcPct val="0"/>
              </a:spcAft>
              <a:buClrTx/>
              <a:buSzTx/>
              <a:buFontTx/>
              <a:buNone/>
              <a:tabLst/>
            </a:pPr>
            <a:r>
              <a:rPr lang="en-US" altLang="ja-JP" sz="800" dirty="0" smtClean="0">
                <a:solidFill>
                  <a:srgbClr val="FF0000"/>
                </a:solidFill>
              </a:rPr>
              <a:t>Model workspace</a:t>
            </a:r>
            <a:r>
              <a:rPr lang="ja-JP" altLang="en-US" sz="800" dirty="0" smtClean="0">
                <a:solidFill>
                  <a:srgbClr val="FF0000"/>
                </a:solidFill>
              </a:rPr>
              <a:t>に宣言</a:t>
            </a:r>
            <a:endParaRPr kumimoji="1" lang="ja-JP" altLang="en-US" sz="800" b="0" i="0" u="none" strike="noStrike" cap="none" normalizeH="0" baseline="0" dirty="0" smtClean="0">
              <a:ln>
                <a:noFill/>
              </a:ln>
              <a:solidFill>
                <a:srgbClr val="FF0000"/>
              </a:solidFill>
              <a:effectLst/>
            </a:endParaRPr>
          </a:p>
        </p:txBody>
      </p:sp>
      <p:cxnSp>
        <p:nvCxnSpPr>
          <p:cNvPr id="12" name="直線矢印コネクタ 11"/>
          <p:cNvCxnSpPr>
            <a:stCxn id="33" idx="1"/>
          </p:cNvCxnSpPr>
          <p:nvPr/>
        </p:nvCxnSpPr>
        <p:spPr bwMode="auto">
          <a:xfrm flipH="1" flipV="1">
            <a:off x="3962400" y="3928250"/>
            <a:ext cx="2370942" cy="3810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38" name="直線矢印コネクタ 37"/>
          <p:cNvCxnSpPr>
            <a:stCxn id="34" idx="1"/>
            <a:endCxn id="35" idx="3"/>
          </p:cNvCxnSpPr>
          <p:nvPr/>
        </p:nvCxnSpPr>
        <p:spPr bwMode="auto">
          <a:xfrm flipH="1">
            <a:off x="3276601" y="4650573"/>
            <a:ext cx="3056740" cy="1462146"/>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43" name="角丸四角形 42"/>
          <p:cNvSpPr/>
          <p:nvPr/>
        </p:nvSpPr>
        <p:spPr bwMode="auto">
          <a:xfrm>
            <a:off x="6478570" y="2760199"/>
            <a:ext cx="403299" cy="182322"/>
          </a:xfrm>
          <a:prstGeom prst="roundRect">
            <a:avLst/>
          </a:prstGeom>
          <a:noFill/>
          <a:ln w="254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44" name="直線矢印コネクタ 43"/>
          <p:cNvCxnSpPr>
            <a:stCxn id="43" idx="1"/>
          </p:cNvCxnSpPr>
          <p:nvPr/>
        </p:nvCxnSpPr>
        <p:spPr bwMode="auto">
          <a:xfrm flipH="1">
            <a:off x="4038600" y="2851360"/>
            <a:ext cx="2439970" cy="908109"/>
          </a:xfrm>
          <a:prstGeom prst="straightConnector1">
            <a:avLst/>
          </a:prstGeom>
          <a:solidFill>
            <a:schemeClr val="accent1"/>
          </a:solidFill>
          <a:ln w="25400" cap="flat" cmpd="sng" algn="ctr">
            <a:solidFill>
              <a:srgbClr val="0000FF"/>
            </a:solidFill>
            <a:prstDash val="dash"/>
            <a:round/>
            <a:headEnd type="none" w="med" len="med"/>
            <a:tailEnd type="arrow"/>
          </a:ln>
          <a:effectLst/>
        </p:spPr>
      </p:cxnSp>
      <p:sp>
        <p:nvSpPr>
          <p:cNvPr id="47" name="角丸四角形 46"/>
          <p:cNvSpPr/>
          <p:nvPr/>
        </p:nvSpPr>
        <p:spPr bwMode="auto">
          <a:xfrm>
            <a:off x="6474592" y="3060128"/>
            <a:ext cx="403299" cy="182322"/>
          </a:xfrm>
          <a:prstGeom prst="roundRect">
            <a:avLst/>
          </a:prstGeom>
          <a:noFill/>
          <a:ln w="254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48" name="直線矢印コネクタ 47"/>
          <p:cNvCxnSpPr>
            <a:stCxn id="47" idx="1"/>
          </p:cNvCxnSpPr>
          <p:nvPr/>
        </p:nvCxnSpPr>
        <p:spPr bwMode="auto">
          <a:xfrm flipH="1">
            <a:off x="3276601" y="3151289"/>
            <a:ext cx="3197991" cy="2664250"/>
          </a:xfrm>
          <a:prstGeom prst="straightConnector1">
            <a:avLst/>
          </a:prstGeom>
          <a:solidFill>
            <a:schemeClr val="accent1"/>
          </a:solidFill>
          <a:ln w="25400" cap="flat" cmpd="sng" algn="ctr">
            <a:solidFill>
              <a:srgbClr val="0000FF"/>
            </a:solidFill>
            <a:prstDash val="dash"/>
            <a:round/>
            <a:headEnd type="none" w="med" len="med"/>
            <a:tailEnd type="arrow"/>
          </a:ln>
          <a:effectLst/>
        </p:spPr>
      </p:cxnSp>
      <p:sp>
        <p:nvSpPr>
          <p:cNvPr id="51" name="角丸四角形 50"/>
          <p:cNvSpPr/>
          <p:nvPr/>
        </p:nvSpPr>
        <p:spPr bwMode="auto">
          <a:xfrm>
            <a:off x="6474591" y="6061267"/>
            <a:ext cx="403299" cy="182322"/>
          </a:xfrm>
          <a:prstGeom prst="roundRect">
            <a:avLst/>
          </a:prstGeom>
          <a:noFill/>
          <a:ln w="254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52" name="直線矢印コネクタ 51"/>
          <p:cNvCxnSpPr>
            <a:stCxn id="51" idx="1"/>
          </p:cNvCxnSpPr>
          <p:nvPr/>
        </p:nvCxnSpPr>
        <p:spPr bwMode="auto">
          <a:xfrm flipH="1">
            <a:off x="3352800" y="6152428"/>
            <a:ext cx="3121791" cy="91161"/>
          </a:xfrm>
          <a:prstGeom prst="straightConnector1">
            <a:avLst/>
          </a:prstGeom>
          <a:solidFill>
            <a:schemeClr val="accent1"/>
          </a:solidFill>
          <a:ln w="25400" cap="flat" cmpd="sng" algn="ctr">
            <a:solidFill>
              <a:srgbClr val="0000FF"/>
            </a:solidFill>
            <a:prstDash val="dash"/>
            <a:round/>
            <a:headEnd type="none" w="med" len="med"/>
            <a:tailEnd type="arrow"/>
          </a:ln>
          <a:effectLst/>
        </p:spPr>
      </p:cxnSp>
      <p:sp>
        <p:nvSpPr>
          <p:cNvPr id="59" name="コンテンツ プレースホルダー 2"/>
          <p:cNvSpPr txBox="1">
            <a:spLocks/>
          </p:cNvSpPr>
          <p:nvPr/>
        </p:nvSpPr>
        <p:spPr bwMode="auto">
          <a:xfrm>
            <a:off x="3531870" y="4764804"/>
            <a:ext cx="897255" cy="9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lang="en-US" altLang="ja-JP" sz="5400" b="1" kern="0" dirty="0">
                <a:solidFill>
                  <a:srgbClr val="0000FF"/>
                </a:solidFill>
              </a:rPr>
              <a:t>×</a:t>
            </a:r>
            <a:endParaRPr kumimoji="1" lang="en-US" altLang="ja-JP" sz="5400" b="1" kern="0" dirty="0" smtClean="0">
              <a:solidFill>
                <a:srgbClr val="0000FF"/>
              </a:solidFill>
            </a:endParaRPr>
          </a:p>
        </p:txBody>
      </p:sp>
      <p:sp>
        <p:nvSpPr>
          <p:cNvPr id="60" name="コンテンツ プレースホルダー 2"/>
          <p:cNvSpPr txBox="1">
            <a:spLocks/>
          </p:cNvSpPr>
          <p:nvPr/>
        </p:nvSpPr>
        <p:spPr bwMode="auto">
          <a:xfrm>
            <a:off x="4356343" y="2979700"/>
            <a:ext cx="897255" cy="9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lang="en-US" altLang="ja-JP" sz="5400" b="1" kern="0" dirty="0">
                <a:solidFill>
                  <a:srgbClr val="0000FF"/>
                </a:solidFill>
              </a:rPr>
              <a:t>×</a:t>
            </a:r>
            <a:endParaRPr kumimoji="1" lang="en-US" altLang="ja-JP" sz="5400" b="1" kern="0" dirty="0" smtClean="0">
              <a:solidFill>
                <a:srgbClr val="0000FF"/>
              </a:solidFill>
            </a:endParaRPr>
          </a:p>
        </p:txBody>
      </p:sp>
      <p:sp>
        <p:nvSpPr>
          <p:cNvPr id="61" name="コンテンツ プレースホルダー 2"/>
          <p:cNvSpPr txBox="1">
            <a:spLocks/>
          </p:cNvSpPr>
          <p:nvPr/>
        </p:nvSpPr>
        <p:spPr bwMode="auto">
          <a:xfrm>
            <a:off x="3599246" y="5757050"/>
            <a:ext cx="897255" cy="9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lang="en-US" altLang="ja-JP" sz="5400" b="1" kern="0" dirty="0">
                <a:solidFill>
                  <a:srgbClr val="0000FF"/>
                </a:solidFill>
              </a:rPr>
              <a:t>×</a:t>
            </a:r>
            <a:endParaRPr kumimoji="1" lang="en-US" altLang="ja-JP" sz="5400" b="1" kern="0" dirty="0" smtClean="0">
              <a:solidFill>
                <a:srgbClr val="0000FF"/>
              </a:solidFill>
            </a:endParaRPr>
          </a:p>
        </p:txBody>
      </p:sp>
      <p:sp>
        <p:nvSpPr>
          <p:cNvPr id="63" name="コンテンツ プレースホルダー 2"/>
          <p:cNvSpPr txBox="1">
            <a:spLocks/>
          </p:cNvSpPr>
          <p:nvPr/>
        </p:nvSpPr>
        <p:spPr bwMode="auto">
          <a:xfrm>
            <a:off x="5020853" y="4656100"/>
            <a:ext cx="897255" cy="9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5400" b="1" kern="0" dirty="0" smtClean="0">
                <a:solidFill>
                  <a:srgbClr val="FF0000"/>
                </a:solidFill>
              </a:rPr>
              <a:t>〇</a:t>
            </a:r>
            <a:endParaRPr kumimoji="1" lang="en-US" altLang="ja-JP" sz="5400" b="1" kern="0" dirty="0" smtClean="0">
              <a:solidFill>
                <a:srgbClr val="FF0000"/>
              </a:solidFill>
            </a:endParaRPr>
          </a:p>
        </p:txBody>
      </p:sp>
      <p:sp>
        <p:nvSpPr>
          <p:cNvPr id="64" name="コンテンツ プレースホルダー 2"/>
          <p:cNvSpPr txBox="1">
            <a:spLocks/>
          </p:cNvSpPr>
          <p:nvPr/>
        </p:nvSpPr>
        <p:spPr bwMode="auto">
          <a:xfrm>
            <a:off x="4272915" y="3589300"/>
            <a:ext cx="897255" cy="9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5400" b="1" kern="0" dirty="0" smtClean="0">
                <a:solidFill>
                  <a:srgbClr val="FF0000"/>
                </a:solidFill>
              </a:rPr>
              <a:t>〇</a:t>
            </a:r>
            <a:endParaRPr kumimoji="1" lang="en-US" altLang="ja-JP" sz="5400" b="1" kern="0" dirty="0" smtClean="0">
              <a:solidFill>
                <a:srgbClr val="FF0000"/>
              </a:solidFill>
            </a:endParaRPr>
          </a:p>
        </p:txBody>
      </p:sp>
    </p:spTree>
    <p:extLst>
      <p:ext uri="{BB962C8B-B14F-4D97-AF65-F5344CB8AC3E}">
        <p14:creationId xmlns:p14="http://schemas.microsoft.com/office/powerpoint/2010/main" val="1154774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モデル参照 </a:t>
            </a:r>
            <a:r>
              <a:rPr kumimoji="1" lang="en-US" altLang="ja-JP" dirty="0" smtClean="0"/>
              <a:t>Parameter Write</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1800" dirty="0" smtClean="0"/>
              <a:t>検証内容：パラメータ値の更新</a:t>
            </a:r>
            <a:endParaRPr kumimoji="1" lang="en-US" altLang="ja-JP" sz="1800" dirty="0" smtClean="0"/>
          </a:p>
          <a:p>
            <a:r>
              <a:rPr lang="en-US" altLang="ja-JP" sz="1800" dirty="0" smtClean="0"/>
              <a:t>Parameter </a:t>
            </a:r>
            <a:r>
              <a:rPr lang="en-US" altLang="ja-JP" sz="1800" dirty="0"/>
              <a:t>Writer </a:t>
            </a:r>
            <a:r>
              <a:rPr lang="ja-JP" altLang="en-US" sz="1800" dirty="0"/>
              <a:t>ブロックは、ブロック パラメーター値を直接</a:t>
            </a:r>
            <a:r>
              <a:rPr lang="ja-JP" altLang="en-US" sz="1800" dirty="0" smtClean="0"/>
              <a:t>書き込みできないが、モデルのインスタンスパラメータを更新することで、参照</a:t>
            </a:r>
            <a:r>
              <a:rPr lang="ja-JP" altLang="en-US" sz="1800" dirty="0"/>
              <a:t>モデルのブロック パラメーター値を変</a:t>
            </a:r>
            <a:r>
              <a:rPr lang="ja-JP" altLang="en-US" sz="1800" dirty="0" smtClean="0"/>
              <a:t>更する。</a:t>
            </a:r>
            <a:endParaRPr kumimoji="1" lang="en-US" altLang="ja-JP" sz="1800" dirty="0" smtClean="0"/>
          </a:p>
          <a:p>
            <a:r>
              <a:rPr kumimoji="1" lang="ja-JP" altLang="en-US" sz="1800" dirty="0" smtClean="0"/>
              <a:t>モデル参照元の</a:t>
            </a:r>
            <a:r>
              <a:rPr kumimoji="1" lang="ja-JP" altLang="en-US" sz="1800" dirty="0" smtClean="0">
                <a:solidFill>
                  <a:srgbClr val="FF0000"/>
                </a:solidFill>
              </a:rPr>
              <a:t>モデルワークスペース</a:t>
            </a:r>
            <a:r>
              <a:rPr kumimoji="1" lang="ja-JP" altLang="en-US" sz="1800" dirty="0" smtClean="0"/>
              <a:t>で定数追加し</a:t>
            </a:r>
            <a:r>
              <a:rPr kumimoji="1" lang="en-US" altLang="ja-JP" sz="1800" dirty="0" smtClean="0"/>
              <a:t>Argument</a:t>
            </a:r>
            <a:r>
              <a:rPr kumimoji="1" lang="ja-JP" altLang="en-US" sz="1800" dirty="0"/>
              <a:t> </a:t>
            </a:r>
            <a:r>
              <a:rPr kumimoji="1" lang="en-US" altLang="ja-JP" sz="1800" dirty="0" smtClean="0"/>
              <a:t>ON</a:t>
            </a:r>
          </a:p>
          <a:p>
            <a:endParaRPr kumimoji="1" lang="en-US" altLang="ja-JP" sz="1800" dirty="0" smtClean="0"/>
          </a:p>
          <a:p>
            <a:endParaRPr kumimoji="1" lang="ja-JP" altLang="en-US" sz="1800" dirty="0"/>
          </a:p>
        </p:txBody>
      </p:sp>
      <p:pic>
        <p:nvPicPr>
          <p:cNvPr id="5" name="図 4"/>
          <p:cNvPicPr>
            <a:picLocks noChangeAspect="1"/>
          </p:cNvPicPr>
          <p:nvPr/>
        </p:nvPicPr>
        <p:blipFill>
          <a:blip r:embed="rId2"/>
          <a:stretch>
            <a:fillRect/>
          </a:stretch>
        </p:blipFill>
        <p:spPr>
          <a:xfrm>
            <a:off x="914400" y="2835274"/>
            <a:ext cx="2609850" cy="828675"/>
          </a:xfrm>
          <a:prstGeom prst="rect">
            <a:avLst/>
          </a:prstGeom>
          <a:ln>
            <a:solidFill>
              <a:schemeClr val="tx1"/>
            </a:solidFill>
          </a:ln>
        </p:spPr>
      </p:pic>
      <p:pic>
        <p:nvPicPr>
          <p:cNvPr id="7" name="図 6"/>
          <p:cNvPicPr>
            <a:picLocks noChangeAspect="1"/>
          </p:cNvPicPr>
          <p:nvPr/>
        </p:nvPicPr>
        <p:blipFill>
          <a:blip r:embed="rId3"/>
          <a:stretch>
            <a:fillRect/>
          </a:stretch>
        </p:blipFill>
        <p:spPr>
          <a:xfrm>
            <a:off x="3900488" y="2697162"/>
            <a:ext cx="4781550" cy="1104900"/>
          </a:xfrm>
          <a:prstGeom prst="rect">
            <a:avLst/>
          </a:prstGeom>
        </p:spPr>
      </p:pic>
      <p:sp>
        <p:nvSpPr>
          <p:cNvPr id="9" name="正方形/長方形 8"/>
          <p:cNvSpPr/>
          <p:nvPr/>
        </p:nvSpPr>
        <p:spPr bwMode="auto">
          <a:xfrm>
            <a:off x="3900488" y="3382962"/>
            <a:ext cx="4481512"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2" name="図 11"/>
          <p:cNvPicPr>
            <a:picLocks noChangeAspect="1"/>
          </p:cNvPicPr>
          <p:nvPr/>
        </p:nvPicPr>
        <p:blipFill>
          <a:blip r:embed="rId4"/>
          <a:stretch>
            <a:fillRect/>
          </a:stretch>
        </p:blipFill>
        <p:spPr>
          <a:xfrm>
            <a:off x="1066800" y="4167187"/>
            <a:ext cx="3752350" cy="2060381"/>
          </a:xfrm>
          <a:prstGeom prst="rect">
            <a:avLst/>
          </a:prstGeom>
        </p:spPr>
      </p:pic>
      <p:cxnSp>
        <p:nvCxnSpPr>
          <p:cNvPr id="14" name="直線コネクタ 13"/>
          <p:cNvCxnSpPr/>
          <p:nvPr/>
        </p:nvCxnSpPr>
        <p:spPr bwMode="auto">
          <a:xfrm>
            <a:off x="914400" y="3663949"/>
            <a:ext cx="152400" cy="14414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線コネクタ 14"/>
          <p:cNvCxnSpPr/>
          <p:nvPr/>
        </p:nvCxnSpPr>
        <p:spPr bwMode="auto">
          <a:xfrm flipH="1">
            <a:off x="2057400" y="3663949"/>
            <a:ext cx="1466850" cy="144145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080432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コンテンツ プレースホルダー 2"/>
          <p:cNvSpPr txBox="1">
            <a:spLocks/>
          </p:cNvSpPr>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kumimoji="1" lang="en-US" altLang="ja-JP" sz="1800" kern="0" dirty="0" smtClean="0"/>
              <a:t>Initialize</a:t>
            </a:r>
            <a:r>
              <a:rPr kumimoji="1" lang="ja-JP" altLang="en-US" sz="1800" kern="0" dirty="0" smtClean="0"/>
              <a:t> </a:t>
            </a:r>
            <a:r>
              <a:rPr kumimoji="1" lang="en-US" altLang="ja-JP" sz="1800" kern="0" dirty="0" smtClean="0"/>
              <a:t>function</a:t>
            </a:r>
            <a:r>
              <a:rPr kumimoji="1" lang="ja-JP" altLang="en-US" sz="1800" kern="0" dirty="0" smtClean="0"/>
              <a:t>の</a:t>
            </a:r>
            <a:r>
              <a:rPr kumimoji="1" lang="en-US" altLang="ja-JP" sz="1800" kern="0" dirty="0" smtClean="0"/>
              <a:t>Parameter Writer</a:t>
            </a:r>
            <a:r>
              <a:rPr kumimoji="1" lang="ja-JP" altLang="en-US" sz="1800" kern="0" dirty="0" smtClean="0"/>
              <a:t>からオーナーブロックのパラメータを指定</a:t>
            </a:r>
            <a:endParaRPr kumimoji="1" lang="en-US" altLang="ja-JP" sz="1800" kern="0" dirty="0" smtClean="0"/>
          </a:p>
          <a:p>
            <a:endParaRPr kumimoji="1" lang="ja-JP" altLang="en-US" sz="1800" kern="0" dirty="0"/>
          </a:p>
        </p:txBody>
      </p:sp>
      <p:sp>
        <p:nvSpPr>
          <p:cNvPr id="2" name="タイトル 1"/>
          <p:cNvSpPr>
            <a:spLocks noGrp="1"/>
          </p:cNvSpPr>
          <p:nvPr>
            <p:ph type="title"/>
          </p:nvPr>
        </p:nvSpPr>
        <p:spPr/>
        <p:txBody>
          <a:bodyPr/>
          <a:lstStyle/>
          <a:p>
            <a:r>
              <a:rPr lang="ja-JP" altLang="en-US" dirty="0"/>
              <a:t>モデル参照 </a:t>
            </a:r>
            <a:r>
              <a:rPr lang="en-US" altLang="ja-JP" dirty="0" smtClean="0"/>
              <a:t>Parameter Write -2-</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609600" y="1970164"/>
            <a:ext cx="2895600" cy="1724025"/>
          </a:xfrm>
          <a:prstGeom prst="rect">
            <a:avLst/>
          </a:prstGeom>
        </p:spPr>
      </p:pic>
      <p:cxnSp>
        <p:nvCxnSpPr>
          <p:cNvPr id="6" name="直線コネクタ 5"/>
          <p:cNvCxnSpPr/>
          <p:nvPr/>
        </p:nvCxnSpPr>
        <p:spPr bwMode="auto">
          <a:xfrm flipH="1">
            <a:off x="2514600" y="1669214"/>
            <a:ext cx="1371600" cy="4533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直線コネクタ 8"/>
          <p:cNvCxnSpPr/>
          <p:nvPr/>
        </p:nvCxnSpPr>
        <p:spPr bwMode="auto">
          <a:xfrm flipH="1" flipV="1">
            <a:off x="2514600" y="2427364"/>
            <a:ext cx="1371600" cy="2068436"/>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3" name="図 12"/>
          <p:cNvPicPr>
            <a:picLocks noChangeAspect="1"/>
          </p:cNvPicPr>
          <p:nvPr/>
        </p:nvPicPr>
        <p:blipFill>
          <a:blip r:embed="rId3"/>
          <a:stretch>
            <a:fillRect/>
          </a:stretch>
        </p:blipFill>
        <p:spPr>
          <a:xfrm>
            <a:off x="3886200" y="1669214"/>
            <a:ext cx="4738688" cy="2826586"/>
          </a:xfrm>
          <a:prstGeom prst="rect">
            <a:avLst/>
          </a:prstGeom>
          <a:ln>
            <a:solidFill>
              <a:schemeClr val="tx1"/>
            </a:solidFill>
          </a:ln>
        </p:spPr>
      </p:pic>
      <p:sp>
        <p:nvSpPr>
          <p:cNvPr id="15" name="正方形/長方形 14"/>
          <p:cNvSpPr/>
          <p:nvPr/>
        </p:nvSpPr>
        <p:spPr>
          <a:xfrm>
            <a:off x="3906328" y="4743169"/>
            <a:ext cx="4000198" cy="369332"/>
          </a:xfrm>
          <a:prstGeom prst="rect">
            <a:avLst/>
          </a:prstGeom>
        </p:spPr>
        <p:txBody>
          <a:bodyPr wrap="none">
            <a:spAutoFit/>
          </a:bodyPr>
          <a:lstStyle/>
          <a:p>
            <a:r>
              <a:rPr lang="ja-JP" altLang="en-US" b="1" dirty="0" smtClean="0">
                <a:solidFill>
                  <a:srgbClr val="C45400"/>
                </a:solidFill>
                <a:latin typeface="Meiryo" panose="020B0604030504040204" pitchFamily="50" charset="-128"/>
                <a:ea typeface="Meiryo" panose="020B0604030504040204" pitchFamily="50" charset="-128"/>
              </a:rPr>
              <a:t>定数</a:t>
            </a:r>
            <a:r>
              <a:rPr lang="en-US" altLang="ja-JP" b="1" dirty="0" smtClean="0">
                <a:solidFill>
                  <a:srgbClr val="C45400"/>
                </a:solidFill>
                <a:latin typeface="Meiryo" panose="020B0604030504040204" pitchFamily="50" charset="-128"/>
                <a:ea typeface="Meiryo" panose="020B0604030504040204" pitchFamily="50" charset="-128"/>
              </a:rPr>
              <a:t>20</a:t>
            </a:r>
            <a:r>
              <a:rPr lang="ja-JP" altLang="en-US" b="1" dirty="0" smtClean="0">
                <a:solidFill>
                  <a:srgbClr val="C45400"/>
                </a:solidFill>
                <a:latin typeface="Meiryo" panose="020B0604030504040204" pitchFamily="50" charset="-128"/>
                <a:ea typeface="Meiryo" panose="020B0604030504040204" pitchFamily="50" charset="-128"/>
              </a:rPr>
              <a:t>を</a:t>
            </a:r>
            <a:r>
              <a:rPr lang="en-US" altLang="ja-JP" b="1" dirty="0" smtClean="0">
                <a:solidFill>
                  <a:srgbClr val="C45400"/>
                </a:solidFill>
                <a:latin typeface="Meiryo" panose="020B0604030504040204" pitchFamily="50" charset="-128"/>
                <a:ea typeface="Meiryo" panose="020B0604030504040204" pitchFamily="50" charset="-128"/>
              </a:rPr>
              <a:t>Parameter</a:t>
            </a:r>
            <a:r>
              <a:rPr lang="ja-JP" altLang="en-US" b="1" dirty="0" smtClean="0">
                <a:solidFill>
                  <a:srgbClr val="C45400"/>
                </a:solidFill>
                <a:latin typeface="Meiryo" panose="020B0604030504040204" pitchFamily="50" charset="-128"/>
                <a:ea typeface="Meiryo" panose="020B0604030504040204" pitchFamily="50" charset="-128"/>
              </a:rPr>
              <a:t> </a:t>
            </a:r>
            <a:r>
              <a:rPr lang="en-US" altLang="ja-JP" b="1" dirty="0" smtClean="0">
                <a:solidFill>
                  <a:srgbClr val="C45400"/>
                </a:solidFill>
                <a:latin typeface="Meiryo" panose="020B0604030504040204" pitchFamily="50" charset="-128"/>
                <a:ea typeface="Meiryo" panose="020B0604030504040204" pitchFamily="50" charset="-128"/>
              </a:rPr>
              <a:t>Writer</a:t>
            </a:r>
            <a:r>
              <a:rPr lang="ja-JP" altLang="en-US" b="1" dirty="0" smtClean="0">
                <a:solidFill>
                  <a:srgbClr val="C45400"/>
                </a:solidFill>
                <a:latin typeface="Meiryo" panose="020B0604030504040204" pitchFamily="50" charset="-128"/>
                <a:ea typeface="Meiryo" panose="020B0604030504040204" pitchFamily="50" charset="-128"/>
              </a:rPr>
              <a:t>に保存</a:t>
            </a:r>
            <a:endParaRPr lang="en-US" altLang="ja-JP" b="1" dirty="0" smtClean="0">
              <a:solidFill>
                <a:srgbClr val="C45400"/>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2661617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4204299" y="2303253"/>
            <a:ext cx="4710254" cy="3986212"/>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モデル参照 </a:t>
            </a:r>
            <a:r>
              <a:rPr lang="en-US" altLang="ja-JP" dirty="0" smtClean="0"/>
              <a:t>Parameter </a:t>
            </a:r>
            <a:r>
              <a:rPr lang="en-US" altLang="ja-JP" dirty="0"/>
              <a:t>Write </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2000" dirty="0" smtClean="0"/>
              <a:t>コード生成結果：</a:t>
            </a:r>
            <a:endParaRPr kumimoji="1" lang="en-US" altLang="ja-JP" sz="2000" dirty="0" smtClean="0"/>
          </a:p>
          <a:p>
            <a:r>
              <a:rPr kumimoji="1" lang="ja-JP" altLang="en-US" sz="2000" dirty="0" smtClean="0"/>
              <a:t>初期化関数で</a:t>
            </a:r>
            <a:r>
              <a:rPr kumimoji="1" lang="en-US" altLang="ja-JP" sz="2000" dirty="0" smtClean="0"/>
              <a:t>Parameter Writer</a:t>
            </a:r>
            <a:r>
              <a:rPr kumimoji="1" lang="ja-JP" altLang="en-US" sz="2000" dirty="0" err="1" smtClean="0"/>
              <a:t>に保</a:t>
            </a:r>
            <a:r>
              <a:rPr kumimoji="1" lang="ja-JP" altLang="en-US" sz="2000" dirty="0" smtClean="0"/>
              <a:t>存された定数値</a:t>
            </a:r>
            <a:r>
              <a:rPr kumimoji="1" lang="en-US" altLang="ja-JP" sz="2000" dirty="0" smtClean="0"/>
              <a:t>(20)</a:t>
            </a:r>
            <a:r>
              <a:rPr kumimoji="1" lang="ja-JP" altLang="en-US" sz="2000" dirty="0" smtClean="0"/>
              <a:t>で更新</a:t>
            </a:r>
            <a:endParaRPr kumimoji="1" lang="en-US" altLang="ja-JP" sz="2000" dirty="0" smtClean="0"/>
          </a:p>
          <a:p>
            <a:r>
              <a:rPr kumimoji="1" lang="ja-JP" altLang="en-US" sz="2000" dirty="0" smtClean="0"/>
              <a:t>参照モデルの関数引数にて更新されたパラメータが参照される</a:t>
            </a:r>
            <a:endParaRPr kumimoji="1" lang="ja-JP" altLang="en-US" sz="2000" dirty="0"/>
          </a:p>
        </p:txBody>
      </p:sp>
      <p:pic>
        <p:nvPicPr>
          <p:cNvPr id="4" name="図 3"/>
          <p:cNvPicPr>
            <a:picLocks noChangeAspect="1"/>
          </p:cNvPicPr>
          <p:nvPr/>
        </p:nvPicPr>
        <p:blipFill>
          <a:blip r:embed="rId3"/>
          <a:stretch>
            <a:fillRect/>
          </a:stretch>
        </p:blipFill>
        <p:spPr>
          <a:xfrm>
            <a:off x="685800" y="2286000"/>
            <a:ext cx="3429000" cy="2200275"/>
          </a:xfrm>
          <a:prstGeom prst="rect">
            <a:avLst/>
          </a:prstGeom>
          <a:ln>
            <a:solidFill>
              <a:schemeClr val="tx1"/>
            </a:solidFill>
          </a:ln>
        </p:spPr>
      </p:pic>
      <p:sp>
        <p:nvSpPr>
          <p:cNvPr id="7" name="正方形/長方形 6"/>
          <p:cNvSpPr/>
          <p:nvPr/>
        </p:nvSpPr>
        <p:spPr bwMode="auto">
          <a:xfrm>
            <a:off x="4274344" y="5553075"/>
            <a:ext cx="4338637"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762001" y="3140869"/>
            <a:ext cx="1066800"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4493015" y="3301895"/>
            <a:ext cx="4338637"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4470011" y="5598003"/>
            <a:ext cx="1625989" cy="219075"/>
          </a:xfrm>
          <a:prstGeom prst="rect">
            <a:avLst/>
          </a:prstGeom>
          <a:no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7014309" y="3324225"/>
            <a:ext cx="1625989" cy="219075"/>
          </a:xfrm>
          <a:prstGeom prst="rect">
            <a:avLst/>
          </a:prstGeom>
          <a:noFill/>
          <a:ln w="381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4" name="直線矢印コネクタ 13"/>
          <p:cNvCxnSpPr>
            <a:stCxn id="11" idx="0"/>
            <a:endCxn id="12" idx="2"/>
          </p:cNvCxnSpPr>
          <p:nvPr/>
        </p:nvCxnSpPr>
        <p:spPr bwMode="auto">
          <a:xfrm flipV="1">
            <a:off x="5283006" y="3543300"/>
            <a:ext cx="2544298" cy="2054703"/>
          </a:xfrm>
          <a:prstGeom prst="straightConnector1">
            <a:avLst/>
          </a:prstGeom>
          <a:solidFill>
            <a:schemeClr val="accent1"/>
          </a:solidFill>
          <a:ln w="28575" cap="flat" cmpd="sng" algn="ctr">
            <a:solidFill>
              <a:srgbClr val="92D050"/>
            </a:solidFill>
            <a:prstDash val="solid"/>
            <a:round/>
            <a:headEnd type="none" w="med" len="med"/>
            <a:tailEnd type="triangle"/>
          </a:ln>
          <a:effectLst/>
        </p:spPr>
      </p:cxnSp>
      <p:sp>
        <p:nvSpPr>
          <p:cNvPr id="15" name="正方形/長方形 14"/>
          <p:cNvSpPr/>
          <p:nvPr/>
        </p:nvSpPr>
        <p:spPr>
          <a:xfrm>
            <a:off x="2400300" y="5396596"/>
            <a:ext cx="1792930" cy="646331"/>
          </a:xfrm>
          <a:prstGeom prst="rect">
            <a:avLst/>
          </a:prstGeom>
        </p:spPr>
        <p:txBody>
          <a:bodyPr wrap="square">
            <a:spAutoFit/>
          </a:bodyPr>
          <a:lstStyle/>
          <a:p>
            <a:r>
              <a:rPr lang="ja-JP" altLang="en-US" b="1" dirty="0" smtClean="0">
                <a:solidFill>
                  <a:srgbClr val="C45400"/>
                </a:solidFill>
                <a:latin typeface="Meiryo" panose="020B0604030504040204" pitchFamily="50" charset="-128"/>
                <a:ea typeface="Meiryo" panose="020B0604030504040204" pitchFamily="50" charset="-128"/>
              </a:rPr>
              <a:t>初期化時にパラメータを更新</a:t>
            </a:r>
            <a:endParaRPr lang="en-US" altLang="ja-JP" b="1" dirty="0" smtClean="0">
              <a:solidFill>
                <a:srgbClr val="C45400"/>
              </a:solidFill>
              <a:latin typeface="Meiryo" panose="020B0604030504040204" pitchFamily="50" charset="-128"/>
              <a:ea typeface="Meiryo" panose="020B0604030504040204" pitchFamily="50" charset="-128"/>
            </a:endParaRPr>
          </a:p>
        </p:txBody>
      </p:sp>
      <p:sp>
        <p:nvSpPr>
          <p:cNvPr id="16" name="正方形/長方形 15"/>
          <p:cNvSpPr/>
          <p:nvPr/>
        </p:nvSpPr>
        <p:spPr>
          <a:xfrm>
            <a:off x="7096749" y="2546026"/>
            <a:ext cx="1792930" cy="646331"/>
          </a:xfrm>
          <a:prstGeom prst="rect">
            <a:avLst/>
          </a:prstGeom>
        </p:spPr>
        <p:txBody>
          <a:bodyPr wrap="square">
            <a:spAutoFit/>
          </a:bodyPr>
          <a:lstStyle/>
          <a:p>
            <a:r>
              <a:rPr lang="ja-JP" altLang="en-US" b="1" dirty="0" smtClean="0">
                <a:solidFill>
                  <a:srgbClr val="C45400"/>
                </a:solidFill>
                <a:latin typeface="Meiryo" panose="020B0604030504040204" pitchFamily="50" charset="-128"/>
                <a:ea typeface="Meiryo" panose="020B0604030504040204" pitchFamily="50" charset="-128"/>
              </a:rPr>
              <a:t>更新されたパラメータが参照</a:t>
            </a:r>
            <a:endParaRPr lang="en-US" altLang="ja-JP" b="1" dirty="0" smtClean="0">
              <a:solidFill>
                <a:srgbClr val="C45400"/>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2435558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補足資料：ブロック設置個所に対する警告</a:t>
            </a:r>
            <a:endParaRPr kumimoji="1" lang="ja-JP"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73" y="1676400"/>
            <a:ext cx="8141043" cy="2546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コンテンツ プレースホルダー 2"/>
          <p:cNvSpPr>
            <a:spLocks noGrp="1"/>
          </p:cNvSpPr>
          <p:nvPr>
            <p:ph idx="1"/>
          </p:nvPr>
        </p:nvSpPr>
        <p:spPr>
          <a:xfrm>
            <a:off x="433516" y="1447800"/>
            <a:ext cx="8229600" cy="381000"/>
          </a:xfrm>
        </p:spPr>
        <p:txBody>
          <a:bodyPr/>
          <a:lstStyle/>
          <a:p>
            <a:pPr marL="0" indent="0">
              <a:buNone/>
            </a:pPr>
            <a:r>
              <a:rPr kumimoji="1" lang="ja-JP" altLang="en-US" sz="1600" dirty="0"/>
              <a:t>● </a:t>
            </a:r>
            <a:r>
              <a:rPr kumimoji="1" lang="en-US" altLang="ja-JP" sz="1600" dirty="0" smtClean="0"/>
              <a:t>Parameter Writer</a:t>
            </a:r>
          </a:p>
        </p:txBody>
      </p:sp>
      <p:sp>
        <p:nvSpPr>
          <p:cNvPr id="8" name="コンテンツ プレースホルダー 2"/>
          <p:cNvSpPr txBox="1">
            <a:spLocks/>
          </p:cNvSpPr>
          <p:nvPr/>
        </p:nvSpPr>
        <p:spPr bwMode="auto">
          <a:xfrm>
            <a:off x="471616" y="838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en-US" altLang="ja-JP" sz="1600" kern="0" dirty="0" smtClean="0"/>
              <a:t>Parameter </a:t>
            </a:r>
            <a:r>
              <a:rPr kumimoji="1" lang="en-US" altLang="ja-JP" sz="1600" kern="0" dirty="0" smtClean="0"/>
              <a:t>Writer</a:t>
            </a:r>
            <a:r>
              <a:rPr kumimoji="1" lang="ja-JP" altLang="en-US" sz="1600" kern="0" dirty="0" smtClean="0"/>
              <a:t>を非対応箇所に設置した場合の警告文</a:t>
            </a:r>
            <a:endParaRPr kumimoji="1" lang="en-US" altLang="ja-JP" sz="1600" kern="0" dirty="0" smtClean="0"/>
          </a:p>
        </p:txBody>
      </p:sp>
    </p:spTree>
    <p:extLst>
      <p:ext uri="{BB962C8B-B14F-4D97-AF65-F5344CB8AC3E}">
        <p14:creationId xmlns:p14="http://schemas.microsoft.com/office/powerpoint/2010/main" val="3978273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ctr"/>
            <a:r>
              <a:rPr lang="en-US" altLang="ja-JP" dirty="0"/>
              <a:t>State </a:t>
            </a:r>
            <a:r>
              <a:rPr lang="en-US" altLang="ja-JP" dirty="0" smtClean="0"/>
              <a:t>Reader</a:t>
            </a:r>
            <a:r>
              <a:rPr lang="ja-JP" altLang="en-US" dirty="0" err="1" smtClean="0"/>
              <a:t>、</a:t>
            </a:r>
            <a:r>
              <a:rPr lang="en-US" altLang="ja-JP" dirty="0"/>
              <a:t>State </a:t>
            </a:r>
            <a:r>
              <a:rPr lang="en-US" altLang="ja-JP" dirty="0" smtClean="0"/>
              <a:t>Writer</a:t>
            </a:r>
            <a:endParaRPr lang="en-US" altLang="ja-JP" dirty="0">
              <a:solidFill>
                <a:srgbClr val="000000"/>
              </a:solidFill>
            </a:endParaRPr>
          </a:p>
        </p:txBody>
      </p:sp>
      <p:sp>
        <p:nvSpPr>
          <p:cNvPr id="3" name="コンテンツ プレースホルダー 2"/>
          <p:cNvSpPr>
            <a:spLocks noGrp="1"/>
          </p:cNvSpPr>
          <p:nvPr>
            <p:ph idx="1"/>
          </p:nvPr>
        </p:nvSpPr>
        <p:spPr>
          <a:xfrm>
            <a:off x="590550" y="1052513"/>
            <a:ext cx="8324850" cy="5329237"/>
          </a:xfrm>
        </p:spPr>
        <p:txBody>
          <a:bodyPr/>
          <a:lstStyle/>
          <a:p>
            <a:r>
              <a:rPr kumimoji="1" lang="en-US" altLang="ja-JP" dirty="0" err="1" smtClean="0"/>
              <a:t>2016b</a:t>
            </a:r>
            <a:r>
              <a:rPr kumimoji="1" lang="ja-JP" altLang="en-US" dirty="0" smtClean="0"/>
              <a:t>から使える。</a:t>
            </a:r>
            <a:r>
              <a:rPr lang="en-US" altLang="ja-JP" dirty="0"/>
              <a:t>Event Listener </a:t>
            </a:r>
            <a:r>
              <a:rPr lang="ja-JP" altLang="en-US" dirty="0" smtClean="0"/>
              <a:t>とは別機能。</a:t>
            </a:r>
            <a:endParaRPr lang="en-US" altLang="ja-JP" dirty="0" smtClean="0"/>
          </a:p>
          <a:p>
            <a:r>
              <a:rPr lang="ja-JP" altLang="en-US" dirty="0" smtClean="0"/>
              <a:t>たまたま</a:t>
            </a:r>
            <a:r>
              <a:rPr lang="en-US" altLang="ja-JP" dirty="0"/>
              <a:t>Event Listener </a:t>
            </a:r>
            <a:r>
              <a:rPr lang="ja-JP" altLang="en-US" dirty="0" smtClean="0"/>
              <a:t>の中でも使えただけ。</a:t>
            </a:r>
            <a:endParaRPr lang="en-US" altLang="ja-JP" dirty="0" smtClean="0"/>
          </a:p>
          <a:p>
            <a:pPr marL="0" indent="0">
              <a:buNone/>
            </a:pPr>
            <a:endParaRPr lang="en-US" altLang="ja-JP" dirty="0"/>
          </a:p>
          <a:p>
            <a:pPr marL="0" indent="0">
              <a:buNone/>
            </a:pPr>
            <a:r>
              <a:rPr lang="en-US" altLang="ja-JP" dirty="0" smtClean="0"/>
              <a:t>if-else</a:t>
            </a:r>
            <a:r>
              <a:rPr lang="ja-JP" altLang="en-US" dirty="0" smtClean="0"/>
              <a:t>で</a:t>
            </a:r>
            <a:r>
              <a:rPr lang="en-US" altLang="ja-JP" dirty="0" err="1" smtClean="0"/>
              <a:t>PID</a:t>
            </a:r>
            <a:r>
              <a:rPr lang="ja-JP" altLang="en-US" dirty="0" smtClean="0"/>
              <a:t>制御を切り替える場合に相手側の積分値を継承するような設定をすることが可能。</a:t>
            </a:r>
            <a:endParaRPr lang="en-US" altLang="ja-JP" dirty="0" smtClean="0"/>
          </a:p>
          <a:p>
            <a:pPr marL="0" indent="0">
              <a:buNone/>
            </a:pPr>
            <a:r>
              <a:rPr lang="ja-JP" altLang="en-US" dirty="0"/>
              <a:t>無くて</a:t>
            </a:r>
            <a:r>
              <a:rPr lang="ja-JP" altLang="en-US" dirty="0" smtClean="0"/>
              <a:t>もできるが、制御的な表現を崩さずにモデリングできる。</a:t>
            </a:r>
            <a:endParaRPr lang="en-US" altLang="ja-JP" dirty="0" smtClean="0"/>
          </a:p>
          <a:p>
            <a:pPr marL="0" indent="0">
              <a:buNone/>
            </a:pPr>
            <a:endParaRPr lang="en-US" altLang="ja-JP" dirty="0" smtClean="0"/>
          </a:p>
          <a:p>
            <a:pPr marL="0" indent="0">
              <a:buNone/>
            </a:pPr>
            <a:r>
              <a:rPr lang="en-US" altLang="ja-JP" dirty="0" smtClean="0">
                <a:solidFill>
                  <a:srgbClr val="FF0000"/>
                </a:solidFill>
              </a:rPr>
              <a:t>State</a:t>
            </a:r>
            <a:r>
              <a:rPr lang="ja-JP" altLang="en-US" dirty="0" smtClean="0">
                <a:solidFill>
                  <a:srgbClr val="FF0000"/>
                </a:solidFill>
              </a:rPr>
              <a:t>と名前はついているが</a:t>
            </a:r>
            <a:r>
              <a:rPr lang="en-US" altLang="ja-JP" dirty="0" smtClean="0">
                <a:solidFill>
                  <a:srgbClr val="FF0000"/>
                </a:solidFill>
              </a:rPr>
              <a:t>State</a:t>
            </a:r>
            <a:r>
              <a:rPr lang="ja-JP" altLang="en-US" dirty="0">
                <a:solidFill>
                  <a:srgbClr val="FF0000"/>
                </a:solidFill>
              </a:rPr>
              <a:t> </a:t>
            </a:r>
            <a:r>
              <a:rPr lang="en-US" altLang="ja-JP" dirty="0" smtClean="0">
                <a:solidFill>
                  <a:srgbClr val="FF0000"/>
                </a:solidFill>
              </a:rPr>
              <a:t>flow</a:t>
            </a:r>
            <a:r>
              <a:rPr lang="ja-JP" altLang="en-US" dirty="0" smtClean="0">
                <a:solidFill>
                  <a:srgbClr val="FF0000"/>
                </a:solidFill>
              </a:rPr>
              <a:t>では使えないらしい。</a:t>
            </a:r>
            <a:endParaRPr lang="en-US" altLang="ja-JP" dirty="0" smtClean="0">
              <a:solidFill>
                <a:srgbClr val="FF0000"/>
              </a:solidFill>
            </a:endParaRPr>
          </a:p>
          <a:p>
            <a:pPr marL="0" indent="0">
              <a:buNone/>
            </a:pPr>
            <a:r>
              <a:rPr lang="ja-JP" altLang="en-US" dirty="0" smtClean="0">
                <a:solidFill>
                  <a:srgbClr val="FF0000"/>
                </a:solidFill>
              </a:rPr>
              <a:t>初期化のフラグを受け入れるブロックはいくつかあるが、その時に外部の値を使用できるのは</a:t>
            </a:r>
            <a:r>
              <a:rPr lang="en-US" altLang="ja-JP" dirty="0" smtClean="0">
                <a:solidFill>
                  <a:srgbClr val="FF0000"/>
                </a:solidFill>
              </a:rPr>
              <a:t>Delay</a:t>
            </a:r>
            <a:r>
              <a:rPr lang="ja-JP" altLang="en-US" dirty="0" smtClean="0">
                <a:solidFill>
                  <a:srgbClr val="FF0000"/>
                </a:solidFill>
              </a:rPr>
              <a:t>ブロックだけだったはず。</a:t>
            </a:r>
            <a:endParaRPr lang="en-US" altLang="ja-JP" dirty="0" smtClean="0">
              <a:solidFill>
                <a:srgbClr val="FF0000"/>
              </a:solidFill>
            </a:endParaRPr>
          </a:p>
          <a:p>
            <a:pPr marL="0" indent="0">
              <a:buNone/>
            </a:pPr>
            <a:r>
              <a:rPr lang="ja-JP" altLang="en-US" dirty="0" smtClean="0">
                <a:solidFill>
                  <a:srgbClr val="FF0000"/>
                </a:solidFill>
              </a:rPr>
              <a:t>この機能を使う事で、</a:t>
            </a:r>
            <a:r>
              <a:rPr lang="en-US" altLang="ja-JP" dirty="0" smtClean="0">
                <a:solidFill>
                  <a:srgbClr val="FF0000"/>
                </a:solidFill>
              </a:rPr>
              <a:t>Delay</a:t>
            </a:r>
            <a:r>
              <a:rPr lang="ja-JP" altLang="en-US" dirty="0" smtClean="0">
                <a:solidFill>
                  <a:srgbClr val="FF0000"/>
                </a:solidFill>
              </a:rPr>
              <a:t>ブロックを駆使したモデルを作らずに済むのでモデリング工数が削減できる。</a:t>
            </a:r>
            <a:endParaRPr lang="en-US" altLang="ja-JP" dirty="0" smtClean="0">
              <a:solidFill>
                <a:srgbClr val="FF0000"/>
              </a:solidFill>
            </a:endParaRPr>
          </a:p>
        </p:txBody>
      </p:sp>
      <p:sp>
        <p:nvSpPr>
          <p:cNvPr id="4" name="テキスト ボックス 3"/>
          <p:cNvSpPr txBox="1"/>
          <p:nvPr/>
        </p:nvSpPr>
        <p:spPr>
          <a:xfrm>
            <a:off x="5638800" y="5943600"/>
            <a:ext cx="2805576" cy="369332"/>
          </a:xfrm>
          <a:prstGeom prst="rect">
            <a:avLst/>
          </a:prstGeom>
          <a:noFill/>
        </p:spPr>
        <p:txBody>
          <a:bodyPr wrap="none" rtlCol="0">
            <a:spAutoFit/>
          </a:bodyPr>
          <a:lstStyle/>
          <a:p>
            <a:r>
              <a:rPr kumimoji="1" lang="ja-JP" altLang="en-US" dirty="0" smtClean="0"/>
              <a:t>ちょっと、調査が必要です。</a:t>
            </a:r>
            <a:endParaRPr kumimoji="1" lang="ja-JP" altLang="en-US" dirty="0"/>
          </a:p>
        </p:txBody>
      </p:sp>
    </p:spTree>
    <p:extLst>
      <p:ext uri="{BB962C8B-B14F-4D97-AF65-F5344CB8AC3E}">
        <p14:creationId xmlns:p14="http://schemas.microsoft.com/office/powerpoint/2010/main" val="16457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895600" y="3200400"/>
            <a:ext cx="3524250" cy="623887"/>
          </a:xfrm>
        </p:spPr>
        <p:txBody>
          <a:bodyPr/>
          <a:lstStyle/>
          <a:p>
            <a:pPr marL="0" indent="0">
              <a:buNone/>
            </a:pPr>
            <a:r>
              <a:rPr kumimoji="1" lang="en-US" altLang="ja-JP" sz="4000" dirty="0" smtClean="0">
                <a:solidFill>
                  <a:srgbClr val="0000FF"/>
                </a:solidFill>
              </a:rPr>
              <a:t>1. </a:t>
            </a:r>
            <a:r>
              <a:rPr kumimoji="1" lang="ja-JP" altLang="en-US" sz="4000" dirty="0">
                <a:solidFill>
                  <a:srgbClr val="0000FF"/>
                </a:solidFill>
              </a:rPr>
              <a:t>ブロック</a:t>
            </a:r>
            <a:r>
              <a:rPr kumimoji="1" lang="ja-JP" altLang="en-US" sz="4000" dirty="0" smtClean="0">
                <a:solidFill>
                  <a:srgbClr val="0000FF"/>
                </a:solidFill>
              </a:rPr>
              <a:t>概要</a:t>
            </a:r>
            <a:endParaRPr kumimoji="1" lang="en-US" altLang="ja-JP" sz="4000" dirty="0">
              <a:solidFill>
                <a:srgbClr val="0000FF"/>
              </a:solidFill>
            </a:endParaRPr>
          </a:p>
        </p:txBody>
      </p:sp>
    </p:spTree>
    <p:extLst>
      <p:ext uri="{BB962C8B-B14F-4D97-AF65-F5344CB8AC3E}">
        <p14:creationId xmlns:p14="http://schemas.microsoft.com/office/powerpoint/2010/main" val="2289859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242300669"/>
              </p:ext>
            </p:extLst>
          </p:nvPr>
        </p:nvGraphicFramePr>
        <p:xfrm>
          <a:off x="533400" y="838200"/>
          <a:ext cx="8287322" cy="3510280"/>
        </p:xfrm>
        <a:graphic>
          <a:graphicData uri="http://schemas.openxmlformats.org/drawingml/2006/table">
            <a:tbl>
              <a:tblPr firstRow="1" bandRow="1">
                <a:tableStyleId>{5C22544A-7EE6-4342-B048-85BDC9FD1C3A}</a:tableStyleId>
              </a:tblPr>
              <a:tblGrid>
                <a:gridCol w="1795717"/>
                <a:gridCol w="2910205"/>
                <a:gridCol w="3581400"/>
              </a:tblGrid>
              <a:tr h="370840">
                <a:tc>
                  <a:txBody>
                    <a:bodyPr/>
                    <a:lstStyle/>
                    <a:p>
                      <a:r>
                        <a:rPr kumimoji="1" lang="ja-JP" altLang="en-US" sz="1400" dirty="0" smtClean="0">
                          <a:solidFill>
                            <a:schemeClr val="tx1"/>
                          </a:solidFill>
                        </a:rPr>
                        <a:t>ブロック</a:t>
                      </a:r>
                      <a:endParaRPr kumimoji="1" lang="ja-JP" altLang="en-US" sz="1400" dirty="0">
                        <a:solidFill>
                          <a:schemeClr val="tx1"/>
                        </a:solidFill>
                      </a:endParaRPr>
                    </a:p>
                  </a:txBody>
                  <a:tcPr/>
                </a:tc>
                <a:tc>
                  <a:txBody>
                    <a:bodyPr/>
                    <a:lstStyle/>
                    <a:p>
                      <a:r>
                        <a:rPr kumimoji="1" lang="ja-JP" altLang="en-US" sz="1400" dirty="0" smtClean="0">
                          <a:solidFill>
                            <a:schemeClr val="tx1"/>
                          </a:solidFill>
                        </a:rPr>
                        <a:t>特徴</a:t>
                      </a:r>
                      <a:endParaRPr kumimoji="1" lang="ja-JP" altLang="en-US" sz="1400" dirty="0">
                        <a:solidFill>
                          <a:schemeClr val="tx1"/>
                        </a:solidFill>
                      </a:endParaRPr>
                    </a:p>
                  </a:txBody>
                  <a:tcPr/>
                </a:tc>
                <a:tc>
                  <a:txBody>
                    <a:bodyPr/>
                    <a:lstStyle/>
                    <a:p>
                      <a:r>
                        <a:rPr kumimoji="1" lang="ja-JP" altLang="en-US" sz="1400" dirty="0" smtClean="0">
                          <a:solidFill>
                            <a:schemeClr val="tx1"/>
                          </a:solidFill>
                        </a:rPr>
                        <a:t>詳細</a:t>
                      </a:r>
                      <a:r>
                        <a:rPr kumimoji="1" lang="en-US" altLang="ja-JP" sz="1400" dirty="0" smtClean="0">
                          <a:solidFill>
                            <a:schemeClr val="tx1"/>
                          </a:solidFill>
                        </a:rPr>
                        <a:t>,</a:t>
                      </a:r>
                      <a:r>
                        <a:rPr kumimoji="1" lang="en-US" altLang="ja-JP" sz="1400" baseline="0" dirty="0" smtClean="0">
                          <a:solidFill>
                            <a:schemeClr val="tx1"/>
                          </a:solidFill>
                        </a:rPr>
                        <a:t> </a:t>
                      </a:r>
                      <a:r>
                        <a:rPr kumimoji="1" lang="en-US" altLang="ja-JP" sz="1400" dirty="0" smtClean="0">
                          <a:solidFill>
                            <a:schemeClr val="tx1"/>
                          </a:solidFill>
                        </a:rPr>
                        <a:t>Use Case</a:t>
                      </a:r>
                      <a:endParaRPr kumimoji="1" lang="ja-JP" altLang="en-US" sz="1400" dirty="0">
                        <a:solidFill>
                          <a:schemeClr val="tx1"/>
                        </a:solidFill>
                      </a:endParaRPr>
                    </a:p>
                  </a:txBody>
                  <a:tcPr/>
                </a:tc>
              </a:tr>
              <a:tr h="370840">
                <a:tc>
                  <a:txBody>
                    <a:bodyPr/>
                    <a:lstStyle/>
                    <a:p>
                      <a:r>
                        <a:rPr lang="en-US" altLang="ja-JP" sz="1400" b="0" i="0" kern="1200" dirty="0" smtClean="0">
                          <a:solidFill>
                            <a:schemeClr val="dk1"/>
                          </a:solidFill>
                          <a:effectLst/>
                          <a:latin typeface="+mn-lt"/>
                          <a:ea typeface="+mn-ea"/>
                          <a:cs typeface="+mn-cs"/>
                        </a:rPr>
                        <a:t>Initialize Function </a:t>
                      </a:r>
                      <a:endParaRPr kumimoji="1" lang="ja-JP" altLang="en-US" sz="1400" dirty="0">
                        <a:solidFill>
                          <a:schemeClr val="tx1"/>
                        </a:solidFill>
                      </a:endParaRPr>
                    </a:p>
                  </a:txBody>
                  <a:tcPr/>
                </a:tc>
                <a:tc>
                  <a:txBody>
                    <a:bodyPr/>
                    <a:lstStyle/>
                    <a:p>
                      <a:pPr marL="285750" indent="-285750">
                        <a:buFont typeface="Arial" panose="020B0604020202020204" pitchFamily="34" charset="0"/>
                        <a:buChar char="•"/>
                      </a:pPr>
                      <a:r>
                        <a:rPr lang="ja-JP" altLang="en-US" sz="1400" b="0" i="0" kern="1200" dirty="0" smtClean="0">
                          <a:solidFill>
                            <a:schemeClr val="dk1"/>
                          </a:solidFill>
                          <a:effectLst/>
                          <a:latin typeface="+mn-lt"/>
                          <a:ea typeface="+mn-ea"/>
                          <a:cs typeface="+mn-cs"/>
                        </a:rPr>
                        <a:t>モデル初期化イベントで実行</a:t>
                      </a:r>
                      <a:endParaRPr lang="en-US" altLang="ja-JP" sz="1400" b="0" i="0" kern="1200" dirty="0" smtClean="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dirty="0" smtClean="0">
                          <a:solidFill>
                            <a:schemeClr val="tx1"/>
                          </a:solidFill>
                        </a:rPr>
                        <a:t>明示的な初期化</a:t>
                      </a:r>
                      <a:r>
                        <a:rPr kumimoji="1" lang="ja-JP" altLang="en-US" sz="1400" dirty="0" smtClean="0">
                          <a:solidFill>
                            <a:schemeClr val="tx1"/>
                          </a:solidFill>
                        </a:rPr>
                        <a:t>処理</a:t>
                      </a:r>
                      <a:endParaRPr kumimoji="1" lang="en-US" altLang="ja-JP" sz="1400" dirty="0" smtClean="0">
                        <a:solidFill>
                          <a:schemeClr val="tx1"/>
                        </a:solidFill>
                      </a:endParaRPr>
                    </a:p>
                  </a:txBody>
                  <a:tcPr/>
                </a:tc>
                <a:tc>
                  <a:txBody>
                    <a:bodyPr/>
                    <a:lstStyle/>
                    <a:p>
                      <a:pPr marL="285750" indent="-285750">
                        <a:buFont typeface="Arial" panose="020B0604020202020204" pitchFamily="34" charset="0"/>
                        <a:buChar char="•"/>
                      </a:pPr>
                      <a:r>
                        <a:rPr kumimoji="1" lang="ja-JP" altLang="en-US" sz="1400" dirty="0" smtClean="0">
                          <a:solidFill>
                            <a:schemeClr val="tx1"/>
                          </a:solidFill>
                        </a:rPr>
                        <a:t>関数実行時の初期化処理で、</a:t>
                      </a:r>
                      <a:r>
                        <a:rPr kumimoji="1" lang="ja-JP" altLang="en-US" sz="1400" dirty="0" smtClean="0">
                          <a:solidFill>
                            <a:srgbClr val="FF0000"/>
                          </a:solidFill>
                        </a:rPr>
                        <a:t>意図的に内部変数や出力の初期値</a:t>
                      </a:r>
                      <a:r>
                        <a:rPr kumimoji="1" lang="ja-JP" altLang="en-US" sz="1400" dirty="0" smtClean="0">
                          <a:solidFill>
                            <a:schemeClr val="tx1"/>
                          </a:solidFill>
                        </a:rPr>
                        <a:t>を決める（ゼロ初期化以外も含む）</a:t>
                      </a:r>
                      <a:endParaRPr kumimoji="1" lang="en-US" altLang="ja-JP" sz="1400" dirty="0" smtClean="0">
                        <a:solidFill>
                          <a:schemeClr val="tx1"/>
                        </a:solidFill>
                      </a:endParaRPr>
                    </a:p>
                    <a:p>
                      <a:pPr marL="285750" indent="-285750">
                        <a:buFont typeface="Arial" panose="020B0604020202020204" pitchFamily="34" charset="0"/>
                        <a:buChar char="•"/>
                      </a:pPr>
                      <a:r>
                        <a:rPr kumimoji="1" lang="en-US" altLang="ja-JP" sz="1400" dirty="0" smtClean="0">
                          <a:solidFill>
                            <a:schemeClr val="tx1"/>
                          </a:solidFill>
                        </a:rPr>
                        <a:t>AUTOSAR </a:t>
                      </a:r>
                      <a:r>
                        <a:rPr kumimoji="1" lang="en-US" altLang="ja-JP" sz="1400" dirty="0" err="1" smtClean="0">
                          <a:solidFill>
                            <a:schemeClr val="tx1"/>
                          </a:solidFill>
                        </a:rPr>
                        <a:t>tlc</a:t>
                      </a:r>
                      <a:r>
                        <a:rPr kumimoji="1" lang="ja-JP" altLang="en-US" sz="1400" baseline="0" dirty="0" smtClean="0">
                          <a:solidFill>
                            <a:schemeClr val="tx1"/>
                          </a:solidFill>
                        </a:rPr>
                        <a:t> </a:t>
                      </a:r>
                      <a:r>
                        <a:rPr kumimoji="1" lang="en-US" altLang="ja-JP" sz="1400" baseline="0" dirty="0" smtClean="0">
                          <a:solidFill>
                            <a:schemeClr val="tx1"/>
                          </a:solidFill>
                        </a:rPr>
                        <a:t>: Runnable Entity(</a:t>
                      </a:r>
                      <a:r>
                        <a:rPr kumimoji="1" lang="en-US" altLang="ja-JP" sz="1400" baseline="0" dirty="0" err="1" smtClean="0">
                          <a:solidFill>
                            <a:schemeClr val="tx1"/>
                          </a:solidFill>
                        </a:rPr>
                        <a:t>init</a:t>
                      </a:r>
                      <a:r>
                        <a:rPr kumimoji="1" lang="en-US" altLang="ja-JP" sz="1400" baseline="0" dirty="0" smtClean="0">
                          <a:solidFill>
                            <a:schemeClr val="tx1"/>
                          </a:solidFill>
                        </a:rPr>
                        <a:t>)</a:t>
                      </a:r>
                      <a:r>
                        <a:rPr kumimoji="1" lang="ja-JP" altLang="en-US" sz="1400" baseline="0" dirty="0" smtClean="0">
                          <a:solidFill>
                            <a:schemeClr val="tx1"/>
                          </a:solidFill>
                        </a:rPr>
                        <a:t>と関連付け可</a:t>
                      </a:r>
                      <a:r>
                        <a:rPr kumimoji="1" lang="en-US" altLang="ja-JP" sz="1400" baseline="0" dirty="0" smtClean="0">
                          <a:solidFill>
                            <a:schemeClr val="tx1"/>
                          </a:solidFill>
                        </a:rPr>
                        <a:t>?</a:t>
                      </a:r>
                      <a:endParaRPr kumimoji="1" lang="ja-JP" altLang="en-US" sz="1400" dirty="0">
                        <a:solidFill>
                          <a:schemeClr val="tx1"/>
                        </a:solidFill>
                      </a:endParaRPr>
                    </a:p>
                  </a:txBody>
                  <a:tcPr/>
                </a:tc>
              </a:tr>
              <a:tr h="370840">
                <a:tc>
                  <a:txBody>
                    <a:bodyPr/>
                    <a:lstStyle/>
                    <a:p>
                      <a:r>
                        <a:rPr kumimoji="1" lang="en-US" altLang="ja-JP" sz="1400" dirty="0" smtClean="0">
                          <a:solidFill>
                            <a:schemeClr val="tx1"/>
                          </a:solidFill>
                        </a:rPr>
                        <a:t>Reset Function</a:t>
                      </a:r>
                      <a:endParaRPr kumimoji="1" lang="ja-JP" altLang="en-US" sz="1400" dirty="0">
                        <a:solidFill>
                          <a:schemeClr val="tx1"/>
                        </a:solidFill>
                      </a:endParaRPr>
                    </a:p>
                  </a:txBody>
                  <a:tcPr/>
                </a:tc>
                <a:tc>
                  <a:txBody>
                    <a:bodyPr/>
                    <a:lstStyle/>
                    <a:p>
                      <a:pPr marL="285750" indent="-285750">
                        <a:buFont typeface="Arial" panose="020B0604020202020204" pitchFamily="34" charset="0"/>
                        <a:buChar char="•"/>
                      </a:pPr>
                      <a:r>
                        <a:rPr lang="ja-JP" altLang="en-US" sz="1400" b="0" i="0" kern="1200" dirty="0" smtClean="0">
                          <a:solidFill>
                            <a:schemeClr val="dk1"/>
                          </a:solidFill>
                          <a:effectLst/>
                          <a:latin typeface="+mn-lt"/>
                          <a:ea typeface="+mn-ea"/>
                          <a:cs typeface="+mn-cs"/>
                        </a:rPr>
                        <a:t>モデル リセット イベントで実行</a:t>
                      </a:r>
                      <a:endParaRPr lang="en-US" altLang="ja-JP" sz="1400" b="0" i="0"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ja-JP" altLang="en-US" sz="1400" b="0" i="0" kern="1200" dirty="0" smtClean="0">
                          <a:solidFill>
                            <a:schemeClr val="dk1"/>
                          </a:solidFill>
                          <a:effectLst/>
                          <a:latin typeface="+mn-lt"/>
                          <a:ea typeface="+mn-ea"/>
                          <a:cs typeface="+mn-cs"/>
                        </a:rPr>
                        <a:t>明示的な再初期化処理</a:t>
                      </a:r>
                      <a:endParaRPr kumimoji="1" lang="ja-JP" altLang="en-US" sz="1400" dirty="0">
                        <a:solidFill>
                          <a:schemeClr val="tx1"/>
                        </a:solidFill>
                      </a:endParaRPr>
                    </a:p>
                  </a:txBody>
                  <a:tcPr/>
                </a:tc>
                <a:tc>
                  <a:txBody>
                    <a:bodyPr/>
                    <a:lstStyle/>
                    <a:p>
                      <a:pPr marL="285750" indent="-285750">
                        <a:buFont typeface="Arial" panose="020B0604020202020204" pitchFamily="34" charset="0"/>
                        <a:buChar char="•"/>
                      </a:pPr>
                      <a:r>
                        <a:rPr kumimoji="1" lang="ja-JP" altLang="en-US" sz="1400" dirty="0" smtClean="0">
                          <a:solidFill>
                            <a:schemeClr val="tx1"/>
                          </a:solidFill>
                        </a:rPr>
                        <a:t>リセット時の内部変数等の再初期化処理</a:t>
                      </a:r>
                      <a:endParaRPr kumimoji="1" lang="en-US" altLang="ja-JP" sz="1400" dirty="0" smtClean="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dirty="0" smtClean="0">
                          <a:solidFill>
                            <a:schemeClr val="tx1"/>
                          </a:solidFill>
                        </a:rPr>
                        <a:t>リセット割り込みなどのイベント実行</a:t>
                      </a:r>
                      <a:endParaRPr kumimoji="1" lang="ja-JP" altLang="en-US" sz="1400" dirty="0">
                        <a:solidFill>
                          <a:schemeClr val="tx1"/>
                        </a:solidFill>
                      </a:endParaRPr>
                    </a:p>
                  </a:txBody>
                  <a:tcPr/>
                </a:tc>
              </a:tr>
              <a:tr h="370840">
                <a:tc>
                  <a:txBody>
                    <a:bodyPr/>
                    <a:lstStyle/>
                    <a:p>
                      <a:r>
                        <a:rPr kumimoji="1" lang="en-US" altLang="ja-JP" sz="1400" dirty="0" smtClean="0">
                          <a:solidFill>
                            <a:schemeClr val="tx1"/>
                          </a:solidFill>
                        </a:rPr>
                        <a:t>Terminate Function</a:t>
                      </a:r>
                      <a:endParaRPr kumimoji="1" lang="ja-JP" altLang="en-US" sz="1400" dirty="0">
                        <a:solidFill>
                          <a:schemeClr val="tx1"/>
                        </a:solidFill>
                      </a:endParaRPr>
                    </a:p>
                  </a:txBody>
                  <a:tcPr/>
                </a:tc>
                <a:tc>
                  <a:txBody>
                    <a:bodyPr/>
                    <a:lstStyle/>
                    <a:p>
                      <a:pPr marL="285750" indent="-285750">
                        <a:buFont typeface="Arial" panose="020B0604020202020204" pitchFamily="34" charset="0"/>
                        <a:buChar char="•"/>
                      </a:pPr>
                      <a:r>
                        <a:rPr lang="ja-JP" altLang="en-US" sz="1400" b="0" i="0" kern="1200" dirty="0" smtClean="0">
                          <a:solidFill>
                            <a:schemeClr val="dk1"/>
                          </a:solidFill>
                          <a:effectLst/>
                          <a:latin typeface="+mn-lt"/>
                          <a:ea typeface="+mn-ea"/>
                          <a:cs typeface="+mn-cs"/>
                        </a:rPr>
                        <a:t>モデルの終了イベントで実行</a:t>
                      </a:r>
                      <a:endParaRPr kumimoji="1" lang="ja-JP" altLang="en-US" sz="1400" dirty="0">
                        <a:solidFill>
                          <a:schemeClr val="tx1"/>
                        </a:solidFill>
                      </a:endParaRPr>
                    </a:p>
                  </a:txBody>
                  <a:tcPr/>
                </a:tc>
                <a:tc>
                  <a:txBody>
                    <a:bodyPr/>
                    <a:lstStyle/>
                    <a:p>
                      <a:pPr marL="285750" indent="-285750">
                        <a:buFont typeface="Arial" panose="020B0604020202020204" pitchFamily="34" charset="0"/>
                        <a:buChar char="•"/>
                      </a:pPr>
                      <a:r>
                        <a:rPr kumimoji="1" lang="ja-JP" altLang="en-US" sz="1400" dirty="0" smtClean="0">
                          <a:solidFill>
                            <a:schemeClr val="tx1"/>
                          </a:solidFill>
                        </a:rPr>
                        <a:t>終了時の内部変数等の終了関数</a:t>
                      </a:r>
                      <a:endParaRPr kumimoji="1" lang="en-US" altLang="ja-JP" sz="1400" dirty="0" smtClean="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dirty="0" smtClean="0">
                          <a:solidFill>
                            <a:schemeClr val="tx1"/>
                          </a:solidFill>
                        </a:rPr>
                        <a:t>終了ステータス通知やメモリ解放など</a:t>
                      </a:r>
                      <a:endParaRPr kumimoji="1" lang="en-US" altLang="ja-JP" sz="1400" dirty="0" smtClean="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dirty="0" smtClean="0">
                          <a:solidFill>
                            <a:schemeClr val="tx1"/>
                          </a:solidFill>
                        </a:rPr>
                        <a:t>あまり使われていない？</a:t>
                      </a:r>
                    </a:p>
                  </a:txBody>
                  <a:tcPr/>
                </a:tc>
              </a:tr>
              <a:tr h="370840">
                <a:tc>
                  <a:txBody>
                    <a:bodyPr/>
                    <a:lstStyle/>
                    <a:p>
                      <a:r>
                        <a:rPr kumimoji="1" lang="en-US" altLang="ja-JP" sz="1400" dirty="0" smtClean="0">
                          <a:solidFill>
                            <a:schemeClr val="tx1"/>
                          </a:solidFill>
                        </a:rPr>
                        <a:t>Event Listener</a:t>
                      </a:r>
                      <a:endParaRPr kumimoji="1" lang="ja-JP" altLang="en-US" sz="1400" dirty="0">
                        <a:solidFill>
                          <a:schemeClr val="tx1"/>
                        </a:solidFill>
                      </a:endParaRPr>
                    </a:p>
                  </a:txBody>
                  <a:tcPr/>
                </a:tc>
                <a:tc>
                  <a:txBody>
                    <a:bodyPr/>
                    <a:lstStyle/>
                    <a:p>
                      <a:pPr marL="285750" indent="-285750">
                        <a:buFont typeface="Arial" panose="020B0604020202020204" pitchFamily="34" charset="0"/>
                        <a:buChar char="•"/>
                      </a:pPr>
                      <a:r>
                        <a:rPr kumimoji="1" lang="en-US" altLang="ja-JP" sz="1400" dirty="0" smtClean="0">
                          <a:solidFill>
                            <a:schemeClr val="tx1"/>
                          </a:solidFill>
                        </a:rPr>
                        <a:t>I/R/T</a:t>
                      </a:r>
                      <a:r>
                        <a:rPr kumimoji="1" lang="ja-JP" altLang="en-US" sz="1400" dirty="0" smtClean="0">
                          <a:solidFill>
                            <a:schemeClr val="tx1"/>
                          </a:solidFill>
                        </a:rPr>
                        <a:t>のイベント切り替え</a:t>
                      </a:r>
                      <a:endParaRPr kumimoji="1" lang="en-US" altLang="ja-JP" sz="1400" dirty="0" smtClean="0">
                        <a:solidFill>
                          <a:schemeClr val="tx1"/>
                        </a:solidFill>
                      </a:endParaRPr>
                    </a:p>
                    <a:p>
                      <a:pPr marL="285750" indent="-285750">
                        <a:buFont typeface="Arial" panose="020B0604020202020204" pitchFamily="34" charset="0"/>
                        <a:buChar char="•"/>
                      </a:pPr>
                      <a:r>
                        <a:rPr kumimoji="1" lang="en-US" altLang="ja-JP" sz="1400" dirty="0" smtClean="0">
                          <a:solidFill>
                            <a:schemeClr val="tx1"/>
                          </a:solidFill>
                        </a:rPr>
                        <a:t>Variant</a:t>
                      </a:r>
                      <a:r>
                        <a:rPr kumimoji="1" lang="ja-JP" altLang="en-US" sz="1400" dirty="0" smtClean="0">
                          <a:solidFill>
                            <a:schemeClr val="tx1"/>
                          </a:solidFill>
                        </a:rPr>
                        <a:t>毎に切り替え</a:t>
                      </a:r>
                      <a:endParaRPr kumimoji="1" lang="ja-JP" altLang="en-US" sz="1400" dirty="0">
                        <a:solidFill>
                          <a:schemeClr val="tx1"/>
                        </a:solidFill>
                      </a:endParaRPr>
                    </a:p>
                  </a:txBody>
                  <a:tcPr/>
                </a:tc>
                <a:tc>
                  <a:txBody>
                    <a:bodyPr/>
                    <a:lstStyle/>
                    <a:p>
                      <a:r>
                        <a:rPr kumimoji="1" lang="en-US" altLang="ja-JP" sz="1400" dirty="0" smtClean="0">
                          <a:solidFill>
                            <a:schemeClr val="tx1"/>
                          </a:solidFill>
                        </a:rPr>
                        <a:t>(I/R/T</a:t>
                      </a:r>
                      <a:r>
                        <a:rPr kumimoji="1" lang="ja-JP" altLang="en-US" sz="1400" dirty="0" smtClean="0">
                          <a:solidFill>
                            <a:schemeClr val="tx1"/>
                          </a:solidFill>
                        </a:rPr>
                        <a:t>と併用</a:t>
                      </a:r>
                      <a:r>
                        <a:rPr kumimoji="1" lang="en-US" altLang="ja-JP" sz="1400" dirty="0" smtClean="0">
                          <a:solidFill>
                            <a:schemeClr val="tx1"/>
                          </a:solidFill>
                        </a:rPr>
                        <a:t>)</a:t>
                      </a:r>
                    </a:p>
                    <a:p>
                      <a:pPr marL="0" indent="0">
                        <a:buFont typeface="Arial" panose="020B0604020202020204" pitchFamily="34" charset="0"/>
                        <a:buNone/>
                      </a:pPr>
                      <a:r>
                        <a:rPr kumimoji="1" lang="en-US" altLang="ja-JP" sz="1400" dirty="0" smtClean="0">
                          <a:solidFill>
                            <a:srgbClr val="FF0000"/>
                          </a:solidFill>
                        </a:rPr>
                        <a:t>Variant</a:t>
                      </a:r>
                      <a:r>
                        <a:rPr kumimoji="1" lang="ja-JP" altLang="en-US" sz="1400" dirty="0" smtClean="0">
                          <a:solidFill>
                            <a:srgbClr val="FF0000"/>
                          </a:solidFill>
                        </a:rPr>
                        <a:t>毎に</a:t>
                      </a:r>
                      <a:r>
                        <a:rPr kumimoji="1" lang="en-US" altLang="ja-JP" sz="1400" dirty="0" smtClean="0">
                          <a:solidFill>
                            <a:srgbClr val="FF0000"/>
                          </a:solidFill>
                        </a:rPr>
                        <a:t>ONOFF</a:t>
                      </a:r>
                      <a:r>
                        <a:rPr kumimoji="1" lang="ja-JP" altLang="en-US" sz="1400" dirty="0" smtClean="0">
                          <a:solidFill>
                            <a:srgbClr val="FF0000"/>
                          </a:solidFill>
                        </a:rPr>
                        <a:t>切り替え可能</a:t>
                      </a:r>
                      <a:endParaRPr kumimoji="1" lang="en-US" altLang="ja-JP" sz="1400" dirty="0" smtClean="0">
                        <a:solidFill>
                          <a:srgbClr val="FF0000"/>
                        </a:solidFill>
                      </a:endParaRPr>
                    </a:p>
                    <a:p>
                      <a:pPr marL="0" indent="0">
                        <a:buFont typeface="Arial" panose="020B0604020202020204" pitchFamily="34" charset="0"/>
                        <a:buNone/>
                      </a:pPr>
                      <a:r>
                        <a:rPr kumimoji="1" lang="ja-JP" altLang="en-US" sz="1400" dirty="0" smtClean="0">
                          <a:solidFill>
                            <a:srgbClr val="FF0000"/>
                          </a:solidFill>
                        </a:rPr>
                        <a:t>（但し単一</a:t>
                      </a:r>
                      <a:r>
                        <a:rPr kumimoji="1" lang="en-US" altLang="ja-JP" sz="1400" dirty="0" smtClean="0">
                          <a:solidFill>
                            <a:srgbClr val="FF0000"/>
                          </a:solidFill>
                        </a:rPr>
                        <a:t>Variant</a:t>
                      </a:r>
                      <a:r>
                        <a:rPr kumimoji="1" lang="ja-JP" altLang="en-US" sz="1400" dirty="0" smtClean="0">
                          <a:solidFill>
                            <a:srgbClr val="FF0000"/>
                          </a:solidFill>
                        </a:rPr>
                        <a:t>のみ）</a:t>
                      </a:r>
                      <a:endParaRPr kumimoji="1" lang="en-US" altLang="ja-JP" sz="1400" dirty="0" smtClean="0">
                        <a:solidFill>
                          <a:srgbClr val="FF0000"/>
                        </a:solidFill>
                      </a:endParaRPr>
                    </a:p>
                  </a:txBody>
                  <a:tcPr/>
                </a:tc>
              </a:tr>
            </a:tbl>
          </a:graphicData>
        </a:graphic>
      </p:graphicFrame>
      <p:graphicFrame>
        <p:nvGraphicFramePr>
          <p:cNvPr id="6" name="コンテンツ プレースホルダー 3"/>
          <p:cNvGraphicFramePr>
            <a:graphicFrameLocks/>
          </p:cNvGraphicFramePr>
          <p:nvPr>
            <p:extLst>
              <p:ext uri="{D42A27DB-BD31-4B8C-83A1-F6EECF244321}">
                <p14:modId xmlns:p14="http://schemas.microsoft.com/office/powerpoint/2010/main" val="184248205"/>
              </p:ext>
            </p:extLst>
          </p:nvPr>
        </p:nvGraphicFramePr>
        <p:xfrm>
          <a:off x="457200" y="4762500"/>
          <a:ext cx="8287322" cy="1833880"/>
        </p:xfrm>
        <a:graphic>
          <a:graphicData uri="http://schemas.openxmlformats.org/drawingml/2006/table">
            <a:tbl>
              <a:tblPr firstRow="1" bandRow="1">
                <a:tableStyleId>{5C22544A-7EE6-4342-B048-85BDC9FD1C3A}</a:tableStyleId>
              </a:tblPr>
              <a:tblGrid>
                <a:gridCol w="1795717"/>
                <a:gridCol w="2910205"/>
                <a:gridCol w="3581400"/>
              </a:tblGrid>
              <a:tr h="370840">
                <a:tc>
                  <a:txBody>
                    <a:bodyPr/>
                    <a:lstStyle/>
                    <a:p>
                      <a:r>
                        <a:rPr kumimoji="1" lang="ja-JP" altLang="en-US" sz="1400" dirty="0" smtClean="0">
                          <a:solidFill>
                            <a:schemeClr val="tx1"/>
                          </a:solidFill>
                        </a:rPr>
                        <a:t>ブロック</a:t>
                      </a:r>
                      <a:endParaRPr kumimoji="1" lang="ja-JP" altLang="en-US" sz="1400" dirty="0">
                        <a:solidFill>
                          <a:schemeClr val="tx1"/>
                        </a:solidFill>
                      </a:endParaRPr>
                    </a:p>
                  </a:txBody>
                  <a:tcPr/>
                </a:tc>
                <a:tc>
                  <a:txBody>
                    <a:bodyPr/>
                    <a:lstStyle/>
                    <a:p>
                      <a:r>
                        <a:rPr kumimoji="1" lang="ja-JP" altLang="en-US" sz="1400" dirty="0" smtClean="0">
                          <a:solidFill>
                            <a:schemeClr val="tx1"/>
                          </a:solidFill>
                        </a:rPr>
                        <a:t>特徴</a:t>
                      </a:r>
                      <a:endParaRPr kumimoji="1" lang="ja-JP" altLang="en-US" sz="1400" dirty="0">
                        <a:solidFill>
                          <a:schemeClr val="tx1"/>
                        </a:solidFill>
                      </a:endParaRPr>
                    </a:p>
                  </a:txBody>
                  <a:tcPr/>
                </a:tc>
                <a:tc>
                  <a:txBody>
                    <a:bodyPr/>
                    <a:lstStyle/>
                    <a:p>
                      <a:r>
                        <a:rPr kumimoji="1" lang="ja-JP" altLang="en-US" sz="1400" dirty="0" smtClean="0">
                          <a:solidFill>
                            <a:schemeClr val="tx1"/>
                          </a:solidFill>
                        </a:rPr>
                        <a:t>詳細</a:t>
                      </a:r>
                      <a:r>
                        <a:rPr kumimoji="1" lang="en-US" altLang="ja-JP" sz="1400" dirty="0" smtClean="0">
                          <a:solidFill>
                            <a:schemeClr val="tx1"/>
                          </a:solidFill>
                        </a:rPr>
                        <a:t>,</a:t>
                      </a:r>
                      <a:r>
                        <a:rPr kumimoji="1" lang="en-US" altLang="ja-JP" sz="1400" baseline="0" dirty="0" smtClean="0">
                          <a:solidFill>
                            <a:schemeClr val="tx1"/>
                          </a:solidFill>
                        </a:rPr>
                        <a:t> </a:t>
                      </a:r>
                      <a:r>
                        <a:rPr kumimoji="1" lang="en-US" altLang="ja-JP" sz="1400" dirty="0" smtClean="0">
                          <a:solidFill>
                            <a:schemeClr val="tx1"/>
                          </a:solidFill>
                        </a:rPr>
                        <a:t>Use Case</a:t>
                      </a:r>
                      <a:endParaRPr kumimoji="1" lang="ja-JP" altLang="en-US" sz="1400" dirty="0">
                        <a:solidFill>
                          <a:schemeClr val="tx1"/>
                        </a:solidFill>
                      </a:endParaRPr>
                    </a:p>
                  </a:txBody>
                  <a:tcPr/>
                </a:tc>
              </a:tr>
              <a:tr h="370840">
                <a:tc>
                  <a:txBody>
                    <a:bodyPr/>
                    <a:lstStyle/>
                    <a:p>
                      <a:r>
                        <a:rPr kumimoji="1" lang="en-US" altLang="ja-JP" sz="1400" dirty="0" smtClean="0">
                          <a:solidFill>
                            <a:schemeClr val="tx1"/>
                          </a:solidFill>
                        </a:rPr>
                        <a:t>State Reader/Writer</a:t>
                      </a:r>
                      <a:endParaRPr kumimoji="1" lang="ja-JP" altLang="en-US" sz="1400" dirty="0">
                        <a:solidFill>
                          <a:schemeClr val="tx1"/>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b="0" i="0" kern="1200" dirty="0" smtClean="0">
                          <a:solidFill>
                            <a:schemeClr val="dk1"/>
                          </a:solidFill>
                          <a:effectLst/>
                          <a:latin typeface="+mn-lt"/>
                          <a:ea typeface="+mn-ea"/>
                          <a:cs typeface="+mn-cs"/>
                        </a:rPr>
                        <a:t>ブロックの内部状態の</a:t>
                      </a:r>
                      <a:r>
                        <a:rPr lang="en-US" altLang="ja-JP" sz="1400" b="0" i="0" kern="1200" dirty="0" smtClean="0">
                          <a:solidFill>
                            <a:schemeClr val="dk1"/>
                          </a:solidFill>
                          <a:effectLst/>
                          <a:latin typeface="+mn-lt"/>
                          <a:ea typeface="+mn-ea"/>
                          <a:cs typeface="+mn-cs"/>
                        </a:rPr>
                        <a:t>R/W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b="0" i="0" kern="1200" dirty="0" smtClean="0">
                          <a:solidFill>
                            <a:schemeClr val="dk1"/>
                          </a:solidFill>
                          <a:effectLst/>
                          <a:latin typeface="+mn-lt"/>
                          <a:ea typeface="+mn-ea"/>
                          <a:cs typeface="+mn-cs"/>
                        </a:rPr>
                        <a:t>I/R/T</a:t>
                      </a:r>
                      <a:r>
                        <a:rPr lang="ja-JP" altLang="en-US" sz="1400" b="0" i="0" kern="1200" dirty="0" smtClean="0">
                          <a:solidFill>
                            <a:schemeClr val="dk1"/>
                          </a:solidFill>
                          <a:effectLst/>
                          <a:latin typeface="+mn-lt"/>
                          <a:ea typeface="+mn-ea"/>
                          <a:cs typeface="+mn-cs"/>
                        </a:rPr>
                        <a:t>ブロックのデフォルトは</a:t>
                      </a:r>
                      <a:r>
                        <a:rPr lang="en-US" altLang="ja-JP" sz="1400" b="0" i="0" kern="1200" dirty="0" smtClean="0">
                          <a:solidFill>
                            <a:schemeClr val="dk1"/>
                          </a:solidFill>
                          <a:effectLst/>
                          <a:latin typeface="+mn-lt"/>
                          <a:ea typeface="+mn-ea"/>
                          <a:cs typeface="+mn-cs"/>
                        </a:rPr>
                        <a:t>State Writer</a:t>
                      </a:r>
                      <a:r>
                        <a:rPr lang="ja-JP" altLang="en-US" sz="1400" b="0" i="0" kern="1200" dirty="0" smtClean="0">
                          <a:solidFill>
                            <a:schemeClr val="dk1"/>
                          </a:solidFill>
                          <a:effectLst/>
                          <a:latin typeface="+mn-lt"/>
                          <a:ea typeface="+mn-ea"/>
                          <a:cs typeface="+mn-cs"/>
                        </a:rPr>
                        <a:t>の状態</a:t>
                      </a:r>
                      <a:r>
                        <a:rPr lang="en-US" altLang="ja-JP" sz="1400" b="0" i="0" kern="1200" dirty="0" smtClean="0">
                          <a:solidFill>
                            <a:schemeClr val="dk1"/>
                          </a:solidFill>
                          <a:effectLst/>
                          <a:latin typeface="+mn-lt"/>
                          <a:ea typeface="+mn-ea"/>
                          <a:cs typeface="+mn-cs"/>
                        </a:rPr>
                        <a:t>0</a:t>
                      </a:r>
                      <a:r>
                        <a:rPr lang="ja-JP" altLang="en-US" sz="1400" b="0" i="0" kern="1200" dirty="0" smtClean="0">
                          <a:solidFill>
                            <a:schemeClr val="dk1"/>
                          </a:solidFill>
                          <a:effectLst/>
                          <a:latin typeface="+mn-lt"/>
                          <a:ea typeface="+mn-ea"/>
                          <a:cs typeface="+mn-cs"/>
                        </a:rPr>
                        <a:t>を書き込み</a:t>
                      </a:r>
                      <a:endParaRPr kumimoji="1" lang="ja-JP" altLang="en-US" sz="1400" dirty="0">
                        <a:solidFill>
                          <a:schemeClr val="tx1"/>
                        </a:solidFill>
                      </a:endParaRPr>
                    </a:p>
                  </a:txBody>
                  <a:tcPr/>
                </a:tc>
                <a:tc>
                  <a:txBody>
                    <a:bodyPr/>
                    <a:lstStyle/>
                    <a:p>
                      <a:r>
                        <a:rPr kumimoji="1" lang="en-US" altLang="ja-JP" sz="1400" dirty="0" smtClean="0">
                          <a:solidFill>
                            <a:schemeClr val="tx1"/>
                          </a:solidFill>
                        </a:rPr>
                        <a:t>(Unit Delay</a:t>
                      </a:r>
                      <a:r>
                        <a:rPr kumimoji="1" lang="ja-JP" altLang="en-US" sz="1400" dirty="0" smtClean="0">
                          <a:solidFill>
                            <a:schemeClr val="tx1"/>
                          </a:solidFill>
                        </a:rPr>
                        <a:t>などのオーナーブロックと併用</a:t>
                      </a:r>
                      <a:r>
                        <a:rPr kumimoji="1" lang="en-US" altLang="ja-JP" sz="1400" dirty="0" smtClean="0">
                          <a:solidFill>
                            <a:schemeClr val="tx1"/>
                          </a:solidFill>
                        </a:rPr>
                        <a:t>)</a:t>
                      </a:r>
                    </a:p>
                    <a:p>
                      <a:r>
                        <a:rPr kumimoji="1" lang="ja-JP" altLang="en-US" sz="1400" dirty="0" smtClean="0">
                          <a:solidFill>
                            <a:schemeClr val="tx1"/>
                          </a:solidFill>
                        </a:rPr>
                        <a:t>シミュレーションで使用する状態情報を保持する</a:t>
                      </a:r>
                      <a:endParaRPr kumimoji="1" lang="en-US" altLang="ja-JP" sz="1400" dirty="0" smtClean="0">
                        <a:solidFill>
                          <a:schemeClr val="tx1"/>
                        </a:solidFill>
                      </a:endParaRPr>
                    </a:p>
                  </a:txBody>
                  <a:tcPr/>
                </a:tc>
              </a:tr>
              <a:tr h="370840">
                <a:tc>
                  <a:txBody>
                    <a:bodyPr/>
                    <a:lstStyle/>
                    <a:p>
                      <a:r>
                        <a:rPr kumimoji="1" lang="en-US" altLang="ja-JP" sz="1400" dirty="0" smtClean="0">
                          <a:solidFill>
                            <a:schemeClr val="tx1"/>
                          </a:solidFill>
                        </a:rPr>
                        <a:t>Parameter</a:t>
                      </a:r>
                      <a:r>
                        <a:rPr kumimoji="1" lang="en-US" altLang="ja-JP" sz="1400" baseline="0" dirty="0" smtClean="0">
                          <a:solidFill>
                            <a:schemeClr val="tx1"/>
                          </a:solidFill>
                        </a:rPr>
                        <a:t> Write</a:t>
                      </a:r>
                      <a:endParaRPr kumimoji="1" lang="ja-JP" altLang="en-US" sz="1400" dirty="0">
                        <a:solidFill>
                          <a:schemeClr val="tx1"/>
                        </a:solidFill>
                      </a:endParaRPr>
                    </a:p>
                  </a:txBody>
                  <a:tcPr/>
                </a:tc>
                <a:tc>
                  <a:txBody>
                    <a:bodyPr/>
                    <a:lstStyle/>
                    <a:p>
                      <a:pPr marL="285750" indent="-285750">
                        <a:buFont typeface="Arial" panose="020B0604020202020204" pitchFamily="34" charset="0"/>
                        <a:buChar char="•"/>
                      </a:pPr>
                      <a:r>
                        <a:rPr kumimoji="1" lang="ja-JP" altLang="en-US" sz="1400" dirty="0" smtClean="0">
                          <a:solidFill>
                            <a:schemeClr val="tx1"/>
                          </a:solidFill>
                        </a:rPr>
                        <a:t>参照モデルのブロック パラメーターの値を変更</a:t>
                      </a:r>
                      <a:endParaRPr kumimoji="1" lang="ja-JP" altLang="en-US"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chemeClr val="tx1"/>
                          </a:solidFill>
                        </a:rPr>
                        <a:t>(I/R/T</a:t>
                      </a:r>
                      <a:r>
                        <a:rPr kumimoji="1" lang="ja-JP" altLang="en-US" sz="1400" dirty="0" smtClean="0">
                          <a:solidFill>
                            <a:schemeClr val="tx1"/>
                          </a:solidFill>
                        </a:rPr>
                        <a:t>と併用</a:t>
                      </a:r>
                      <a:r>
                        <a:rPr kumimoji="1" lang="en-US" altLang="ja-JP" sz="1400" dirty="0" smtClean="0">
                          <a:solidFill>
                            <a:schemeClr val="tx1"/>
                          </a:solidFill>
                        </a:rPr>
                        <a:t>)</a:t>
                      </a:r>
                      <a:endParaRPr kumimoji="1" lang="ja-JP" altLang="en-US" sz="1400" dirty="0" smtClean="0">
                        <a:solidFill>
                          <a:schemeClr val="tx1"/>
                        </a:solidFill>
                      </a:endParaRPr>
                    </a:p>
                    <a:p>
                      <a:r>
                        <a:rPr kumimoji="1" lang="ja-JP" altLang="en-US" sz="1400" dirty="0" smtClean="0">
                          <a:solidFill>
                            <a:srgbClr val="FF0000"/>
                          </a:solidFill>
                        </a:rPr>
                        <a:t>外部（例：センサー）から読んだ値に基づいてモデル パラメーターを更新可能。</a:t>
                      </a:r>
                      <a:endParaRPr kumimoji="1" lang="en-US" altLang="ja-JP" sz="1400" dirty="0" smtClean="0">
                        <a:solidFill>
                          <a:srgbClr val="FF0000"/>
                        </a:solidFill>
                      </a:endParaRPr>
                    </a:p>
                  </a:txBody>
                  <a:tcPr/>
                </a:tc>
              </a:tr>
            </a:tbl>
          </a:graphicData>
        </a:graphic>
      </p:graphicFrame>
    </p:spTree>
    <p:extLst>
      <p:ext uri="{BB962C8B-B14F-4D97-AF65-F5344CB8AC3E}">
        <p14:creationId xmlns:p14="http://schemas.microsoft.com/office/powerpoint/2010/main" val="237155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Location</a:t>
            </a:r>
            <a:r>
              <a:rPr lang="ja-JP" altLang="en-US" dirty="0" smtClean="0"/>
              <a:t>：</a:t>
            </a:r>
            <a:r>
              <a:rPr kumimoji="1" lang="en-US" altLang="ja-JP" dirty="0" smtClean="0"/>
              <a:t>Simulink Library</a:t>
            </a:r>
            <a:endParaRPr kumimoji="1" lang="ja-JP" altLang="en-US" dirty="0"/>
          </a:p>
        </p:txBody>
      </p:sp>
      <p:pic>
        <p:nvPicPr>
          <p:cNvPr id="4" name="図 3"/>
          <p:cNvPicPr>
            <a:picLocks noChangeAspect="1"/>
          </p:cNvPicPr>
          <p:nvPr/>
        </p:nvPicPr>
        <p:blipFill>
          <a:blip r:embed="rId2"/>
          <a:stretch>
            <a:fillRect/>
          </a:stretch>
        </p:blipFill>
        <p:spPr>
          <a:xfrm>
            <a:off x="457200" y="1905000"/>
            <a:ext cx="3960052" cy="3810000"/>
          </a:xfrm>
          <a:prstGeom prst="rect">
            <a:avLst/>
          </a:prstGeom>
        </p:spPr>
      </p:pic>
      <p:sp>
        <p:nvSpPr>
          <p:cNvPr id="5" name="正方形/長方形 4"/>
          <p:cNvSpPr/>
          <p:nvPr/>
        </p:nvSpPr>
        <p:spPr bwMode="auto">
          <a:xfrm>
            <a:off x="2145500" y="2958257"/>
            <a:ext cx="755656" cy="53701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3581400" y="3576604"/>
            <a:ext cx="755656" cy="53701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2901156" y="4582488"/>
            <a:ext cx="755656" cy="53701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538956" y="1014708"/>
            <a:ext cx="4724400" cy="1209611"/>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altLang="ja-JP" b="1" dirty="0" smtClean="0"/>
              <a:t>I/R/T function block:</a:t>
            </a:r>
          </a:p>
          <a:p>
            <a:r>
              <a:rPr lang="ja-JP" altLang="en-US" dirty="0" smtClean="0"/>
              <a:t>　　</a:t>
            </a:r>
            <a:r>
              <a:rPr lang="en-US" altLang="ja-JP" dirty="0" smtClean="0"/>
              <a:t>Simulink </a:t>
            </a:r>
            <a:r>
              <a:rPr lang="en-US" altLang="ja-JP" dirty="0"/>
              <a:t>/ User-Defined Functions</a:t>
            </a:r>
          </a:p>
        </p:txBody>
      </p:sp>
      <p:pic>
        <p:nvPicPr>
          <p:cNvPr id="8" name="図 7"/>
          <p:cNvPicPr>
            <a:picLocks noChangeAspect="1"/>
          </p:cNvPicPr>
          <p:nvPr/>
        </p:nvPicPr>
        <p:blipFill>
          <a:blip r:embed="rId3"/>
          <a:stretch>
            <a:fillRect/>
          </a:stretch>
        </p:blipFill>
        <p:spPr>
          <a:xfrm>
            <a:off x="4609845" y="1823583"/>
            <a:ext cx="4313467" cy="3800475"/>
          </a:xfrm>
          <a:prstGeom prst="rect">
            <a:avLst/>
          </a:prstGeom>
        </p:spPr>
      </p:pic>
      <p:sp>
        <p:nvSpPr>
          <p:cNvPr id="9" name="正方形/長方形 8"/>
          <p:cNvSpPr/>
          <p:nvPr/>
        </p:nvSpPr>
        <p:spPr bwMode="auto">
          <a:xfrm>
            <a:off x="7717580" y="4568853"/>
            <a:ext cx="755656" cy="53701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4427118" y="904716"/>
            <a:ext cx="4724400" cy="1209611"/>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altLang="ja-JP" b="1" dirty="0" smtClean="0"/>
              <a:t>Parameter </a:t>
            </a:r>
            <a:r>
              <a:rPr lang="en-US" altLang="ja-JP" b="1" dirty="0" smtClean="0"/>
              <a:t>Write block:</a:t>
            </a:r>
            <a:endParaRPr lang="ja-JP" altLang="en-US" dirty="0"/>
          </a:p>
          <a:p>
            <a:r>
              <a:rPr lang="ja-JP" altLang="en-US" dirty="0" smtClean="0"/>
              <a:t>　　</a:t>
            </a:r>
            <a:r>
              <a:rPr lang="en-US" altLang="ja-JP" dirty="0" smtClean="0"/>
              <a:t>Simulink / Signal Routing</a:t>
            </a:r>
            <a:endParaRPr lang="en-US" altLang="ja-JP" dirty="0"/>
          </a:p>
        </p:txBody>
      </p:sp>
      <p:sp>
        <p:nvSpPr>
          <p:cNvPr id="3" name="正方形/長方形 2"/>
          <p:cNvSpPr/>
          <p:nvPr/>
        </p:nvSpPr>
        <p:spPr>
          <a:xfrm>
            <a:off x="5244366" y="5772150"/>
            <a:ext cx="3044423" cy="369332"/>
          </a:xfrm>
          <a:prstGeom prst="rect">
            <a:avLst/>
          </a:prstGeom>
        </p:spPr>
        <p:txBody>
          <a:bodyPr wrap="none">
            <a:spAutoFit/>
          </a:bodyPr>
          <a:lstStyle/>
          <a:p>
            <a:r>
              <a:rPr lang="en-US" altLang="ja-JP" b="1" dirty="0"/>
              <a:t>State R/W </a:t>
            </a:r>
            <a:r>
              <a:rPr lang="en-US" altLang="ja-JP" b="1" dirty="0" smtClean="0"/>
              <a:t>block</a:t>
            </a:r>
            <a:r>
              <a:rPr lang="ja-JP" altLang="en-US" b="1" dirty="0" smtClean="0"/>
              <a:t>も使用可能</a:t>
            </a:r>
            <a:endParaRPr lang="en-US" altLang="ja-JP" b="1" dirty="0"/>
          </a:p>
        </p:txBody>
      </p:sp>
    </p:spTree>
    <p:extLst>
      <p:ext uri="{BB962C8B-B14F-4D97-AF65-F5344CB8AC3E}">
        <p14:creationId xmlns:p14="http://schemas.microsoft.com/office/powerpoint/2010/main" val="246303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 Event listener</a:t>
            </a:r>
            <a:br>
              <a:rPr kumimoji="1" lang="en-US" altLang="ja-JP" dirty="0" smtClean="0"/>
            </a:br>
            <a:r>
              <a:rPr lang="ja-JP" altLang="en-US" sz="1800" dirty="0" smtClean="0"/>
              <a:t>（</a:t>
            </a:r>
            <a:r>
              <a:rPr lang="en-US" altLang="ja-JP" sz="1800" dirty="0"/>
              <a:t> Initialize Function</a:t>
            </a:r>
            <a:r>
              <a:rPr lang="ja-JP" altLang="en-US" sz="1800" dirty="0" err="1"/>
              <a:t>、</a:t>
            </a:r>
            <a:r>
              <a:rPr lang="en-US" altLang="ja-JP" sz="1800" dirty="0"/>
              <a:t>Reset Function</a:t>
            </a:r>
            <a:r>
              <a:rPr lang="ja-JP" altLang="en-US" sz="1800" dirty="0" err="1" smtClean="0"/>
              <a:t>、</a:t>
            </a:r>
            <a:r>
              <a:rPr lang="en-US" altLang="ja-JP" sz="1800" dirty="0" smtClean="0"/>
              <a:t>Terminate </a:t>
            </a:r>
            <a:r>
              <a:rPr lang="en-US" altLang="ja-JP" sz="1800" dirty="0"/>
              <a:t>Function </a:t>
            </a:r>
            <a:r>
              <a:rPr lang="ja-JP" altLang="en-US" sz="1800" dirty="0" smtClean="0"/>
              <a:t>）</a:t>
            </a:r>
            <a:endParaRPr kumimoji="1" lang="ja-JP" altLang="en-US"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 y="2150745"/>
            <a:ext cx="3366135" cy="1354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15" y="5025390"/>
            <a:ext cx="3388995" cy="1354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15" y="3505200"/>
            <a:ext cx="3371850" cy="152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167" y="2533649"/>
            <a:ext cx="977265" cy="588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312" y="5419724"/>
            <a:ext cx="965835" cy="565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5883" y="4010025"/>
            <a:ext cx="965835" cy="560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コンテンツ プレースホルダー 2"/>
          <p:cNvSpPr>
            <a:spLocks noGrp="1"/>
          </p:cNvSpPr>
          <p:nvPr>
            <p:ph idx="1"/>
          </p:nvPr>
        </p:nvSpPr>
        <p:spPr>
          <a:xfrm>
            <a:off x="609600" y="838200"/>
            <a:ext cx="8229600" cy="1295400"/>
          </a:xfrm>
        </p:spPr>
        <p:txBody>
          <a:bodyPr/>
          <a:lstStyle/>
          <a:p>
            <a:pPr marL="0" indent="0" eaLnBrk="1" fontAlgn="ctr" hangingPunct="1">
              <a:buNone/>
            </a:pPr>
            <a:r>
              <a:rPr kumimoji="1" lang="ja-JP" altLang="en-US" dirty="0" smtClean="0"/>
              <a:t>イベントタイプの切り替えに伴い、設置されている階層の</a:t>
            </a:r>
            <a:endParaRPr kumimoji="1" lang="en-US" altLang="ja-JP" dirty="0" smtClean="0"/>
          </a:p>
          <a:p>
            <a:pPr marL="0" indent="0" eaLnBrk="1" fontAlgn="ctr" hangingPunct="1">
              <a:buNone/>
            </a:pPr>
            <a:r>
              <a:rPr kumimoji="1" lang="ja-JP" altLang="en-US" dirty="0" smtClean="0"/>
              <a:t>サブシステムが、</a:t>
            </a:r>
            <a:r>
              <a:rPr lang="en-US" altLang="ja-JP" dirty="0"/>
              <a:t>Initialize </a:t>
            </a:r>
            <a:r>
              <a:rPr lang="en-US" altLang="ja-JP" dirty="0" smtClean="0"/>
              <a:t>Function</a:t>
            </a:r>
            <a:r>
              <a:rPr lang="ja-JP" altLang="en-US" dirty="0" err="1" smtClean="0"/>
              <a:t>、</a:t>
            </a:r>
            <a:r>
              <a:rPr lang="en-US" altLang="ja-JP" dirty="0" smtClean="0"/>
              <a:t>Reset Function</a:t>
            </a:r>
            <a:r>
              <a:rPr lang="ja-JP" altLang="en-US" dirty="0" err="1" smtClean="0"/>
              <a:t>、</a:t>
            </a:r>
            <a:r>
              <a:rPr lang="en-US" altLang="ja-JP" dirty="0" smtClean="0"/>
              <a:t>Terminate Function</a:t>
            </a:r>
            <a:r>
              <a:rPr lang="ja-JP" altLang="en-US" dirty="0" smtClean="0"/>
              <a:t>に切り替わる</a:t>
            </a:r>
            <a:endParaRPr lang="ja-JP" altLang="ja-JP" dirty="0"/>
          </a:p>
          <a:p>
            <a:pPr marL="0" indent="0">
              <a:buNone/>
            </a:pPr>
            <a:endParaRPr kumimoji="1" lang="ja-JP" altLang="en-US" dirty="0"/>
          </a:p>
        </p:txBody>
      </p:sp>
      <p:sp>
        <p:nvSpPr>
          <p:cNvPr id="4" name="右矢印 3"/>
          <p:cNvSpPr/>
          <p:nvPr/>
        </p:nvSpPr>
        <p:spPr bwMode="auto">
          <a:xfrm>
            <a:off x="4191000" y="2667000"/>
            <a:ext cx="564883"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右矢印 13"/>
          <p:cNvSpPr/>
          <p:nvPr/>
        </p:nvSpPr>
        <p:spPr bwMode="auto">
          <a:xfrm>
            <a:off x="4208144" y="5482588"/>
            <a:ext cx="564883"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右矢印 14"/>
          <p:cNvSpPr/>
          <p:nvPr/>
        </p:nvSpPr>
        <p:spPr bwMode="auto">
          <a:xfrm>
            <a:off x="4190998" y="4150995"/>
            <a:ext cx="564883"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角丸四角形吹き出し 15"/>
          <p:cNvSpPr/>
          <p:nvPr/>
        </p:nvSpPr>
        <p:spPr bwMode="auto">
          <a:xfrm>
            <a:off x="5943600" y="2237422"/>
            <a:ext cx="2971800" cy="1181100"/>
          </a:xfrm>
          <a:prstGeom prst="wedgeRoundRectCallout">
            <a:avLst>
              <a:gd name="adj1" fmla="val -59756"/>
              <a:gd name="adj2" fmla="val -1025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a:t>Initialize </a:t>
            </a:r>
            <a:r>
              <a:rPr lang="en-US" altLang="ja-JP" dirty="0" smtClean="0"/>
              <a:t>Function</a:t>
            </a:r>
            <a:r>
              <a:rPr lang="ja-JP" altLang="en-US" dirty="0" smtClean="0"/>
              <a:t>同等</a:t>
            </a:r>
            <a:endParaRPr lang="en-US" altLang="ja-JP" dirty="0" smtClean="0"/>
          </a:p>
          <a:p>
            <a:r>
              <a:rPr kumimoji="1" lang="ja-JP" altLang="en-US" sz="1600" b="0" i="0" u="none" strike="noStrike" cap="none" normalizeH="0" baseline="0" dirty="0">
                <a:ln>
                  <a:noFill/>
                </a:ln>
                <a:solidFill>
                  <a:schemeClr val="tx1"/>
                </a:solidFill>
                <a:effectLst/>
                <a:latin typeface="Arial" charset="0"/>
                <a:ea typeface="ＭＳ Ｐゴシック" pitchFamily="50" charset="-128"/>
              </a:rPr>
              <a:t>設置</a:t>
            </a:r>
            <a:r>
              <a:rPr kumimoji="1" lang="ja-JP" altLang="en-US" sz="1600" b="0" i="0" u="none" strike="noStrike" cap="none" normalizeH="0" baseline="0" dirty="0" smtClean="0">
                <a:ln>
                  <a:noFill/>
                </a:ln>
                <a:solidFill>
                  <a:schemeClr val="tx1"/>
                </a:solidFill>
                <a:effectLst/>
                <a:latin typeface="Arial" charset="0"/>
                <a:ea typeface="ＭＳ Ｐゴシック" pitchFamily="50" charset="-128"/>
              </a:rPr>
              <a:t>対象モデルのシミュレーション開始時の初期化時に、</a:t>
            </a:r>
            <a:endParaRPr kumimoji="1" lang="en-US" altLang="ja-JP" sz="1600" b="0" i="0" u="none" strike="noStrike" cap="none" normalizeH="0" baseline="0" dirty="0" smtClean="0">
              <a:ln>
                <a:noFill/>
              </a:ln>
              <a:solidFill>
                <a:schemeClr val="tx1"/>
              </a:solidFill>
              <a:effectLst/>
              <a:latin typeface="Arial" charset="0"/>
              <a:ea typeface="ＭＳ Ｐゴシック" pitchFamily="50" charset="-128"/>
            </a:endParaRPr>
          </a:p>
          <a:p>
            <a:r>
              <a:rPr kumimoji="1" lang="ja-JP" altLang="en-US" sz="1600" b="0" i="0" u="none" strike="noStrike" cap="none" normalizeH="0" baseline="0" dirty="0" smtClean="0">
                <a:ln>
                  <a:noFill/>
                </a:ln>
                <a:solidFill>
                  <a:schemeClr val="tx1"/>
                </a:solidFill>
                <a:effectLst/>
                <a:latin typeface="Arial" charset="0"/>
                <a:ea typeface="ＭＳ Ｐゴシック" pitchFamily="50" charset="-128"/>
              </a:rPr>
              <a:t>ブロック内の処理を実行</a:t>
            </a:r>
          </a:p>
        </p:txBody>
      </p:sp>
      <p:sp>
        <p:nvSpPr>
          <p:cNvPr id="17" name="角丸四角形吹き出し 16"/>
          <p:cNvSpPr/>
          <p:nvPr/>
        </p:nvSpPr>
        <p:spPr bwMode="auto">
          <a:xfrm>
            <a:off x="5960745" y="5120638"/>
            <a:ext cx="2971800" cy="1181100"/>
          </a:xfrm>
          <a:prstGeom prst="wedgeRoundRectCallout">
            <a:avLst>
              <a:gd name="adj1" fmla="val -59756"/>
              <a:gd name="adj2" fmla="val -1025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Terminate Function</a:t>
            </a:r>
            <a:r>
              <a:rPr lang="ja-JP" altLang="en-US" dirty="0" smtClean="0"/>
              <a:t>同等</a:t>
            </a:r>
            <a:endParaRPr lang="en-US" altLang="ja-JP" dirty="0" smtClean="0"/>
          </a:p>
          <a:p>
            <a:r>
              <a:rPr kumimoji="1" lang="ja-JP" altLang="en-US" sz="1600" b="0" i="0" u="none" strike="noStrike" cap="none" normalizeH="0" baseline="0" dirty="0">
                <a:ln>
                  <a:noFill/>
                </a:ln>
                <a:solidFill>
                  <a:schemeClr val="tx1"/>
                </a:solidFill>
                <a:effectLst/>
                <a:latin typeface="Arial" charset="0"/>
                <a:ea typeface="ＭＳ Ｐゴシック" pitchFamily="50" charset="-128"/>
              </a:rPr>
              <a:t>設置</a:t>
            </a:r>
            <a:r>
              <a:rPr kumimoji="1" lang="ja-JP" altLang="en-US" sz="1600" b="0" i="0" u="none" strike="noStrike" cap="none" normalizeH="0" baseline="0" dirty="0" smtClean="0">
                <a:ln>
                  <a:noFill/>
                </a:ln>
                <a:solidFill>
                  <a:schemeClr val="tx1"/>
                </a:solidFill>
                <a:effectLst/>
                <a:latin typeface="Arial" charset="0"/>
                <a:ea typeface="ＭＳ Ｐゴシック" pitchFamily="50" charset="-128"/>
              </a:rPr>
              <a:t>対象モデルのシミュレーション終了時に、</a:t>
            </a:r>
            <a:endParaRPr kumimoji="1" lang="en-US" altLang="ja-JP" sz="1600" b="0" i="0" u="none" strike="noStrike" cap="none" normalizeH="0" baseline="0" dirty="0" smtClean="0">
              <a:ln>
                <a:noFill/>
              </a:ln>
              <a:solidFill>
                <a:schemeClr val="tx1"/>
              </a:solidFill>
              <a:effectLst/>
              <a:latin typeface="Arial" charset="0"/>
              <a:ea typeface="ＭＳ Ｐゴシック" pitchFamily="50" charset="-128"/>
            </a:endParaRPr>
          </a:p>
          <a:p>
            <a:r>
              <a:rPr kumimoji="1" lang="ja-JP" altLang="en-US" sz="1600" b="0" i="0" u="none" strike="noStrike" cap="none" normalizeH="0" baseline="0" dirty="0" smtClean="0">
                <a:ln>
                  <a:noFill/>
                </a:ln>
                <a:solidFill>
                  <a:schemeClr val="tx1"/>
                </a:solidFill>
                <a:effectLst/>
                <a:latin typeface="Arial" charset="0"/>
                <a:ea typeface="ＭＳ Ｐゴシック" pitchFamily="50" charset="-128"/>
              </a:rPr>
              <a:t>ブロック内の処理を実行</a:t>
            </a:r>
          </a:p>
        </p:txBody>
      </p:sp>
      <p:sp>
        <p:nvSpPr>
          <p:cNvPr id="18" name="角丸四角形吹き出し 17"/>
          <p:cNvSpPr/>
          <p:nvPr/>
        </p:nvSpPr>
        <p:spPr bwMode="auto">
          <a:xfrm>
            <a:off x="5943600" y="3699510"/>
            <a:ext cx="2971800" cy="1181100"/>
          </a:xfrm>
          <a:prstGeom prst="wedgeRoundRectCallout">
            <a:avLst>
              <a:gd name="adj1" fmla="val -59756"/>
              <a:gd name="adj2" fmla="val -1025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Reset Function</a:t>
            </a:r>
            <a:r>
              <a:rPr lang="ja-JP" altLang="en-US" dirty="0" smtClean="0"/>
              <a:t>同等</a:t>
            </a:r>
            <a:endParaRPr lang="en-US" altLang="ja-JP" dirty="0" smtClean="0"/>
          </a:p>
          <a:p>
            <a:r>
              <a:rPr kumimoji="1" lang="ja-JP" altLang="en-US" sz="1600" b="0" i="0" u="none" strike="noStrike" cap="none" normalizeH="0" baseline="0" dirty="0">
                <a:ln>
                  <a:noFill/>
                </a:ln>
                <a:solidFill>
                  <a:schemeClr val="tx1"/>
                </a:solidFill>
                <a:effectLst/>
                <a:latin typeface="Arial" charset="0"/>
                <a:ea typeface="ＭＳ Ｐゴシック" pitchFamily="50" charset="-128"/>
              </a:rPr>
              <a:t>設置</a:t>
            </a:r>
            <a:r>
              <a:rPr kumimoji="1" lang="ja-JP" altLang="en-US" sz="1600" b="0" i="0" u="none" strike="noStrike" cap="none" normalizeH="0" baseline="0" dirty="0" smtClean="0">
                <a:ln>
                  <a:noFill/>
                </a:ln>
                <a:solidFill>
                  <a:schemeClr val="tx1"/>
                </a:solidFill>
                <a:effectLst/>
                <a:latin typeface="Arial" charset="0"/>
                <a:ea typeface="ＭＳ Ｐゴシック" pitchFamily="50" charset="-128"/>
              </a:rPr>
              <a:t>対象モデルのシミュレーションリセット時の初期化時に、</a:t>
            </a:r>
            <a:endParaRPr kumimoji="1" lang="en-US" altLang="ja-JP" sz="1600" b="0" i="0" u="none" strike="noStrike" cap="none" normalizeH="0" baseline="0" dirty="0" smtClean="0">
              <a:ln>
                <a:noFill/>
              </a:ln>
              <a:solidFill>
                <a:schemeClr val="tx1"/>
              </a:solidFill>
              <a:effectLst/>
              <a:latin typeface="Arial" charset="0"/>
              <a:ea typeface="ＭＳ Ｐゴシック" pitchFamily="50" charset="-128"/>
            </a:endParaRPr>
          </a:p>
          <a:p>
            <a:r>
              <a:rPr kumimoji="1" lang="ja-JP" altLang="en-US" sz="1600" b="0" i="0" u="none" strike="noStrike" cap="none" normalizeH="0" baseline="0" dirty="0" smtClean="0">
                <a:ln>
                  <a:noFill/>
                </a:ln>
                <a:solidFill>
                  <a:schemeClr val="tx1"/>
                </a:solidFill>
                <a:effectLst/>
                <a:latin typeface="Arial" charset="0"/>
                <a:ea typeface="ＭＳ Ｐゴシック" pitchFamily="50" charset="-128"/>
              </a:rPr>
              <a:t>ブロック内の処理を実行</a:t>
            </a:r>
          </a:p>
        </p:txBody>
      </p:sp>
    </p:spTree>
    <p:extLst>
      <p:ext uri="{BB962C8B-B14F-4D97-AF65-F5344CB8AC3E}">
        <p14:creationId xmlns:p14="http://schemas.microsoft.com/office/powerpoint/2010/main" val="2029183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コード生成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000" dirty="0" smtClean="0"/>
              <a:t>初期化イベント </a:t>
            </a:r>
            <a:r>
              <a:rPr kumimoji="1" lang="en-US" altLang="ja-JP" sz="2000" i="1" dirty="0" err="1" smtClean="0"/>
              <a:t>model</a:t>
            </a:r>
            <a:r>
              <a:rPr kumimoji="1" lang="en-US" altLang="ja-JP" sz="2000" dirty="0" err="1" smtClean="0"/>
              <a:t>_initialize</a:t>
            </a:r>
            <a:r>
              <a:rPr kumimoji="1" lang="en-US" altLang="ja-JP" sz="2000" dirty="0" smtClean="0"/>
              <a:t> / reset / terminate </a:t>
            </a:r>
            <a:r>
              <a:rPr kumimoji="1" lang="ja-JP" altLang="en-US" sz="2000" dirty="0" smtClean="0"/>
              <a:t>関数が生成される</a:t>
            </a:r>
            <a:endParaRPr kumimoji="1" lang="ja-JP" altLang="en-US" sz="2000" dirty="0"/>
          </a:p>
        </p:txBody>
      </p:sp>
      <p:pic>
        <p:nvPicPr>
          <p:cNvPr id="4" name="図 3"/>
          <p:cNvPicPr>
            <a:picLocks noChangeAspect="1"/>
          </p:cNvPicPr>
          <p:nvPr/>
        </p:nvPicPr>
        <p:blipFill>
          <a:blip r:embed="rId2"/>
          <a:stretch>
            <a:fillRect/>
          </a:stretch>
        </p:blipFill>
        <p:spPr>
          <a:xfrm>
            <a:off x="845701" y="1980298"/>
            <a:ext cx="2324100" cy="2159215"/>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4114800" y="1828800"/>
            <a:ext cx="4484135" cy="2381281"/>
          </a:xfrm>
          <a:prstGeom prst="rect">
            <a:avLst/>
          </a:prstGeom>
          <a:ln>
            <a:solidFill>
              <a:schemeClr val="tx1"/>
            </a:solidFill>
          </a:ln>
        </p:spPr>
      </p:pic>
      <p:pic>
        <p:nvPicPr>
          <p:cNvPr id="6" name="図 5"/>
          <p:cNvPicPr>
            <a:picLocks noChangeAspect="1"/>
          </p:cNvPicPr>
          <p:nvPr/>
        </p:nvPicPr>
        <p:blipFill>
          <a:blip r:embed="rId4"/>
          <a:stretch>
            <a:fillRect/>
          </a:stretch>
        </p:blipFill>
        <p:spPr>
          <a:xfrm>
            <a:off x="3962400" y="4794250"/>
            <a:ext cx="3324225" cy="942975"/>
          </a:xfrm>
          <a:prstGeom prst="rect">
            <a:avLst/>
          </a:prstGeom>
          <a:ln>
            <a:solidFill>
              <a:schemeClr val="tx1"/>
            </a:solidFill>
          </a:ln>
        </p:spPr>
      </p:pic>
      <p:sp>
        <p:nvSpPr>
          <p:cNvPr id="7" name="右矢印 6"/>
          <p:cNvSpPr/>
          <p:nvPr/>
        </p:nvSpPr>
        <p:spPr bwMode="auto">
          <a:xfrm>
            <a:off x="3305969" y="2819400"/>
            <a:ext cx="580231" cy="609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右矢印 7"/>
          <p:cNvSpPr/>
          <p:nvPr/>
        </p:nvSpPr>
        <p:spPr bwMode="auto">
          <a:xfrm>
            <a:off x="3334544" y="4891087"/>
            <a:ext cx="580231" cy="609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2"/>
          <a:stretch>
            <a:fillRect/>
          </a:stretch>
        </p:blipFill>
        <p:spPr>
          <a:xfrm>
            <a:off x="838200" y="4301695"/>
            <a:ext cx="2324100" cy="2159215"/>
          </a:xfrm>
          <a:prstGeom prst="rect">
            <a:avLst/>
          </a:prstGeom>
          <a:ln>
            <a:solidFill>
              <a:schemeClr val="tx1"/>
            </a:solidFill>
          </a:ln>
        </p:spPr>
      </p:pic>
      <p:sp>
        <p:nvSpPr>
          <p:cNvPr id="10" name="正方形/長方形 9"/>
          <p:cNvSpPr/>
          <p:nvPr/>
        </p:nvSpPr>
        <p:spPr bwMode="auto">
          <a:xfrm>
            <a:off x="995362" y="4419600"/>
            <a:ext cx="2009775" cy="1962150"/>
          </a:xfrm>
          <a:prstGeom prst="rect">
            <a:avLst/>
          </a:prstGeom>
          <a:solidFill>
            <a:schemeClr val="accent1">
              <a:alpha val="4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dirty="0"/>
          </a:p>
          <a:p>
            <a:pPr marL="0" marR="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FF0000"/>
                </a:solidFill>
                <a:effectLst/>
                <a:latin typeface="Arial" charset="0"/>
                <a:ea typeface="ＭＳ Ｐゴシック" pitchFamily="50" charset="-128"/>
              </a:rPr>
              <a:t>削除</a:t>
            </a:r>
          </a:p>
        </p:txBody>
      </p:sp>
      <p:sp>
        <p:nvSpPr>
          <p:cNvPr id="11" name="正方形/長方形 10"/>
          <p:cNvSpPr/>
          <p:nvPr/>
        </p:nvSpPr>
        <p:spPr>
          <a:xfrm>
            <a:off x="854327" y="1684922"/>
            <a:ext cx="2339102" cy="369332"/>
          </a:xfrm>
          <a:prstGeom prst="rect">
            <a:avLst/>
          </a:prstGeom>
        </p:spPr>
        <p:txBody>
          <a:bodyPr wrap="none">
            <a:spAutoFit/>
          </a:bodyPr>
          <a:lstStyle/>
          <a:p>
            <a:r>
              <a:rPr lang="en-US" altLang="ja-JP" b="1" dirty="0" smtClean="0">
                <a:solidFill>
                  <a:srgbClr val="C45400"/>
                </a:solidFill>
                <a:latin typeface="Meiryo" panose="020B0604030504040204" pitchFamily="50" charset="-128"/>
                <a:ea typeface="Meiryo" panose="020B0604030504040204" pitchFamily="50" charset="-128"/>
              </a:rPr>
              <a:t>Initialize function</a:t>
            </a:r>
          </a:p>
        </p:txBody>
      </p:sp>
      <p:sp>
        <p:nvSpPr>
          <p:cNvPr id="12" name="正方形/長方形 11"/>
          <p:cNvSpPr/>
          <p:nvPr/>
        </p:nvSpPr>
        <p:spPr bwMode="auto">
          <a:xfrm>
            <a:off x="4124325" y="1946790"/>
            <a:ext cx="1968520" cy="2571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a:xfrm>
            <a:off x="6443663" y="5737225"/>
            <a:ext cx="1569660" cy="369332"/>
          </a:xfrm>
          <a:prstGeom prst="rect">
            <a:avLst/>
          </a:prstGeom>
        </p:spPr>
        <p:txBody>
          <a:bodyPr wrap="none">
            <a:spAutoFit/>
          </a:bodyPr>
          <a:lstStyle/>
          <a:p>
            <a:r>
              <a:rPr lang="ja-JP" altLang="en-US" b="1" dirty="0" smtClean="0">
                <a:solidFill>
                  <a:srgbClr val="C45400"/>
                </a:solidFill>
                <a:latin typeface="Meiryo" panose="020B0604030504040204" pitchFamily="50" charset="-128"/>
                <a:ea typeface="Meiryo" panose="020B0604030504040204" pitchFamily="50" charset="-128"/>
              </a:rPr>
              <a:t>空関数が生成</a:t>
            </a:r>
            <a:endParaRPr lang="en-US" altLang="ja-JP" b="1" dirty="0" smtClean="0">
              <a:solidFill>
                <a:srgbClr val="C45400"/>
              </a:solidFill>
              <a:latin typeface="Meiryo" panose="020B0604030504040204" pitchFamily="50" charset="-128"/>
              <a:ea typeface="Meiryo" panose="020B0604030504040204" pitchFamily="50" charset="-128"/>
            </a:endParaRPr>
          </a:p>
        </p:txBody>
      </p:sp>
      <p:sp>
        <p:nvSpPr>
          <p:cNvPr id="14" name="正方形/長方形 13"/>
          <p:cNvSpPr/>
          <p:nvPr/>
        </p:nvSpPr>
        <p:spPr>
          <a:xfrm>
            <a:off x="4836627" y="4234934"/>
            <a:ext cx="4140685" cy="369332"/>
          </a:xfrm>
          <a:prstGeom prst="rect">
            <a:avLst/>
          </a:prstGeom>
        </p:spPr>
        <p:txBody>
          <a:bodyPr wrap="none">
            <a:spAutoFit/>
          </a:bodyPr>
          <a:lstStyle/>
          <a:p>
            <a:r>
              <a:rPr lang="en-US" altLang="ja-JP" b="1" dirty="0" smtClean="0">
                <a:solidFill>
                  <a:srgbClr val="C45400"/>
                </a:solidFill>
                <a:latin typeface="Meiryo" panose="020B0604030504040204" pitchFamily="50" charset="-128"/>
                <a:ea typeface="Meiryo" panose="020B0604030504040204" pitchFamily="50" charset="-128"/>
              </a:rPr>
              <a:t>reset / terminate</a:t>
            </a:r>
            <a:r>
              <a:rPr lang="ja-JP" altLang="en-US" b="1" dirty="0" smtClean="0">
                <a:solidFill>
                  <a:srgbClr val="C45400"/>
                </a:solidFill>
                <a:latin typeface="Meiryo" panose="020B0604030504040204" pitchFamily="50" charset="-128"/>
                <a:ea typeface="Meiryo" panose="020B0604030504040204" pitchFamily="50" charset="-128"/>
              </a:rPr>
              <a:t>も同様に関数生成</a:t>
            </a:r>
            <a:endParaRPr lang="en-US" altLang="ja-JP" b="1" dirty="0" smtClean="0">
              <a:solidFill>
                <a:srgbClr val="C45400"/>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248899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Initialize </a:t>
            </a:r>
            <a:r>
              <a:rPr lang="en-US" altLang="ja-JP" dirty="0" smtClean="0"/>
              <a:t>Function</a:t>
            </a:r>
            <a:r>
              <a:rPr lang="ja-JP" altLang="en-US" dirty="0" smtClean="0"/>
              <a:t>：</a:t>
            </a:r>
            <a:r>
              <a:rPr lang="ja-JP" altLang="en-US" dirty="0"/>
              <a:t>データ初期化との関連性</a:t>
            </a:r>
            <a:endParaRPr kumimoji="1" lang="ja-JP" altLang="en-US" dirty="0"/>
          </a:p>
        </p:txBody>
      </p:sp>
      <p:sp>
        <p:nvSpPr>
          <p:cNvPr id="3" name="コンテンツ プレースホルダー 2"/>
          <p:cNvSpPr>
            <a:spLocks noGrp="1"/>
          </p:cNvSpPr>
          <p:nvPr>
            <p:ph idx="1"/>
          </p:nvPr>
        </p:nvSpPr>
        <p:spPr>
          <a:xfrm>
            <a:off x="594602" y="990600"/>
            <a:ext cx="8229600" cy="5329237"/>
          </a:xfrm>
        </p:spPr>
        <p:txBody>
          <a:bodyPr/>
          <a:lstStyle/>
          <a:p>
            <a:pPr marL="0" indent="0">
              <a:buNone/>
            </a:pPr>
            <a:r>
              <a:rPr kumimoji="1" lang="ja-JP" altLang="en-US" sz="2000" dirty="0" smtClean="0"/>
              <a:t>検証内容：</a:t>
            </a:r>
            <a:r>
              <a:rPr kumimoji="1" lang="en-US" altLang="ja-JP" sz="2000" dirty="0" err="1" smtClean="0"/>
              <a:t>Config</a:t>
            </a:r>
            <a:r>
              <a:rPr kumimoji="1" lang="en-US" altLang="ja-JP" sz="2000" dirty="0" smtClean="0"/>
              <a:t> </a:t>
            </a:r>
            <a:r>
              <a:rPr kumimoji="1" lang="en-US" altLang="ja-JP" sz="2000" dirty="0" err="1" smtClean="0"/>
              <a:t>Param</a:t>
            </a:r>
            <a:r>
              <a:rPr kumimoji="1" lang="ja-JP" altLang="en-US" sz="2000" dirty="0" smtClean="0"/>
              <a:t> </a:t>
            </a:r>
            <a:r>
              <a:rPr kumimoji="1" lang="en-US" altLang="ja-JP" sz="2000" dirty="0" smtClean="0"/>
              <a:t>-&gt; </a:t>
            </a:r>
            <a:r>
              <a:rPr kumimoji="1" lang="ja-JP" altLang="en-US" sz="2000" dirty="0" smtClean="0"/>
              <a:t>データ初期化との関連性</a:t>
            </a:r>
            <a:endParaRPr kumimoji="1" lang="ja-JP" altLang="en-US" sz="2000" dirty="0"/>
          </a:p>
        </p:txBody>
      </p:sp>
      <p:pic>
        <p:nvPicPr>
          <p:cNvPr id="4" name="図 3"/>
          <p:cNvPicPr>
            <a:picLocks noChangeAspect="1"/>
          </p:cNvPicPr>
          <p:nvPr/>
        </p:nvPicPr>
        <p:blipFill>
          <a:blip r:embed="rId2"/>
          <a:stretch>
            <a:fillRect/>
          </a:stretch>
        </p:blipFill>
        <p:spPr>
          <a:xfrm>
            <a:off x="533400" y="1559964"/>
            <a:ext cx="4355456" cy="2293389"/>
          </a:xfrm>
          <a:prstGeom prst="rect">
            <a:avLst/>
          </a:prstGeom>
        </p:spPr>
      </p:pic>
      <p:sp>
        <p:nvSpPr>
          <p:cNvPr id="5" name="右矢印 4"/>
          <p:cNvSpPr/>
          <p:nvPr/>
        </p:nvSpPr>
        <p:spPr bwMode="auto">
          <a:xfrm>
            <a:off x="4129171" y="2691303"/>
            <a:ext cx="580231"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正方形/長方形 5"/>
          <p:cNvSpPr/>
          <p:nvPr/>
        </p:nvSpPr>
        <p:spPr>
          <a:xfrm>
            <a:off x="4922902" y="2404600"/>
            <a:ext cx="3954398" cy="1754326"/>
          </a:xfrm>
          <a:prstGeom prst="rect">
            <a:avLst/>
          </a:prstGeom>
        </p:spPr>
        <p:txBody>
          <a:bodyPr wrap="square">
            <a:spAutoFit/>
          </a:bodyPr>
          <a:lstStyle/>
          <a:p>
            <a:pPr marL="285750" indent="-285750">
              <a:buFont typeface="Arial" panose="020B0604020202020204" pitchFamily="34" charset="0"/>
              <a:buChar char="•"/>
            </a:pPr>
            <a:r>
              <a:rPr lang="en-US" altLang="ja-JP"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ON</a:t>
            </a:r>
            <a:r>
              <a:rPr lang="ja-JP" altLang="en-US"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内部の作業構造体をゼロに初期化するコードを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生成しない。</a:t>
            </a:r>
            <a:endParaRPr lang="en-US" altLang="ja-JP"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en-US" altLang="ja-JP"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OFF</a:t>
            </a:r>
            <a:r>
              <a:rPr lang="ja-JP" altLang="en-US"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：内部</a:t>
            </a:r>
            <a:r>
              <a:rPr lang="ja-JP" altLang="en-US" dirty="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の作業構造体をゼロに初期化するコードを</a:t>
            </a:r>
            <a:r>
              <a:rPr lang="ja-JP" altLang="en-US"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生成する。（デフォルト）</a:t>
            </a:r>
            <a:endParaRPr lang="en-US" altLang="ja-JP"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endParaRPr lang="en-US" altLang="ja-JP"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4917431" y="1814199"/>
            <a:ext cx="3416320" cy="369332"/>
          </a:xfrm>
          <a:prstGeom prst="rect">
            <a:avLst/>
          </a:prstGeom>
        </p:spPr>
        <p:txBody>
          <a:bodyPr wrap="none">
            <a:spAutoFit/>
          </a:bodyPr>
          <a:lstStyle/>
          <a:p>
            <a:r>
              <a:rPr lang="ja-JP" altLang="en-US" b="1" dirty="0">
                <a:solidFill>
                  <a:srgbClr val="C45400"/>
                </a:solidFill>
                <a:latin typeface="Meiryo" panose="020B0604030504040204" pitchFamily="50" charset="-128"/>
                <a:ea typeface="Meiryo" panose="020B0604030504040204" pitchFamily="50" charset="-128"/>
              </a:rPr>
              <a:t>内部データのゼロ初期化を</a:t>
            </a:r>
            <a:r>
              <a:rPr lang="ja-JP" altLang="en-US" b="1" dirty="0" smtClean="0">
                <a:solidFill>
                  <a:srgbClr val="C45400"/>
                </a:solidFill>
                <a:latin typeface="Meiryo" panose="020B0604030504040204" pitchFamily="50" charset="-128"/>
                <a:ea typeface="Meiryo" panose="020B0604030504040204" pitchFamily="50" charset="-128"/>
              </a:rPr>
              <a:t>削除</a:t>
            </a:r>
            <a:endParaRPr lang="en-US" altLang="ja-JP" b="1" dirty="0" smtClean="0">
              <a:solidFill>
                <a:srgbClr val="C45400"/>
              </a:solidFill>
              <a:latin typeface="Meiryo" panose="020B0604030504040204" pitchFamily="50" charset="-128"/>
              <a:ea typeface="Meiryo" panose="020B0604030504040204" pitchFamily="50" charset="-128"/>
            </a:endParaRPr>
          </a:p>
        </p:txBody>
      </p:sp>
      <p:sp>
        <p:nvSpPr>
          <p:cNvPr id="8" name="正方形/長方形 7"/>
          <p:cNvSpPr/>
          <p:nvPr/>
        </p:nvSpPr>
        <p:spPr bwMode="auto">
          <a:xfrm>
            <a:off x="1981200" y="2750589"/>
            <a:ext cx="1968520" cy="2571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3"/>
          <a:stretch>
            <a:fillRect/>
          </a:stretch>
        </p:blipFill>
        <p:spPr>
          <a:xfrm>
            <a:off x="723587" y="3962400"/>
            <a:ext cx="3695700" cy="2683706"/>
          </a:xfrm>
          <a:prstGeom prst="rect">
            <a:avLst/>
          </a:prstGeom>
          <a:ln>
            <a:solidFill>
              <a:schemeClr val="tx1"/>
            </a:solidFill>
          </a:ln>
        </p:spPr>
      </p:pic>
      <p:sp>
        <p:nvSpPr>
          <p:cNvPr id="10" name="正方形/長方形 9"/>
          <p:cNvSpPr/>
          <p:nvPr/>
        </p:nvSpPr>
        <p:spPr>
          <a:xfrm>
            <a:off x="4552324" y="4601065"/>
            <a:ext cx="3954398" cy="1200329"/>
          </a:xfrm>
          <a:prstGeom prst="rect">
            <a:avLst/>
          </a:prstGeom>
        </p:spPr>
        <p:txBody>
          <a:bodyPr wrap="square">
            <a:spAutoFit/>
          </a:bodyPr>
          <a:lstStyle/>
          <a:p>
            <a:r>
              <a:rPr lang="en-US" altLang="ja-JP"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OFF</a:t>
            </a:r>
            <a:r>
              <a:rPr lang="ja-JP" altLang="en-US" dirty="0" err="1"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コード生成</a:t>
            </a:r>
            <a:endParaRPr lang="en-US" altLang="ja-JP"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rPr>
              <a:t>→初期化関数内にエラーステータスの初期化関数の呼び出しや、変数のゼロ初期化が出現</a:t>
            </a:r>
            <a:endParaRPr lang="en-US" altLang="ja-JP" dirty="0" smtClean="0">
              <a:solidFill>
                <a:srgbClr val="40404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3109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Event Listener</a:t>
            </a:r>
            <a:r>
              <a:rPr kumimoji="1" lang="ja-JP" altLang="en-US" dirty="0" smtClean="0"/>
              <a:t>：</a:t>
            </a:r>
            <a:r>
              <a:rPr kumimoji="1" lang="en-US" altLang="ja-JP" dirty="0" smtClean="0"/>
              <a:t>IRT/Variant</a:t>
            </a:r>
            <a:r>
              <a:rPr kumimoji="1" lang="ja-JP" altLang="en-US" dirty="0" smtClean="0"/>
              <a:t>切り替え</a:t>
            </a:r>
            <a:endParaRPr kumimoji="1" lang="ja-JP" altLang="en-US" dirty="0"/>
          </a:p>
        </p:txBody>
      </p:sp>
      <p:pic>
        <p:nvPicPr>
          <p:cNvPr id="2050" name="Picture 2" descr="https://jp.mathworks.com/help/simulink/slref/initialize_function_block_contents_ja_J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320992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3"/>
          <a:stretch>
            <a:fillRect/>
          </a:stretch>
        </p:blipFill>
        <p:spPr>
          <a:xfrm>
            <a:off x="4014558" y="3581400"/>
            <a:ext cx="4858210" cy="2883029"/>
          </a:xfrm>
          <a:prstGeom prst="rect">
            <a:avLst/>
          </a:prstGeom>
        </p:spPr>
      </p:pic>
      <p:pic>
        <p:nvPicPr>
          <p:cNvPr id="6" name="図 5"/>
          <p:cNvPicPr>
            <a:picLocks noChangeAspect="1"/>
          </p:cNvPicPr>
          <p:nvPr/>
        </p:nvPicPr>
        <p:blipFill>
          <a:blip r:embed="rId4"/>
          <a:stretch>
            <a:fillRect/>
          </a:stretch>
        </p:blipFill>
        <p:spPr>
          <a:xfrm>
            <a:off x="201746" y="3705225"/>
            <a:ext cx="3775862" cy="1916109"/>
          </a:xfrm>
          <a:prstGeom prst="rect">
            <a:avLst/>
          </a:prstGeom>
        </p:spPr>
      </p:pic>
      <p:sp>
        <p:nvSpPr>
          <p:cNvPr id="10" name="正方形/長方形 9"/>
          <p:cNvSpPr/>
          <p:nvPr/>
        </p:nvSpPr>
        <p:spPr bwMode="auto">
          <a:xfrm>
            <a:off x="2383461" y="2640283"/>
            <a:ext cx="838200" cy="457200"/>
          </a:xfrm>
          <a:prstGeom prst="rect">
            <a:avLst/>
          </a:prstGeom>
          <a:noFill/>
          <a:ln w="3810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右矢印 8"/>
          <p:cNvSpPr/>
          <p:nvPr/>
        </p:nvSpPr>
        <p:spPr bwMode="auto">
          <a:xfrm rot="5400000">
            <a:off x="2453780" y="3188990"/>
            <a:ext cx="668005" cy="533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5562600" y="3124200"/>
            <a:ext cx="2350093" cy="457200"/>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Variant Manager</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685800" y="912416"/>
            <a:ext cx="7772400" cy="1209611"/>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1" lang="ja-JP" altLang="en-US" b="0" i="0" u="none" strike="noStrike" cap="none" normalizeH="0" baseline="0" dirty="0" smtClean="0">
                <a:ln>
                  <a:noFill/>
                </a:ln>
                <a:solidFill>
                  <a:schemeClr val="tx1"/>
                </a:solidFill>
                <a:effectLst/>
                <a:latin typeface="Arial" charset="0"/>
                <a:ea typeface="ＭＳ Ｐゴシック" pitchFamily="50" charset="-128"/>
              </a:rPr>
              <a:t>基本機能：</a:t>
            </a:r>
            <a:endParaRPr kumimoji="1" lang="en-US" altLang="ja-JP" b="0" i="0" u="none" strike="noStrike" cap="none" normalizeH="0" baseline="0" dirty="0" smtClean="0">
              <a:ln>
                <a:noFill/>
              </a:ln>
              <a:solidFill>
                <a:schemeClr val="tx1"/>
              </a:solidFill>
              <a:effectLst/>
              <a:latin typeface="Arial" charset="0"/>
              <a:ea typeface="ＭＳ Ｐゴシック" pitchFamily="50" charset="-128"/>
            </a:endParaRPr>
          </a:p>
          <a:p>
            <a:pPr marL="285750" indent="-285750">
              <a:buFont typeface="Arial" panose="020B0604020202020204" pitchFamily="34" charset="0"/>
              <a:buChar char="•"/>
            </a:pPr>
            <a:r>
              <a:rPr kumimoji="1" lang="en-US" altLang="ja-JP" b="0" i="0" u="none" strike="noStrike" cap="none" normalizeH="0" baseline="0" dirty="0" smtClean="0">
                <a:ln>
                  <a:noFill/>
                </a:ln>
                <a:solidFill>
                  <a:schemeClr val="tx1"/>
                </a:solidFill>
                <a:effectLst/>
                <a:latin typeface="Arial" charset="0"/>
                <a:ea typeface="ＭＳ Ｐゴシック" pitchFamily="50" charset="-128"/>
              </a:rPr>
              <a:t>Event Type</a:t>
            </a:r>
            <a:r>
              <a:rPr kumimoji="1" lang="ja-JP" altLang="en-US" b="0" i="0" u="none" strike="noStrike" cap="none" normalizeH="0" baseline="0" dirty="0" smtClean="0">
                <a:ln>
                  <a:noFill/>
                </a:ln>
                <a:solidFill>
                  <a:schemeClr val="tx1"/>
                </a:solidFill>
                <a:effectLst/>
                <a:latin typeface="Arial" charset="0"/>
                <a:ea typeface="ＭＳ Ｐゴシック" pitchFamily="50" charset="-128"/>
              </a:rPr>
              <a:t>で</a:t>
            </a:r>
            <a:r>
              <a:rPr kumimoji="1" lang="en-US" altLang="ja-JP" b="0" i="0" u="none" strike="noStrike" cap="none" normalizeH="0" baseline="0" dirty="0" smtClean="0">
                <a:ln>
                  <a:noFill/>
                </a:ln>
                <a:solidFill>
                  <a:schemeClr val="tx1"/>
                </a:solidFill>
                <a:effectLst/>
                <a:latin typeface="Arial" charset="0"/>
                <a:ea typeface="ＭＳ Ｐゴシック" pitchFamily="50" charset="-128"/>
              </a:rPr>
              <a:t>I/R/T</a:t>
            </a:r>
            <a:r>
              <a:rPr kumimoji="1" lang="ja-JP" altLang="en-US" b="0" i="0" u="none" strike="noStrike" cap="none" normalizeH="0" baseline="0" dirty="0" smtClean="0">
                <a:ln>
                  <a:noFill/>
                </a:ln>
                <a:solidFill>
                  <a:schemeClr val="tx1"/>
                </a:solidFill>
                <a:effectLst/>
                <a:latin typeface="Arial" charset="0"/>
                <a:ea typeface="ＭＳ Ｐゴシック" pitchFamily="50" charset="-128"/>
              </a:rPr>
              <a:t>の切り替え</a:t>
            </a:r>
            <a:endParaRPr kumimoji="1" lang="en-US" altLang="ja-JP" b="0" i="0" u="none" strike="noStrike" cap="none" normalizeH="0" baseline="0" dirty="0" smtClean="0">
              <a:ln>
                <a:noFill/>
              </a:ln>
              <a:solidFill>
                <a:schemeClr val="tx1"/>
              </a:solidFill>
              <a:effectLst/>
              <a:latin typeface="Arial" charset="0"/>
              <a:ea typeface="ＭＳ Ｐゴシック" pitchFamily="50" charset="-128"/>
            </a:endParaRPr>
          </a:p>
          <a:p>
            <a:pPr marL="285750" indent="-285750">
              <a:buFont typeface="Arial" panose="020B0604020202020204" pitchFamily="34" charset="0"/>
              <a:buChar char="•"/>
            </a:pPr>
            <a:r>
              <a:rPr lang="en-US" altLang="ja-JP" dirty="0" smtClean="0"/>
              <a:t>Variant</a:t>
            </a:r>
            <a:r>
              <a:rPr lang="ja-JP" altLang="en-US" dirty="0" smtClean="0"/>
              <a:t>条件の有効化</a:t>
            </a:r>
            <a:r>
              <a:rPr lang="ja-JP" altLang="en-US" dirty="0"/>
              <a:t>に</a:t>
            </a:r>
            <a:r>
              <a:rPr lang="ja-JP" altLang="en-US" dirty="0" smtClean="0"/>
              <a:t>より切り替え、及びプリプロセッサ条件の生成</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1627515" y="4701379"/>
            <a:ext cx="2350093" cy="457200"/>
          </a:xfrm>
          <a:prstGeom prst="rect">
            <a:avLst/>
          </a:prstGeom>
          <a:no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任意の名前</a:t>
            </a:r>
          </a:p>
        </p:txBody>
      </p:sp>
    </p:spTree>
    <p:extLst>
      <p:ext uri="{BB962C8B-B14F-4D97-AF65-F5344CB8AC3E}">
        <p14:creationId xmlns:p14="http://schemas.microsoft.com/office/powerpoint/2010/main" val="40986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Event </a:t>
            </a:r>
            <a:r>
              <a:rPr lang="en-US" altLang="ja-JP" dirty="0" smtClean="0"/>
              <a:t>Listener</a:t>
            </a:r>
            <a:r>
              <a:rPr kumimoji="1" lang="ja-JP" altLang="en-US" dirty="0" smtClean="0"/>
              <a:t>：</a:t>
            </a:r>
            <a:r>
              <a:rPr kumimoji="1" lang="en-US" altLang="ja-JP" dirty="0" smtClean="0"/>
              <a:t>Variant</a:t>
            </a:r>
            <a:r>
              <a:rPr kumimoji="1" lang="ja-JP" altLang="en-US" dirty="0" smtClean="0"/>
              <a:t>切り替え</a:t>
            </a:r>
            <a:endParaRPr kumimoji="1" lang="ja-JP" altLang="en-US" dirty="0"/>
          </a:p>
        </p:txBody>
      </p:sp>
      <p:sp>
        <p:nvSpPr>
          <p:cNvPr id="3" name="コンテンツ プレースホルダー 2"/>
          <p:cNvSpPr>
            <a:spLocks noGrp="1"/>
          </p:cNvSpPr>
          <p:nvPr>
            <p:ph idx="1"/>
          </p:nvPr>
        </p:nvSpPr>
        <p:spPr>
          <a:xfrm>
            <a:off x="590550" y="914400"/>
            <a:ext cx="8229600" cy="5329237"/>
          </a:xfrm>
        </p:spPr>
        <p:txBody>
          <a:bodyPr/>
          <a:lstStyle/>
          <a:p>
            <a:pPr marL="0" indent="0">
              <a:buNone/>
            </a:pPr>
            <a:r>
              <a:rPr kumimoji="1" lang="ja-JP" altLang="en-US" sz="1800" dirty="0" smtClean="0"/>
              <a:t>検証内容：</a:t>
            </a:r>
            <a:r>
              <a:rPr kumimoji="1" lang="en-US" altLang="ja-JP" sz="1800" dirty="0" smtClean="0"/>
              <a:t>Variant</a:t>
            </a:r>
            <a:r>
              <a:rPr kumimoji="1" lang="ja-JP" altLang="en-US" sz="1800" dirty="0" smtClean="0"/>
              <a:t>切り替え、及びコード生成</a:t>
            </a:r>
            <a:endParaRPr kumimoji="1" lang="en-US" altLang="ja-JP" sz="1800" dirty="0" smtClean="0"/>
          </a:p>
          <a:p>
            <a:r>
              <a:rPr kumimoji="1" lang="en-US" altLang="ja-JP" sz="1800" dirty="0" smtClean="0"/>
              <a:t>Event Listener</a:t>
            </a:r>
            <a:r>
              <a:rPr kumimoji="1" lang="ja-JP" altLang="en-US" sz="1800" dirty="0" smtClean="0"/>
              <a:t>で指定した</a:t>
            </a:r>
            <a:r>
              <a:rPr kumimoji="1" lang="en-US" altLang="ja-JP" sz="1800" dirty="0" smtClean="0"/>
              <a:t>Variant</a:t>
            </a:r>
            <a:r>
              <a:rPr kumimoji="1" lang="ja-JP" altLang="en-US" sz="1800" dirty="0" smtClean="0"/>
              <a:t>制御名に従い</a:t>
            </a:r>
            <a:r>
              <a:rPr kumimoji="1" lang="en-US" altLang="ja-JP" sz="1800" dirty="0" smtClean="0"/>
              <a:t>Variant Manager</a:t>
            </a:r>
            <a:r>
              <a:rPr kumimoji="1" lang="ja-JP" altLang="en-US" sz="1800" dirty="0" smtClean="0"/>
              <a:t>で</a:t>
            </a:r>
            <a:r>
              <a:rPr kumimoji="1" lang="ja-JP" altLang="en-US" sz="1800" dirty="0"/>
              <a:t>条件</a:t>
            </a:r>
            <a:r>
              <a:rPr kumimoji="1" lang="ja-JP" altLang="en-US" sz="1800" dirty="0" smtClean="0"/>
              <a:t>を定義</a:t>
            </a:r>
            <a:endParaRPr kumimoji="1" lang="en-US" altLang="ja-JP" sz="1800" dirty="0" smtClean="0"/>
          </a:p>
          <a:p>
            <a:r>
              <a:rPr kumimoji="1" lang="ja-JP" altLang="en-US" sz="1800" dirty="0" smtClean="0">
                <a:latin typeface="Arial" charset="0"/>
                <a:ea typeface="ＭＳ Ｐゴシック" pitchFamily="50" charset="-128"/>
              </a:rPr>
              <a:t>但し、</a:t>
            </a:r>
            <a:r>
              <a:rPr kumimoji="1" lang="en-US" altLang="ja-JP" sz="1800" dirty="0" smtClean="0">
                <a:latin typeface="Arial" charset="0"/>
                <a:ea typeface="ＭＳ Ｐゴシック" pitchFamily="50" charset="-128"/>
              </a:rPr>
              <a:t>1</a:t>
            </a:r>
            <a:r>
              <a:rPr kumimoji="1" lang="ja-JP" altLang="en-US" sz="1800" dirty="0" err="1">
                <a:latin typeface="Arial" charset="0"/>
                <a:ea typeface="ＭＳ Ｐゴシック" pitchFamily="50" charset="-128"/>
              </a:rPr>
              <a:t>つの</a:t>
            </a:r>
            <a:r>
              <a:rPr kumimoji="1" lang="en-US" altLang="ja-JP" sz="1800" dirty="0">
                <a:latin typeface="Arial" charset="0"/>
                <a:ea typeface="ＭＳ Ｐゴシック" pitchFamily="50" charset="-128"/>
              </a:rPr>
              <a:t>Event Listener</a:t>
            </a:r>
            <a:r>
              <a:rPr kumimoji="1" lang="ja-JP" altLang="en-US" sz="1800" dirty="0">
                <a:latin typeface="Arial" charset="0"/>
                <a:ea typeface="ＭＳ Ｐゴシック" pitchFamily="50" charset="-128"/>
              </a:rPr>
              <a:t>に対して</a:t>
            </a:r>
            <a:r>
              <a:rPr kumimoji="1" lang="en-US" altLang="ja-JP" sz="1800" dirty="0" smtClean="0">
                <a:latin typeface="Arial" charset="0"/>
                <a:ea typeface="ＭＳ Ｐゴシック" pitchFamily="50" charset="-128"/>
              </a:rPr>
              <a:t>Variant</a:t>
            </a:r>
            <a:r>
              <a:rPr kumimoji="1" lang="ja-JP" altLang="en-US" sz="1800" dirty="0" smtClean="0">
                <a:latin typeface="Arial" charset="0"/>
                <a:ea typeface="ＭＳ Ｐゴシック" pitchFamily="50" charset="-128"/>
              </a:rPr>
              <a:t>切り替えは</a:t>
            </a:r>
            <a:r>
              <a:rPr kumimoji="1" lang="en-US" altLang="ja-JP" sz="1800" dirty="0">
                <a:latin typeface="Arial" charset="0"/>
                <a:ea typeface="ＭＳ Ｐゴシック" pitchFamily="50" charset="-128"/>
              </a:rPr>
              <a:t>1</a:t>
            </a:r>
            <a:r>
              <a:rPr kumimoji="1" lang="ja-JP" altLang="en-US" sz="1800" dirty="0">
                <a:latin typeface="Arial" charset="0"/>
                <a:ea typeface="ＭＳ Ｐゴシック" pitchFamily="50" charset="-128"/>
              </a:rPr>
              <a:t>つのみ</a:t>
            </a:r>
            <a:r>
              <a:rPr kumimoji="1" lang="ja-JP" altLang="en-US" sz="1800" dirty="0" smtClean="0">
                <a:latin typeface="Arial" charset="0"/>
                <a:ea typeface="ＭＳ Ｐゴシック" pitchFamily="50" charset="-128"/>
              </a:rPr>
              <a:t>設定可</a:t>
            </a:r>
            <a:endParaRPr kumimoji="1" lang="en-US" altLang="ja-JP" sz="1800" dirty="0" smtClean="0">
              <a:latin typeface="Arial" charset="0"/>
              <a:ea typeface="ＭＳ Ｐゴシック" pitchFamily="50" charset="-128"/>
            </a:endParaRPr>
          </a:p>
          <a:p>
            <a:pPr lvl="1"/>
            <a:r>
              <a:rPr kumimoji="1" lang="ja-JP" altLang="en-US" sz="1400" dirty="0" smtClean="0">
                <a:solidFill>
                  <a:srgbClr val="FF0000"/>
                </a:solidFill>
                <a:latin typeface="Arial" charset="0"/>
                <a:ea typeface="ＭＳ Ｐゴシック" pitchFamily="50" charset="-128"/>
              </a:rPr>
              <a:t>複数の</a:t>
            </a:r>
            <a:r>
              <a:rPr kumimoji="1" lang="en-US" altLang="ja-JP" sz="1400" dirty="0" smtClean="0">
                <a:solidFill>
                  <a:srgbClr val="FF0000"/>
                </a:solidFill>
                <a:latin typeface="Arial" charset="0"/>
                <a:ea typeface="ＭＳ Ｐゴシック" pitchFamily="50" charset="-128"/>
              </a:rPr>
              <a:t>Variant</a:t>
            </a:r>
            <a:r>
              <a:rPr kumimoji="1" lang="ja-JP" altLang="en-US" sz="1400" dirty="0" smtClean="0">
                <a:solidFill>
                  <a:srgbClr val="FF0000"/>
                </a:solidFill>
                <a:latin typeface="Arial" charset="0"/>
                <a:ea typeface="ＭＳ Ｐゴシック" pitchFamily="50" charset="-128"/>
              </a:rPr>
              <a:t>設定</a:t>
            </a:r>
            <a:r>
              <a:rPr kumimoji="1" lang="ja-JP" altLang="en-US" sz="1400" dirty="0">
                <a:solidFill>
                  <a:srgbClr val="FF0000"/>
                </a:solidFill>
                <a:latin typeface="Arial" charset="0"/>
                <a:ea typeface="ＭＳ Ｐゴシック" pitchFamily="50" charset="-128"/>
              </a:rPr>
              <a:t>は不可と</a:t>
            </a:r>
            <a:r>
              <a:rPr kumimoji="1" lang="ja-JP" altLang="en-US" sz="1400" dirty="0" smtClean="0">
                <a:solidFill>
                  <a:srgbClr val="FF0000"/>
                </a:solidFill>
                <a:latin typeface="Arial" charset="0"/>
                <a:ea typeface="ＭＳ Ｐゴシック" pitchFamily="50" charset="-128"/>
              </a:rPr>
              <a:t>思われる</a:t>
            </a:r>
            <a:endParaRPr kumimoji="1" lang="en-US" altLang="ja-JP" sz="1400" dirty="0" smtClean="0">
              <a:solidFill>
                <a:srgbClr val="FF0000"/>
              </a:solidFill>
              <a:latin typeface="Arial" charset="0"/>
              <a:ea typeface="ＭＳ Ｐゴシック" pitchFamily="50" charset="-128"/>
            </a:endParaRPr>
          </a:p>
          <a:p>
            <a:pPr lvl="1"/>
            <a:endParaRPr kumimoji="1" lang="en-US" altLang="ja-JP" sz="1800" dirty="0"/>
          </a:p>
          <a:p>
            <a:endParaRPr kumimoji="1" lang="en-US" altLang="ja-JP" sz="1800" dirty="0" smtClean="0"/>
          </a:p>
          <a:p>
            <a:endParaRPr kumimoji="1" lang="en-US" altLang="ja-JP" sz="1800" dirty="0" smtClean="0"/>
          </a:p>
          <a:p>
            <a:r>
              <a:rPr kumimoji="1" lang="en-US" altLang="ja-JP" sz="1800" dirty="0" smtClean="0"/>
              <a:t>preprocessor</a:t>
            </a:r>
            <a:r>
              <a:rPr kumimoji="1" lang="ja-JP" altLang="en-US" sz="1800" dirty="0" smtClean="0"/>
              <a:t>条件を生成するオプションを有効にしてコード生成</a:t>
            </a:r>
            <a:endParaRPr kumimoji="1" lang="ja-JP" altLang="en-US" sz="1800" dirty="0"/>
          </a:p>
        </p:txBody>
      </p:sp>
      <p:pic>
        <p:nvPicPr>
          <p:cNvPr id="4" name="図 3"/>
          <p:cNvPicPr>
            <a:picLocks noChangeAspect="1"/>
          </p:cNvPicPr>
          <p:nvPr/>
        </p:nvPicPr>
        <p:blipFill>
          <a:blip r:embed="rId2"/>
          <a:stretch>
            <a:fillRect/>
          </a:stretch>
        </p:blipFill>
        <p:spPr>
          <a:xfrm>
            <a:off x="762000" y="2191861"/>
            <a:ext cx="7677150" cy="703739"/>
          </a:xfrm>
          <a:prstGeom prst="rect">
            <a:avLst/>
          </a:prstGeom>
        </p:spPr>
      </p:pic>
      <p:pic>
        <p:nvPicPr>
          <p:cNvPr id="5" name="図 4"/>
          <p:cNvPicPr>
            <a:picLocks noChangeAspect="1"/>
          </p:cNvPicPr>
          <p:nvPr/>
        </p:nvPicPr>
        <p:blipFill>
          <a:blip r:embed="rId3"/>
          <a:stretch>
            <a:fillRect/>
          </a:stretch>
        </p:blipFill>
        <p:spPr>
          <a:xfrm>
            <a:off x="885825" y="3579018"/>
            <a:ext cx="2486025" cy="2889846"/>
          </a:xfrm>
          <a:prstGeom prst="rect">
            <a:avLst/>
          </a:prstGeom>
          <a:ln>
            <a:solidFill>
              <a:schemeClr val="tx1"/>
            </a:solidFill>
          </a:ln>
        </p:spPr>
      </p:pic>
      <p:sp>
        <p:nvSpPr>
          <p:cNvPr id="6" name="正方形/長方形 5"/>
          <p:cNvSpPr/>
          <p:nvPr/>
        </p:nvSpPr>
        <p:spPr bwMode="auto">
          <a:xfrm>
            <a:off x="885824" y="4038600"/>
            <a:ext cx="2466975" cy="2190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a:xfrm>
            <a:off x="3581400" y="3773774"/>
            <a:ext cx="1826141" cy="646331"/>
          </a:xfrm>
          <a:prstGeom prst="rect">
            <a:avLst/>
          </a:prstGeom>
        </p:spPr>
        <p:txBody>
          <a:bodyPr wrap="none">
            <a:spAutoFit/>
          </a:bodyPr>
          <a:lstStyle/>
          <a:p>
            <a:r>
              <a:rPr lang="ja-JP" altLang="en-US" b="1" dirty="0" smtClean="0">
                <a:solidFill>
                  <a:srgbClr val="C45400"/>
                </a:solidFill>
                <a:latin typeface="Meiryo" panose="020B0604030504040204" pitchFamily="50" charset="-128"/>
                <a:ea typeface="Meiryo" panose="020B0604030504040204" pitchFamily="50" charset="-128"/>
              </a:rPr>
              <a:t>初期化関数内に</a:t>
            </a:r>
            <a:endParaRPr lang="en-US" altLang="ja-JP" b="1" dirty="0" smtClean="0">
              <a:solidFill>
                <a:srgbClr val="C45400"/>
              </a:solidFill>
              <a:latin typeface="Meiryo" panose="020B0604030504040204" pitchFamily="50" charset="-128"/>
              <a:ea typeface="Meiryo" panose="020B0604030504040204" pitchFamily="50" charset="-128"/>
            </a:endParaRPr>
          </a:p>
          <a:p>
            <a:r>
              <a:rPr lang="en-US" altLang="ja-JP" b="1" dirty="0" smtClean="0">
                <a:solidFill>
                  <a:srgbClr val="C45400"/>
                </a:solidFill>
                <a:latin typeface="Meiryo" panose="020B0604030504040204" pitchFamily="50" charset="-128"/>
                <a:ea typeface="Meiryo" panose="020B0604030504040204" pitchFamily="50" charset="-128"/>
              </a:rPr>
              <a:t>#if xxx </a:t>
            </a:r>
            <a:r>
              <a:rPr lang="ja-JP" altLang="en-US" b="1" dirty="0" smtClean="0">
                <a:solidFill>
                  <a:srgbClr val="C45400"/>
                </a:solidFill>
                <a:latin typeface="Meiryo" panose="020B0604030504040204" pitchFamily="50" charset="-128"/>
                <a:ea typeface="Meiryo" panose="020B0604030504040204" pitchFamily="50" charset="-128"/>
              </a:rPr>
              <a:t>が出現</a:t>
            </a:r>
            <a:endParaRPr lang="en-US" altLang="ja-JP" b="1" dirty="0" smtClean="0">
              <a:solidFill>
                <a:srgbClr val="C45400"/>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937814386"/>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3B6A56-DB42-48A3-85C1-55046DBB54A1}"/>
</file>

<file path=customXml/itemProps2.xml><?xml version="1.0" encoding="utf-8"?>
<ds:datastoreItem xmlns:ds="http://schemas.openxmlformats.org/officeDocument/2006/customXml" ds:itemID="{5DA664C2-CCE2-4B10-8669-5D34F1BEE413}">
  <ds:schemaRefs>
    <ds:schemaRef ds:uri="4f9469a5-59df-4688-ab0c-43c66142dc4b"/>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F6A28B0-91EE-4580-937F-72EBAF519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1039</Words>
  <Application>Microsoft Office PowerPoint</Application>
  <PresentationFormat>画面に合わせる (4:3)</PresentationFormat>
  <Paragraphs>157</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1_標準デザイン</vt:lpstr>
      <vt:lpstr>Event listener</vt:lpstr>
      <vt:lpstr>PowerPoint プレゼンテーション</vt:lpstr>
      <vt:lpstr>まとめ</vt:lpstr>
      <vt:lpstr>Location：Simulink Library</vt:lpstr>
      <vt:lpstr>1.1. Event listener （ Initialize Function、Reset Function、Terminate Function ）</vt:lpstr>
      <vt:lpstr>コード生成</vt:lpstr>
      <vt:lpstr>Initialize Function：データ初期化との関連性</vt:lpstr>
      <vt:lpstr>Event Listener：IRT/Variant切り替え</vt:lpstr>
      <vt:lpstr>Event Listener：Variant切り替え</vt:lpstr>
      <vt:lpstr>Event Listener：Variant切り替え -2-</vt:lpstr>
      <vt:lpstr>モデル参照 w/ IRT function</vt:lpstr>
      <vt:lpstr>1.4. Parameter Writer</vt:lpstr>
      <vt:lpstr>Model Referenceでの階層跨ぎ</vt:lpstr>
      <vt:lpstr>モデル参照 Parameter Write</vt:lpstr>
      <vt:lpstr>モデル参照 Parameter Write -2-</vt:lpstr>
      <vt:lpstr>モデル参照 Parameter Write -3-</vt:lpstr>
      <vt:lpstr>補足資料：ブロック設置個所に対する警告</vt:lpstr>
      <vt:lpstr>State Reader、State Writer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2014-11-07T02:25:43Z</dcterms:created>
  <dcterms:modified xsi:type="dcterms:W3CDTF">2020-07-16T01:22:29Z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