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4"/>
  </p:sldMasterIdLst>
  <p:notesMasterIdLst>
    <p:notesMasterId r:id="rId38"/>
  </p:notes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1" r:id="rId14"/>
    <p:sldId id="290" r:id="rId15"/>
    <p:sldId id="267" r:id="rId16"/>
    <p:sldId id="268" r:id="rId17"/>
    <p:sldId id="269" r:id="rId18"/>
    <p:sldId id="271" r:id="rId19"/>
    <p:sldId id="274" r:id="rId20"/>
    <p:sldId id="270" r:id="rId21"/>
    <p:sldId id="273" r:id="rId22"/>
    <p:sldId id="272" r:id="rId23"/>
    <p:sldId id="282" r:id="rId24"/>
    <p:sldId id="283" r:id="rId25"/>
    <p:sldId id="284" r:id="rId26"/>
    <p:sldId id="275" r:id="rId27"/>
    <p:sldId id="276" r:id="rId28"/>
    <p:sldId id="277" r:id="rId29"/>
    <p:sldId id="278" r:id="rId30"/>
    <p:sldId id="279" r:id="rId31"/>
    <p:sldId id="285" r:id="rId32"/>
    <p:sldId id="286" r:id="rId33"/>
    <p:sldId id="287" r:id="rId34"/>
    <p:sldId id="288" r:id="rId35"/>
    <p:sldId id="289" r:id="rId36"/>
    <p:sldId id="280" r:id="rId37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9656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DB175-ECF9-418C-9522-8BAE2DBBB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4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1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3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xmlns="" id="{5AAF36D2-D007-4FDC-A1A4-1BADA54FA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アイシン・ソフトウェア株式会社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D2717D22-89D8-480D-AF40-E9CB8EC5C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From Spreadsheet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7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535305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ファイル名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読み込むファイルを選択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右図赤枠のボタンで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で選択できる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MATLAB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カレントフォルダ以外</a:t>
            </a:r>
            <a:r>
              <a:rPr kumimoji="1" lang="ja-JP" altLang="en-US" dirty="0" smtClean="0"/>
              <a:t>のファイルを選択した場合、絶対パスとなる</a:t>
            </a:r>
            <a:endParaRPr kumimoji="1" lang="en-US" altLang="ja-JP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545" y="1220486"/>
            <a:ext cx="3215825" cy="4929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5759545" y="2854410"/>
            <a:ext cx="3155855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320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520065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ファイル名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読み込むファイルを選択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右図赤枠のボタンで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で選択できる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MATLAB</a:t>
            </a:r>
            <a:r>
              <a:rPr kumimoji="1" lang="ja-JP" altLang="en-US" dirty="0" smtClean="0"/>
              <a:t>のカレントフォルダのファイルを選ぶとファイル名のみ入る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u="sng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カレントフォルダを移動させたときに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、同名ファイルが移動先のフォルダに存在した場合、意図しない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ファイルを読み込む場合があるため注意が必要</a:t>
            </a:r>
            <a:endParaRPr kumimoji="1" lang="en-US" altLang="ja-JP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307" y="1220487"/>
            <a:ext cx="3232055" cy="4929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5759545" y="2854410"/>
            <a:ext cx="3155855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664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527685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シート</a:t>
            </a:r>
            <a:r>
              <a:rPr kumimoji="1" lang="ja-JP" altLang="en-US" dirty="0" smtClean="0"/>
              <a:t>名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読み込むシートを選択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右図赤枠のボタンで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で選択できる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下のシートをクリックで選択</a:t>
            </a:r>
            <a:endParaRPr kumimoji="1" lang="en-US" altLang="ja-JP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196" y="1220487"/>
            <a:ext cx="3226166" cy="495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8686800" y="3124200"/>
            <a:ext cx="2286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2133600" cy="350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正方形/長方形 10"/>
          <p:cNvSpPr/>
          <p:nvPr/>
        </p:nvSpPr>
        <p:spPr bwMode="auto">
          <a:xfrm>
            <a:off x="2590800" y="5906530"/>
            <a:ext cx="6096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153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527685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範囲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読み込む範囲を選択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右図赤枠のボタンで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で選択できる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Ctrl</a:t>
            </a:r>
            <a:r>
              <a:rPr kumimoji="1" lang="ja-JP" altLang="en-US" dirty="0" smtClean="0"/>
              <a:t>キーを押しながらクリックで飛び地で選択が可能</a:t>
            </a:r>
            <a:endParaRPr kumimoji="1" lang="en-US" altLang="ja-JP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492" y="1219199"/>
            <a:ext cx="3215870" cy="491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8686800" y="3124200"/>
            <a:ext cx="2286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93200"/>
            <a:ext cx="1981200" cy="328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 bwMode="auto">
          <a:xfrm>
            <a:off x="5767492" y="3352800"/>
            <a:ext cx="3147908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242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40105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最初</a:t>
            </a:r>
            <a:r>
              <a:rPr kumimoji="1" lang="ja-JP" altLang="en-US" dirty="0" smtClean="0"/>
              <a:t>の列の扱い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時間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最初</a:t>
            </a:r>
            <a:r>
              <a:rPr kumimoji="1" lang="ja-JP" altLang="en-US" dirty="0" smtClean="0"/>
              <a:t>の列の値を時間値として扱う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次のデータのとき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次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よう</a:t>
            </a:r>
            <a:r>
              <a:rPr kumimoji="1" lang="ja-JP" altLang="en-US" dirty="0" smtClean="0"/>
              <a:t>な結果となる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　　　　　　　　　　　　　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右上図の通り設定したとき</a:t>
            </a:r>
            <a:endParaRPr kumimoji="1" lang="en-US" altLang="ja-JP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75365"/>
            <a:ext cx="2286000" cy="99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7" y="4114800"/>
            <a:ext cx="2283278" cy="20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416" y="926757"/>
            <a:ext cx="3115236" cy="417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5715000" y="3606114"/>
            <a:ext cx="31242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64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49" y="1052513"/>
            <a:ext cx="8309681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最初</a:t>
            </a:r>
            <a:r>
              <a:rPr kumimoji="1" lang="ja-JP" altLang="en-US" dirty="0" smtClean="0"/>
              <a:t>の列の扱い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データ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最初</a:t>
            </a:r>
            <a:r>
              <a:rPr kumimoji="1" lang="ja-JP" altLang="en-US" dirty="0" smtClean="0"/>
              <a:t>の列の値をデータとして扱う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>
                <a:solidFill>
                  <a:srgbClr val="FF0000"/>
                </a:solidFill>
              </a:rPr>
              <a:t>データにしたときの注意点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u="sng" dirty="0" smtClean="0"/>
              <a:t>１</a:t>
            </a:r>
            <a:r>
              <a:rPr kumimoji="1" lang="ja-JP" altLang="en-US" u="sng" dirty="0"/>
              <a:t>．</a:t>
            </a:r>
            <a:r>
              <a:rPr kumimoji="1" lang="ja-JP" altLang="en-US" u="sng" dirty="0" smtClean="0"/>
              <a:t>内挿外挿の設定部分が無くなる</a:t>
            </a:r>
            <a:endParaRPr kumimoji="1" lang="en-US" altLang="ja-JP" u="sng" dirty="0" smtClean="0"/>
          </a:p>
          <a:p>
            <a:pPr marL="0" indent="0">
              <a:buNone/>
            </a:pPr>
            <a:r>
              <a:rPr kumimoji="1" lang="ja-JP" altLang="en-US" dirty="0" smtClean="0"/>
              <a:t>　→「最後のデータ点後の出力</a:t>
            </a:r>
            <a:r>
              <a:rPr kumimoji="1" lang="ja-JP" altLang="en-US" dirty="0"/>
              <a:t>」</a:t>
            </a:r>
            <a:r>
              <a:rPr kumimoji="1" lang="ja-JP" altLang="en-US" dirty="0" smtClean="0"/>
              <a:t>に変化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　　　反復列 </a:t>
            </a:r>
            <a:r>
              <a:rPr kumimoji="1" lang="en-US" altLang="ja-JP" dirty="0" smtClean="0"/>
              <a:t>or </a:t>
            </a:r>
            <a:r>
              <a:rPr kumimoji="1" lang="ja-JP" altLang="en-US" dirty="0" smtClean="0"/>
              <a:t>最終値をホールド </a:t>
            </a:r>
            <a:r>
              <a:rPr kumimoji="1" lang="en-US" altLang="ja-JP" dirty="0" smtClean="0"/>
              <a:t>or </a:t>
            </a:r>
            <a:r>
              <a:rPr kumimoji="1" lang="ja-JP" altLang="en-US" dirty="0" smtClean="0"/>
              <a:t>グラウンド値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　　　　が設定可能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825845"/>
            <a:ext cx="217288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6847703" y="3089190"/>
            <a:ext cx="2183185" cy="2286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6847703" y="2667000"/>
            <a:ext cx="2183185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76301"/>
            <a:ext cx="1820163" cy="244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屈折矢印 2"/>
          <p:cNvSpPr/>
          <p:nvPr/>
        </p:nvSpPr>
        <p:spPr bwMode="auto">
          <a:xfrm rot="5400000">
            <a:off x="6324600" y="2974890"/>
            <a:ext cx="304800" cy="762000"/>
          </a:xfrm>
          <a:prstGeom prst="bent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080607" y="2785690"/>
            <a:ext cx="1777393" cy="4178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34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49" y="1052513"/>
            <a:ext cx="8309681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最初</a:t>
            </a:r>
            <a:r>
              <a:rPr kumimoji="1" lang="ja-JP" altLang="en-US" dirty="0" smtClean="0"/>
              <a:t>の列の扱い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データ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最初</a:t>
            </a:r>
            <a:r>
              <a:rPr kumimoji="1" lang="ja-JP" altLang="en-US" dirty="0" smtClean="0"/>
              <a:t>の列の値をデータとして扱う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>
                <a:solidFill>
                  <a:srgbClr val="FF0000"/>
                </a:solidFill>
              </a:rPr>
              <a:t>データにしたときの注意点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u="sng" dirty="0"/>
              <a:t>２．</a:t>
            </a:r>
            <a:r>
              <a:rPr kumimoji="1" lang="ja-JP" altLang="en-US" u="sng" dirty="0" smtClean="0"/>
              <a:t>サンプル時間が</a:t>
            </a:r>
            <a:r>
              <a:rPr kumimoji="1" lang="en-US" altLang="ja-JP" u="sng" dirty="0" smtClean="0"/>
              <a:t>0</a:t>
            </a:r>
            <a:r>
              <a:rPr kumimoji="1" lang="ja-JP" altLang="en-US" u="sng" dirty="0" smtClean="0"/>
              <a:t>設定不可能になる</a:t>
            </a:r>
            <a:endParaRPr kumimoji="1" lang="en-US" altLang="ja-JP" u="sng" dirty="0" smtClean="0"/>
          </a:p>
          <a:p>
            <a:pPr marL="0" indent="0">
              <a:buNone/>
            </a:pPr>
            <a:r>
              <a:rPr kumimoji="1" lang="ja-JP" altLang="en-US" dirty="0" smtClean="0"/>
              <a:t>　→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にするとシミュレーション開始時エラーとなる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99" y="838200"/>
            <a:ext cx="2516101" cy="335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715590"/>
            <a:ext cx="5284315" cy="115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正方形/長方形 9"/>
          <p:cNvSpPr/>
          <p:nvPr/>
        </p:nvSpPr>
        <p:spPr bwMode="auto">
          <a:xfrm>
            <a:off x="6246899" y="2988276"/>
            <a:ext cx="2516101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3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49" y="1052513"/>
            <a:ext cx="8309681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最初</a:t>
            </a:r>
            <a:r>
              <a:rPr kumimoji="1" lang="ja-JP" altLang="en-US" dirty="0" smtClean="0"/>
              <a:t>の列の扱い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データ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最初</a:t>
            </a:r>
            <a:r>
              <a:rPr kumimoji="1" lang="ja-JP" altLang="en-US" dirty="0" smtClean="0"/>
              <a:t>の列の値をデータとして扱う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次のデータのとき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次のような結果となる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　　　　　　　　　　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設定値を右上の図の通りにしたとき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794" y="838200"/>
            <a:ext cx="3082258" cy="410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5776031" y="3505200"/>
            <a:ext cx="31242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75365"/>
            <a:ext cx="2286000" cy="99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14800"/>
            <a:ext cx="2221569" cy="200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18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・ブロック共通設定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右図赤枠部分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設定値概要は下図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44" y="1228725"/>
            <a:ext cx="3246356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 bwMode="auto">
          <a:xfrm>
            <a:off x="5745244" y="3700462"/>
            <a:ext cx="3246356" cy="338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745244" y="4267200"/>
            <a:ext cx="3246356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09498"/>
              </p:ext>
            </p:extLst>
          </p:nvPr>
        </p:nvGraphicFramePr>
        <p:xfrm>
          <a:off x="533400" y="2743200"/>
          <a:ext cx="5105400" cy="3662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81200"/>
                <a:gridCol w="31242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設定名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概要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出力データ型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出力するデータ型を設定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Inherit: auto</a:t>
                      </a:r>
                      <a:r>
                        <a:rPr kumimoji="1" lang="ja-JP" altLang="en-US" dirty="0" smtClean="0"/>
                        <a:t>の時は逆伝播でデータが決まる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サンプル時間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ブロックのサンプル時間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：連続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-1</a:t>
                      </a:r>
                      <a:r>
                        <a:rPr kumimoji="1" lang="ja-JP" altLang="en-US" dirty="0" smtClean="0"/>
                        <a:t>：継承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正の数：任意の時間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ゼロクロッシング検出を有効にする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サンプル時間設定が</a:t>
                      </a:r>
                      <a:r>
                        <a:rPr kumimoji="1" lang="en-US" altLang="ja-JP" dirty="0" smtClean="0"/>
                        <a:t>”0”(</a:t>
                      </a:r>
                      <a:r>
                        <a:rPr kumimoji="1" lang="ja-JP" altLang="en-US" dirty="0" smtClean="0"/>
                        <a:t>連続</a:t>
                      </a:r>
                      <a:r>
                        <a:rPr kumimoji="1" lang="en-US" altLang="ja-JP" dirty="0" smtClean="0"/>
                        <a:t>)</a:t>
                      </a:r>
                      <a:r>
                        <a:rPr kumimoji="1" lang="ja-JP" altLang="en-US" dirty="0" smtClean="0"/>
                        <a:t>の時に適用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不連続点で過度に小さいタイムスタンプを取ることを防ぐ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 bwMode="auto">
          <a:xfrm>
            <a:off x="5745244" y="5334000"/>
            <a:ext cx="3246356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70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・内挿外挿設定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右図赤枠部分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設定値概要は下図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　いずれも補間の挙動を決めるもの</a:t>
            </a:r>
            <a:endParaRPr kumimoji="1" lang="en-US" altLang="ja-JP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44" y="1228725"/>
            <a:ext cx="3246356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5745244" y="4648200"/>
            <a:ext cx="3246356" cy="685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143039"/>
              </p:ext>
            </p:extLst>
          </p:nvPr>
        </p:nvGraphicFramePr>
        <p:xfrm>
          <a:off x="533400" y="3058160"/>
          <a:ext cx="5105400" cy="2291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5071"/>
                <a:gridCol w="322032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設定名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概要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最初のデータ点前のデータ外挿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スプレッドシートの時間軸より前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時間範囲内のデータ内挿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スプレッドシートの時間内での間の抜けている部分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最後のデータ点後のデータ外挿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スプレッドシートの時間軸より後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目次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１</a:t>
            </a:r>
            <a:r>
              <a:rPr kumimoji="1" lang="ja-JP" altLang="en-US" dirty="0" smtClean="0"/>
              <a:t>．</a:t>
            </a:r>
            <a:r>
              <a:rPr kumimoji="1" lang="en-US" altLang="ja-JP" dirty="0" smtClean="0"/>
              <a:t>From Spreadsheet</a:t>
            </a:r>
            <a:r>
              <a:rPr kumimoji="1" lang="ja-JP" altLang="en-US" dirty="0" smtClean="0"/>
              <a:t>ブロックの特徴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２</a:t>
            </a:r>
            <a:r>
              <a:rPr kumimoji="1" lang="ja-JP" altLang="en-US" dirty="0" smtClean="0"/>
              <a:t>．</a:t>
            </a:r>
            <a:r>
              <a:rPr kumimoji="1" lang="en-US" altLang="ja-JP" dirty="0" smtClean="0"/>
              <a:t>From Spreadsheet</a:t>
            </a:r>
            <a:r>
              <a:rPr kumimoji="1" lang="ja-JP" altLang="en-US" dirty="0" smtClean="0"/>
              <a:t>ブロックの設定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３</a:t>
            </a:r>
            <a:r>
              <a:rPr kumimoji="1" lang="ja-JP" altLang="en-US" dirty="0" smtClean="0"/>
              <a:t>．</a:t>
            </a:r>
            <a:r>
              <a:rPr kumimoji="1" lang="ja-JP" altLang="en-US" dirty="0"/>
              <a:t>読み込まれる値の</a:t>
            </a:r>
            <a:r>
              <a:rPr kumimoji="1" lang="ja-JP" altLang="en-US" dirty="0" smtClean="0"/>
              <a:t>特徴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４</a:t>
            </a:r>
            <a:r>
              <a:rPr kumimoji="1" lang="ja-JP" altLang="en-US" dirty="0" smtClean="0"/>
              <a:t>．</a:t>
            </a:r>
            <a:r>
              <a:rPr kumimoji="1" lang="en-US" altLang="ja-JP" dirty="0" smtClean="0"/>
              <a:t>From Spreadsheet</a:t>
            </a:r>
            <a:r>
              <a:rPr kumimoji="1" lang="ja-JP" altLang="en-US" dirty="0" smtClean="0"/>
              <a:t>の制約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５</a:t>
            </a:r>
            <a:r>
              <a:rPr kumimoji="1" lang="ja-JP" altLang="en-US" dirty="0" smtClean="0"/>
              <a:t>．</a:t>
            </a:r>
            <a:r>
              <a:rPr kumimoji="1" lang="en-US" altLang="ja-JP" dirty="0" smtClean="0"/>
              <a:t>From Spreadsheet</a:t>
            </a:r>
            <a:r>
              <a:rPr kumimoji="1" lang="ja-JP" altLang="en-US" dirty="0" smtClean="0"/>
              <a:t>のダウングレード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６</a:t>
            </a:r>
            <a:r>
              <a:rPr kumimoji="1" lang="ja-JP" altLang="en-US" dirty="0" smtClean="0"/>
              <a:t>．</a:t>
            </a:r>
            <a:r>
              <a:rPr kumimoji="1" lang="en-US" altLang="ja-JP" dirty="0" smtClean="0"/>
              <a:t>From Spreadsheet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利点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345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32766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sz="4000" dirty="0" smtClean="0"/>
              <a:t>読み込まれる値の特徴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1298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読み込まれる値の特徴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err="1" smtClean="0"/>
              <a:t>SpreadSheet</a:t>
            </a:r>
            <a:r>
              <a:rPr kumimoji="1" lang="ja-JP" altLang="en-US" dirty="0" smtClean="0"/>
              <a:t>内に欠損値がある場合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・最初のデータの扱い：時間　のとき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シミュレーション開始時にエラーとなる</a:t>
            </a:r>
            <a:endParaRPr kumimoji="1" lang="en-US" altLang="ja-JP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24860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3971925"/>
            <a:ext cx="66389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9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読み込まれる値の特徴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err="1" smtClean="0"/>
              <a:t>SpreadSheet</a:t>
            </a:r>
            <a:r>
              <a:rPr kumimoji="1" lang="ja-JP" altLang="en-US" dirty="0" smtClean="0"/>
              <a:t>内に欠損値がある場合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・最初のデータの扱い：</a:t>
            </a:r>
            <a:r>
              <a:rPr kumimoji="1" lang="ja-JP" altLang="en-US" dirty="0"/>
              <a:t>データ</a:t>
            </a:r>
            <a:r>
              <a:rPr kumimoji="1" lang="ja-JP" altLang="en-US" dirty="0" smtClean="0"/>
              <a:t>　のとき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該当データ部分は</a:t>
            </a:r>
            <a:r>
              <a:rPr kumimoji="1" lang="en-US" altLang="ja-JP" dirty="0" err="1" smtClean="0"/>
              <a:t>NaN</a:t>
            </a:r>
            <a:r>
              <a:rPr kumimoji="1" lang="ja-JP" altLang="en-US" dirty="0" smtClean="0"/>
              <a:t>として出力される</a:t>
            </a:r>
            <a:endParaRPr kumimoji="1" lang="en-US" altLang="ja-JP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24860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3800"/>
            <a:ext cx="3078851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03" y="3752334"/>
            <a:ext cx="3369617" cy="21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25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32766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sz="4000" dirty="0" smtClean="0"/>
              <a:t>From Spreadsheet</a:t>
            </a:r>
            <a:r>
              <a:rPr kumimoji="1" lang="ja-JP" altLang="en-US" sz="4000" dirty="0" smtClean="0"/>
              <a:t>の制約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2549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</a:t>
            </a:r>
            <a:r>
              <a:rPr lang="ja-JP" altLang="en-US" dirty="0"/>
              <a:t>制約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From Spreadsheet</a:t>
            </a:r>
            <a:r>
              <a:rPr kumimoji="1" lang="ja-JP" altLang="en-US" dirty="0" err="1" smtClean="0"/>
              <a:t>には</a:t>
            </a:r>
            <a:r>
              <a:rPr kumimoji="1" lang="ja-JP" altLang="en-US" dirty="0" smtClean="0"/>
              <a:t>以下の制約がある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○コード生成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err="1" smtClean="0"/>
              <a:t>EmbeddedCoder</a:t>
            </a:r>
            <a:r>
              <a:rPr kumimoji="1" lang="ja-JP" altLang="en-US" dirty="0" smtClean="0"/>
              <a:t>によるコード生成不可能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○</a:t>
            </a:r>
            <a:r>
              <a:rPr kumimoji="1" lang="en-US" altLang="ja-JP" dirty="0" smtClean="0"/>
              <a:t>SLDV</a:t>
            </a:r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SLDV</a:t>
            </a:r>
            <a:r>
              <a:rPr kumimoji="1" lang="ja-JP" altLang="en-US" dirty="0" smtClean="0"/>
              <a:t>の非互換ブロック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6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32766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sz="4000" dirty="0" smtClean="0"/>
              <a:t>From Spreadsheet</a:t>
            </a:r>
            <a:r>
              <a:rPr kumimoji="1" lang="ja-JP" altLang="en-US" sz="4000" dirty="0" smtClean="0"/>
              <a:t>のダウングレード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4798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ブロックのダウングレード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From Spreadsheet</a:t>
            </a:r>
            <a:r>
              <a:rPr kumimoji="1" lang="ja-JP" altLang="en-US" dirty="0" smtClean="0"/>
              <a:t>ブロックを含んだモデルをダウングレード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警告で空のサブシステムに置き換えられたことが出力される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974" y="4162425"/>
            <a:ext cx="64770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96" y="1596059"/>
            <a:ext cx="47529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9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ブロックのダウングレード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From Spreadsheet</a:t>
            </a:r>
            <a:r>
              <a:rPr kumimoji="1" lang="ja-JP" altLang="en-US" dirty="0" smtClean="0"/>
              <a:t>ブロックを含んだモデルをダウングレード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空のサブシステムに置き換わっている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サブシステム内部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48006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95800"/>
            <a:ext cx="29622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2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32766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sz="4000" dirty="0" smtClean="0"/>
              <a:t>From Spreadsheet</a:t>
            </a:r>
            <a:r>
              <a:rPr kumimoji="1" lang="ja-JP" altLang="en-US" sz="4000" dirty="0" smtClean="0"/>
              <a:t>の利点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35757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ブロックの利点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時間に依存しないブロックの中で使うことが可能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トリガー信号のパターンを考慮せずにモデリングが可能）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例）</a:t>
            </a:r>
            <a:r>
              <a:rPr kumimoji="1" lang="ja-JP" altLang="en-US" dirty="0" smtClean="0"/>
              <a:t>トリガーの</a:t>
            </a:r>
            <a:r>
              <a:rPr kumimoji="1" lang="ja-JP" altLang="en-US" dirty="0" smtClean="0"/>
              <a:t>回数によって出力するデータを変更する場合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・モデル外観　　　　　　　　　　　　　　・サブシステム内部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Spreadsheet</a:t>
            </a:r>
            <a:r>
              <a:rPr kumimoji="1" lang="ja-JP" altLang="en-US" dirty="0" smtClean="0"/>
              <a:t>設定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624388"/>
            <a:ext cx="2739947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53946"/>
            <a:ext cx="25050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36361"/>
            <a:ext cx="2135227" cy="140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1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32766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sz="4000" dirty="0" smtClean="0"/>
              <a:t>From Spreadsheet</a:t>
            </a:r>
            <a:r>
              <a:rPr kumimoji="1" lang="ja-JP" altLang="en-US" sz="4000" dirty="0" smtClean="0"/>
              <a:t>ブロックの</a:t>
            </a:r>
            <a:r>
              <a:rPr kumimoji="1" lang="ja-JP" altLang="en-US" sz="4000" dirty="0"/>
              <a:t>特徴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21033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ブロックの利点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時間に依存しないブロックの中で使うことが可能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例）トリガーの回数によって出力するデータを変更する場合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・実行結果　　　　　　　　　　　　　・スプレッドシートデータ</a:t>
            </a:r>
            <a:endParaRPr kumimoji="1" lang="en-US" altLang="ja-JP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95600"/>
            <a:ext cx="20669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94" y="2772353"/>
            <a:ext cx="3624906" cy="324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3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参考：</a:t>
            </a:r>
            <a:r>
              <a:rPr lang="ja-JP" altLang="en-US" dirty="0" smtClean="0"/>
              <a:t>他入力</a:t>
            </a:r>
            <a:r>
              <a:rPr kumimoji="1" lang="ja-JP" altLang="en-US" dirty="0" smtClean="0"/>
              <a:t>ブロックで同様のテストを行う場合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トリガーのタイミングを考慮したスプレッドシートデータを用意する必要がある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○</a:t>
            </a:r>
            <a:r>
              <a:rPr kumimoji="1" lang="en-US" altLang="ja-JP" dirty="0" err="1" smtClean="0"/>
              <a:t>SignalBuilder</a:t>
            </a:r>
            <a:r>
              <a:rPr kumimoji="1" lang="ja-JP" altLang="en-US" dirty="0" smtClean="0"/>
              <a:t>で読み込む場合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・モデル外観　　　　　　　　　　　　　・サブシステム内部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3658104"/>
            <a:ext cx="3429001" cy="121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29025"/>
            <a:ext cx="22574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0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参考：</a:t>
            </a:r>
            <a:r>
              <a:rPr lang="ja-JP" altLang="en-US" dirty="0" smtClean="0"/>
              <a:t>他入力</a:t>
            </a:r>
            <a:r>
              <a:rPr kumimoji="1" lang="ja-JP" altLang="en-US" dirty="0" smtClean="0"/>
              <a:t>ブロックで同様のテストを行う場合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トリガーのタイミングを考慮したスプレッドシートデータを用意する必要がある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○</a:t>
            </a:r>
            <a:r>
              <a:rPr kumimoji="1" lang="en-US" altLang="ja-JP" dirty="0" err="1" smtClean="0"/>
              <a:t>SignalBuilder</a:t>
            </a:r>
            <a:r>
              <a:rPr kumimoji="1" lang="ja-JP" altLang="en-US" dirty="0" smtClean="0"/>
              <a:t>で読み込む場合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・実行結果　　　　　　　　　　　　　　・スプレッドシートデータ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3241091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242" y="3200399"/>
            <a:ext cx="2526958" cy="304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0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参考：</a:t>
            </a:r>
            <a:r>
              <a:rPr lang="en-US" altLang="ja-JP" dirty="0" smtClean="0"/>
              <a:t>From Spreadsheet</a:t>
            </a:r>
            <a:r>
              <a:rPr lang="ja-JP" altLang="en-US" dirty="0" smtClean="0"/>
              <a:t>のコマンドプロパティ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From Spreadsheet</a:t>
            </a:r>
            <a:r>
              <a:rPr kumimoji="1" lang="ja-JP" altLang="en-US" dirty="0" smtClean="0"/>
              <a:t>のプロパティ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732479"/>
              </p:ext>
            </p:extLst>
          </p:nvPr>
        </p:nvGraphicFramePr>
        <p:xfrm>
          <a:off x="990600" y="1600200"/>
          <a:ext cx="7467600" cy="4526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33800"/>
                <a:gridCol w="3733800"/>
              </a:tblGrid>
              <a:tr h="4470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プロパティ名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コマンドのプロパティ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ファイル名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FileName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シート名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SheetName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範囲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Range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出力データ型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OutDataTypeStr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最初の列の扱い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TreatFirstColumnAs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サンプル時間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SampleTime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最初のデータ点前のデータ外挿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ExtrapolationBeforeFirstDataPoint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時間範囲内のデータ内挿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InterpolationWithinTimeRange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最後のデータ点後のデータ外挿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ExtrapolationAfterLastDataPoint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最後のデータ点後の出力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OutputAfterLastPoint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ゼロクロッシング検出を有効にする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ZeroCross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8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ブロックの特徴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スプレッドシートからデータをモデル内部に取り込む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26193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199" y="2514600"/>
            <a:ext cx="3256002" cy="88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右矢印 13"/>
          <p:cNvSpPr/>
          <p:nvPr/>
        </p:nvSpPr>
        <p:spPr bwMode="auto">
          <a:xfrm>
            <a:off x="4267200" y="2754443"/>
            <a:ext cx="609600" cy="45720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487" y="3505199"/>
            <a:ext cx="2952750" cy="266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 bwMode="auto">
          <a:xfrm>
            <a:off x="5181600" y="2693504"/>
            <a:ext cx="1676400" cy="5181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7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類似ブロック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外部からデータを取り込むブロック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51241"/>
              </p:ext>
            </p:extLst>
          </p:nvPr>
        </p:nvGraphicFramePr>
        <p:xfrm>
          <a:off x="838200" y="1981200"/>
          <a:ext cx="8077200" cy="41529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74163"/>
                <a:gridCol w="5803037"/>
              </a:tblGrid>
              <a:tr h="64770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ブロック名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動作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From</a:t>
                      </a:r>
                      <a:r>
                        <a:rPr kumimoji="1" lang="ja-JP" altLang="en-US" baseline="0" dirty="0" smtClean="0"/>
                        <a:t> </a:t>
                      </a:r>
                      <a:r>
                        <a:rPr kumimoji="1" lang="en-US" altLang="ja-JP" baseline="0" dirty="0" smtClean="0"/>
                        <a:t>Spreadsheet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外部のスプレッドシートを読み込みモデル内に出力する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From File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外部の</a:t>
                      </a:r>
                      <a:r>
                        <a:rPr kumimoji="1" lang="en-US" altLang="ja-JP" dirty="0" smtClean="0"/>
                        <a:t>mat</a:t>
                      </a:r>
                      <a:r>
                        <a:rPr kumimoji="1" lang="ja-JP" altLang="en-US" dirty="0" smtClean="0"/>
                        <a:t>ファイルを読み込みモデル内に出力する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From Workspace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ワークスペースからデータをモデル内に出力する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Signal Builder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グラフィカルに流し込む信号を設定する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外部ファイルを読み込んで設定が可能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Signal Editor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Signal Builder</a:t>
                      </a:r>
                      <a:r>
                        <a:rPr kumimoji="1" lang="ja-JP" altLang="en-US" dirty="0" smtClean="0"/>
                        <a:t>の後継ブロック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Signal Builder</a:t>
                      </a:r>
                      <a:r>
                        <a:rPr kumimoji="1" lang="ja-JP" altLang="en-US" dirty="0" smtClean="0"/>
                        <a:t>に加え</a:t>
                      </a:r>
                      <a:r>
                        <a:rPr kumimoji="1" lang="en-US" altLang="ja-JP" dirty="0" smtClean="0"/>
                        <a:t>mat</a:t>
                      </a:r>
                      <a:r>
                        <a:rPr kumimoji="1" lang="ja-JP" altLang="en-US" dirty="0" smtClean="0"/>
                        <a:t>ファイルのシナリオを読み込むことができる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7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3276600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sz="4000" dirty="0" smtClean="0"/>
              <a:t>From Spreadsheet</a:t>
            </a:r>
            <a:r>
              <a:rPr kumimoji="1" lang="ja-JP" altLang="en-US" sz="4000" dirty="0" smtClean="0"/>
              <a:t>ブロックの設定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42629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設定項目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大別して以下の項目が存在する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・スプレッドシートの設定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・ブロック共通設定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・内挿外挿設定</a:t>
            </a:r>
            <a:endParaRPr kumimoji="1" lang="en-US" altLang="ja-JP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44" y="1228725"/>
            <a:ext cx="3246356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1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・スプレッドシートの設定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右図赤枠部分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設定値概要は下図参照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詳細は次ページから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244" y="1228725"/>
            <a:ext cx="3246356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 bwMode="auto">
          <a:xfrm>
            <a:off x="5745244" y="2667000"/>
            <a:ext cx="3246356" cy="1143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745244" y="4038600"/>
            <a:ext cx="3246356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64927"/>
              </p:ext>
            </p:extLst>
          </p:nvPr>
        </p:nvGraphicFramePr>
        <p:xfrm>
          <a:off x="533400" y="2743200"/>
          <a:ext cx="5105400" cy="3754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5071"/>
                <a:gridCol w="322032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設定名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概要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ファイル名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読み込むファイル名を指定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右のフォルダボタンで</a:t>
                      </a:r>
                      <a:r>
                        <a:rPr kumimoji="1" lang="en-US" altLang="ja-JP" dirty="0" smtClean="0"/>
                        <a:t>GUI</a:t>
                      </a:r>
                      <a:r>
                        <a:rPr kumimoji="1" lang="ja-JP" altLang="en-US" dirty="0" smtClean="0"/>
                        <a:t>で選択可能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シート名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読み込むシートの名前</a:t>
                      </a:r>
                      <a:endParaRPr kumimoji="1" lang="en-US" altLang="ja-JP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シート名右のボタンで</a:t>
                      </a:r>
                      <a:r>
                        <a:rPr kumimoji="1" lang="en-US" altLang="ja-JP" dirty="0" smtClean="0"/>
                        <a:t>GUI</a:t>
                      </a:r>
                      <a:r>
                        <a:rPr kumimoji="1" lang="ja-JP" altLang="en-US" dirty="0" smtClean="0"/>
                        <a:t>で選択可能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範囲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空欄でシートすべてを読み込む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シート名右のボタンで</a:t>
                      </a:r>
                      <a:r>
                        <a:rPr kumimoji="1" lang="en-US" altLang="ja-JP" dirty="0" smtClean="0"/>
                        <a:t>GUI</a:t>
                      </a:r>
                      <a:r>
                        <a:rPr kumimoji="1" lang="ja-JP" altLang="en-US" dirty="0" smtClean="0"/>
                        <a:t>で選択可能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最初の列の扱い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最初の列を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時間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として扱うか、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データ</a:t>
                      </a:r>
                      <a:r>
                        <a:rPr kumimoji="1" lang="en-US" altLang="ja-JP" dirty="0" smtClean="0"/>
                        <a:t>”</a:t>
                      </a:r>
                      <a:r>
                        <a:rPr kumimoji="1" lang="ja-JP" altLang="en-US" dirty="0" smtClean="0"/>
                        <a:t>として扱うか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9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B425A44-7814-4CB5-9671-2B75DA53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From Spreadsheet</a:t>
            </a:r>
            <a:r>
              <a:rPr lang="ja-JP" altLang="en-US" dirty="0" smtClean="0"/>
              <a:t>ブロックの設定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="" xmlns:a16="http://schemas.microsoft.com/office/drawing/2014/main" id="{645338D4-445C-4134-8DEE-F76BAAA8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052513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ファイル名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読み込むファイルを選択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右図赤枠のボタンで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で選択できる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・ファイル選択</a:t>
            </a:r>
            <a:r>
              <a:rPr kumimoji="1" lang="en-US" altLang="ja-JP" dirty="0" smtClean="0"/>
              <a:t>GUI</a:t>
            </a:r>
            <a:endParaRPr kumimoji="1" lang="en-US" altLang="ja-JP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307" y="1220487"/>
            <a:ext cx="3232055" cy="4929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8686800" y="2879124"/>
            <a:ext cx="2286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399"/>
            <a:ext cx="4114800" cy="254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6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4" ma:contentTypeDescription="新しいドキュメントを作成します。" ma:contentTypeScope="" ma:versionID="28d36059582986d3429dfa052653705c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7630960249235c74dc852e2cf19301d0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6A28B0-91EE-4580-937F-72EBAF519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A664C2-CCE2-4B10-8669-5D34F1BEE413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f9469a5-59df-4688-ab0c-43c66142dc4b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0EC8B9B-3E91-4C7D-A901-362B4B65B024}"/>
</file>

<file path=docProps/app.xml><?xml version="1.0" encoding="utf-8"?>
<Properties xmlns="http://schemas.openxmlformats.org/officeDocument/2006/extended-properties" xmlns:vt="http://schemas.openxmlformats.org/officeDocument/2006/docPropsVTypes">
  <Template>JMAAB</Template>
  <TotalTime>0</TotalTime>
  <Words>647</Words>
  <Application>Microsoft Office PowerPoint</Application>
  <PresentationFormat>画面に合わせる (4:3)</PresentationFormat>
  <Paragraphs>265</Paragraphs>
  <Slides>33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4" baseType="lpstr">
      <vt:lpstr>1_標準デザイン</vt:lpstr>
      <vt:lpstr>From Spreadsheet</vt:lpstr>
      <vt:lpstr>目次</vt:lpstr>
      <vt:lpstr>PowerPoint プレゼンテーション</vt:lpstr>
      <vt:lpstr>From Spreadsheetブロックの特徴</vt:lpstr>
      <vt:lpstr>類似ブロック</vt:lpstr>
      <vt:lpstr>PowerPoint プレゼンテーション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From Spreadsheetブロックの設定</vt:lpstr>
      <vt:lpstr>PowerPoint プレゼンテーション</vt:lpstr>
      <vt:lpstr>読み込まれる値の特徴</vt:lpstr>
      <vt:lpstr>読み込まれる値の特徴</vt:lpstr>
      <vt:lpstr>PowerPoint プレゼンテーション</vt:lpstr>
      <vt:lpstr>From Spreadsheetブロックの制約</vt:lpstr>
      <vt:lpstr>PowerPoint プレゼンテーション</vt:lpstr>
      <vt:lpstr>From Spreadsheetブロックのダウングレード</vt:lpstr>
      <vt:lpstr>From Spreadsheetブロックのダウングレード</vt:lpstr>
      <vt:lpstr>PowerPoint プレゼンテーション</vt:lpstr>
      <vt:lpstr>From Spreadsheetブロックの利点</vt:lpstr>
      <vt:lpstr>From Spreadsheetブロックの利点</vt:lpstr>
      <vt:lpstr>参考：他入力ブロックで同様のテストを行う場合</vt:lpstr>
      <vt:lpstr>参考：他入力ブロックで同様のテストを行う場合</vt:lpstr>
      <vt:lpstr>参考：From Spreadsheetのコマンドプロパティ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Simulink機能確認20WS Simulink function check20WS</dc:title>
  <dc:creator/>
  <cp:lastModifiedBy/>
  <cp:revision>2</cp:revision>
  <dcterms:created xsi:type="dcterms:W3CDTF">2014-11-07T02:25:43Z</dcterms:created>
  <dcterms:modified xsi:type="dcterms:W3CDTF">2020-02-05T08:26:44Z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