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4"/>
  </p:sldMasterIdLst>
  <p:notesMasterIdLst>
    <p:notesMasterId r:id="rId36"/>
  </p:notesMasterIdLst>
  <p:sldIdLst>
    <p:sldId id="390" r:id="rId5"/>
    <p:sldId id="460" r:id="rId6"/>
    <p:sldId id="457" r:id="rId7"/>
    <p:sldId id="458" r:id="rId8"/>
    <p:sldId id="459" r:id="rId9"/>
    <p:sldId id="451" r:id="rId10"/>
    <p:sldId id="418" r:id="rId11"/>
    <p:sldId id="421" r:id="rId12"/>
    <p:sldId id="419" r:id="rId13"/>
    <p:sldId id="420" r:id="rId14"/>
    <p:sldId id="452" r:id="rId15"/>
    <p:sldId id="453" r:id="rId16"/>
    <p:sldId id="422" r:id="rId17"/>
    <p:sldId id="423" r:id="rId18"/>
    <p:sldId id="424" r:id="rId19"/>
    <p:sldId id="425" r:id="rId20"/>
    <p:sldId id="437" r:id="rId21"/>
    <p:sldId id="438" r:id="rId22"/>
    <p:sldId id="454" r:id="rId23"/>
    <p:sldId id="455" r:id="rId24"/>
    <p:sldId id="456" r:id="rId25"/>
    <p:sldId id="462" r:id="rId26"/>
    <p:sldId id="439" r:id="rId27"/>
    <p:sldId id="447" r:id="rId28"/>
    <p:sldId id="440" r:id="rId29"/>
    <p:sldId id="461" r:id="rId30"/>
    <p:sldId id="430" r:id="rId31"/>
    <p:sldId id="435" r:id="rId32"/>
    <p:sldId id="448" r:id="rId33"/>
    <p:sldId id="449" r:id="rId34"/>
    <p:sldId id="450" r:id="rId35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CC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9885" autoAdjust="0"/>
  </p:normalViewPr>
  <p:slideViewPr>
    <p:cSldViewPr>
      <p:cViewPr varScale="1">
        <p:scale>
          <a:sx n="112" d="100"/>
          <a:sy n="112" d="100"/>
        </p:scale>
        <p:origin x="-148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7DB175-ECF9-418C-9522-8BAE2DBBB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9457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4535487" y="1844676"/>
            <a:ext cx="73025" cy="9144000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26988"/>
            <a:ext cx="9156700" cy="863601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7" descr="J-MAA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06363"/>
            <a:ext cx="27352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kumimoji="0" sz="4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422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13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130175"/>
            <a:ext cx="2162175" cy="6251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275" y="130175"/>
            <a:ext cx="6337300" cy="6251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91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タイトル、テキスト、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275" y="130175"/>
            <a:ext cx="6275388" cy="4191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21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5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304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03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42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5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39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0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052513"/>
            <a:ext cx="82296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73050" y="549275"/>
            <a:ext cx="144463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9" name="Picture 5" descr="J-MAAB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73025"/>
            <a:ext cx="27352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524250" y="6453188"/>
            <a:ext cx="2271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200"/>
              <a:t>All Rights Reserved by JMAAB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8275" y="130175"/>
            <a:ext cx="62753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629400" y="6491288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p.mathworks.com/help/stateflow/examples/modeling-a-distributed-traffic-control-system-using-messag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/>
          <a:p>
            <a:pPr fontAlgn="t"/>
            <a:r>
              <a:rPr lang="en-US" altLang="ja-JP" sz="400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Sequence Viewer</a:t>
            </a:r>
            <a:endParaRPr lang="ja-JP" altLang="en-US" sz="40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80000" y="4291200"/>
            <a:ext cx="6984000" cy="1728600"/>
          </a:xfrm>
        </p:spPr>
        <p:txBody>
          <a:bodyPr/>
          <a:lstStyle/>
          <a:p>
            <a:pPr algn="l" eaLnBrk="1" hangingPunct="1"/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838200" y="11430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fontAlgn="t"/>
            <a:r>
              <a:rPr lang="en-US" altLang="ja-JP" sz="4800" kern="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Simulink</a:t>
            </a:r>
            <a:r>
              <a:rPr lang="ja-JP" altLang="en-US" sz="4800" kern="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機能確認</a:t>
            </a:r>
            <a:r>
              <a:rPr lang="en-US" altLang="ja-JP" sz="4800" kern="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20WS</a:t>
            </a:r>
            <a:br>
              <a:rPr lang="en-US" altLang="ja-JP" sz="4800" kern="0" dirty="0" smtClean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4000" kern="0" dirty="0" smtClean="0">
                <a:solidFill>
                  <a:srgbClr val="00B050"/>
                </a:solidFill>
              </a:rPr>
              <a:t>Simulink function check20WS</a:t>
            </a:r>
            <a:endParaRPr lang="ja-JP" altLang="en-US" sz="4000" kern="0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29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6" y="838201"/>
            <a:ext cx="5912592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</a:t>
            </a:r>
            <a:r>
              <a:rPr lang="en-US" altLang="ja-JP" dirty="0" smtClean="0"/>
              <a:t>Viewer</a:t>
            </a:r>
            <a:r>
              <a:rPr lang="ja-JP" altLang="en-US" dirty="0" smtClean="0"/>
              <a:t>　非表示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6248400" y="1905000"/>
            <a:ext cx="2666999" cy="838200"/>
          </a:xfrm>
          <a:prstGeom prst="wedgeRoundRectCallout">
            <a:avLst>
              <a:gd name="adj1" fmla="val -59709"/>
              <a:gd name="adj2" fmla="val -9240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 smtClean="0"/>
              <a:t>名称表示部をダブルクリック</a:t>
            </a:r>
            <a:r>
              <a:rPr lang="ja-JP" altLang="en-US" sz="1400" dirty="0"/>
              <a:t>する</a:t>
            </a:r>
            <a:r>
              <a:rPr lang="ja-JP" altLang="en-US" sz="1400" dirty="0" smtClean="0"/>
              <a:t>と、その要素のみを非表示にすることが可能</a:t>
            </a:r>
            <a:endParaRPr lang="en-US" altLang="ja-JP" sz="1400" dirty="0"/>
          </a:p>
        </p:txBody>
      </p:sp>
      <p:sp>
        <p:nvSpPr>
          <p:cNvPr id="6" name="角丸四角形吹き出し 5"/>
          <p:cNvSpPr/>
          <p:nvPr/>
        </p:nvSpPr>
        <p:spPr bwMode="auto">
          <a:xfrm>
            <a:off x="6248400" y="3962400"/>
            <a:ext cx="2666999" cy="609600"/>
          </a:xfrm>
          <a:prstGeom prst="wedgeRoundRectCallout">
            <a:avLst>
              <a:gd name="adj1" fmla="val -136427"/>
              <a:gd name="adj2" fmla="val -2730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1400" dirty="0" smtClean="0"/>
              <a:t>exit</a:t>
            </a:r>
            <a:r>
              <a:rPr lang="ja-JP" altLang="en-US" sz="1400" dirty="0" smtClean="0"/>
              <a:t>時実行</a:t>
            </a:r>
            <a:r>
              <a:rPr lang="en-US" altLang="ja-JP" sz="1400" dirty="0" smtClean="0"/>
              <a:t>function </a:t>
            </a:r>
            <a:r>
              <a:rPr lang="ja-JP" altLang="en-US" sz="1400" dirty="0" smtClean="0"/>
              <a:t>を非表示にしたら治りました</a:t>
            </a:r>
            <a:r>
              <a:rPr lang="en-US" altLang="ja-JP" sz="1400" dirty="0" smtClean="0"/>
              <a:t>…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2501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</a:t>
            </a:r>
            <a:r>
              <a:rPr lang="en-US" altLang="ja-JP" dirty="0" smtClean="0"/>
              <a:t>Viewer</a:t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function-call subsystem </a:t>
            </a:r>
            <a:r>
              <a:rPr lang="ja-JP" altLang="en-US" dirty="0" smtClean="0"/>
              <a:t>リセット確認モデル</a:t>
            </a:r>
            <a:endParaRPr kumimoji="1" lang="ja-JP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600"/>
            <a:ext cx="620077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吹き出し 4"/>
          <p:cNvSpPr/>
          <p:nvPr/>
        </p:nvSpPr>
        <p:spPr bwMode="auto">
          <a:xfrm>
            <a:off x="411345" y="2929765"/>
            <a:ext cx="2666999" cy="3784049"/>
          </a:xfrm>
          <a:prstGeom prst="wedgeRoundRectCallout">
            <a:avLst>
              <a:gd name="adj1" fmla="val 10148"/>
              <a:gd name="adj2" fmla="val -5640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ja-JP" sz="1400" dirty="0" smtClean="0"/>
          </a:p>
          <a:p>
            <a:endParaRPr lang="en-US" altLang="ja-JP" sz="14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0" y="3200400"/>
            <a:ext cx="2321358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吹き出し 7"/>
          <p:cNvSpPr/>
          <p:nvPr/>
        </p:nvSpPr>
        <p:spPr bwMode="auto">
          <a:xfrm>
            <a:off x="5943600" y="2712001"/>
            <a:ext cx="3124200" cy="3784049"/>
          </a:xfrm>
          <a:prstGeom prst="wedgeRoundRectCallout">
            <a:avLst>
              <a:gd name="adj1" fmla="val -81559"/>
              <a:gd name="adj2" fmla="val -3485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ja-JP" sz="1400" dirty="0" smtClean="0"/>
          </a:p>
          <a:p>
            <a:endParaRPr lang="en-US" altLang="ja-JP" sz="14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99285"/>
            <a:ext cx="2744804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角丸四角形 8"/>
          <p:cNvSpPr/>
          <p:nvPr/>
        </p:nvSpPr>
        <p:spPr bwMode="auto">
          <a:xfrm>
            <a:off x="632907" y="5501640"/>
            <a:ext cx="990600" cy="1524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6172200" y="4343400"/>
            <a:ext cx="1066800" cy="1524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3124200" y="4611645"/>
            <a:ext cx="2743200" cy="7985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Function-call</a:t>
            </a:r>
            <a:r>
              <a:rPr lang="ja-JP" altLang="en-US" dirty="0" smtClean="0"/>
              <a:t>を</a:t>
            </a:r>
            <a:r>
              <a:rPr lang="en-US" altLang="ja-JP" dirty="0" smtClean="0"/>
              <a:t>bind</a:t>
            </a:r>
            <a:r>
              <a:rPr lang="ja-JP" altLang="en-US" dirty="0" smtClean="0"/>
              <a:t>して</a:t>
            </a:r>
            <a:endParaRPr lang="en-US" altLang="ja-JP" dirty="0" smtClean="0"/>
          </a:p>
          <a:p>
            <a:r>
              <a:rPr lang="ja-JP" altLang="en-US" dirty="0" smtClean="0"/>
              <a:t>リセットする場合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047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Viewer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function-call </a:t>
            </a:r>
            <a:r>
              <a:rPr lang="en-US" altLang="ja-JP" dirty="0" smtClean="0"/>
              <a:t>subsystem </a:t>
            </a:r>
            <a:r>
              <a:rPr lang="ja-JP" altLang="en-US" dirty="0" smtClean="0"/>
              <a:t>リセット</a:t>
            </a:r>
            <a:endParaRPr kumimoji="1" lang="ja-JP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838201"/>
            <a:ext cx="4190999" cy="5585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 bwMode="auto">
          <a:xfrm>
            <a:off x="1295400" y="1828800"/>
            <a:ext cx="2743200" cy="17526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" name="角丸四角形吹き出し 5"/>
          <p:cNvSpPr/>
          <p:nvPr/>
        </p:nvSpPr>
        <p:spPr bwMode="auto">
          <a:xfrm>
            <a:off x="4800600" y="2171700"/>
            <a:ext cx="3048000" cy="533400"/>
          </a:xfrm>
          <a:prstGeom prst="wedgeRoundRectCallout">
            <a:avLst>
              <a:gd name="adj1" fmla="val -76614"/>
              <a:gd name="adj2" fmla="val 9509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1400" dirty="0"/>
              <a:t>s</a:t>
            </a:r>
            <a:r>
              <a:rPr lang="en-US" altLang="ja-JP" sz="1400" dirty="0" smtClean="0"/>
              <a:t>tate2_exec_func</a:t>
            </a:r>
            <a:r>
              <a:rPr lang="ja-JP" altLang="en-US" sz="1400" dirty="0" smtClean="0"/>
              <a:t>のみリセットにしているが、表記の変更なし</a:t>
            </a:r>
            <a:endParaRPr lang="en-US" altLang="ja-JP" sz="14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1371600" y="2057400"/>
            <a:ext cx="2209800" cy="12192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843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Viewer</a:t>
            </a:r>
            <a:br>
              <a:rPr lang="en-US" altLang="ja-JP" dirty="0"/>
            </a:br>
            <a:r>
              <a:rPr lang="en-US" altLang="ja-JP" dirty="0" smtClean="0"/>
              <a:t>function-caller </a:t>
            </a:r>
            <a:r>
              <a:rPr lang="ja-JP" altLang="en-US" dirty="0" smtClean="0"/>
              <a:t>確認用モデル①</a:t>
            </a:r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" y="1314450"/>
            <a:ext cx="80611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吹き出し 4"/>
          <p:cNvSpPr/>
          <p:nvPr/>
        </p:nvSpPr>
        <p:spPr bwMode="auto">
          <a:xfrm>
            <a:off x="4800600" y="1276350"/>
            <a:ext cx="4038599" cy="647700"/>
          </a:xfrm>
          <a:prstGeom prst="wedgeRoundRectCallout">
            <a:avLst>
              <a:gd name="adj1" fmla="val -28192"/>
              <a:gd name="adj2" fmla="val 5868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/>
              <a:t>先ほど</a:t>
            </a:r>
            <a:r>
              <a:rPr lang="ja-JP" altLang="en-US" sz="1400" dirty="0" smtClean="0"/>
              <a:t>と同じ</a:t>
            </a:r>
            <a:r>
              <a:rPr lang="en-US" altLang="ja-JP" sz="1400" dirty="0" smtClean="0"/>
              <a:t>chart</a:t>
            </a:r>
            <a:r>
              <a:rPr lang="ja-JP" altLang="en-US" sz="1400" dirty="0" smtClean="0"/>
              <a:t>を用い、</a:t>
            </a:r>
            <a:r>
              <a:rPr lang="en-US" altLang="ja-JP" sz="1400" dirty="0" smtClean="0"/>
              <a:t>state1</a:t>
            </a:r>
            <a:r>
              <a:rPr lang="ja-JP" altLang="en-US" sz="1400" dirty="0" smtClean="0"/>
              <a:t>かそれ以外かで異なる</a:t>
            </a:r>
            <a:r>
              <a:rPr lang="en-US" altLang="ja-JP" sz="1400" dirty="0" err="1" smtClean="0"/>
              <a:t>simulink</a:t>
            </a:r>
            <a:r>
              <a:rPr lang="en-US" altLang="ja-JP" sz="1400" dirty="0" smtClean="0"/>
              <a:t> function</a:t>
            </a:r>
            <a:r>
              <a:rPr lang="ja-JP" altLang="en-US" sz="1400" dirty="0" smtClean="0"/>
              <a:t>をコールする処理を追加</a:t>
            </a:r>
            <a:endParaRPr lang="en-US" altLang="ja-JP" sz="1400" dirty="0"/>
          </a:p>
          <a:p>
            <a:endParaRPr lang="en-US" altLang="ja-JP" sz="1400" dirty="0"/>
          </a:p>
        </p:txBody>
      </p:sp>
      <p:sp>
        <p:nvSpPr>
          <p:cNvPr id="6" name="角丸四角形 5"/>
          <p:cNvSpPr/>
          <p:nvPr/>
        </p:nvSpPr>
        <p:spPr bwMode="auto">
          <a:xfrm>
            <a:off x="2886075" y="1314450"/>
            <a:ext cx="1676400" cy="609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4562475" y="2000250"/>
            <a:ext cx="3352800" cy="22098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15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Viewer</a:t>
            </a:r>
            <a:br>
              <a:rPr lang="en-US" altLang="ja-JP" dirty="0"/>
            </a:br>
            <a:r>
              <a:rPr lang="en-US" altLang="ja-JP" dirty="0" smtClean="0"/>
              <a:t>function-caller </a:t>
            </a:r>
            <a:r>
              <a:rPr lang="ja-JP" altLang="en-US" dirty="0"/>
              <a:t>確認用</a:t>
            </a:r>
            <a:r>
              <a:rPr lang="ja-JP" altLang="en-US" dirty="0" smtClean="0"/>
              <a:t>モデル②</a:t>
            </a:r>
            <a:endParaRPr kumimoji="1" lang="ja-JP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6" y="2271747"/>
            <a:ext cx="332330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7" y="2185135"/>
            <a:ext cx="3867150" cy="78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 7"/>
          <p:cNvSpPr/>
          <p:nvPr/>
        </p:nvSpPr>
        <p:spPr bwMode="auto">
          <a:xfrm>
            <a:off x="842962" y="1338296"/>
            <a:ext cx="1219200" cy="76200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state1 </a:t>
            </a:r>
            <a:r>
              <a:rPr lang="ja-JP" altLang="en-US" dirty="0" smtClean="0"/>
              <a:t>時</a:t>
            </a:r>
            <a:endParaRPr lang="en-US" altLang="ja-JP" dirty="0" smtClean="0"/>
          </a:p>
          <a:p>
            <a:r>
              <a:rPr lang="ja-JP" altLang="en-US" dirty="0"/>
              <a:t>実行処理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4605337" y="1338296"/>
            <a:ext cx="2066925" cy="76200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state1 </a:t>
            </a:r>
            <a:r>
              <a:rPr lang="ja-JP" altLang="en-US" dirty="0" smtClean="0"/>
              <a:t>以外の時</a:t>
            </a:r>
            <a:endParaRPr lang="en-US" altLang="ja-JP" dirty="0" smtClean="0"/>
          </a:p>
          <a:p>
            <a:r>
              <a:rPr lang="ja-JP" altLang="en-US" dirty="0"/>
              <a:t>実行処理</a:t>
            </a:r>
          </a:p>
        </p:txBody>
      </p:sp>
      <p:sp>
        <p:nvSpPr>
          <p:cNvPr id="11" name="角丸四角形吹き出し 10"/>
          <p:cNvSpPr/>
          <p:nvPr/>
        </p:nvSpPr>
        <p:spPr bwMode="auto">
          <a:xfrm>
            <a:off x="566737" y="3417128"/>
            <a:ext cx="3399502" cy="2112203"/>
          </a:xfrm>
          <a:prstGeom prst="wedgeRoundRectCallout">
            <a:avLst>
              <a:gd name="adj1" fmla="val 2119"/>
              <a:gd name="adj2" fmla="val -81985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" y="3548097"/>
            <a:ext cx="25146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角丸四角形吹き出し 11"/>
          <p:cNvSpPr/>
          <p:nvPr/>
        </p:nvSpPr>
        <p:spPr bwMode="auto">
          <a:xfrm>
            <a:off x="5062536" y="3433831"/>
            <a:ext cx="3399502" cy="2112203"/>
          </a:xfrm>
          <a:prstGeom prst="wedgeRoundRectCallout">
            <a:avLst>
              <a:gd name="adj1" fmla="val 2959"/>
              <a:gd name="adj2" fmla="val -82436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699" y="3621950"/>
            <a:ext cx="25431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24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</a:t>
            </a:r>
            <a:r>
              <a:rPr lang="en-US" altLang="ja-JP" dirty="0" smtClean="0"/>
              <a:t>Viewer</a:t>
            </a:r>
            <a:r>
              <a:rPr lang="ja-JP" altLang="en-US" dirty="0" smtClean="0"/>
              <a:t>　</a:t>
            </a:r>
            <a:r>
              <a:rPr lang="en-US" altLang="ja-JP" dirty="0" smtClean="0"/>
              <a:t>function-caller</a:t>
            </a:r>
            <a:endParaRPr kumimoji="1" lang="ja-JP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" y="838200"/>
            <a:ext cx="7172325" cy="5592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 bwMode="auto">
          <a:xfrm>
            <a:off x="2209800" y="1676400"/>
            <a:ext cx="990600" cy="45720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3810000" y="3505200"/>
            <a:ext cx="990600" cy="9906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4495800" y="1904999"/>
            <a:ext cx="2743200" cy="129540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State1</a:t>
            </a:r>
            <a:r>
              <a:rPr lang="ja-JP" altLang="en-US" dirty="0" smtClean="0"/>
              <a:t>時⇒</a:t>
            </a:r>
            <a:r>
              <a:rPr lang="en-US" altLang="ja-JP" dirty="0" smtClean="0"/>
              <a:t>sf_add10</a:t>
            </a:r>
          </a:p>
          <a:p>
            <a:r>
              <a:rPr lang="ja-JP" altLang="en-US" dirty="0" smtClean="0"/>
              <a:t>上記以外⇒</a:t>
            </a:r>
            <a:r>
              <a:rPr lang="en-US" altLang="ja-JP" dirty="0" err="1" smtClean="0"/>
              <a:t>sf_abs</a:t>
            </a:r>
            <a:endParaRPr lang="en-US" altLang="ja-JP" dirty="0" smtClean="0"/>
          </a:p>
          <a:p>
            <a:r>
              <a:rPr lang="ja-JP" altLang="en-US" dirty="0" smtClean="0"/>
              <a:t>がコールされていることを</a:t>
            </a:r>
            <a:endParaRPr lang="en-US" altLang="ja-JP" dirty="0" smtClean="0"/>
          </a:p>
          <a:p>
            <a:r>
              <a:rPr lang="ja-JP" altLang="en-US" dirty="0" smtClean="0"/>
              <a:t>確認可能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22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Viewer</a:t>
            </a:r>
            <a:r>
              <a:rPr lang="ja-JP" altLang="en-US" dirty="0"/>
              <a:t>　</a:t>
            </a:r>
            <a:r>
              <a:rPr lang="en-US" altLang="ja-JP" dirty="0" smtClean="0"/>
              <a:t>subsystem</a:t>
            </a:r>
            <a:r>
              <a:rPr lang="ja-JP" altLang="en-US" dirty="0" smtClean="0"/>
              <a:t>展開</a:t>
            </a:r>
            <a:endParaRPr kumimoji="1" lang="ja-JP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990600"/>
            <a:ext cx="8502738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 bwMode="auto">
          <a:xfrm>
            <a:off x="2514600" y="1676400"/>
            <a:ext cx="914400" cy="5334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4746669" y="1666875"/>
            <a:ext cx="914400" cy="5334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角丸四角形吹き出し 6"/>
          <p:cNvSpPr/>
          <p:nvPr/>
        </p:nvSpPr>
        <p:spPr bwMode="auto">
          <a:xfrm>
            <a:off x="5562600" y="2667000"/>
            <a:ext cx="2666999" cy="533400"/>
          </a:xfrm>
          <a:prstGeom prst="wedgeRoundRectCallout">
            <a:avLst>
              <a:gd name="adj1" fmla="val -57566"/>
              <a:gd name="adj2" fmla="val -13347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1400" dirty="0" smtClean="0"/>
              <a:t>+</a:t>
            </a:r>
            <a:r>
              <a:rPr lang="ja-JP" altLang="en-US" sz="1400" dirty="0" smtClean="0"/>
              <a:t>ボタン押下で、サブシステム内の詳細位置を表示可能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12826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</a:t>
            </a:r>
            <a:r>
              <a:rPr lang="en-US" altLang="ja-JP" dirty="0" smtClean="0"/>
              <a:t>Viewer</a:t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err="1" smtClean="0"/>
              <a:t>subsytem</a:t>
            </a:r>
            <a:r>
              <a:rPr lang="ja-JP" altLang="en-US" dirty="0" smtClean="0"/>
              <a:t>周期違い</a:t>
            </a:r>
            <a:r>
              <a:rPr lang="ja-JP" altLang="en-US" dirty="0"/>
              <a:t>（</a:t>
            </a:r>
            <a:r>
              <a:rPr lang="ja-JP" altLang="en-US" dirty="0" smtClean="0"/>
              <a:t>ライフラインなし）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30" y="933256"/>
            <a:ext cx="38671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480" y="2304856"/>
            <a:ext cx="4295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2299258" cy="243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005" y="1461893"/>
            <a:ext cx="42862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吹き出し 6"/>
          <p:cNvSpPr/>
          <p:nvPr/>
        </p:nvSpPr>
        <p:spPr bwMode="auto">
          <a:xfrm>
            <a:off x="3920567" y="3962400"/>
            <a:ext cx="2590800" cy="578886"/>
          </a:xfrm>
          <a:prstGeom prst="wedgeRoundRectCallout">
            <a:avLst>
              <a:gd name="adj1" fmla="val -72257"/>
              <a:gd name="adj2" fmla="val 319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 smtClean="0"/>
              <a:t>サブシステムのみでは、ライフラインありとは扱われない模様</a:t>
            </a:r>
            <a:endParaRPr lang="en-US" altLang="ja-JP" sz="1400" dirty="0"/>
          </a:p>
        </p:txBody>
      </p:sp>
      <p:sp>
        <p:nvSpPr>
          <p:cNvPr id="8" name="角丸四角形吹き出し 7"/>
          <p:cNvSpPr/>
          <p:nvPr/>
        </p:nvSpPr>
        <p:spPr bwMode="auto">
          <a:xfrm>
            <a:off x="4319202" y="3115962"/>
            <a:ext cx="3910398" cy="694038"/>
          </a:xfrm>
          <a:prstGeom prst="wedgeRoundRectCallout">
            <a:avLst>
              <a:gd name="adj1" fmla="val -75206"/>
              <a:gd name="adj2" fmla="val -1143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 smtClean="0"/>
              <a:t>サンプル時間の異なる２つのサブシステムを配置（中は</a:t>
            </a:r>
            <a:r>
              <a:rPr lang="en-US" altLang="ja-JP" sz="1400" dirty="0" smtClean="0"/>
              <a:t>add</a:t>
            </a:r>
            <a:r>
              <a:rPr lang="ja-JP" altLang="en-US" sz="1400" dirty="0" smtClean="0"/>
              <a:t>ブロックのみ）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2378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Viewer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 err="1"/>
              <a:t>subsytem</a:t>
            </a:r>
            <a:r>
              <a:rPr lang="ja-JP" altLang="en-US" dirty="0"/>
              <a:t>周期</a:t>
            </a:r>
            <a:r>
              <a:rPr lang="ja-JP" altLang="en-US" dirty="0" smtClean="0"/>
              <a:t>違い（ライフラインあり）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70" y="1066800"/>
            <a:ext cx="38576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14600"/>
            <a:ext cx="4295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903" y="1752600"/>
            <a:ext cx="42862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347950"/>
            <a:ext cx="5336703" cy="305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吹き出し 6"/>
          <p:cNvSpPr/>
          <p:nvPr/>
        </p:nvSpPr>
        <p:spPr bwMode="auto">
          <a:xfrm>
            <a:off x="152400" y="3581400"/>
            <a:ext cx="3910398" cy="694038"/>
          </a:xfrm>
          <a:prstGeom prst="wedgeRoundRectCallout">
            <a:avLst>
              <a:gd name="adj1" fmla="val 59620"/>
              <a:gd name="adj2" fmla="val 9340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 smtClean="0"/>
              <a:t>ライフラインのあるブロック（この場合は</a:t>
            </a:r>
            <a:r>
              <a:rPr lang="en-US" altLang="ja-JP" sz="1400" dirty="0" smtClean="0"/>
              <a:t>function caller</a:t>
            </a:r>
            <a:r>
              <a:rPr lang="ja-JP" altLang="en-US" sz="1400" dirty="0" smtClean="0"/>
              <a:t>）を設置すれば、駆動周期別のコール状況が見れる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0861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Viewer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model reference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91515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 bwMode="auto">
          <a:xfrm>
            <a:off x="1476375" y="3276600"/>
            <a:ext cx="885825" cy="228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 bwMode="auto">
          <a:xfrm>
            <a:off x="4905375" y="3101457"/>
            <a:ext cx="2666999" cy="578886"/>
          </a:xfrm>
          <a:prstGeom prst="wedgeRoundRectCallout">
            <a:avLst>
              <a:gd name="adj1" fmla="val -142209"/>
              <a:gd name="adj2" fmla="val -107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/>
              <a:t>今回の調査では使い方がわかりませんでした。</a:t>
            </a:r>
            <a:endParaRPr lang="en-US" altLang="ja-JP" sz="14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6553200" y="4328984"/>
            <a:ext cx="885825" cy="228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281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Sequence Viewer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000" dirty="0" smtClean="0"/>
              <a:t>Chart</a:t>
            </a:r>
            <a:r>
              <a:rPr lang="ja-JP" altLang="en-US" sz="2000" dirty="0"/>
              <a:t>内</a:t>
            </a:r>
            <a:r>
              <a:rPr lang="ja-JP" altLang="en-US" sz="2000" dirty="0" smtClean="0"/>
              <a:t>の処理の動き、遷移の動きを見たいときに使用する。</a:t>
            </a:r>
            <a:endParaRPr lang="en-US" altLang="ja-JP" sz="2000" dirty="0" smtClean="0"/>
          </a:p>
          <a:p>
            <a:r>
              <a:rPr lang="en-US" altLang="ja-JP" sz="2000" dirty="0" smtClean="0"/>
              <a:t>Chart</a:t>
            </a:r>
            <a:r>
              <a:rPr lang="ja-JP" altLang="en-US" sz="2000" dirty="0" smtClean="0"/>
              <a:t>が設置されている階層か上の階層に設置する</a:t>
            </a:r>
            <a:endParaRPr lang="en-US" altLang="ja-JP" sz="2000" dirty="0" smtClean="0"/>
          </a:p>
          <a:p>
            <a:r>
              <a:rPr kumimoji="1" lang="en-US" altLang="ja-JP" sz="2000" dirty="0" smtClean="0"/>
              <a:t>Sequence Viewer</a:t>
            </a:r>
            <a:r>
              <a:rPr kumimoji="1" lang="ja-JP" altLang="en-US" sz="2000" dirty="0" smtClean="0"/>
              <a:t>を使用することで</a:t>
            </a:r>
            <a:r>
              <a:rPr kumimoji="1" lang="en-US" altLang="ja-JP" sz="2000" dirty="0" smtClean="0"/>
              <a:t>Chart</a:t>
            </a:r>
            <a:r>
              <a:rPr kumimoji="1" lang="ja-JP" altLang="en-US" sz="2000" dirty="0" smtClean="0"/>
              <a:t>内のどのタイミングで処理を実行</a:t>
            </a:r>
            <a:r>
              <a:rPr lang="ja-JP" altLang="en-US" sz="2000" dirty="0" smtClean="0"/>
              <a:t>している</a:t>
            </a:r>
            <a:r>
              <a:rPr lang="ja-JP" altLang="en-US" sz="2000" dirty="0"/>
              <a:t>か</a:t>
            </a:r>
            <a:r>
              <a:rPr kumimoji="1" lang="ja-JP" altLang="en-US" sz="2000" dirty="0" smtClean="0"/>
              <a:t>把握できる</a:t>
            </a:r>
            <a:endParaRPr kumimoji="1" lang="ja-JP" altLang="en-US" sz="2000" dirty="0"/>
          </a:p>
        </p:txBody>
      </p:sp>
      <p:pic>
        <p:nvPicPr>
          <p:cNvPr id="4" name="図 3" descr="Sequence Viewer - Sequence View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73" b="20329"/>
          <a:stretch/>
        </p:blipFill>
        <p:spPr>
          <a:xfrm>
            <a:off x="2541151" y="3124200"/>
            <a:ext cx="4328397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3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 bwMode="auto">
          <a:xfrm>
            <a:off x="1219200" y="923923"/>
            <a:ext cx="4038600" cy="24288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</a:t>
            </a:r>
            <a:r>
              <a:rPr lang="en-US" altLang="ja-JP" dirty="0" smtClean="0"/>
              <a:t>Viewer</a:t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model reference </a:t>
            </a:r>
            <a:r>
              <a:rPr lang="ja-JP" altLang="en-US" dirty="0" smtClean="0"/>
              <a:t>確認用モデル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 bwMode="auto">
          <a:xfrm>
            <a:off x="3029650" y="4313152"/>
            <a:ext cx="2743200" cy="9446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dirty="0" smtClean="0"/>
              <a:t>参照側・被参照側の両者に</a:t>
            </a:r>
            <a:r>
              <a:rPr lang="en-US" altLang="ja-JP" dirty="0"/>
              <a:t>Sequence </a:t>
            </a:r>
            <a:r>
              <a:rPr lang="en-US" altLang="ja-JP" dirty="0" smtClean="0"/>
              <a:t>Viewer</a:t>
            </a:r>
            <a:r>
              <a:rPr lang="ja-JP" altLang="en-US" dirty="0" smtClean="0"/>
              <a:t>を</a:t>
            </a:r>
            <a:endParaRPr lang="en-US" altLang="ja-JP" dirty="0" smtClean="0"/>
          </a:p>
          <a:p>
            <a:r>
              <a:rPr lang="ja-JP" altLang="en-US" dirty="0" smtClean="0"/>
              <a:t>配置</a:t>
            </a:r>
            <a:endParaRPr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205" y="1162434"/>
            <a:ext cx="38195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角丸四角形 11"/>
          <p:cNvSpPr/>
          <p:nvPr/>
        </p:nvSpPr>
        <p:spPr bwMode="auto">
          <a:xfrm>
            <a:off x="1295400" y="1140167"/>
            <a:ext cx="627950" cy="6096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" name="角丸四角形吹き出し 9"/>
          <p:cNvSpPr/>
          <p:nvPr/>
        </p:nvSpPr>
        <p:spPr bwMode="auto">
          <a:xfrm>
            <a:off x="5358161" y="923922"/>
            <a:ext cx="3124201" cy="2524125"/>
          </a:xfrm>
          <a:prstGeom prst="wedgeRoundRectCallout">
            <a:avLst>
              <a:gd name="adj1" fmla="val -73080"/>
              <a:gd name="adj2" fmla="val 17087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302" y="1076708"/>
            <a:ext cx="27908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角丸四角形 12"/>
          <p:cNvSpPr/>
          <p:nvPr/>
        </p:nvSpPr>
        <p:spPr bwMode="auto">
          <a:xfrm>
            <a:off x="6348764" y="1076708"/>
            <a:ext cx="627950" cy="6096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 bwMode="auto">
          <a:xfrm>
            <a:off x="5857526" y="3848099"/>
            <a:ext cx="2676873" cy="2524125"/>
          </a:xfrm>
          <a:prstGeom prst="wedgeRoundRectCallout">
            <a:avLst>
              <a:gd name="adj1" fmla="val 226"/>
              <a:gd name="adj2" fmla="val -80475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80" y="4131342"/>
            <a:ext cx="2374552" cy="186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吹き出し 7"/>
          <p:cNvSpPr/>
          <p:nvPr/>
        </p:nvSpPr>
        <p:spPr bwMode="auto">
          <a:xfrm>
            <a:off x="515050" y="3800477"/>
            <a:ext cx="2514600" cy="2524125"/>
          </a:xfrm>
          <a:prstGeom prst="wedgeRoundRectCallout">
            <a:avLst>
              <a:gd name="adj1" fmla="val 27580"/>
              <a:gd name="adj2" fmla="val -87105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38600"/>
            <a:ext cx="2173099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1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角丸四角形 20"/>
          <p:cNvSpPr/>
          <p:nvPr/>
        </p:nvSpPr>
        <p:spPr bwMode="auto">
          <a:xfrm>
            <a:off x="1219200" y="923923"/>
            <a:ext cx="4038600" cy="2428878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22" name="角丸四角形吹き出し 21"/>
          <p:cNvSpPr/>
          <p:nvPr/>
        </p:nvSpPr>
        <p:spPr bwMode="auto">
          <a:xfrm>
            <a:off x="515050" y="3800477"/>
            <a:ext cx="2514600" cy="2524125"/>
          </a:xfrm>
          <a:prstGeom prst="wedgeRoundRectCallout">
            <a:avLst>
              <a:gd name="adj1" fmla="val 54771"/>
              <a:gd name="adj2" fmla="val -105381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38600"/>
            <a:ext cx="2173099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205" y="1162434"/>
            <a:ext cx="38195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角丸四角形 25"/>
          <p:cNvSpPr/>
          <p:nvPr/>
        </p:nvSpPr>
        <p:spPr bwMode="auto">
          <a:xfrm>
            <a:off x="1295400" y="1140167"/>
            <a:ext cx="627950" cy="6096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7" name="角丸四角形吹き出し 26"/>
          <p:cNvSpPr/>
          <p:nvPr/>
        </p:nvSpPr>
        <p:spPr bwMode="auto">
          <a:xfrm>
            <a:off x="5358161" y="923922"/>
            <a:ext cx="3124201" cy="2524125"/>
          </a:xfrm>
          <a:prstGeom prst="wedgeRoundRectCallout">
            <a:avLst>
              <a:gd name="adj1" fmla="val -73080"/>
              <a:gd name="adj2" fmla="val 17087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302" y="1076708"/>
            <a:ext cx="27908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角丸四角形 28"/>
          <p:cNvSpPr/>
          <p:nvPr/>
        </p:nvSpPr>
        <p:spPr bwMode="auto">
          <a:xfrm>
            <a:off x="6348764" y="1076708"/>
            <a:ext cx="627950" cy="6096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0" name="角丸四角形吹き出し 29"/>
          <p:cNvSpPr/>
          <p:nvPr/>
        </p:nvSpPr>
        <p:spPr bwMode="auto">
          <a:xfrm>
            <a:off x="5857526" y="3848099"/>
            <a:ext cx="2676873" cy="2524125"/>
          </a:xfrm>
          <a:prstGeom prst="wedgeRoundRectCallout">
            <a:avLst>
              <a:gd name="adj1" fmla="val 226"/>
              <a:gd name="adj2" fmla="val -80475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80" y="4131342"/>
            <a:ext cx="2374552" cy="186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</a:t>
            </a:r>
            <a:r>
              <a:rPr lang="en-US" altLang="ja-JP" dirty="0" smtClean="0"/>
              <a:t>Viewer</a:t>
            </a:r>
            <a:r>
              <a:rPr lang="ja-JP" altLang="en-US" dirty="0"/>
              <a:t>　</a:t>
            </a:r>
            <a:r>
              <a:rPr lang="en-US" altLang="ja-JP" dirty="0"/>
              <a:t>model </a:t>
            </a:r>
            <a:r>
              <a:rPr lang="en-US" altLang="ja-JP" dirty="0" smtClean="0"/>
              <a:t>reference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 bwMode="auto">
          <a:xfrm>
            <a:off x="3200400" y="3982995"/>
            <a:ext cx="2404601" cy="21590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dirty="0" smtClean="0"/>
              <a:t>参照側・被参照側の両者に</a:t>
            </a:r>
            <a:r>
              <a:rPr lang="en-US" altLang="ja-JP" dirty="0"/>
              <a:t>Sequence </a:t>
            </a:r>
            <a:r>
              <a:rPr lang="en-US" altLang="ja-JP" dirty="0" smtClean="0"/>
              <a:t>Viewer</a:t>
            </a:r>
            <a:r>
              <a:rPr lang="ja-JP" altLang="en-US" dirty="0" smtClean="0"/>
              <a:t>を配置</a:t>
            </a:r>
            <a:endParaRPr lang="en-US" altLang="ja-JP" dirty="0" smtClean="0"/>
          </a:p>
          <a:p>
            <a:r>
              <a:rPr lang="ja-JP" altLang="en-US" dirty="0" smtClean="0"/>
              <a:t>⇒呼び出し側モデルに設置されている</a:t>
            </a:r>
            <a:r>
              <a:rPr lang="en-US" altLang="ja-JP" dirty="0" smtClean="0"/>
              <a:t>chat</a:t>
            </a:r>
            <a:r>
              <a:rPr lang="ja-JP" altLang="en-US" dirty="0" err="1" smtClean="0"/>
              <a:t>の遷</a:t>
            </a:r>
            <a:r>
              <a:rPr lang="ja-JP" altLang="en-US" dirty="0" smtClean="0"/>
              <a:t>移しか表示できなかった</a:t>
            </a:r>
            <a:endParaRPr lang="en-US" altLang="ja-JP" dirty="0" smtClean="0"/>
          </a:p>
        </p:txBody>
      </p:sp>
      <p:sp>
        <p:nvSpPr>
          <p:cNvPr id="18" name="角丸四角形吹き出し 17"/>
          <p:cNvSpPr/>
          <p:nvPr/>
        </p:nvSpPr>
        <p:spPr bwMode="auto">
          <a:xfrm>
            <a:off x="381699" y="2676843"/>
            <a:ext cx="1675001" cy="3713916"/>
          </a:xfrm>
          <a:prstGeom prst="wedgeRoundRectCallout">
            <a:avLst>
              <a:gd name="adj1" fmla="val 27500"/>
              <a:gd name="adj2" fmla="val -7324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 smtClean="0"/>
              <a:t>呼び出し元の</a:t>
            </a:r>
            <a:r>
              <a:rPr lang="en-US" altLang="ja-JP" sz="1400" dirty="0" smtClean="0"/>
              <a:t>chart</a:t>
            </a:r>
            <a:r>
              <a:rPr lang="ja-JP" altLang="en-US" sz="1400" dirty="0" smtClean="0"/>
              <a:t>遷移のみ</a:t>
            </a:r>
            <a:endParaRPr lang="en-US" altLang="ja-JP" sz="14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40" y="3353121"/>
            <a:ext cx="1289935" cy="292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角丸四角形吹き出し 18"/>
          <p:cNvSpPr/>
          <p:nvPr/>
        </p:nvSpPr>
        <p:spPr bwMode="auto">
          <a:xfrm>
            <a:off x="7315200" y="927011"/>
            <a:ext cx="1675001" cy="2581278"/>
          </a:xfrm>
          <a:prstGeom prst="wedgeRoundRectCallout">
            <a:avLst>
              <a:gd name="adj1" fmla="val -75227"/>
              <a:gd name="adj2" fmla="val -2938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 smtClean="0"/>
              <a:t>何も表示されない</a:t>
            </a:r>
            <a:endParaRPr lang="en-US" altLang="ja-JP" sz="1400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654" y="1247774"/>
            <a:ext cx="1576091" cy="200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コネクタ 3"/>
          <p:cNvCxnSpPr/>
          <p:nvPr/>
        </p:nvCxnSpPr>
        <p:spPr bwMode="auto">
          <a:xfrm>
            <a:off x="152400" y="923922"/>
            <a:ext cx="8837801" cy="570547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線コネクタ 5"/>
          <p:cNvCxnSpPr/>
          <p:nvPr/>
        </p:nvCxnSpPr>
        <p:spPr bwMode="auto">
          <a:xfrm flipH="1">
            <a:off x="228600" y="609600"/>
            <a:ext cx="8839200" cy="609600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テキスト ボックス 9"/>
          <p:cNvSpPr txBox="1"/>
          <p:nvPr/>
        </p:nvSpPr>
        <p:spPr>
          <a:xfrm>
            <a:off x="1244599" y="1592417"/>
            <a:ext cx="6500497" cy="206210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シミュレーションモードの選択が重要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lang="ja-JP" altLang="en-US" sz="3200" dirty="0" smtClean="0"/>
              <a:t>シミュレーションモード</a:t>
            </a:r>
            <a:endParaRPr lang="en-US" altLang="ja-JP" sz="3200" dirty="0" smtClean="0"/>
          </a:p>
          <a:p>
            <a:r>
              <a:rPr lang="ja-JP" altLang="en-US" sz="3200" b="1" u="sng" dirty="0" smtClean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‘</a:t>
            </a:r>
            <a:r>
              <a:rPr lang="en-US" altLang="ja-JP" sz="3200" b="1" u="sng" dirty="0" err="1" smtClean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アクセラレータ</a:t>
            </a:r>
            <a:r>
              <a:rPr lang="ja-JP" altLang="en-US" sz="3200" b="1" u="sng" dirty="0" smtClean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モード’では</a:t>
            </a:r>
            <a:r>
              <a:rPr lang="ja-JP" altLang="en-US" sz="3200" b="1" u="sng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動かない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050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F7D02FB-D096-462F-99EA-6C4062B0C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74" y="130175"/>
            <a:ext cx="6613526" cy="419100"/>
          </a:xfrm>
        </p:spPr>
        <p:txBody>
          <a:bodyPr/>
          <a:lstStyle/>
          <a:p>
            <a:r>
              <a:rPr kumimoji="1" lang="en-US" altLang="ja-JP" dirty="0" smtClean="0"/>
              <a:t>‘</a:t>
            </a:r>
            <a:r>
              <a:rPr kumimoji="1" lang="ja-JP" altLang="en-US" dirty="0"/>
              <a:t>シミュレーションモード</a:t>
            </a:r>
            <a:r>
              <a:rPr kumimoji="1" lang="en-US" altLang="ja-JP" dirty="0"/>
              <a:t>==</a:t>
            </a:r>
            <a:r>
              <a:rPr kumimoji="1" lang="ja-JP" altLang="en-US" dirty="0"/>
              <a:t>ノーマル</a:t>
            </a:r>
            <a:r>
              <a:rPr kumimoji="1" lang="en-US" altLang="ja-JP" dirty="0"/>
              <a:t>’ </a:t>
            </a:r>
            <a:r>
              <a:rPr kumimoji="1" lang="ja-JP" altLang="en-US" dirty="0"/>
              <a:t>で実行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4FB9B646-2610-4973-9539-E441C9F62420}"/>
              </a:ext>
            </a:extLst>
          </p:cNvPr>
          <p:cNvSpPr/>
          <p:nvPr/>
        </p:nvSpPr>
        <p:spPr bwMode="auto">
          <a:xfrm>
            <a:off x="1981200" y="3048000"/>
            <a:ext cx="3733800" cy="2286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xmlns="" id="{C6897F13-C7C3-4E88-94D1-BBB466B5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6800"/>
            <a:ext cx="7800975" cy="460057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950DEB43-C6C5-4A88-8D7F-7DBB9F86E23F}"/>
              </a:ext>
            </a:extLst>
          </p:cNvPr>
          <p:cNvSpPr txBox="1"/>
          <p:nvPr/>
        </p:nvSpPr>
        <p:spPr>
          <a:xfrm>
            <a:off x="846667" y="5782733"/>
            <a:ext cx="79248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1600" b="1" u="sng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Model reference</a:t>
            </a:r>
            <a:r>
              <a:rPr lang="ja-JP" altLang="en-US" sz="1600" b="1" u="sng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で</a:t>
            </a:r>
            <a:r>
              <a:rPr lang="en-US" altLang="ja-JP" sz="1600" b="1" u="sng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Sequence Viewer</a:t>
            </a:r>
            <a:r>
              <a:rPr lang="ja-JP" altLang="en-US" sz="1600" b="1" u="sng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を使用する場合、</a:t>
            </a:r>
            <a:r>
              <a:rPr kumimoji="1" lang="ja-JP" altLang="en-US" sz="1600" b="1" u="sng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シミュレーションモード</a:t>
            </a:r>
            <a:r>
              <a:rPr lang="ja-JP" altLang="en-US" sz="1600" b="1" u="sng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がノーマルモード時のみ動作する</a:t>
            </a:r>
            <a:r>
              <a:rPr lang="en-US" altLang="ja-JP" sz="1600" b="1" u="sng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(</a:t>
            </a:r>
            <a:r>
              <a:rPr lang="en-US" altLang="ja-JP" sz="1600" b="1" u="sng" dirty="0" err="1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アクセラレータ</a:t>
            </a:r>
            <a:r>
              <a:rPr lang="ja-JP" altLang="en-US" sz="1600" b="1" u="sng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モードにおけるサポート機能の制限</a:t>
            </a:r>
            <a:r>
              <a:rPr lang="en-US" altLang="ja-JP" sz="1600" b="1" u="sng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)</a:t>
            </a:r>
            <a:endParaRPr lang="ja-JP" altLang="en-US" sz="1600" b="1" u="sng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9949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 bwMode="auto">
          <a:xfrm>
            <a:off x="442869" y="850782"/>
            <a:ext cx="3703451" cy="1587617"/>
          </a:xfrm>
          <a:prstGeom prst="roundRect">
            <a:avLst>
              <a:gd name="adj" fmla="val 8334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</a:t>
            </a:r>
            <a:r>
              <a:rPr lang="en-US" altLang="ja-JP" dirty="0" smtClean="0"/>
              <a:t>Viewer</a:t>
            </a:r>
            <a:br>
              <a:rPr lang="en-US" altLang="ja-JP" dirty="0" smtClean="0"/>
            </a:br>
            <a:r>
              <a:rPr lang="ja-JP" altLang="en-US" dirty="0"/>
              <a:t>設置</a:t>
            </a:r>
            <a:r>
              <a:rPr lang="ja-JP" altLang="en-US" dirty="0" smtClean="0"/>
              <a:t>階層別の挙動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04" y="914400"/>
            <a:ext cx="33432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吹き出し 7"/>
          <p:cNvSpPr/>
          <p:nvPr/>
        </p:nvSpPr>
        <p:spPr bwMode="auto">
          <a:xfrm>
            <a:off x="442869" y="2533650"/>
            <a:ext cx="3703451" cy="1676400"/>
          </a:xfrm>
          <a:prstGeom prst="wedgeRoundRectCallout">
            <a:avLst>
              <a:gd name="adj1" fmla="val -13189"/>
              <a:gd name="adj2" fmla="val -72545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ja-JP" sz="1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19400"/>
            <a:ext cx="27146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角丸四角形吹き出し 9"/>
          <p:cNvSpPr/>
          <p:nvPr/>
        </p:nvSpPr>
        <p:spPr bwMode="auto">
          <a:xfrm>
            <a:off x="433082" y="4419600"/>
            <a:ext cx="3703451" cy="1676400"/>
          </a:xfrm>
          <a:prstGeom prst="wedgeRoundRectCallout">
            <a:avLst>
              <a:gd name="adj1" fmla="val -10471"/>
              <a:gd name="adj2" fmla="val -92061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ja-JP" sz="14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24" y="4482288"/>
            <a:ext cx="3311067" cy="1556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角丸四角形 10"/>
          <p:cNvSpPr/>
          <p:nvPr/>
        </p:nvSpPr>
        <p:spPr bwMode="auto">
          <a:xfrm>
            <a:off x="686524" y="914400"/>
            <a:ext cx="532676" cy="5334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609600" y="4419600"/>
            <a:ext cx="532676" cy="53340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" name="角丸四角形吹き出し 12"/>
          <p:cNvSpPr/>
          <p:nvPr/>
        </p:nvSpPr>
        <p:spPr bwMode="auto">
          <a:xfrm>
            <a:off x="4800600" y="761998"/>
            <a:ext cx="3057666" cy="3400599"/>
          </a:xfrm>
          <a:prstGeom prst="wedgeRoundRectCallout">
            <a:avLst>
              <a:gd name="adj1" fmla="val -163254"/>
              <a:gd name="adj2" fmla="val -39842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ja-JP" sz="1400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232" y="868333"/>
            <a:ext cx="2524125" cy="314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角丸四角形吹き出し 13"/>
          <p:cNvSpPr/>
          <p:nvPr/>
        </p:nvSpPr>
        <p:spPr bwMode="auto">
          <a:xfrm>
            <a:off x="4800600" y="4210050"/>
            <a:ext cx="3057666" cy="2314749"/>
          </a:xfrm>
          <a:prstGeom prst="wedgeRoundRectCallout">
            <a:avLst>
              <a:gd name="adj1" fmla="val -169451"/>
              <a:gd name="adj2" fmla="val -30233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ja-JP" sz="14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70" y="4283939"/>
            <a:ext cx="2066925" cy="2190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角丸四角形吹き出し 14"/>
          <p:cNvSpPr/>
          <p:nvPr/>
        </p:nvSpPr>
        <p:spPr bwMode="auto">
          <a:xfrm>
            <a:off x="2971801" y="2362200"/>
            <a:ext cx="2590800" cy="578886"/>
          </a:xfrm>
          <a:prstGeom prst="wedgeRoundRectCallout">
            <a:avLst>
              <a:gd name="adj1" fmla="val 64468"/>
              <a:gd name="adj2" fmla="val -15334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 smtClean="0"/>
              <a:t>モデル最上位に設置</a:t>
            </a:r>
            <a:endParaRPr lang="en-US" altLang="ja-JP" sz="1400" dirty="0" smtClean="0"/>
          </a:p>
          <a:p>
            <a:r>
              <a:rPr lang="ja-JP" altLang="en-US" sz="1400" dirty="0" smtClean="0"/>
              <a:t>⇒</a:t>
            </a:r>
            <a:r>
              <a:rPr lang="en-US" altLang="ja-JP" sz="1400" dirty="0" smtClean="0"/>
              <a:t>chart</a:t>
            </a:r>
            <a:r>
              <a:rPr lang="ja-JP" altLang="en-US" sz="1400" dirty="0" smtClean="0"/>
              <a:t>の階層までツリー表記</a:t>
            </a:r>
            <a:endParaRPr lang="en-US" altLang="ja-JP" sz="1400" dirty="0"/>
          </a:p>
        </p:txBody>
      </p:sp>
      <p:sp>
        <p:nvSpPr>
          <p:cNvPr id="16" name="角丸四角形吹き出し 15"/>
          <p:cNvSpPr/>
          <p:nvPr/>
        </p:nvSpPr>
        <p:spPr bwMode="auto">
          <a:xfrm>
            <a:off x="2342057" y="5893397"/>
            <a:ext cx="2590800" cy="578886"/>
          </a:xfrm>
          <a:prstGeom prst="wedgeRoundRectCallout">
            <a:avLst>
              <a:gd name="adj1" fmla="val 106757"/>
              <a:gd name="adj2" fmla="val -23445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 smtClean="0"/>
              <a:t>下層に設置</a:t>
            </a:r>
            <a:endParaRPr lang="en-US" altLang="ja-JP" sz="1400" dirty="0" smtClean="0"/>
          </a:p>
          <a:p>
            <a:r>
              <a:rPr lang="ja-JP" altLang="en-US" sz="1400" dirty="0"/>
              <a:t>⇒</a:t>
            </a:r>
            <a:r>
              <a:rPr lang="ja-JP" altLang="en-US" sz="1400" dirty="0" smtClean="0"/>
              <a:t>設置階層以下を表示</a:t>
            </a:r>
            <a:endParaRPr lang="en-US" altLang="ja-JP" sz="1400" dirty="0"/>
          </a:p>
        </p:txBody>
      </p:sp>
      <p:sp>
        <p:nvSpPr>
          <p:cNvPr id="4" name="正方形/長方形 3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 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1441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 txBox="1">
            <a:spLocks/>
          </p:cNvSpPr>
          <p:nvPr/>
        </p:nvSpPr>
        <p:spPr bwMode="auto">
          <a:xfrm>
            <a:off x="2895600" y="3200400"/>
            <a:ext cx="352425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kumimoji="1" lang="ja-JP" altLang="en-US" sz="4000" kern="0" dirty="0" smtClean="0">
                <a:solidFill>
                  <a:srgbClr val="0000FF"/>
                </a:solidFill>
              </a:rPr>
              <a:t>５</a:t>
            </a:r>
            <a:r>
              <a:rPr kumimoji="1" lang="en-US" altLang="ja-JP" sz="4000" kern="0" dirty="0" smtClean="0">
                <a:solidFill>
                  <a:srgbClr val="0000FF"/>
                </a:solidFill>
              </a:rPr>
              <a:t>. </a:t>
            </a:r>
            <a:r>
              <a:rPr kumimoji="1" lang="ja-JP" altLang="en-US" sz="4000" kern="0" dirty="0" smtClean="0">
                <a:solidFill>
                  <a:srgbClr val="0000FF"/>
                </a:solidFill>
              </a:rPr>
              <a:t>ツール対応</a:t>
            </a:r>
            <a:endParaRPr kumimoji="1" lang="en-US" altLang="ja-JP" sz="400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09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ツール対応　</a:t>
            </a:r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371821"/>
              </p:ext>
            </p:extLst>
          </p:nvPr>
        </p:nvGraphicFramePr>
        <p:xfrm>
          <a:off x="457200" y="1828800"/>
          <a:ext cx="84582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  <a:gridCol w="1409700"/>
                <a:gridCol w="1409700"/>
                <a:gridCol w="1409700"/>
                <a:gridCol w="1409700"/>
                <a:gridCol w="1409700"/>
              </a:tblGrid>
              <a:tr h="185420">
                <a:tc rowSpan="2"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ブロック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Embedded</a:t>
                      </a:r>
                      <a:r>
                        <a:rPr kumimoji="1" lang="en-US" altLang="ja-JP" sz="1600" baseline="0" dirty="0" smtClean="0">
                          <a:solidFill>
                            <a:schemeClr val="tx1"/>
                          </a:solidFill>
                        </a:rPr>
                        <a:t> coder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SLDV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バージョン</a:t>
                      </a:r>
                      <a:endParaRPr kumimoji="1" lang="en-US" altLang="ja-JP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ダウン</a:t>
                      </a:r>
                      <a:endParaRPr kumimoji="1" lang="en-US" altLang="ja-JP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(R2015a)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設計エラー</a:t>
                      </a:r>
                      <a:endParaRPr kumimoji="1" lang="en-US" altLang="ja-JP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検証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テストパターン生成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プロパティ証明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Unit Conversion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機能喪失</a:t>
                      </a:r>
                      <a:endParaRPr kumimoji="1" lang="en-US" altLang="ja-JP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（単位喪失）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Unit System </a:t>
                      </a:r>
                      <a:r>
                        <a:rPr kumimoji="1" lang="en-US" altLang="ja-JP" sz="1600" dirty="0" err="1" smtClean="0">
                          <a:solidFill>
                            <a:schemeClr val="tx1"/>
                          </a:solidFill>
                        </a:rPr>
                        <a:t>Configration</a:t>
                      </a:r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※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シミュレーション不可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1600" dirty="0" smtClean="0">
                          <a:solidFill>
                            <a:schemeClr val="tx1"/>
                          </a:solidFill>
                        </a:rPr>
                        <a:t>Sequence Viewer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※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機能喪失</a:t>
                      </a:r>
                    </a:p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（空のマスク）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角丸四角形 4"/>
          <p:cNvSpPr/>
          <p:nvPr/>
        </p:nvSpPr>
        <p:spPr bwMode="auto">
          <a:xfrm>
            <a:off x="2362200" y="4572000"/>
            <a:ext cx="3395201" cy="48024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※</a:t>
            </a:r>
            <a:r>
              <a:rPr lang="ja-JP" altLang="en-US" dirty="0" smtClean="0"/>
              <a:t>コード生成への影響なし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84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 txBox="1">
            <a:spLocks/>
          </p:cNvSpPr>
          <p:nvPr/>
        </p:nvSpPr>
        <p:spPr bwMode="auto">
          <a:xfrm>
            <a:off x="2895600" y="3200400"/>
            <a:ext cx="352425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ja-JP" altLang="en-US" sz="4000" kern="0" dirty="0">
                <a:solidFill>
                  <a:srgbClr val="0000FF"/>
                </a:solidFill>
              </a:rPr>
              <a:t>コード生成</a:t>
            </a:r>
            <a:endParaRPr kumimoji="1" lang="en-US" altLang="ja-JP" sz="400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5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コード生成　</a:t>
            </a:r>
            <a:r>
              <a:rPr lang="en-US" altLang="ja-JP" dirty="0" smtClean="0"/>
              <a:t>Sequence </a:t>
            </a:r>
            <a:r>
              <a:rPr lang="en-US" altLang="ja-JP" dirty="0"/>
              <a:t>Viewer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990600"/>
            <a:ext cx="4953000" cy="259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 bwMode="auto">
          <a:xfrm>
            <a:off x="990600" y="1219200"/>
            <a:ext cx="382656" cy="371474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533401" y="3733800"/>
            <a:ext cx="2743200" cy="9446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Sequence Viewer</a:t>
            </a:r>
            <a:r>
              <a:rPr lang="ja-JP" altLang="en-US" dirty="0" smtClean="0"/>
              <a:t>有無でコード生成</a:t>
            </a:r>
            <a:endParaRPr lang="en-US" altLang="ja-JP" dirty="0" smtClean="0"/>
          </a:p>
          <a:p>
            <a:r>
              <a:rPr lang="ja-JP" altLang="en-US" dirty="0" smtClean="0"/>
              <a:t>⇒コード差分なし</a:t>
            </a:r>
            <a:endParaRPr lang="ja-JP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743" y="3583219"/>
            <a:ext cx="5541657" cy="30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角丸四角形 7"/>
          <p:cNvSpPr/>
          <p:nvPr/>
        </p:nvSpPr>
        <p:spPr bwMode="auto">
          <a:xfrm>
            <a:off x="3373743" y="3834650"/>
            <a:ext cx="382656" cy="2185150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3775449" y="3657600"/>
            <a:ext cx="2438400" cy="44413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Sequence Viewer</a:t>
            </a:r>
            <a:r>
              <a:rPr lang="ja-JP" altLang="en-US" dirty="0" smtClean="0"/>
              <a:t>無</a:t>
            </a:r>
            <a:endParaRPr lang="ja-JP" altLang="en-US" dirty="0"/>
          </a:p>
        </p:txBody>
      </p:sp>
      <p:sp>
        <p:nvSpPr>
          <p:cNvPr id="10" name="角丸四角形 9"/>
          <p:cNvSpPr/>
          <p:nvPr/>
        </p:nvSpPr>
        <p:spPr bwMode="auto">
          <a:xfrm>
            <a:off x="6324600" y="3662362"/>
            <a:ext cx="2438400" cy="44413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Sequence Viewer</a:t>
            </a:r>
            <a:r>
              <a:rPr lang="ja-JP" altLang="en-US" dirty="0" smtClean="0"/>
              <a:t>有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518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 bwMode="auto">
          <a:xfrm>
            <a:off x="2765269" y="936268"/>
            <a:ext cx="4673639" cy="4419600"/>
          </a:xfrm>
          <a:prstGeom prst="roundRect">
            <a:avLst>
              <a:gd name="adj" fmla="val 3949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SLDV</a:t>
            </a:r>
            <a:endParaRPr kumimoji="1" lang="ja-JP" altLang="en-US" dirty="0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83" y="1012466"/>
            <a:ext cx="44672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角丸四角形吹き出し 15"/>
          <p:cNvSpPr/>
          <p:nvPr/>
        </p:nvSpPr>
        <p:spPr bwMode="auto">
          <a:xfrm>
            <a:off x="449106" y="830618"/>
            <a:ext cx="2343427" cy="2522182"/>
          </a:xfrm>
          <a:prstGeom prst="wedgeRoundRectCallout">
            <a:avLst>
              <a:gd name="adj1" fmla="val 68794"/>
              <a:gd name="adj2" fmla="val 11016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8" y="1066800"/>
            <a:ext cx="2147722" cy="2079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角丸四角形吹き出し 16"/>
          <p:cNvSpPr/>
          <p:nvPr/>
        </p:nvSpPr>
        <p:spPr bwMode="auto">
          <a:xfrm>
            <a:off x="7255079" y="801847"/>
            <a:ext cx="1782690" cy="890685"/>
          </a:xfrm>
          <a:prstGeom prst="wedgeRoundRectCallout">
            <a:avLst>
              <a:gd name="adj1" fmla="val -162732"/>
              <a:gd name="adj2" fmla="val 4481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416" y="809940"/>
            <a:ext cx="1568173" cy="79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角丸四角形吹き出し 17"/>
          <p:cNvSpPr/>
          <p:nvPr/>
        </p:nvSpPr>
        <p:spPr bwMode="auto">
          <a:xfrm>
            <a:off x="6799089" y="1735009"/>
            <a:ext cx="2238680" cy="798352"/>
          </a:xfrm>
          <a:prstGeom prst="wedgeRoundRectCallout">
            <a:avLst>
              <a:gd name="adj1" fmla="val -73172"/>
              <a:gd name="adj2" fmla="val 51766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744" y="1777485"/>
            <a:ext cx="2027369" cy="71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角丸四角形吹き出し 18"/>
          <p:cNvSpPr/>
          <p:nvPr/>
        </p:nvSpPr>
        <p:spPr bwMode="auto">
          <a:xfrm>
            <a:off x="449106" y="3429000"/>
            <a:ext cx="2291053" cy="1276525"/>
          </a:xfrm>
          <a:prstGeom prst="wedgeRoundRectCallout">
            <a:avLst>
              <a:gd name="adj1" fmla="val 149043"/>
              <a:gd name="adj2" fmla="val -56178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39" y="3536045"/>
            <a:ext cx="2075160" cy="106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角丸四角形 13"/>
          <p:cNvSpPr/>
          <p:nvPr/>
        </p:nvSpPr>
        <p:spPr bwMode="auto">
          <a:xfrm>
            <a:off x="762000" y="5562600"/>
            <a:ext cx="7239000" cy="76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dirty="0" smtClean="0"/>
              <a:t>上記モデルにて</a:t>
            </a:r>
            <a:r>
              <a:rPr lang="en-US" altLang="ja-JP" dirty="0" smtClean="0"/>
              <a:t>SLDV</a:t>
            </a:r>
            <a:r>
              <a:rPr lang="ja-JP" altLang="en-US" dirty="0" smtClean="0"/>
              <a:t>設計エラー検証、テストパターン生成、プロパティ証明ともに実行可能</a:t>
            </a:r>
            <a:endParaRPr lang="en-US" altLang="ja-JP" dirty="0"/>
          </a:p>
        </p:txBody>
      </p:sp>
      <p:sp>
        <p:nvSpPr>
          <p:cNvPr id="15" name="角丸四角形 14"/>
          <p:cNvSpPr/>
          <p:nvPr/>
        </p:nvSpPr>
        <p:spPr bwMode="auto">
          <a:xfrm>
            <a:off x="3048000" y="1192486"/>
            <a:ext cx="1219200" cy="500045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4267200" y="4598478"/>
            <a:ext cx="914400" cy="500045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73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バージョンダウン</a:t>
            </a:r>
            <a:r>
              <a:rPr kumimoji="1" lang="en-US" altLang="ja-JP" dirty="0" smtClean="0"/>
              <a:t>(R2015a)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3792630" cy="460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830" y="838200"/>
            <a:ext cx="4057650" cy="168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414" y="3725411"/>
            <a:ext cx="2990850" cy="229579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414" y="2618823"/>
            <a:ext cx="4884586" cy="103528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直線コネクタ 3"/>
          <p:cNvCxnSpPr>
            <a:stCxn id="1028" idx="1"/>
          </p:cNvCxnSpPr>
          <p:nvPr/>
        </p:nvCxnSpPr>
        <p:spPr bwMode="auto">
          <a:xfrm flipH="1" flipV="1">
            <a:off x="1981200" y="1066800"/>
            <a:ext cx="2268630" cy="6143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線コネクタ 8"/>
          <p:cNvCxnSpPr/>
          <p:nvPr/>
        </p:nvCxnSpPr>
        <p:spPr bwMode="auto">
          <a:xfrm flipH="1" flipV="1">
            <a:off x="2057400" y="1681162"/>
            <a:ext cx="2192430" cy="124484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線コネクタ 10"/>
          <p:cNvCxnSpPr/>
          <p:nvPr/>
        </p:nvCxnSpPr>
        <p:spPr bwMode="auto">
          <a:xfrm flipH="1" flipV="1">
            <a:off x="2353515" y="5257800"/>
            <a:ext cx="1905899" cy="48284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角丸四角形 12"/>
          <p:cNvSpPr/>
          <p:nvPr/>
        </p:nvSpPr>
        <p:spPr bwMode="auto">
          <a:xfrm>
            <a:off x="609600" y="816777"/>
            <a:ext cx="1447800" cy="500045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609600" y="1431139"/>
            <a:ext cx="1447800" cy="500045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1629615" y="4800601"/>
            <a:ext cx="723900" cy="572752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457200" y="5186650"/>
            <a:ext cx="723900" cy="186703"/>
          </a:xfrm>
          <a:prstGeom prst="roundRect">
            <a:avLst>
              <a:gd name="adj" fmla="val 833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角丸四角形吹き出し 6"/>
          <p:cNvSpPr/>
          <p:nvPr/>
        </p:nvSpPr>
        <p:spPr bwMode="auto">
          <a:xfrm>
            <a:off x="766119" y="5831406"/>
            <a:ext cx="1172415" cy="379596"/>
          </a:xfrm>
          <a:prstGeom prst="wedgeRoundRectCallout">
            <a:avLst>
              <a:gd name="adj1" fmla="val -47533"/>
              <a:gd name="adj2" fmla="val -16512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単位喪失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5611964" y="4786447"/>
            <a:ext cx="3276600" cy="98710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Unit conversion</a:t>
            </a:r>
          </a:p>
          <a:p>
            <a:r>
              <a:rPr lang="ja-JP" altLang="en-US" dirty="0" smtClean="0"/>
              <a:t>⇒入力をそのまま出力するブロックに置換</a:t>
            </a:r>
            <a:endParaRPr lang="en-US" altLang="ja-JP" dirty="0"/>
          </a:p>
        </p:txBody>
      </p:sp>
      <p:sp>
        <p:nvSpPr>
          <p:cNvPr id="19" name="角丸四角形 18"/>
          <p:cNvSpPr/>
          <p:nvPr/>
        </p:nvSpPr>
        <p:spPr bwMode="auto">
          <a:xfrm>
            <a:off x="5754839" y="3231857"/>
            <a:ext cx="3276600" cy="7305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Unit system </a:t>
            </a:r>
            <a:r>
              <a:rPr lang="en-US" altLang="ja-JP" dirty="0" err="1" smtClean="0"/>
              <a:t>Configration</a:t>
            </a:r>
            <a:endParaRPr lang="en-US" altLang="ja-JP" dirty="0" smtClean="0"/>
          </a:p>
          <a:p>
            <a:r>
              <a:rPr lang="ja-JP" altLang="en-US" dirty="0" smtClean="0"/>
              <a:t>⇒シミュレーション不可</a:t>
            </a:r>
            <a:endParaRPr lang="en-US" altLang="ja-JP" dirty="0"/>
          </a:p>
        </p:txBody>
      </p:sp>
      <p:sp>
        <p:nvSpPr>
          <p:cNvPr id="20" name="角丸四角形 19"/>
          <p:cNvSpPr/>
          <p:nvPr/>
        </p:nvSpPr>
        <p:spPr bwMode="auto">
          <a:xfrm>
            <a:off x="5929088" y="1600200"/>
            <a:ext cx="2959475" cy="5938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Sequence Viewer</a:t>
            </a:r>
          </a:p>
          <a:p>
            <a:r>
              <a:rPr lang="ja-JP" altLang="en-US" dirty="0" smtClean="0"/>
              <a:t>⇒空のマスクサブシステム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4672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2753" y="838200"/>
            <a:ext cx="8229600" cy="5329237"/>
          </a:xfrm>
        </p:spPr>
        <p:txBody>
          <a:bodyPr/>
          <a:lstStyle/>
          <a:p>
            <a:r>
              <a:rPr kumimoji="1" lang="ja-JP" altLang="en-US" sz="1600" dirty="0" smtClean="0"/>
              <a:t>概要</a:t>
            </a:r>
            <a:endParaRPr kumimoji="1" lang="en-US" altLang="ja-JP" sz="1600" dirty="0" smtClean="0"/>
          </a:p>
          <a:p>
            <a:pPr lvl="1"/>
            <a:r>
              <a:rPr lang="ja-JP" altLang="en-US" sz="1400" dirty="0"/>
              <a:t>シミュレーション時にブロック間のメッセージ、イベント、ステート、遷移、および関数を表示する</a:t>
            </a:r>
            <a:r>
              <a:rPr lang="ja-JP" altLang="en-US" sz="1400" dirty="0" smtClean="0"/>
              <a:t>。</a:t>
            </a:r>
            <a:endParaRPr lang="en-US" altLang="ja-JP" sz="1400" dirty="0" smtClean="0"/>
          </a:p>
          <a:p>
            <a:pPr marL="0" indent="0">
              <a:buNone/>
            </a:pPr>
            <a:endParaRPr kumimoji="1" lang="en-US" altLang="ja-JP" sz="1400" dirty="0" smtClean="0"/>
          </a:p>
          <a:p>
            <a:r>
              <a:rPr lang="ja-JP" altLang="en-US" sz="1600" dirty="0" smtClean="0"/>
              <a:t>表示可能なブロック</a:t>
            </a:r>
            <a:endParaRPr lang="en-US" altLang="ja-JP" sz="1600" dirty="0" smtClean="0"/>
          </a:p>
          <a:p>
            <a:pPr lvl="1"/>
            <a:r>
              <a:rPr lang="ja-JP" altLang="en-US" sz="1400" dirty="0"/>
              <a:t>サブシステム</a:t>
            </a:r>
          </a:p>
          <a:p>
            <a:pPr lvl="1"/>
            <a:r>
              <a:rPr lang="ja-JP" altLang="en-US" sz="1400" dirty="0" smtClean="0"/>
              <a:t>参照</a:t>
            </a:r>
            <a:r>
              <a:rPr lang="ja-JP" altLang="en-US" sz="1400" dirty="0"/>
              <a:t>モデル</a:t>
            </a:r>
          </a:p>
          <a:p>
            <a:pPr lvl="1"/>
            <a:r>
              <a:rPr lang="en-US" altLang="ja-JP" sz="1400" dirty="0" err="1" smtClean="0"/>
              <a:t>Stateflow</a:t>
            </a:r>
            <a:r>
              <a:rPr lang="en-US" altLang="ja-JP" sz="1400" dirty="0"/>
              <a:t>® </a:t>
            </a:r>
            <a:r>
              <a:rPr lang="ja-JP" altLang="en-US" sz="1400" dirty="0"/>
              <a:t>チャートなど、メッセージを含むブロック</a:t>
            </a:r>
          </a:p>
          <a:p>
            <a:pPr lvl="1"/>
            <a:r>
              <a:rPr lang="en-US" altLang="ja-JP" sz="1400" dirty="0" smtClean="0"/>
              <a:t>Function </a:t>
            </a:r>
            <a:r>
              <a:rPr lang="en-US" altLang="ja-JP" sz="1400" dirty="0"/>
              <a:t>Caller</a:t>
            </a:r>
            <a:r>
              <a:rPr lang="ja-JP" altLang="en-US" sz="1400" dirty="0" err="1"/>
              <a:t>、</a:t>
            </a:r>
            <a:r>
              <a:rPr lang="en-US" altLang="ja-JP" sz="1400" dirty="0"/>
              <a:t>Function-Call Generator</a:t>
            </a:r>
            <a:r>
              <a:rPr lang="ja-JP" altLang="en-US" sz="1400" dirty="0" err="1"/>
              <a:t>、</a:t>
            </a:r>
            <a:r>
              <a:rPr lang="en-US" altLang="ja-JP" sz="1400" dirty="0"/>
              <a:t>MATLAB Function </a:t>
            </a:r>
            <a:r>
              <a:rPr lang="ja-JP" altLang="en-US" sz="1400" dirty="0"/>
              <a:t>など、関数の呼び出しやイベントの生成を行うブロック</a:t>
            </a:r>
          </a:p>
          <a:p>
            <a:pPr lvl="1"/>
            <a:r>
              <a:rPr lang="en-US" altLang="ja-JP" sz="1400" dirty="0" smtClean="0"/>
              <a:t>Function-Call </a:t>
            </a:r>
            <a:r>
              <a:rPr lang="en-US" altLang="ja-JP" sz="1400" dirty="0"/>
              <a:t>Subsystem </a:t>
            </a:r>
            <a:r>
              <a:rPr lang="ja-JP" altLang="en-US" sz="1400" dirty="0"/>
              <a:t>や </a:t>
            </a:r>
            <a:r>
              <a:rPr lang="en-US" altLang="ja-JP" sz="1400" dirty="0"/>
              <a:t>Simulink Function </a:t>
            </a:r>
            <a:r>
              <a:rPr lang="ja-JP" altLang="en-US" sz="1400" dirty="0"/>
              <a:t>など、関数を含む</a:t>
            </a:r>
            <a:r>
              <a:rPr lang="ja-JP" altLang="en-US" sz="1400" dirty="0" smtClean="0"/>
              <a:t>ブロック</a:t>
            </a:r>
            <a:endParaRPr lang="en-US" altLang="ja-JP" sz="1400" dirty="0" smtClean="0"/>
          </a:p>
          <a:p>
            <a:pPr lvl="1"/>
            <a:endParaRPr lang="en-US" altLang="ja-JP" sz="1400" dirty="0"/>
          </a:p>
          <a:p>
            <a:r>
              <a:rPr lang="ja-JP" altLang="en-US" sz="1600" dirty="0" smtClean="0"/>
              <a:t>使用方法</a:t>
            </a:r>
            <a:endParaRPr lang="en-US" altLang="ja-JP" sz="1600" dirty="0" smtClean="0"/>
          </a:p>
          <a:p>
            <a:pPr lvl="1"/>
            <a:r>
              <a:rPr lang="ja-JP" altLang="en-US" sz="1400" dirty="0"/>
              <a:t>任意</a:t>
            </a:r>
            <a:r>
              <a:rPr lang="ja-JP" altLang="en-US" sz="1400" dirty="0" smtClean="0"/>
              <a:t>のサブシステム、または最上位にブロックを配置する。</a:t>
            </a:r>
            <a:endParaRPr lang="en-US" altLang="ja-JP" sz="1400" dirty="0" smtClean="0"/>
          </a:p>
          <a:p>
            <a:pPr lvl="1"/>
            <a:r>
              <a:rPr lang="ja-JP" altLang="en-US" sz="1400" dirty="0" smtClean="0"/>
              <a:t>無効（メッセージ、イベント、</a:t>
            </a:r>
            <a:r>
              <a:rPr lang="en-US" altLang="ja-JP" sz="1400" dirty="0" smtClean="0"/>
              <a:t>State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Activity</a:t>
            </a:r>
            <a:r>
              <a:rPr lang="ja-JP" altLang="en-US" sz="1400" dirty="0" smtClean="0"/>
              <a:t>をもたない）なサブシステムに配置した場合は、</a:t>
            </a:r>
            <a:r>
              <a:rPr lang="ja-JP" altLang="en-US" sz="1400" dirty="0" smtClean="0">
                <a:solidFill>
                  <a:srgbClr val="FF0000"/>
                </a:solidFill>
              </a:rPr>
              <a:t>対象がないことを表示</a:t>
            </a:r>
            <a:r>
              <a:rPr lang="ja-JP" altLang="en-US" sz="1400" dirty="0" smtClean="0"/>
              <a:t>する</a:t>
            </a:r>
            <a:endParaRPr lang="en-US" altLang="ja-JP" sz="1400" dirty="0" smtClean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 smtClean="0"/>
          </a:p>
          <a:p>
            <a:endParaRPr lang="en-US" altLang="ja-JP" sz="1600" dirty="0" smtClean="0"/>
          </a:p>
          <a:p>
            <a:pPr>
              <a:buFont typeface="+mj-lt"/>
              <a:buAutoNum type="arabicPeriod"/>
            </a:pPr>
            <a:endParaRPr kumimoji="1" lang="en-US" altLang="ja-JP" sz="1400" dirty="0"/>
          </a:p>
          <a:p>
            <a:pPr>
              <a:buFont typeface="+mj-lt"/>
              <a:buAutoNum type="arabicPeriod"/>
            </a:pPr>
            <a:endParaRPr kumimoji="1" lang="en-US" altLang="ja-JP" sz="1400" dirty="0" smtClean="0"/>
          </a:p>
          <a:p>
            <a:pPr>
              <a:buFont typeface="+mj-lt"/>
              <a:buAutoNum type="arabicPeriod"/>
            </a:pPr>
            <a:endParaRPr kumimoji="1" lang="ja-JP" altLang="en-US" sz="1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</a:t>
            </a:r>
            <a:r>
              <a:rPr lang="en-US" altLang="ja-JP" dirty="0" smtClean="0"/>
              <a:t>Viewer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– </a:t>
            </a:r>
            <a:r>
              <a:rPr kumimoji="1" lang="ja-JP" altLang="en-US" dirty="0" smtClean="0"/>
              <a:t>概要と設定 </a:t>
            </a:r>
            <a:r>
              <a:rPr kumimoji="1" lang="en-US" altLang="ja-JP" dirty="0" smtClean="0"/>
              <a:t>-  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758191"/>
            <a:ext cx="2593570" cy="1698171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四角形吹き出し 14"/>
          <p:cNvSpPr/>
          <p:nvPr/>
        </p:nvSpPr>
        <p:spPr bwMode="auto">
          <a:xfrm>
            <a:off x="866776" y="5416776"/>
            <a:ext cx="1973402" cy="381000"/>
          </a:xfrm>
          <a:prstGeom prst="wedgeRectCallout">
            <a:avLst>
              <a:gd name="adj1" fmla="val 60768"/>
              <a:gd name="adj2" fmla="val -12279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Sequence Viewer</a:t>
            </a: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配置</a:t>
            </a:r>
          </a:p>
        </p:txBody>
      </p:sp>
      <p:sp>
        <p:nvSpPr>
          <p:cNvPr id="17" name="四角形吹き出し 16"/>
          <p:cNvSpPr/>
          <p:nvPr/>
        </p:nvSpPr>
        <p:spPr bwMode="auto">
          <a:xfrm>
            <a:off x="5717770" y="5449627"/>
            <a:ext cx="1973402" cy="381000"/>
          </a:xfrm>
          <a:prstGeom prst="wedgeRectCallout">
            <a:avLst>
              <a:gd name="adj1" fmla="val -86442"/>
              <a:gd name="adj2" fmla="val -5907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対象がないことを表示</a:t>
            </a:r>
          </a:p>
        </p:txBody>
      </p:sp>
    </p:spTree>
    <p:extLst>
      <p:ext uri="{BB962C8B-B14F-4D97-AF65-F5344CB8AC3E}">
        <p14:creationId xmlns:p14="http://schemas.microsoft.com/office/powerpoint/2010/main" val="1789913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895600" y="3200400"/>
            <a:ext cx="3524250" cy="62388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4000" dirty="0" smtClean="0">
                <a:solidFill>
                  <a:srgbClr val="0000FF"/>
                </a:solidFill>
              </a:rPr>
              <a:t>６</a:t>
            </a:r>
            <a:r>
              <a:rPr kumimoji="1" lang="en-US" altLang="ja-JP" sz="4000" dirty="0" smtClean="0">
                <a:solidFill>
                  <a:srgbClr val="0000FF"/>
                </a:solidFill>
              </a:rPr>
              <a:t>. </a:t>
            </a:r>
            <a:r>
              <a:rPr kumimoji="1" lang="ja-JP" altLang="en-US" sz="4000" dirty="0" smtClean="0">
                <a:solidFill>
                  <a:srgbClr val="0000FF"/>
                </a:solidFill>
              </a:rPr>
              <a:t>まとめ・所感</a:t>
            </a:r>
            <a:endParaRPr kumimoji="1" lang="en-US" altLang="ja-JP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9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まとめ・所感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32923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000" dirty="0" smtClean="0"/>
              <a:t>【 </a:t>
            </a:r>
            <a:r>
              <a:rPr kumimoji="1" lang="en-US" altLang="ja-JP" sz="2000" dirty="0"/>
              <a:t>Sequence Viewer </a:t>
            </a:r>
            <a:r>
              <a:rPr kumimoji="1" lang="en-US" altLang="ja-JP" sz="2000" dirty="0" smtClean="0"/>
              <a:t>】</a:t>
            </a:r>
          </a:p>
          <a:p>
            <a:pPr marL="0" indent="0">
              <a:buNone/>
            </a:pPr>
            <a:r>
              <a:rPr kumimoji="1" lang="ja-JP" altLang="en-US" sz="2000" dirty="0" smtClean="0"/>
              <a:t>・計測準備が非常に楽（ブロック設置のみ）なのが魅力。気軽にステート遷移が見れるのがうれしい。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・表示する情報量が多いので、大規模システムに適用すると見づらいかも。表示範囲の絞り込みが必要。</a:t>
            </a:r>
            <a:endParaRPr kumimoji="1" lang="en-US" altLang="ja-JP" sz="2000" dirty="0" smtClean="0"/>
          </a:p>
          <a:p>
            <a:pPr marL="0" indent="0">
              <a:buNone/>
            </a:pP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 smtClean="0"/>
              <a:t>【</a:t>
            </a:r>
            <a:r>
              <a:rPr kumimoji="1" lang="ja-JP" altLang="en-US" sz="2000" dirty="0"/>
              <a:t>疑問点</a:t>
            </a:r>
            <a:r>
              <a:rPr kumimoji="1" lang="en-US" altLang="ja-JP" sz="2000" dirty="0" smtClean="0"/>
              <a:t>】</a:t>
            </a:r>
          </a:p>
          <a:p>
            <a:pPr marL="0" indent="0">
              <a:buNone/>
            </a:pPr>
            <a:r>
              <a:rPr kumimoji="1" lang="ja-JP" altLang="en-US" sz="2000" dirty="0" smtClean="0"/>
              <a:t>・</a:t>
            </a:r>
            <a:r>
              <a:rPr kumimoji="1" lang="en-US" altLang="ja-JP" sz="2000" dirty="0" smtClean="0"/>
              <a:t>Sequence Viewer</a:t>
            </a:r>
            <a:r>
              <a:rPr kumimoji="1" lang="ja-JP" altLang="en-US" sz="2000" dirty="0" smtClean="0"/>
              <a:t>のイベント表記がなぜかつながってしまうことが</a:t>
            </a:r>
            <a:r>
              <a:rPr kumimoji="1" lang="ja-JP" altLang="en-US" sz="2000" dirty="0" smtClean="0"/>
              <a:t>ある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>
                <a:solidFill>
                  <a:srgbClr val="FF0000"/>
                </a:solidFill>
              </a:rPr>
              <a:t>	</a:t>
            </a:r>
            <a:r>
              <a:rPr kumimoji="1" lang="ja-JP" altLang="en-US" sz="2000" dirty="0">
                <a:solidFill>
                  <a:srgbClr val="FF0000"/>
                </a:solidFill>
              </a:rPr>
              <a:t>修正中</a:t>
            </a:r>
            <a:endParaRPr kumimoji="1" lang="en-US" altLang="ja-JP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ja-JP" altLang="en-US" sz="2000" dirty="0" smtClean="0"/>
              <a:t>・</a:t>
            </a:r>
            <a:r>
              <a:rPr kumimoji="1" lang="en-US" altLang="ja-JP" sz="2000" dirty="0" smtClean="0"/>
              <a:t>Sequence Viewer</a:t>
            </a:r>
            <a:r>
              <a:rPr kumimoji="1" lang="ja-JP" altLang="en-US" sz="2000" dirty="0" smtClean="0"/>
              <a:t>の「参照モデル」に対する使用</a:t>
            </a:r>
            <a:r>
              <a:rPr kumimoji="1" lang="ja-JP" altLang="en-US" sz="2000" dirty="0" smtClean="0"/>
              <a:t>方法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>
                <a:solidFill>
                  <a:srgbClr val="FF0000"/>
                </a:solidFill>
              </a:rPr>
              <a:t>	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→シミュレーションモード</a:t>
            </a:r>
            <a:r>
              <a:rPr kumimoji="1" lang="ja-JP" altLang="en-US" sz="2000" smtClean="0">
                <a:solidFill>
                  <a:srgbClr val="FF0000"/>
                </a:solidFill>
              </a:rPr>
              <a:t>　ノーマルモードのみ対応</a:t>
            </a:r>
            <a:endParaRPr kumimoji="1" lang="en-US" altLang="ja-JP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Viewer</a:t>
            </a:r>
            <a:r>
              <a:rPr lang="ja-JP" altLang="en-US" dirty="0"/>
              <a:t>　</a:t>
            </a:r>
            <a:r>
              <a:rPr lang="en-US" altLang="ja-JP" dirty="0"/>
              <a:t>– </a:t>
            </a:r>
            <a:r>
              <a:rPr lang="ja-JP" altLang="en-US" dirty="0" smtClean="0"/>
              <a:t>サンプル </a:t>
            </a:r>
            <a:r>
              <a:rPr lang="en-US" altLang="ja-JP" dirty="0"/>
              <a:t>-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1600" dirty="0"/>
              <a:t>メッセージを使用した分散トラフィック制御システムの</a:t>
            </a:r>
            <a:r>
              <a:rPr kumimoji="1" lang="ja-JP" altLang="en-US" sz="1600" dirty="0" smtClean="0"/>
              <a:t>モデル化</a:t>
            </a:r>
            <a:endParaRPr kumimoji="1" lang="en-US" altLang="ja-JP" sz="1600" dirty="0" smtClean="0"/>
          </a:p>
          <a:p>
            <a:r>
              <a:rPr lang="en-US" altLang="ja-JP" sz="1600" dirty="0">
                <a:hlinkClick r:id="rId2"/>
              </a:rPr>
              <a:t>https://</a:t>
            </a:r>
            <a:r>
              <a:rPr lang="en-US" altLang="ja-JP" sz="1600" dirty="0" smtClean="0">
                <a:hlinkClick r:id="rId2"/>
              </a:rPr>
              <a:t>jp.mathworks.com/help/stateflow/examples/modeling-a-distributed-traffic-control-system-using-messages.html</a:t>
            </a:r>
            <a:endParaRPr lang="en-US" altLang="ja-JP" sz="1600" dirty="0" smtClean="0"/>
          </a:p>
          <a:p>
            <a:r>
              <a:rPr lang="ja-JP" altLang="en-US" sz="1600" dirty="0" smtClean="0"/>
              <a:t>モデル概要：一方通</a:t>
            </a:r>
            <a:r>
              <a:rPr lang="ja-JP" altLang="en-US" sz="1600" dirty="0"/>
              <a:t>行路の交差点の分散制</a:t>
            </a:r>
            <a:r>
              <a:rPr lang="ja-JP" altLang="en-US" sz="1600" dirty="0" smtClean="0"/>
              <a:t>御システム</a:t>
            </a:r>
            <a:endParaRPr lang="en-US" altLang="ja-JP" sz="1600" dirty="0" smtClean="0"/>
          </a:p>
          <a:p>
            <a:endParaRPr kumimoji="1" lang="ja-JP" altLang="en-US" sz="1600" dirty="0"/>
          </a:p>
          <a:p>
            <a:endParaRPr kumimoji="1" lang="ja-JP" altLang="en-US" sz="1600" dirty="0"/>
          </a:p>
        </p:txBody>
      </p:sp>
      <p:pic>
        <p:nvPicPr>
          <p:cNvPr id="3074" name="Picture 2" descr="https://jp.mathworks.com/help/stateflow/examples/modelingadistributedtrafficcontrolsystemusingmessageexample_01_ja_J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37" y="2362200"/>
            <a:ext cx="5464161" cy="3076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jp.mathworks.com/help/stateflow/examples/xxsf_msg_traffic_light_ui_ja_J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474" y="2667000"/>
            <a:ext cx="2005983" cy="234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 bwMode="auto">
          <a:xfrm>
            <a:off x="5341798" y="2322091"/>
            <a:ext cx="525602" cy="57350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" name="四角形吹き出し 3"/>
          <p:cNvSpPr/>
          <p:nvPr/>
        </p:nvSpPr>
        <p:spPr bwMode="auto">
          <a:xfrm>
            <a:off x="6248400" y="2075446"/>
            <a:ext cx="1973402" cy="381000"/>
          </a:xfrm>
          <a:prstGeom prst="wedgeRectCallout">
            <a:avLst>
              <a:gd name="adj1" fmla="val -63889"/>
              <a:gd name="adj2" fmla="val 6410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Sequence Viewer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051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 txBox="1">
            <a:spLocks/>
          </p:cNvSpPr>
          <p:nvPr/>
        </p:nvSpPr>
        <p:spPr bwMode="auto">
          <a:xfrm>
            <a:off x="609600" y="914400"/>
            <a:ext cx="82296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1600" dirty="0" smtClean="0"/>
              <a:t>Sequence </a:t>
            </a:r>
            <a:r>
              <a:rPr lang="en-US" altLang="ja-JP" sz="1600" dirty="0"/>
              <a:t>Viewer </a:t>
            </a:r>
            <a:r>
              <a:rPr lang="ja-JP" altLang="en-US" sz="1600" dirty="0"/>
              <a:t>ウィンドウでは、モデル内の各ブロックが、シミュレーション時間が下向きに進む縦のライフラインとして</a:t>
            </a:r>
            <a:r>
              <a:rPr lang="ja-JP" altLang="en-US" sz="1600" dirty="0" smtClean="0"/>
              <a:t>表現される</a:t>
            </a:r>
            <a:endParaRPr lang="en-US" altLang="ja-JP" sz="1600" dirty="0" smtClean="0"/>
          </a:p>
          <a:p>
            <a:r>
              <a:rPr kumimoji="1" lang="ja-JP" altLang="en-US" sz="1600" kern="0" dirty="0" smtClean="0"/>
              <a:t>シミュレーション実行すると</a:t>
            </a:r>
            <a:r>
              <a:rPr lang="ja-JP" altLang="en-US" sz="1600" dirty="0"/>
              <a:t>ブロック間のエンティティの移動</a:t>
            </a:r>
            <a:r>
              <a:rPr lang="ja-JP" altLang="en-US" sz="1600" dirty="0" smtClean="0"/>
              <a:t>を可視化される</a:t>
            </a:r>
            <a:endParaRPr kumimoji="1" lang="ja-JP" altLang="en-US" sz="1600" kern="0" dirty="0" smtClean="0"/>
          </a:p>
          <a:p>
            <a:endParaRPr kumimoji="1" lang="ja-JP" altLang="en-US" sz="1600" kern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Viewer</a:t>
            </a:r>
            <a:r>
              <a:rPr lang="ja-JP" altLang="en-US" dirty="0"/>
              <a:t>　</a:t>
            </a:r>
            <a:r>
              <a:rPr lang="en-US" altLang="ja-JP" dirty="0"/>
              <a:t>– </a:t>
            </a:r>
            <a:r>
              <a:rPr lang="ja-JP" altLang="en-US" dirty="0"/>
              <a:t>サンプル </a:t>
            </a:r>
            <a:r>
              <a:rPr lang="en-US" altLang="ja-JP" dirty="0"/>
              <a:t>- 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093140"/>
            <a:ext cx="2869615" cy="4150497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 bwMode="auto">
          <a:xfrm>
            <a:off x="3784460" y="1902640"/>
            <a:ext cx="3378340" cy="381000"/>
          </a:xfrm>
          <a:prstGeom prst="wedgeRectCallout">
            <a:avLst>
              <a:gd name="adj1" fmla="val -62956"/>
              <a:gd name="adj2" fmla="val 1193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ヘッダペイン：サブシステム、</a:t>
            </a:r>
            <a:r>
              <a:rPr kumimoji="1" lang="en-US" altLang="ja-JP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Stateflow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1219200" y="2414798"/>
            <a:ext cx="2057400" cy="457200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" name="四角形吹き出し 7"/>
          <p:cNvSpPr/>
          <p:nvPr/>
        </p:nvSpPr>
        <p:spPr bwMode="auto">
          <a:xfrm>
            <a:off x="3810000" y="2553287"/>
            <a:ext cx="4597540" cy="381000"/>
          </a:xfrm>
          <a:prstGeom prst="wedgeRectCallout">
            <a:avLst>
              <a:gd name="adj1" fmla="val -67335"/>
              <a:gd name="adj2" fmla="val -385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+</a:t>
            </a: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アイコンを選択すると、サブシステムのライフラインが展開</a:t>
            </a:r>
          </a:p>
        </p:txBody>
      </p:sp>
      <p:sp>
        <p:nvSpPr>
          <p:cNvPr id="9" name="四角形吹き出し 8"/>
          <p:cNvSpPr/>
          <p:nvPr/>
        </p:nvSpPr>
        <p:spPr bwMode="auto">
          <a:xfrm>
            <a:off x="3784460" y="3235466"/>
            <a:ext cx="3683140" cy="381000"/>
          </a:xfrm>
          <a:prstGeom prst="wedgeRectCallout">
            <a:avLst>
              <a:gd name="adj1" fmla="val -113301"/>
              <a:gd name="adj2" fmla="val -18226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↓アイコンを選択すると、ルート表示を切り替え</a:t>
            </a:r>
          </a:p>
        </p:txBody>
      </p:sp>
      <p:sp>
        <p:nvSpPr>
          <p:cNvPr id="10" name="四角形吹き出し 9"/>
          <p:cNvSpPr/>
          <p:nvPr/>
        </p:nvSpPr>
        <p:spPr bwMode="auto">
          <a:xfrm>
            <a:off x="3810000" y="3781232"/>
            <a:ext cx="3683140" cy="569141"/>
          </a:xfrm>
          <a:prstGeom prst="wedgeRectCallout">
            <a:avLst>
              <a:gd name="adj1" fmla="val -81444"/>
              <a:gd name="adj2" fmla="val 1108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送信側→受信側へ矢印として表示</a:t>
            </a: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/>
              <a:t>・メッセージ、イベント、関数コール</a:t>
            </a:r>
            <a:endParaRPr lang="en-US" altLang="ja-JP" sz="1400" dirty="0" smtClean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93218" y="2782470"/>
            <a:ext cx="525982" cy="3213727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" name="四角形吹き出し 11"/>
          <p:cNvSpPr/>
          <p:nvPr/>
        </p:nvSpPr>
        <p:spPr bwMode="auto">
          <a:xfrm>
            <a:off x="76200" y="6191174"/>
            <a:ext cx="1397140" cy="381000"/>
          </a:xfrm>
          <a:prstGeom prst="wedgeRectCallout">
            <a:avLst>
              <a:gd name="adj1" fmla="val 31166"/>
              <a:gd name="adj2" fmla="val -1758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Simulation</a:t>
            </a: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時間</a:t>
            </a: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57" y="4660957"/>
            <a:ext cx="2367002" cy="1530217"/>
          </a:xfrm>
          <a:prstGeom prst="rect">
            <a:avLst/>
          </a:prstGeom>
        </p:spPr>
      </p:pic>
      <p:sp>
        <p:nvSpPr>
          <p:cNvPr id="14" name="四角形吹き出し 13"/>
          <p:cNvSpPr/>
          <p:nvPr/>
        </p:nvSpPr>
        <p:spPr bwMode="auto">
          <a:xfrm>
            <a:off x="6063281" y="4916005"/>
            <a:ext cx="2694396" cy="381000"/>
          </a:xfrm>
          <a:prstGeom prst="wedgeRectCallout">
            <a:avLst>
              <a:gd name="adj1" fmla="val -55613"/>
              <a:gd name="adj2" fmla="val -293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State Activity</a:t>
            </a: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と状態遷移を表示</a:t>
            </a:r>
          </a:p>
        </p:txBody>
      </p:sp>
      <p:sp>
        <p:nvSpPr>
          <p:cNvPr id="15" name="四角形吹き出し 14"/>
          <p:cNvSpPr/>
          <p:nvPr/>
        </p:nvSpPr>
        <p:spPr bwMode="auto">
          <a:xfrm>
            <a:off x="6108770" y="5506587"/>
            <a:ext cx="2694396" cy="381000"/>
          </a:xfrm>
          <a:prstGeom prst="wedgeRectCallout">
            <a:avLst>
              <a:gd name="adj1" fmla="val -73933"/>
              <a:gd name="adj2" fmla="val -5695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黄色の縦棒は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Active</a:t>
            </a:r>
            <a:r>
              <a:rPr lang="ja-JP" altLang="en-US" sz="1400" dirty="0" smtClean="0"/>
              <a:t>な</a:t>
            </a:r>
            <a:r>
              <a:rPr lang="en-US" altLang="ja-JP" sz="1400" dirty="0" smtClean="0"/>
              <a:t>State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073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調査対象</a:t>
            </a:r>
            <a:endParaRPr kumimoji="1" lang="ja-JP" altLang="en-US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1219200" y="1790700"/>
            <a:ext cx="6937804" cy="3543300"/>
            <a:chOff x="1806146" y="1333500"/>
            <a:chExt cx="6937804" cy="3543300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1333500"/>
              <a:ext cx="6915150" cy="3543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角丸四角形 4"/>
            <p:cNvSpPr/>
            <p:nvPr/>
          </p:nvSpPr>
          <p:spPr bwMode="auto">
            <a:xfrm>
              <a:off x="1828800" y="2990850"/>
              <a:ext cx="1066800" cy="228600"/>
            </a:xfrm>
            <a:prstGeom prst="roundRect">
              <a:avLst>
                <a:gd name="adj" fmla="val 8334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6" name="角丸四角形 5"/>
            <p:cNvSpPr/>
            <p:nvPr/>
          </p:nvSpPr>
          <p:spPr bwMode="auto">
            <a:xfrm>
              <a:off x="1828800" y="3219450"/>
              <a:ext cx="1066800" cy="228600"/>
            </a:xfrm>
            <a:prstGeom prst="roundRect">
              <a:avLst>
                <a:gd name="adj" fmla="val 8334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7" name="角丸四角形 6"/>
            <p:cNvSpPr/>
            <p:nvPr/>
          </p:nvSpPr>
          <p:spPr bwMode="auto">
            <a:xfrm>
              <a:off x="1806146" y="3448050"/>
              <a:ext cx="1470454" cy="228600"/>
            </a:xfrm>
            <a:prstGeom prst="roundRect">
              <a:avLst>
                <a:gd name="adj" fmla="val 8334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8" name="角丸四角形 7"/>
            <p:cNvSpPr/>
            <p:nvPr/>
          </p:nvSpPr>
          <p:spPr bwMode="auto">
            <a:xfrm>
              <a:off x="1806146" y="3676650"/>
              <a:ext cx="1241854" cy="228600"/>
            </a:xfrm>
            <a:prstGeom prst="roundRect">
              <a:avLst>
                <a:gd name="adj" fmla="val 8334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9" name="角丸四角形 8"/>
            <p:cNvSpPr/>
            <p:nvPr/>
          </p:nvSpPr>
          <p:spPr bwMode="auto">
            <a:xfrm>
              <a:off x="1806146" y="4038600"/>
              <a:ext cx="1775254" cy="228600"/>
            </a:xfrm>
            <a:prstGeom prst="roundRect">
              <a:avLst>
                <a:gd name="adj" fmla="val 8334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336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16769"/>
            <a:ext cx="621982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275388" cy="641986"/>
          </a:xfrm>
        </p:spPr>
        <p:txBody>
          <a:bodyPr/>
          <a:lstStyle/>
          <a:p>
            <a:r>
              <a:rPr lang="en-US" altLang="ja-JP" dirty="0"/>
              <a:t>Sequence </a:t>
            </a:r>
            <a:r>
              <a:rPr lang="en-US" altLang="ja-JP" dirty="0" smtClean="0"/>
              <a:t>Viewer</a:t>
            </a:r>
            <a:br>
              <a:rPr lang="en-US" altLang="ja-JP" dirty="0" smtClean="0"/>
            </a:br>
            <a:r>
              <a:rPr lang="ja-JP" altLang="en-US" dirty="0" smtClean="0"/>
              <a:t>　</a:t>
            </a:r>
            <a:r>
              <a:rPr lang="en-US" altLang="ja-JP" dirty="0" smtClean="0"/>
              <a:t>chart</a:t>
            </a:r>
            <a:r>
              <a:rPr lang="ja-JP" altLang="en-US" dirty="0" smtClean="0"/>
              <a:t>・</a:t>
            </a:r>
            <a:r>
              <a:rPr lang="en-US" altLang="ja-JP" dirty="0" smtClean="0"/>
              <a:t>function-call subsystem</a:t>
            </a:r>
            <a:r>
              <a:rPr lang="ja-JP" altLang="en-US" dirty="0" smtClean="0"/>
              <a:t>確認用モデル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 bwMode="auto">
          <a:xfrm>
            <a:off x="411345" y="2929765"/>
            <a:ext cx="2666999" cy="3784049"/>
          </a:xfrm>
          <a:prstGeom prst="wedgeRoundRectCallout">
            <a:avLst>
              <a:gd name="adj1" fmla="val -1781"/>
              <a:gd name="adj2" fmla="val -6365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ja-JP" sz="1400" dirty="0" smtClean="0"/>
          </a:p>
          <a:p>
            <a:endParaRPr lang="en-US" altLang="ja-JP" sz="1400" dirty="0"/>
          </a:p>
        </p:txBody>
      </p:sp>
      <p:sp>
        <p:nvSpPr>
          <p:cNvPr id="7" name="角丸四角形吹き出し 6"/>
          <p:cNvSpPr/>
          <p:nvPr/>
        </p:nvSpPr>
        <p:spPr bwMode="auto">
          <a:xfrm>
            <a:off x="4724400" y="4572000"/>
            <a:ext cx="3657599" cy="1295400"/>
          </a:xfrm>
          <a:prstGeom prst="wedgeRoundRectCallout">
            <a:avLst>
              <a:gd name="adj1" fmla="val -47060"/>
              <a:gd name="adj2" fmla="val -1295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1400" dirty="0" smtClean="0"/>
              <a:t>state0</a:t>
            </a:r>
            <a:r>
              <a:rPr lang="ja-JP" altLang="en-US" sz="1400" dirty="0" smtClean="0"/>
              <a:t>→</a:t>
            </a:r>
            <a:r>
              <a:rPr lang="en-US" altLang="ja-JP" sz="1400" dirty="0" smtClean="0"/>
              <a:t>state1</a:t>
            </a:r>
            <a:r>
              <a:rPr lang="ja-JP" altLang="en-US" sz="1400" dirty="0" smtClean="0"/>
              <a:t>→</a:t>
            </a:r>
            <a:r>
              <a:rPr lang="en-US" altLang="ja-JP" sz="1400" dirty="0" smtClean="0"/>
              <a:t>state2</a:t>
            </a:r>
            <a:r>
              <a:rPr lang="ja-JP" altLang="en-US" sz="1400" dirty="0" smtClean="0"/>
              <a:t>→</a:t>
            </a:r>
            <a:endParaRPr lang="en-US" altLang="ja-JP" sz="1400" dirty="0" smtClean="0"/>
          </a:p>
          <a:p>
            <a:r>
              <a:rPr lang="en-US" altLang="ja-JP" sz="1400" dirty="0"/>
              <a:t>state0</a:t>
            </a:r>
            <a:r>
              <a:rPr lang="ja-JP" altLang="en-US" sz="1400" dirty="0"/>
              <a:t>→</a:t>
            </a:r>
            <a:r>
              <a:rPr lang="en-US" altLang="ja-JP" sz="1400" dirty="0"/>
              <a:t>state1</a:t>
            </a:r>
            <a:r>
              <a:rPr lang="ja-JP" altLang="en-US" sz="1400" dirty="0"/>
              <a:t>→</a:t>
            </a:r>
            <a:r>
              <a:rPr lang="en-US" altLang="ja-JP" sz="1400" dirty="0"/>
              <a:t>state2</a:t>
            </a:r>
            <a:r>
              <a:rPr lang="ja-JP" altLang="en-US" sz="1400" dirty="0"/>
              <a:t>→</a:t>
            </a:r>
            <a:endParaRPr lang="en-US" altLang="ja-JP" sz="1400" dirty="0"/>
          </a:p>
          <a:p>
            <a:r>
              <a:rPr lang="ja-JP" altLang="en-US" sz="1400" dirty="0" smtClean="0"/>
              <a:t>と反復し、</a:t>
            </a:r>
            <a:r>
              <a:rPr lang="en-US" altLang="ja-JP" sz="1400" dirty="0" smtClean="0"/>
              <a:t>state2</a:t>
            </a:r>
            <a:r>
              <a:rPr lang="ja-JP" altLang="en-US" sz="1400" dirty="0" smtClean="0"/>
              <a:t>の</a:t>
            </a:r>
            <a:r>
              <a:rPr lang="en-US" altLang="ja-JP" sz="1400" dirty="0" smtClean="0"/>
              <a:t>entry</a:t>
            </a:r>
            <a:r>
              <a:rPr lang="ja-JP" altLang="en-US" sz="1400" dirty="0" err="1" smtClean="0"/>
              <a:t>、</a:t>
            </a:r>
            <a:r>
              <a:rPr lang="en-US" altLang="ja-JP" sz="1400" dirty="0" smtClean="0"/>
              <a:t>during</a:t>
            </a:r>
            <a:r>
              <a:rPr lang="ja-JP" altLang="en-US" sz="1400" dirty="0" err="1" smtClean="0"/>
              <a:t>、</a:t>
            </a:r>
            <a:r>
              <a:rPr lang="en-US" altLang="ja-JP" sz="1400" dirty="0" smtClean="0"/>
              <a:t>exit</a:t>
            </a:r>
            <a:r>
              <a:rPr lang="ja-JP" altLang="en-US" sz="1400" dirty="0" smtClean="0"/>
              <a:t>でそれぞれ専用の</a:t>
            </a:r>
            <a:r>
              <a:rPr lang="en-US" altLang="ja-JP" sz="1400" dirty="0" smtClean="0"/>
              <a:t>function call </a:t>
            </a:r>
            <a:r>
              <a:rPr lang="ja-JP" altLang="en-US" sz="1400" dirty="0" smtClean="0"/>
              <a:t>を実行</a:t>
            </a:r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</p:txBody>
      </p:sp>
      <p:sp>
        <p:nvSpPr>
          <p:cNvPr id="8" name="角丸四角形 7"/>
          <p:cNvSpPr/>
          <p:nvPr/>
        </p:nvSpPr>
        <p:spPr bwMode="auto">
          <a:xfrm>
            <a:off x="1828800" y="794386"/>
            <a:ext cx="657225" cy="60459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3204920"/>
            <a:ext cx="2328291" cy="32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8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275388" cy="631825"/>
          </a:xfrm>
        </p:spPr>
        <p:txBody>
          <a:bodyPr/>
          <a:lstStyle/>
          <a:p>
            <a:r>
              <a:rPr lang="en-US" altLang="ja-JP" dirty="0"/>
              <a:t>Sequence </a:t>
            </a:r>
            <a:r>
              <a:rPr lang="en-US" altLang="ja-JP" dirty="0" smtClean="0"/>
              <a:t>Viewer</a:t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/>
              <a:t> chart</a:t>
            </a:r>
            <a:r>
              <a:rPr lang="ja-JP" altLang="en-US" dirty="0"/>
              <a:t>・</a:t>
            </a:r>
            <a:r>
              <a:rPr lang="en-US" altLang="ja-JP" dirty="0"/>
              <a:t>function-call subsystem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1"/>
            <a:ext cx="4267199" cy="56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角丸四角形 4"/>
          <p:cNvSpPr/>
          <p:nvPr/>
        </p:nvSpPr>
        <p:spPr bwMode="auto">
          <a:xfrm>
            <a:off x="4495800" y="1904999"/>
            <a:ext cx="2686050" cy="107911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 smtClean="0"/>
              <a:t>Chart</a:t>
            </a:r>
            <a:r>
              <a:rPr lang="ja-JP" altLang="en-US" dirty="0" smtClean="0"/>
              <a:t>内状態遷移、</a:t>
            </a:r>
            <a:endParaRPr lang="en-US" altLang="ja-JP" dirty="0" smtClean="0"/>
          </a:p>
          <a:p>
            <a:r>
              <a:rPr lang="en-US" altLang="ja-JP" dirty="0" smtClean="0"/>
              <a:t>Function call </a:t>
            </a:r>
            <a:r>
              <a:rPr lang="ja-JP" altLang="en-US" dirty="0" smtClean="0"/>
              <a:t>のコール状態を可視化可能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073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6400800" cy="558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Sequence Viewer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dirty="0" smtClean="0"/>
              <a:t>chart</a:t>
            </a:r>
            <a:r>
              <a:rPr lang="ja-JP" altLang="en-US" dirty="0" smtClean="0"/>
              <a:t>展開</a:t>
            </a:r>
            <a:endParaRPr kumimoji="1" lang="ja-JP" altLang="en-US" dirty="0"/>
          </a:p>
        </p:txBody>
      </p:sp>
      <p:sp>
        <p:nvSpPr>
          <p:cNvPr id="6" name="角丸四角形吹き出し 5"/>
          <p:cNvSpPr/>
          <p:nvPr/>
        </p:nvSpPr>
        <p:spPr bwMode="auto">
          <a:xfrm>
            <a:off x="6238874" y="4343400"/>
            <a:ext cx="2666999" cy="1447800"/>
          </a:xfrm>
          <a:prstGeom prst="wedgeRoundRectCallout">
            <a:avLst>
              <a:gd name="adj1" fmla="val -138280"/>
              <a:gd name="adj2" fmla="val -5568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 smtClean="0"/>
              <a:t>なぜか、</a:t>
            </a:r>
            <a:r>
              <a:rPr lang="en-US" altLang="ja-JP" sz="1400" dirty="0" smtClean="0"/>
              <a:t>chart</a:t>
            </a:r>
            <a:r>
              <a:rPr lang="ja-JP" altLang="en-US" sz="1400" dirty="0" smtClean="0"/>
              <a:t>の</a:t>
            </a:r>
            <a:r>
              <a:rPr lang="en-US" altLang="ja-JP" sz="1400" dirty="0" smtClean="0"/>
              <a:t>exit</a:t>
            </a:r>
            <a:r>
              <a:rPr lang="ja-JP" altLang="en-US" sz="1400" dirty="0" smtClean="0"/>
              <a:t>時実行</a:t>
            </a:r>
            <a:r>
              <a:rPr lang="en-US" altLang="ja-JP" sz="1400" dirty="0" smtClean="0"/>
              <a:t>function call</a:t>
            </a:r>
            <a:r>
              <a:rPr lang="ja-JP" altLang="en-US" sz="1400" dirty="0" smtClean="0"/>
              <a:t>と、</a:t>
            </a:r>
            <a:r>
              <a:rPr lang="en-US" altLang="ja-JP" sz="1400" dirty="0" smtClean="0"/>
              <a:t>entry</a:t>
            </a:r>
            <a:r>
              <a:rPr lang="ja-JP" altLang="en-US" sz="1400" dirty="0" smtClean="0"/>
              <a:t>時実行</a:t>
            </a:r>
            <a:endParaRPr lang="en-US" altLang="ja-JP" sz="1400" dirty="0" smtClean="0"/>
          </a:p>
          <a:p>
            <a:r>
              <a:rPr lang="en-US" altLang="ja-JP" sz="1400" dirty="0" smtClean="0"/>
              <a:t>Function call </a:t>
            </a:r>
            <a:r>
              <a:rPr lang="ja-JP" altLang="en-US" sz="1400" dirty="0" smtClean="0"/>
              <a:t>のイベントが結合した状態で表示されてしまった。</a:t>
            </a:r>
            <a:endParaRPr lang="en-US" altLang="ja-JP" sz="1400" dirty="0" smtClean="0"/>
          </a:p>
          <a:p>
            <a:r>
              <a:rPr lang="ja-JP" altLang="en-US" sz="1400" dirty="0" smtClean="0"/>
              <a:t>原因不明</a:t>
            </a:r>
            <a:endParaRPr lang="en-US" altLang="ja-JP" sz="14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2552701" y="1511972"/>
            <a:ext cx="228600" cy="22359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 bwMode="auto">
          <a:xfrm>
            <a:off x="4495800" y="714374"/>
            <a:ext cx="2666999" cy="381000"/>
          </a:xfrm>
          <a:prstGeom prst="wedgeRoundRectCallout">
            <a:avLst>
              <a:gd name="adj1" fmla="val -108637"/>
              <a:gd name="adj2" fmla="val 18168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 smtClean="0"/>
              <a:t>押下すると展開表示も可能</a:t>
            </a:r>
            <a:endParaRPr lang="en-US" altLang="ja-JP" sz="1400" dirty="0"/>
          </a:p>
        </p:txBody>
      </p:sp>
      <p:sp>
        <p:nvSpPr>
          <p:cNvPr id="9" name="角丸四角形吹き出し 5">
            <a:extLst>
              <a:ext uri="{FF2B5EF4-FFF2-40B4-BE49-F238E27FC236}">
                <a16:creationId xmlns="" xmlns:a16="http://schemas.microsoft.com/office/drawing/2014/main" id="{C912E953-6FD7-4687-AC92-A957E745D4A6}"/>
              </a:ext>
            </a:extLst>
          </p:cNvPr>
          <p:cNvSpPr/>
          <p:nvPr/>
        </p:nvSpPr>
        <p:spPr bwMode="auto">
          <a:xfrm>
            <a:off x="5638800" y="2514600"/>
            <a:ext cx="3352799" cy="914400"/>
          </a:xfrm>
          <a:prstGeom prst="wedgeRoundRectCallout">
            <a:avLst>
              <a:gd name="adj1" fmla="val -104398"/>
              <a:gd name="adj2" fmla="val 11244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【MW</a:t>
            </a:r>
            <a:r>
              <a:rPr lang="ja-JP" altLang="en-US" sz="1400" dirty="0">
                <a:solidFill>
                  <a:srgbClr val="FF0000"/>
                </a:solidFill>
              </a:rPr>
              <a:t>安生追記</a:t>
            </a:r>
            <a:r>
              <a:rPr lang="en-US" altLang="ja-JP" sz="1400" dirty="0">
                <a:solidFill>
                  <a:srgbClr val="FF0000"/>
                </a:solidFill>
              </a:rPr>
              <a:t>】</a:t>
            </a:r>
            <a:r>
              <a:rPr lang="ja-JP" altLang="en-US" sz="1400" dirty="0">
                <a:solidFill>
                  <a:srgbClr val="FF0000"/>
                </a:solidFill>
              </a:rPr>
              <a:t>状態遷移時、もとの</a:t>
            </a:r>
            <a:r>
              <a:rPr lang="en-US" altLang="ja-JP" sz="1400" dirty="0">
                <a:solidFill>
                  <a:srgbClr val="FF0000"/>
                </a:solidFill>
              </a:rPr>
              <a:t>state</a:t>
            </a:r>
            <a:r>
              <a:rPr lang="ja-JP" altLang="en-US" sz="1400" dirty="0">
                <a:solidFill>
                  <a:srgbClr val="FF0000"/>
                </a:solidFill>
              </a:rPr>
              <a:t>の</a:t>
            </a:r>
            <a:r>
              <a:rPr lang="en-US" altLang="ja-JP" sz="1400" dirty="0">
                <a:solidFill>
                  <a:srgbClr val="FF0000"/>
                </a:solidFill>
              </a:rPr>
              <a:t>deactivation</a:t>
            </a:r>
            <a:r>
              <a:rPr lang="ja-JP" altLang="en-US" sz="1400" dirty="0">
                <a:solidFill>
                  <a:srgbClr val="FF0000"/>
                </a:solidFill>
              </a:rPr>
              <a:t>を行っていなかった</a:t>
            </a:r>
            <a:r>
              <a:rPr lang="en-US" altLang="ja-JP" sz="1400" dirty="0">
                <a:solidFill>
                  <a:srgbClr val="FF0000"/>
                </a:solidFill>
              </a:rPr>
              <a:t>(bug)</a:t>
            </a:r>
            <a:r>
              <a:rPr lang="ja-JP" altLang="en-US" sz="1400" dirty="0">
                <a:solidFill>
                  <a:srgbClr val="FF0000"/>
                </a:solidFill>
              </a:rPr>
              <a:t>。近いリリースで修正予定。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1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6940A44CCD7145AA2E8857B7BDAD5B" ma:contentTypeVersion="4" ma:contentTypeDescription="新しいドキュメントを作成します。" ma:contentTypeScope="" ma:versionID="28d36059582986d3429dfa052653705c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7630960249235c74dc852e2cf19301d0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BE3DEA-36C9-465A-A682-E75663994A7F}"/>
</file>

<file path=customXml/itemProps2.xml><?xml version="1.0" encoding="utf-8"?>
<ds:datastoreItem xmlns:ds="http://schemas.openxmlformats.org/officeDocument/2006/customXml" ds:itemID="{5DA664C2-CCE2-4B10-8669-5D34F1BEE413}">
  <ds:schemaRefs>
    <ds:schemaRef ds:uri="http://schemas.openxmlformats.org/package/2006/metadata/core-properties"/>
    <ds:schemaRef ds:uri="4f9469a5-59df-4688-ab0c-43c66142dc4b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F6A28B0-91EE-4580-937F-72EBAF519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JMAAB</Template>
  <TotalTime>0</TotalTime>
  <Words>938</Words>
  <Application>Microsoft Office PowerPoint</Application>
  <PresentationFormat>画面に合わせる (4:3)</PresentationFormat>
  <Paragraphs>166</Paragraphs>
  <Slides>31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2" baseType="lpstr">
      <vt:lpstr>1_標準デザイン</vt:lpstr>
      <vt:lpstr>Sequence Viewer</vt:lpstr>
      <vt:lpstr>Sequence Viewer</vt:lpstr>
      <vt:lpstr>Sequence Viewer　– 概要と設定 -  </vt:lpstr>
      <vt:lpstr>Sequence Viewer　– サンプル - </vt:lpstr>
      <vt:lpstr>Sequence Viewer　– サンプル - </vt:lpstr>
      <vt:lpstr>調査対象</vt:lpstr>
      <vt:lpstr>Sequence Viewer 　chart・function-call subsystem確認用モデル</vt:lpstr>
      <vt:lpstr>Sequence Viewer 　 chart・function-call subsystem</vt:lpstr>
      <vt:lpstr>Sequence Viewer 　 chart展開</vt:lpstr>
      <vt:lpstr>Sequence Viewer　非表示</vt:lpstr>
      <vt:lpstr>Sequence Viewer 　function-call subsystem リセット確認モデル</vt:lpstr>
      <vt:lpstr>Sequence Viewer 　function-call subsystem リセット</vt:lpstr>
      <vt:lpstr>Sequence Viewer function-caller 確認用モデル①</vt:lpstr>
      <vt:lpstr>Sequence Viewer function-caller 確認用モデル②</vt:lpstr>
      <vt:lpstr>Sequence Viewer　function-caller</vt:lpstr>
      <vt:lpstr>Sequence Viewer　subsystem展開</vt:lpstr>
      <vt:lpstr>Sequence Viewer 　subsytem周期違い（ライフラインなし）</vt:lpstr>
      <vt:lpstr>Sequence Viewer 　subsytem周期違い（ライフラインあり）</vt:lpstr>
      <vt:lpstr>Sequence Viewer 　model reference</vt:lpstr>
      <vt:lpstr>Sequence Viewer 　model reference 確認用モデル</vt:lpstr>
      <vt:lpstr>Sequence Viewer　model reference</vt:lpstr>
      <vt:lpstr>‘シミュレーションモード==ノーマル’ で実行</vt:lpstr>
      <vt:lpstr>Sequence Viewer 設置階層別の挙動</vt:lpstr>
      <vt:lpstr>PowerPoint プレゼンテーション</vt:lpstr>
      <vt:lpstr>ツール対応　まとめ</vt:lpstr>
      <vt:lpstr>PowerPoint プレゼンテーション</vt:lpstr>
      <vt:lpstr>コード生成　Sequence Viewer</vt:lpstr>
      <vt:lpstr>SLDV</vt:lpstr>
      <vt:lpstr>バージョンダウン(R2015a)</vt:lpstr>
      <vt:lpstr>PowerPoint プレゼンテーション</vt:lpstr>
      <vt:lpstr>まとめ・所感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2014-11-07T02:25:43Z</dcterms:created>
  <dcterms:modified xsi:type="dcterms:W3CDTF">2020-07-28T23:58:38Z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