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0"/>
  </p:notesMasterIdLst>
  <p:sldIdLst>
    <p:sldId id="258" r:id="rId5"/>
    <p:sldId id="410" r:id="rId6"/>
    <p:sldId id="412" r:id="rId7"/>
    <p:sldId id="413" r:id="rId8"/>
    <p:sldId id="429" r:id="rId9"/>
    <p:sldId id="430" r:id="rId10"/>
    <p:sldId id="432" r:id="rId11"/>
    <p:sldId id="433" r:id="rId12"/>
    <p:sldId id="434" r:id="rId13"/>
    <p:sldId id="435" r:id="rId14"/>
    <p:sldId id="436" r:id="rId15"/>
    <p:sldId id="437" r:id="rId16"/>
    <p:sldId id="438" r:id="rId17"/>
    <p:sldId id="439" r:id="rId18"/>
    <p:sldId id="440" r:id="rId1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D99A6A54-76E9-432D-960F-414449D2E847}">
          <p14:sldIdLst>
            <p14:sldId id="258"/>
            <p14:sldId id="410"/>
            <p14:sldId id="412"/>
            <p14:sldId id="413"/>
            <p14:sldId id="429"/>
            <p14:sldId id="430"/>
            <p14:sldId id="432"/>
            <p14:sldId id="433"/>
            <p14:sldId id="434"/>
            <p14:sldId id="435"/>
            <p14:sldId id="436"/>
            <p14:sldId id="437"/>
            <p14:sldId id="438"/>
            <p14:sldId id="439"/>
            <p14:sldId id="44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885" autoAdjust="0"/>
  </p:normalViewPr>
  <p:slideViewPr>
    <p:cSldViewPr>
      <p:cViewPr varScale="1">
        <p:scale>
          <a:sx n="68" d="100"/>
          <a:sy n="68" d="100"/>
        </p:scale>
        <p:origin x="-108" y="-186"/>
      </p:cViewPr>
      <p:guideLst>
        <p:guide orient="horz" pos="2160"/>
        <p:guide pos="2880"/>
      </p:guideLst>
    </p:cSldViewPr>
  </p:slideViewPr>
  <p:outlineViewPr>
    <p:cViewPr>
      <p:scale>
        <a:sx n="33" d="100"/>
        <a:sy n="33" d="100"/>
      </p:scale>
      <p:origin x="0" y="1071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644775"/>
            <a:ext cx="7772400" cy="1470025"/>
          </a:xfrm>
        </p:spPr>
        <p:txBody>
          <a:bodyPr/>
          <a:lstStyle/>
          <a:p>
            <a:pPr fontAlgn="t"/>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State</a:t>
            </a:r>
            <a:r>
              <a:rPr lang="ja-JP" altLang="en-US"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Reader</a:t>
            </a:r>
            <a:r>
              <a:rPr lang="ja-JP" altLang="en-US"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Write</a:t>
            </a:r>
            <a:endParaRPr lang="ja-JP" altLang="en-US" sz="4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4"/>
          <p:cNvSpPr txBox="1">
            <a:spLocks noChangeArrowheads="1"/>
          </p:cNvSpPr>
          <p:nvPr/>
        </p:nvSpPr>
        <p:spPr bwMode="auto">
          <a:xfrm>
            <a:off x="838200" y="1143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fontAlgn="t"/>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kern="0" dirty="0" smtClean="0">
                <a:solidFill>
                  <a:srgbClr val="00B050"/>
                </a:solidFill>
              </a:rPr>
              <a:t>Simulink function check20WS</a:t>
            </a:r>
            <a:endParaRPr lang="ja-JP" altLang="en-US" sz="4000" kern="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bwMode="auto">
          <a:xfrm>
            <a:off x="2209800" y="3109913"/>
            <a:ext cx="50292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buFontTx/>
              <a:buNone/>
            </a:pPr>
            <a:r>
              <a:rPr kumimoji="1" lang="en-US" altLang="ja-JP" sz="4000" kern="0" dirty="0" smtClean="0">
                <a:solidFill>
                  <a:srgbClr val="0000FF"/>
                </a:solidFill>
              </a:rPr>
              <a:t>3. </a:t>
            </a:r>
            <a:r>
              <a:rPr kumimoji="1" lang="ja-JP" altLang="en-US" sz="4000" kern="0" dirty="0" smtClean="0">
                <a:solidFill>
                  <a:srgbClr val="0000FF"/>
                </a:solidFill>
              </a:rPr>
              <a:t>ツール対応</a:t>
            </a:r>
            <a:endParaRPr kumimoji="1" lang="en-US" altLang="ja-JP" sz="4000" kern="0" dirty="0">
              <a:solidFill>
                <a:srgbClr val="0000FF"/>
              </a:solidFill>
            </a:endParaRPr>
          </a:p>
        </p:txBody>
      </p:sp>
    </p:spTree>
    <p:extLst>
      <p:ext uri="{BB962C8B-B14F-4D97-AF65-F5344CB8AC3E}">
        <p14:creationId xmlns:p14="http://schemas.microsoft.com/office/powerpoint/2010/main" val="120889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a:t>
            </a:r>
            <a:r>
              <a:rPr lang="ja-JP" altLang="en-US" dirty="0" smtClean="0"/>
              <a:t>ツール対応　まとめ</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858827012"/>
              </p:ext>
            </p:extLst>
          </p:nvPr>
        </p:nvGraphicFramePr>
        <p:xfrm>
          <a:off x="990600" y="2667000"/>
          <a:ext cx="7239000" cy="1478280"/>
        </p:xfrm>
        <a:graphic>
          <a:graphicData uri="http://schemas.openxmlformats.org/drawingml/2006/table">
            <a:tbl>
              <a:tblPr firstRow="1" bandRow="1">
                <a:tableStyleId>{5C22544A-7EE6-4342-B048-85BDC9FD1C3A}</a:tableStyleId>
              </a:tblPr>
              <a:tblGrid>
                <a:gridCol w="2413000"/>
                <a:gridCol w="2413000"/>
                <a:gridCol w="2413000"/>
              </a:tblGrid>
              <a:tr h="381000">
                <a:tc>
                  <a:txBody>
                    <a:bodyPr/>
                    <a:lstStyle/>
                    <a:p>
                      <a:pPr algn="ctr"/>
                      <a:r>
                        <a:rPr kumimoji="1" lang="ja-JP" altLang="en-US" dirty="0" smtClean="0">
                          <a:solidFill>
                            <a:schemeClr val="tx1"/>
                          </a:solidFill>
                        </a:rPr>
                        <a:t>ブロック</a:t>
                      </a:r>
                      <a:endParaRPr kumimoji="1" lang="ja-JP" altLang="en-US" dirty="0">
                        <a:solidFill>
                          <a:schemeClr val="tx1"/>
                        </a:solidFill>
                      </a:endParaRPr>
                    </a:p>
                  </a:txBody>
                  <a:tcPr/>
                </a:tc>
                <a:tc>
                  <a:txBody>
                    <a:bodyPr/>
                    <a:lstStyle/>
                    <a:p>
                      <a:pPr algn="ctr"/>
                      <a:r>
                        <a:rPr kumimoji="1" lang="en-US" altLang="ja-JP" dirty="0" smtClean="0">
                          <a:solidFill>
                            <a:schemeClr val="tx1"/>
                          </a:solidFill>
                        </a:rPr>
                        <a:t>Embedded Coder</a:t>
                      </a:r>
                      <a:endParaRPr kumimoji="1" lang="ja-JP" altLang="en-US" dirty="0">
                        <a:solidFill>
                          <a:schemeClr val="tx1"/>
                        </a:solidFill>
                      </a:endParaRPr>
                    </a:p>
                  </a:txBody>
                  <a:tcPr/>
                </a:tc>
                <a:tc>
                  <a:txBody>
                    <a:bodyPr/>
                    <a:lstStyle/>
                    <a:p>
                      <a:pPr algn="ctr"/>
                      <a:r>
                        <a:rPr kumimoji="1" lang="en-US" altLang="ja-JP" dirty="0" smtClean="0">
                          <a:solidFill>
                            <a:schemeClr val="tx1"/>
                          </a:solidFill>
                        </a:rPr>
                        <a:t>SLDV</a:t>
                      </a:r>
                      <a:endParaRPr kumimoji="1" lang="ja-JP" altLang="en-US" dirty="0">
                        <a:solidFill>
                          <a:schemeClr val="tx1"/>
                        </a:solidFill>
                      </a:endParaRPr>
                    </a:p>
                  </a:txBody>
                  <a:tcPr/>
                </a:tc>
              </a:tr>
              <a:tr h="359307">
                <a:tc>
                  <a:txBody>
                    <a:bodyPr/>
                    <a:lstStyle/>
                    <a:p>
                      <a:r>
                        <a:rPr kumimoji="1" lang="en-US" altLang="ja-JP" dirty="0" smtClean="0"/>
                        <a:t>State Writer</a:t>
                      </a:r>
                      <a:endParaRPr kumimoji="1" lang="ja-JP" altLang="en-US" dirty="0"/>
                    </a:p>
                  </a:txBody>
                  <a:tcPr/>
                </a:tc>
                <a:tc>
                  <a:txBody>
                    <a:bodyPr/>
                    <a:lstStyle/>
                    <a:p>
                      <a:pPr algn="ctr"/>
                      <a:r>
                        <a:rPr lang="ja-JP" altLang="en-US" dirty="0" smtClean="0"/>
                        <a:t>○</a:t>
                      </a:r>
                      <a:endParaRPr lang="ja-JP" altLang="en-US" dirty="0"/>
                    </a:p>
                  </a:txBody>
                  <a:tcPr/>
                </a:tc>
                <a:tc>
                  <a:txBody>
                    <a:bodyPr/>
                    <a:lstStyle/>
                    <a:p>
                      <a:pPr algn="ctr"/>
                      <a:r>
                        <a:rPr lang="ja-JP" altLang="en-US" dirty="0" smtClean="0"/>
                        <a:t>△</a:t>
                      </a:r>
                      <a:r>
                        <a:rPr lang="en-US" altLang="ja-JP" dirty="0" smtClean="0"/>
                        <a:t>※</a:t>
                      </a:r>
                      <a:endParaRPr lang="ja-JP" altLang="en-US" dirty="0"/>
                    </a:p>
                  </a:txBody>
                  <a:tcPr/>
                </a:tc>
              </a:tr>
              <a:tr h="359307">
                <a:tc>
                  <a:txBody>
                    <a:bodyPr/>
                    <a:lstStyle/>
                    <a:p>
                      <a:r>
                        <a:rPr kumimoji="1" lang="en-US" altLang="ja-JP" dirty="0" smtClean="0"/>
                        <a:t>State Reader</a:t>
                      </a:r>
                      <a:endParaRPr kumimoji="1" lang="ja-JP" altLang="en-US" dirty="0"/>
                    </a:p>
                  </a:txBody>
                  <a:tcPr/>
                </a:tc>
                <a:tc>
                  <a:txBody>
                    <a:bodyPr/>
                    <a:lstStyle/>
                    <a:p>
                      <a:pPr algn="ctr"/>
                      <a:r>
                        <a:rPr kumimoji="1" lang="ja-JP" altLang="en-US" dirty="0" smtClean="0"/>
                        <a:t>○</a:t>
                      </a:r>
                      <a:endParaRPr kumimoji="1" lang="ja-JP" altLang="en-US" dirty="0"/>
                    </a:p>
                  </a:txBody>
                  <a:tcPr/>
                </a:tc>
                <a:tc>
                  <a:txBody>
                    <a:bodyPr/>
                    <a:lstStyle/>
                    <a:p>
                      <a:pPr algn="ctr"/>
                      <a:r>
                        <a:rPr kumimoji="1" lang="ja-JP" altLang="en-US" dirty="0" smtClean="0"/>
                        <a:t>△</a:t>
                      </a:r>
                      <a:r>
                        <a:rPr lang="en-US" altLang="ja-JP" dirty="0" smtClean="0"/>
                        <a:t>※</a:t>
                      </a:r>
                      <a:endParaRPr kumimoji="1" lang="ja-JP" altLang="en-US" dirty="0"/>
                    </a:p>
                  </a:txBody>
                  <a:tcPr/>
                </a:tc>
              </a:tr>
              <a:tr h="359307">
                <a:tc>
                  <a:txBody>
                    <a:bodyPr/>
                    <a:lstStyle/>
                    <a:p>
                      <a:r>
                        <a:rPr kumimoji="1" lang="en-US" altLang="ja-JP" dirty="0" smtClean="0"/>
                        <a:t>Parameter Writer</a:t>
                      </a:r>
                      <a:endParaRPr kumimoji="1" lang="ja-JP" altLang="en-US" dirty="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a:t>
                      </a:r>
                      <a:endParaRPr kumimoji="1" lang="ja-JP" altLang="en-US" dirty="0"/>
                    </a:p>
                  </a:txBody>
                  <a:tcPr/>
                </a:tc>
              </a:tr>
            </a:tbl>
          </a:graphicData>
        </a:graphic>
      </p:graphicFrame>
      <p:cxnSp>
        <p:nvCxnSpPr>
          <p:cNvPr id="6" name="直線矢印コネクタ 5"/>
          <p:cNvCxnSpPr/>
          <p:nvPr/>
        </p:nvCxnSpPr>
        <p:spPr bwMode="auto">
          <a:xfrm flipH="1" flipV="1">
            <a:off x="3048000" y="3962400"/>
            <a:ext cx="5334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テキスト ボックス 6"/>
          <p:cNvSpPr txBox="1"/>
          <p:nvPr/>
        </p:nvSpPr>
        <p:spPr>
          <a:xfrm>
            <a:off x="3810000" y="4648200"/>
            <a:ext cx="4471096" cy="369332"/>
          </a:xfrm>
          <a:prstGeom prst="rect">
            <a:avLst/>
          </a:prstGeom>
          <a:noFill/>
        </p:spPr>
        <p:txBody>
          <a:bodyPr wrap="none" rtlCol="0">
            <a:spAutoFit/>
          </a:bodyPr>
          <a:lstStyle/>
          <a:p>
            <a:r>
              <a:rPr kumimoji="1" lang="ja-JP" altLang="en-US" dirty="0" smtClean="0"/>
              <a:t>似ている気がするが、使い方、役割が異なる</a:t>
            </a:r>
            <a:endParaRPr kumimoji="1" lang="ja-JP" altLang="en-US" dirty="0"/>
          </a:p>
        </p:txBody>
      </p:sp>
    </p:spTree>
    <p:extLst>
      <p:ext uri="{BB962C8B-B14F-4D97-AF65-F5344CB8AC3E}">
        <p14:creationId xmlns:p14="http://schemas.microsoft.com/office/powerpoint/2010/main" val="2515284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Embedded Coder</a:t>
            </a:r>
            <a:r>
              <a:rPr lang="ja-JP" altLang="en-US" dirty="0" smtClean="0"/>
              <a:t>対応</a:t>
            </a:r>
            <a:r>
              <a:rPr lang="ja-JP" altLang="en-US" dirty="0"/>
              <a:t>状況</a:t>
            </a:r>
            <a:endParaRPr kumimoji="1" lang="ja-JP" altLang="en-US" dirty="0"/>
          </a:p>
        </p:txBody>
      </p:sp>
      <p:sp>
        <p:nvSpPr>
          <p:cNvPr id="4" name="コンテンツ プレースホルダー 2"/>
          <p:cNvSpPr>
            <a:spLocks noGrp="1"/>
          </p:cNvSpPr>
          <p:nvPr>
            <p:ph idx="1"/>
          </p:nvPr>
        </p:nvSpPr>
        <p:spPr>
          <a:xfrm>
            <a:off x="457200" y="762000"/>
            <a:ext cx="8229600" cy="609600"/>
          </a:xfrm>
        </p:spPr>
        <p:txBody>
          <a:bodyPr/>
          <a:lstStyle/>
          <a:p>
            <a:pPr marL="0" indent="0">
              <a:buNone/>
            </a:pPr>
            <a:r>
              <a:rPr lang="en-US" altLang="ja-JP" sz="1600" dirty="0"/>
              <a:t>Initialize Function</a:t>
            </a:r>
            <a:r>
              <a:rPr lang="ja-JP" altLang="en-US" sz="1600" dirty="0" err="1"/>
              <a:t>、</a:t>
            </a:r>
            <a:r>
              <a:rPr lang="en-US" altLang="ja-JP" sz="1600" dirty="0"/>
              <a:t>Reset Function</a:t>
            </a:r>
            <a:r>
              <a:rPr lang="ja-JP" altLang="en-US" sz="1600" dirty="0" err="1"/>
              <a:t>、</a:t>
            </a:r>
            <a:r>
              <a:rPr lang="en-US" altLang="ja-JP" sz="1600" dirty="0"/>
              <a:t>Terminate </a:t>
            </a:r>
            <a:r>
              <a:rPr lang="en-US" altLang="ja-JP" sz="1600" dirty="0" smtClean="0"/>
              <a:t>Function</a:t>
            </a:r>
            <a:r>
              <a:rPr lang="ja-JP" altLang="en-US" sz="1600" dirty="0" smtClean="0"/>
              <a:t>それぞれに、</a:t>
            </a:r>
            <a:endParaRPr lang="en-US" altLang="ja-JP" sz="1600" dirty="0" smtClean="0"/>
          </a:p>
          <a:p>
            <a:pPr marL="0" indent="0">
              <a:buNone/>
            </a:pPr>
            <a:r>
              <a:rPr lang="en-US" altLang="ja-JP" sz="1600" dirty="0" err="1" smtClean="0"/>
              <a:t>StateWriter</a:t>
            </a:r>
            <a:r>
              <a:rPr lang="ja-JP" altLang="en-US" sz="1600" dirty="0" err="1" smtClean="0"/>
              <a:t>、</a:t>
            </a:r>
            <a:r>
              <a:rPr lang="en-US" altLang="ja-JP" sz="1600" dirty="0" err="1" smtClean="0"/>
              <a:t>ParameterWriter</a:t>
            </a:r>
            <a:r>
              <a:rPr lang="ja-JP" altLang="en-US" sz="1600" dirty="0" smtClean="0"/>
              <a:t>を配置した状態で</a:t>
            </a:r>
            <a:r>
              <a:rPr lang="en-US" altLang="ja-JP" sz="1600" dirty="0" smtClean="0"/>
              <a:t> Embedded coder</a:t>
            </a:r>
            <a:r>
              <a:rPr lang="ja-JP" altLang="en-US" sz="1600" dirty="0" smtClean="0"/>
              <a:t>のコード生成を試行</a:t>
            </a:r>
            <a:endParaRPr lang="en-US" altLang="ja-JP" sz="1600" dirty="0" smtClean="0"/>
          </a:p>
          <a:p>
            <a:pPr marL="0" indent="0">
              <a:buNone/>
            </a:pPr>
            <a:r>
              <a:rPr kumimoji="1" lang="ja-JP" altLang="en-US" sz="1600" dirty="0" smtClean="0"/>
              <a:t>→各処理コード生成可能</a:t>
            </a:r>
            <a:endParaRPr kumimoji="1" lang="en-US" altLang="ja-JP" sz="1600" dirty="0" smtClean="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47875"/>
            <a:ext cx="6908201" cy="437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533400" y="1676400"/>
            <a:ext cx="2438400" cy="381000"/>
          </a:xfrm>
          <a:prstGeom prst="roundRect">
            <a:avLst/>
          </a:prstGeom>
          <a:noFill/>
          <a:ln w="317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各</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Function</a:t>
            </a:r>
            <a:r>
              <a:rPr lang="ja-JP" altLang="en-US" dirty="0"/>
              <a:t>なし</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角丸四角形 9"/>
          <p:cNvSpPr/>
          <p:nvPr/>
        </p:nvSpPr>
        <p:spPr bwMode="auto">
          <a:xfrm>
            <a:off x="4038600" y="1676400"/>
            <a:ext cx="2438400" cy="381000"/>
          </a:xfrm>
          <a:prstGeom prst="roundRect">
            <a:avLst/>
          </a:prstGeom>
          <a:noFill/>
          <a:ln w="317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各</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あり</a:t>
            </a:r>
          </a:p>
        </p:txBody>
      </p:sp>
      <p:sp>
        <p:nvSpPr>
          <p:cNvPr id="7" name="線吹き出し 1 (枠付き) 6"/>
          <p:cNvSpPr/>
          <p:nvPr/>
        </p:nvSpPr>
        <p:spPr bwMode="auto">
          <a:xfrm>
            <a:off x="6172200" y="2171700"/>
            <a:ext cx="2514600" cy="285750"/>
          </a:xfrm>
          <a:prstGeom prst="borderCallout1">
            <a:avLst>
              <a:gd name="adj1" fmla="val 50000"/>
              <a:gd name="adj2" fmla="val -333"/>
              <a:gd name="adj3" fmla="val 247500"/>
              <a:gd name="adj4" fmla="val -3857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a:t>Reset </a:t>
            </a:r>
            <a:r>
              <a:rPr lang="en-US" altLang="ja-JP" sz="1400" dirty="0" smtClean="0"/>
              <a:t>Function</a:t>
            </a:r>
            <a:r>
              <a:rPr lang="ja-JP" altLang="en-US" sz="1400" dirty="0" smtClean="0"/>
              <a:t>の関数追加</a:t>
            </a:r>
            <a:endParaRPr kumimoji="1" lang="ja-JP" altLang="en-US" sz="1400" b="0" i="0" u="none" strike="noStrike" cap="none" normalizeH="0" baseline="0" dirty="0" smtClean="0">
              <a:ln>
                <a:noFill/>
              </a:ln>
              <a:solidFill>
                <a:schemeClr val="tx1"/>
              </a:solidFill>
              <a:effectLst/>
            </a:endParaRPr>
          </a:p>
        </p:txBody>
      </p:sp>
      <p:sp>
        <p:nvSpPr>
          <p:cNvPr id="13" name="線吹き出し 1 (枠付き) 12"/>
          <p:cNvSpPr/>
          <p:nvPr/>
        </p:nvSpPr>
        <p:spPr bwMode="auto">
          <a:xfrm>
            <a:off x="7410450" y="2581275"/>
            <a:ext cx="1447800" cy="285750"/>
          </a:xfrm>
          <a:prstGeom prst="borderCallout1">
            <a:avLst>
              <a:gd name="adj1" fmla="val 50000"/>
              <a:gd name="adj2" fmla="val -333"/>
              <a:gd name="adj3" fmla="val 170833"/>
              <a:gd name="adj4" fmla="val -3923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StateWriter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14" name="線吹き出し 1 (枠付き) 13"/>
          <p:cNvSpPr/>
          <p:nvPr/>
        </p:nvSpPr>
        <p:spPr bwMode="auto">
          <a:xfrm>
            <a:off x="7010400" y="3429000"/>
            <a:ext cx="1847850" cy="285750"/>
          </a:xfrm>
          <a:prstGeom prst="borderCallout1">
            <a:avLst>
              <a:gd name="adj1" fmla="val 50000"/>
              <a:gd name="adj2" fmla="val -333"/>
              <a:gd name="adj3" fmla="val -59167"/>
              <a:gd name="adj4" fmla="val -6242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ParameterWriter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15" name="線吹き出し 1 (枠付き) 14"/>
          <p:cNvSpPr/>
          <p:nvPr/>
        </p:nvSpPr>
        <p:spPr bwMode="auto">
          <a:xfrm>
            <a:off x="6324600" y="4495800"/>
            <a:ext cx="2609850" cy="266700"/>
          </a:xfrm>
          <a:prstGeom prst="borderCallout1">
            <a:avLst>
              <a:gd name="adj1" fmla="val 53571"/>
              <a:gd name="adj2" fmla="val -11533"/>
              <a:gd name="adj3" fmla="val 242144"/>
              <a:gd name="adj4" fmla="val -3479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smtClean="0"/>
              <a:t>Initialize Function</a:t>
            </a:r>
            <a:r>
              <a:rPr lang="ja-JP" altLang="en-US" sz="1400" dirty="0" smtClean="0"/>
              <a:t>の処理追加</a:t>
            </a:r>
            <a:endParaRPr kumimoji="1" lang="ja-JP" altLang="en-US" sz="1400" b="0" i="0" u="none" strike="noStrike" cap="none" normalizeH="0" baseline="0" dirty="0" smtClean="0">
              <a:ln>
                <a:noFill/>
              </a:ln>
              <a:solidFill>
                <a:schemeClr val="tx1"/>
              </a:solidFill>
              <a:effectLst/>
            </a:endParaRPr>
          </a:p>
        </p:txBody>
      </p:sp>
      <p:sp>
        <p:nvSpPr>
          <p:cNvPr id="16" name="線吹き出し 1 (枠付き) 15"/>
          <p:cNvSpPr/>
          <p:nvPr/>
        </p:nvSpPr>
        <p:spPr bwMode="auto">
          <a:xfrm>
            <a:off x="7410450" y="4876800"/>
            <a:ext cx="1447800" cy="285750"/>
          </a:xfrm>
          <a:prstGeom prst="borderCallout1">
            <a:avLst>
              <a:gd name="adj1" fmla="val 50000"/>
              <a:gd name="adj2" fmla="val -333"/>
              <a:gd name="adj3" fmla="val 234166"/>
              <a:gd name="adj4" fmla="val -458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StateWriter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17" name="線吹き出し 1 (枠付き) 16"/>
          <p:cNvSpPr/>
          <p:nvPr/>
        </p:nvSpPr>
        <p:spPr bwMode="auto">
          <a:xfrm>
            <a:off x="7086600" y="5257800"/>
            <a:ext cx="1847850" cy="285750"/>
          </a:xfrm>
          <a:prstGeom prst="borderCallout1">
            <a:avLst>
              <a:gd name="adj1" fmla="val 50000"/>
              <a:gd name="adj2" fmla="val -333"/>
              <a:gd name="adj3" fmla="val 114166"/>
              <a:gd name="adj4" fmla="val -98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ParameterWriter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18" name="線吹き出し 1 (枠付き) 17"/>
          <p:cNvSpPr/>
          <p:nvPr/>
        </p:nvSpPr>
        <p:spPr bwMode="auto">
          <a:xfrm>
            <a:off x="7086600" y="6324600"/>
            <a:ext cx="1847850" cy="285750"/>
          </a:xfrm>
          <a:prstGeom prst="borderCallout1">
            <a:avLst>
              <a:gd name="adj1" fmla="val 50000"/>
              <a:gd name="adj2" fmla="val -333"/>
              <a:gd name="adj3" fmla="val 833"/>
              <a:gd name="adj4" fmla="val -98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ParameterWriter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19" name="線吹き出し 1 (枠付き) 18"/>
          <p:cNvSpPr/>
          <p:nvPr/>
        </p:nvSpPr>
        <p:spPr bwMode="auto">
          <a:xfrm>
            <a:off x="7410450" y="5791200"/>
            <a:ext cx="1447800" cy="285750"/>
          </a:xfrm>
          <a:prstGeom prst="borderCallout1">
            <a:avLst>
              <a:gd name="adj1" fmla="val 50000"/>
              <a:gd name="adj2" fmla="val -333"/>
              <a:gd name="adj3" fmla="val 120833"/>
              <a:gd name="adj4" fmla="val -3725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err="1" smtClean="0"/>
              <a:t>StateWriter</a:t>
            </a:r>
            <a:r>
              <a:rPr lang="ja-JP" altLang="en-US" sz="1400" dirty="0" smtClean="0"/>
              <a:t>処理</a:t>
            </a:r>
            <a:endParaRPr kumimoji="1" lang="ja-JP" altLang="en-US" sz="1400" b="0" i="0" u="none" strike="noStrike" cap="none" normalizeH="0" baseline="0" dirty="0" smtClean="0">
              <a:ln>
                <a:noFill/>
              </a:ln>
              <a:solidFill>
                <a:schemeClr val="tx1"/>
              </a:solidFill>
              <a:effectLst/>
            </a:endParaRPr>
          </a:p>
        </p:txBody>
      </p:sp>
      <p:sp>
        <p:nvSpPr>
          <p:cNvPr id="20" name="線吹き出し 1 (枠付き) 19"/>
          <p:cNvSpPr/>
          <p:nvPr/>
        </p:nvSpPr>
        <p:spPr bwMode="auto">
          <a:xfrm>
            <a:off x="762000" y="6343650"/>
            <a:ext cx="2762250" cy="266700"/>
          </a:xfrm>
          <a:prstGeom prst="borderCallout1">
            <a:avLst>
              <a:gd name="adj1" fmla="val 50000"/>
              <a:gd name="adj2" fmla="val 99667"/>
              <a:gd name="adj3" fmla="val -131070"/>
              <a:gd name="adj4" fmla="val 1197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smtClean="0"/>
              <a:t>Terminate Function</a:t>
            </a:r>
            <a:r>
              <a:rPr lang="ja-JP" altLang="en-US" sz="1400" dirty="0" smtClean="0"/>
              <a:t>の処理追加</a:t>
            </a:r>
            <a:endParaRPr kumimoji="1" lang="ja-JP" altLang="en-US" sz="1400" b="0" i="0" u="none" strike="noStrike" cap="none" normalizeH="0" baseline="0" dirty="0" smtClean="0">
              <a:ln>
                <a:noFill/>
              </a:ln>
              <a:solidFill>
                <a:schemeClr val="tx1"/>
              </a:solidFill>
              <a:effectLst/>
            </a:endParaRPr>
          </a:p>
        </p:txBody>
      </p:sp>
      <p:sp>
        <p:nvSpPr>
          <p:cNvPr id="21" name="線吹き出し 1 (枠付き) 20"/>
          <p:cNvSpPr/>
          <p:nvPr/>
        </p:nvSpPr>
        <p:spPr bwMode="auto">
          <a:xfrm>
            <a:off x="1600200" y="4505325"/>
            <a:ext cx="2381250" cy="514350"/>
          </a:xfrm>
          <a:prstGeom prst="borderCallout1">
            <a:avLst>
              <a:gd name="adj1" fmla="val 105423"/>
              <a:gd name="adj2" fmla="val 50067"/>
              <a:gd name="adj3" fmla="val 188440"/>
              <a:gd name="adj4" fmla="val 512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en-US" altLang="ja-JP" sz="1000" b="0" i="0" u="none" strike="noStrike" cap="none" normalizeH="0" baseline="0" dirty="0" smtClean="0">
                <a:ln>
                  <a:noFill/>
                </a:ln>
                <a:solidFill>
                  <a:schemeClr val="tx1"/>
                </a:solidFill>
                <a:effectLst/>
              </a:rPr>
              <a:t>State writer</a:t>
            </a:r>
            <a:r>
              <a:rPr kumimoji="1" lang="ja-JP" altLang="en-US" sz="1000" b="0" i="0" u="none" strike="noStrike" cap="none" normalizeH="0" baseline="0" dirty="0" smtClean="0">
                <a:ln>
                  <a:noFill/>
                </a:ln>
                <a:solidFill>
                  <a:schemeClr val="tx1"/>
                </a:solidFill>
                <a:effectLst/>
              </a:rPr>
              <a:t>で</a:t>
            </a:r>
            <a:r>
              <a:rPr kumimoji="1" lang="en-US" altLang="ja-JP" sz="1000" b="0" i="0" u="none" strike="noStrike" cap="none" normalizeH="0" baseline="0" dirty="0" err="1" smtClean="0">
                <a:ln>
                  <a:noFill/>
                </a:ln>
                <a:solidFill>
                  <a:schemeClr val="tx1"/>
                </a:solidFill>
                <a:effectLst/>
              </a:rPr>
              <a:t>unitdelay</a:t>
            </a:r>
            <a:r>
              <a:rPr kumimoji="1" lang="ja-JP" altLang="en-US" sz="1000" b="0" i="0" u="none" strike="noStrike" cap="none" normalizeH="0" baseline="0" dirty="0" smtClean="0">
                <a:ln>
                  <a:noFill/>
                </a:ln>
                <a:solidFill>
                  <a:schemeClr val="tx1"/>
                </a:solidFill>
                <a:effectLst/>
              </a:rPr>
              <a:t>に</a:t>
            </a:r>
            <a:r>
              <a:rPr kumimoji="1" lang="en-US" altLang="ja-JP" sz="1000" b="0" i="0" u="none" strike="noStrike" cap="none" normalizeH="0" baseline="0" dirty="0" smtClean="0">
                <a:ln>
                  <a:noFill/>
                </a:ln>
                <a:solidFill>
                  <a:schemeClr val="tx1"/>
                </a:solidFill>
                <a:effectLst/>
              </a:rPr>
              <a:t>initial</a:t>
            </a:r>
            <a:r>
              <a:rPr kumimoji="1" lang="ja-JP" altLang="en-US" sz="1000" b="0" i="0" u="none" strike="noStrike" cap="none" normalizeH="0" baseline="0" dirty="0" smtClean="0">
                <a:ln>
                  <a:noFill/>
                </a:ln>
                <a:solidFill>
                  <a:schemeClr val="tx1"/>
                </a:solidFill>
                <a:effectLst/>
              </a:rPr>
              <a:t>書き込みしてる場合は、ブロックパラメータ上の</a:t>
            </a:r>
            <a:r>
              <a:rPr kumimoji="1" lang="en-US" altLang="ja-JP" sz="1000" b="0" i="0" u="none" strike="noStrike" cap="none" normalizeH="0" baseline="0" dirty="0" err="1" smtClean="0">
                <a:ln>
                  <a:noFill/>
                </a:ln>
                <a:solidFill>
                  <a:schemeClr val="tx1"/>
                </a:solidFill>
                <a:effectLst/>
              </a:rPr>
              <a:t>unitdelay</a:t>
            </a:r>
            <a:r>
              <a:rPr kumimoji="1" lang="ja-JP" altLang="en-US" sz="1000" b="0" i="0" u="none" strike="noStrike" cap="none" normalizeH="0" baseline="0" dirty="0" smtClean="0">
                <a:ln>
                  <a:noFill/>
                </a:ln>
                <a:solidFill>
                  <a:schemeClr val="tx1"/>
                </a:solidFill>
                <a:effectLst/>
              </a:rPr>
              <a:t>初期値代入処理は消える</a:t>
            </a:r>
          </a:p>
        </p:txBody>
      </p:sp>
    </p:spTree>
    <p:extLst>
      <p:ext uri="{BB962C8B-B14F-4D97-AF65-F5344CB8AC3E}">
        <p14:creationId xmlns:p14="http://schemas.microsoft.com/office/powerpoint/2010/main" val="2081568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2743200" y="815022"/>
            <a:ext cx="2743200" cy="1905000"/>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pPr marL="0" indent="0"/>
            <a:r>
              <a:rPr lang="en-US" altLang="ja-JP" dirty="0" smtClean="0"/>
              <a:t>3.2.1</a:t>
            </a:r>
            <a:r>
              <a:rPr lang="en-US" altLang="ja-JP" dirty="0"/>
              <a:t>. Reusable Subsystem</a:t>
            </a:r>
            <a:r>
              <a:rPr lang="ja-JP" altLang="en-US" dirty="0"/>
              <a:t>対応状況</a:t>
            </a:r>
            <a:endParaRPr lang="en-US" altLang="ja-JP"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819" y="883490"/>
            <a:ext cx="2353962" cy="1768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57" y="2741889"/>
            <a:ext cx="8145162" cy="3797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3657600" y="967422"/>
            <a:ext cx="838200" cy="1371600"/>
          </a:xfrm>
          <a:prstGeom prst="round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線吹き出し 2 (枠付き) 5"/>
          <p:cNvSpPr/>
          <p:nvPr/>
        </p:nvSpPr>
        <p:spPr bwMode="auto">
          <a:xfrm>
            <a:off x="6019800" y="967422"/>
            <a:ext cx="2895600" cy="800100"/>
          </a:xfrm>
          <a:prstGeom prst="borderCallout2">
            <a:avLst>
              <a:gd name="adj1" fmla="val 18750"/>
              <a:gd name="adj2" fmla="val -8333"/>
              <a:gd name="adj3" fmla="val 18750"/>
              <a:gd name="adj4" fmla="val -16667"/>
              <a:gd name="adj5" fmla="val 59991"/>
              <a:gd name="adj6" fmla="val -51503"/>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918" y="979921"/>
            <a:ext cx="2421364" cy="48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コンテンツ プレースホルダー 2"/>
          <p:cNvSpPr txBox="1">
            <a:spLocks/>
          </p:cNvSpPr>
          <p:nvPr/>
        </p:nvSpPr>
        <p:spPr bwMode="auto">
          <a:xfrm>
            <a:off x="381000" y="883490"/>
            <a:ext cx="2286000" cy="102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1600" kern="0" dirty="0" smtClean="0"/>
              <a:t>一部のパラメータのみを</a:t>
            </a:r>
            <a:endParaRPr kumimoji="1" lang="en-US" altLang="ja-JP" sz="1600" kern="0" dirty="0" smtClean="0"/>
          </a:p>
          <a:p>
            <a:pPr marL="0" indent="0">
              <a:buFontTx/>
              <a:buNone/>
            </a:pPr>
            <a:r>
              <a:rPr kumimoji="1" lang="ja-JP" altLang="en-US" sz="1600" kern="0" dirty="0" smtClean="0"/>
              <a:t>書き込んでも、</a:t>
            </a:r>
            <a:endParaRPr kumimoji="1" lang="en-US" altLang="ja-JP" sz="1600" kern="0" dirty="0" smtClean="0"/>
          </a:p>
          <a:p>
            <a:pPr marL="0" indent="0">
              <a:buFontTx/>
              <a:buNone/>
            </a:pPr>
            <a:r>
              <a:rPr kumimoji="1" lang="en-US" altLang="ja-JP" sz="1600" kern="0" dirty="0" smtClean="0"/>
              <a:t>reusable</a:t>
            </a:r>
            <a:r>
              <a:rPr kumimoji="1" lang="ja-JP" altLang="en-US" sz="1600" kern="0" dirty="0" smtClean="0"/>
              <a:t>の維持は可能</a:t>
            </a:r>
            <a:endParaRPr kumimoji="1" lang="en-US" altLang="ja-JP" sz="1600" kern="0" dirty="0" smtClean="0"/>
          </a:p>
        </p:txBody>
      </p:sp>
      <p:sp>
        <p:nvSpPr>
          <p:cNvPr id="12" name="コンテンツ プレースホルダー 2"/>
          <p:cNvSpPr txBox="1">
            <a:spLocks/>
          </p:cNvSpPr>
          <p:nvPr/>
        </p:nvSpPr>
        <p:spPr bwMode="auto">
          <a:xfrm>
            <a:off x="6021858" y="1515762"/>
            <a:ext cx="2893541" cy="2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200" kern="0" dirty="0" err="1" smtClean="0"/>
              <a:t>Unitdelay</a:t>
            </a:r>
            <a:r>
              <a:rPr kumimoji="1" lang="ja-JP" altLang="en-US" sz="1200" kern="0" dirty="0" smtClean="0"/>
              <a:t>のみの</a:t>
            </a:r>
            <a:r>
              <a:rPr kumimoji="1" lang="en-US" altLang="ja-JP" sz="1200" kern="0" dirty="0" smtClean="0"/>
              <a:t>reusable subsystem</a:t>
            </a:r>
            <a:r>
              <a:rPr kumimoji="1" lang="ja-JP" altLang="en-US" sz="1200" kern="0" dirty="0" smtClean="0"/>
              <a:t>３個</a:t>
            </a:r>
            <a:endParaRPr kumimoji="1" lang="en-US" altLang="ja-JP" sz="1200" kern="0" dirty="0" smtClean="0"/>
          </a:p>
        </p:txBody>
      </p:sp>
      <p:sp>
        <p:nvSpPr>
          <p:cNvPr id="13" name="角丸四角形 12"/>
          <p:cNvSpPr/>
          <p:nvPr/>
        </p:nvSpPr>
        <p:spPr bwMode="auto">
          <a:xfrm>
            <a:off x="2971800" y="2339022"/>
            <a:ext cx="719781" cy="312532"/>
          </a:xfrm>
          <a:prstGeom prst="roundRect">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線吹き出し 2 (枠付き) 13"/>
          <p:cNvSpPr/>
          <p:nvPr/>
        </p:nvSpPr>
        <p:spPr bwMode="auto">
          <a:xfrm>
            <a:off x="6019799" y="1869692"/>
            <a:ext cx="2895600" cy="949708"/>
          </a:xfrm>
          <a:prstGeom prst="borderCallout2">
            <a:avLst>
              <a:gd name="adj1" fmla="val 18750"/>
              <a:gd name="adj2" fmla="val -8333"/>
              <a:gd name="adj3" fmla="val 18750"/>
              <a:gd name="adj4" fmla="val -16667"/>
              <a:gd name="adj5" fmla="val 68220"/>
              <a:gd name="adj6" fmla="val -79383"/>
            </a:avLst>
          </a:prstGeom>
          <a:solidFill>
            <a:schemeClr val="bg1"/>
          </a:solidFill>
          <a:ln w="254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919381"/>
            <a:ext cx="1042173" cy="850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コンテンツ プレースホルダー 2"/>
          <p:cNvSpPr txBox="1">
            <a:spLocks/>
          </p:cNvSpPr>
          <p:nvPr/>
        </p:nvSpPr>
        <p:spPr bwMode="auto">
          <a:xfrm>
            <a:off x="7391400" y="1981200"/>
            <a:ext cx="1447799" cy="51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1200" kern="0" dirty="0" smtClean="0"/>
              <a:t>２個だけ</a:t>
            </a:r>
            <a:endParaRPr kumimoji="1" lang="en-US" altLang="ja-JP" sz="1200" kern="0" dirty="0" smtClean="0"/>
          </a:p>
          <a:p>
            <a:pPr marL="0" indent="0">
              <a:buFontTx/>
              <a:buNone/>
            </a:pPr>
            <a:r>
              <a:rPr kumimoji="1" lang="ja-JP" altLang="en-US" sz="1200" kern="0" dirty="0" smtClean="0"/>
              <a:t>パラメータ初期化</a:t>
            </a:r>
            <a:endParaRPr kumimoji="1" lang="en-US" altLang="ja-JP" sz="1200" kern="0" dirty="0" smtClean="0"/>
          </a:p>
        </p:txBody>
      </p:sp>
      <p:sp>
        <p:nvSpPr>
          <p:cNvPr id="16" name="角丸四角形 15"/>
          <p:cNvSpPr/>
          <p:nvPr/>
        </p:nvSpPr>
        <p:spPr bwMode="auto">
          <a:xfrm>
            <a:off x="4776916" y="5791200"/>
            <a:ext cx="2691712" cy="312532"/>
          </a:xfrm>
          <a:prstGeom prst="roundRect">
            <a:avLst/>
          </a:prstGeom>
          <a:noFill/>
          <a:ln w="317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角丸四角形 16"/>
          <p:cNvSpPr/>
          <p:nvPr/>
        </p:nvSpPr>
        <p:spPr bwMode="auto">
          <a:xfrm>
            <a:off x="5635990" y="4815016"/>
            <a:ext cx="620928" cy="381000"/>
          </a:xfrm>
          <a:prstGeom prst="round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 6"/>
          <p:cNvSpPr/>
          <p:nvPr/>
        </p:nvSpPr>
        <p:spPr bwMode="auto">
          <a:xfrm>
            <a:off x="2667000" y="2895600"/>
            <a:ext cx="1524000" cy="45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初期化なし</a:t>
            </a:r>
          </a:p>
        </p:txBody>
      </p:sp>
      <p:sp>
        <p:nvSpPr>
          <p:cNvPr id="19" name="角丸四角形 18"/>
          <p:cNvSpPr/>
          <p:nvPr/>
        </p:nvSpPr>
        <p:spPr bwMode="auto">
          <a:xfrm>
            <a:off x="7133687" y="2895600"/>
            <a:ext cx="1524000" cy="45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初期化あり</a:t>
            </a:r>
          </a:p>
        </p:txBody>
      </p:sp>
      <p:sp>
        <p:nvSpPr>
          <p:cNvPr id="8" name="角丸四角形吹き出し 7"/>
          <p:cNvSpPr/>
          <p:nvPr/>
        </p:nvSpPr>
        <p:spPr bwMode="auto">
          <a:xfrm>
            <a:off x="6553200" y="4038600"/>
            <a:ext cx="2362200" cy="457200"/>
          </a:xfrm>
          <a:prstGeom prst="wedgeRoundRectCallout">
            <a:avLst>
              <a:gd name="adj1" fmla="val -62491"/>
              <a:gd name="adj2" fmla="val 118613"/>
              <a:gd name="adj3" fmla="val 16667"/>
            </a:avLst>
          </a:prstGeom>
          <a:solidFill>
            <a:schemeClr val="bg1"/>
          </a:solid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Reusable</a:t>
            </a:r>
            <a:r>
              <a:rPr lang="ja-JP" altLang="en-US" dirty="0" smtClean="0"/>
              <a:t>構造は維持</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42414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SLDV</a:t>
            </a:r>
            <a:r>
              <a:rPr lang="ja-JP" altLang="en-US" dirty="0" smtClean="0"/>
              <a:t>対応</a:t>
            </a:r>
            <a:r>
              <a:rPr lang="ja-JP" altLang="en-US" dirty="0"/>
              <a:t>状況</a:t>
            </a:r>
            <a:endParaRPr kumimoji="1" lang="ja-JP" altLang="en-US" dirty="0"/>
          </a:p>
        </p:txBody>
      </p:sp>
      <p:sp>
        <p:nvSpPr>
          <p:cNvPr id="6" name="コンテンツ プレースホルダー 2"/>
          <p:cNvSpPr txBox="1">
            <a:spLocks/>
          </p:cNvSpPr>
          <p:nvPr/>
        </p:nvSpPr>
        <p:spPr bwMode="auto">
          <a:xfrm>
            <a:off x="447675" y="1244686"/>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ja-JP" altLang="en-US" sz="1600" dirty="0"/>
              <a:t>● </a:t>
            </a:r>
            <a:r>
              <a:rPr kumimoji="1" lang="en-US" altLang="ja-JP" sz="1600" kern="0" dirty="0" smtClean="0"/>
              <a:t>State Writer</a:t>
            </a:r>
            <a:r>
              <a:rPr lang="ja-JP" altLang="en-US" sz="1600" kern="0" dirty="0" err="1" smtClean="0"/>
              <a:t>、</a:t>
            </a:r>
            <a:r>
              <a:rPr lang="en-US" altLang="ja-JP" sz="1600" kern="0" dirty="0" smtClean="0"/>
              <a:t>State Reader…</a:t>
            </a:r>
            <a:r>
              <a:rPr lang="ja-JP" altLang="en-US" sz="1600" kern="0" dirty="0" smtClean="0"/>
              <a:t>対応</a:t>
            </a:r>
            <a:endParaRPr lang="en-US" altLang="ja-JP" sz="1600" kern="0" dirty="0" smtClean="0"/>
          </a:p>
          <a:p>
            <a:pPr marL="0" indent="0">
              <a:buFontTx/>
              <a:buNone/>
            </a:pPr>
            <a:r>
              <a:rPr kumimoji="1" lang="ja-JP" altLang="en-US" sz="1600" kern="0" dirty="0"/>
              <a:t>　</a:t>
            </a:r>
            <a:r>
              <a:rPr kumimoji="1" lang="ja-JP" altLang="en-US" sz="1600" kern="0" dirty="0" smtClean="0"/>
              <a:t>　　　　　　　　　　　　　　　　　　　（</a:t>
            </a:r>
            <a:r>
              <a:rPr kumimoji="1" lang="en-US" altLang="ja-JP" sz="1600" kern="0" dirty="0" smtClean="0"/>
              <a:t>Event Listener</a:t>
            </a:r>
            <a:r>
              <a:rPr kumimoji="1" lang="ja-JP" altLang="en-US" sz="1600" kern="0" dirty="0" smtClean="0"/>
              <a:t>併用の場合は除く）</a:t>
            </a:r>
            <a:endParaRPr kumimoji="1" lang="en-US" altLang="ja-JP" sz="1600" kern="0" dirty="0" smtClean="0"/>
          </a:p>
        </p:txBody>
      </p:sp>
    </p:spTree>
    <p:extLst>
      <p:ext uri="{BB962C8B-B14F-4D97-AF65-F5344CB8AC3E}">
        <p14:creationId xmlns:p14="http://schemas.microsoft.com/office/powerpoint/2010/main" val="894398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ctr"/>
            <a:r>
              <a:rPr lang="en-US" altLang="ja-JP" dirty="0"/>
              <a:t>State </a:t>
            </a:r>
            <a:r>
              <a:rPr lang="en-US" altLang="ja-JP" dirty="0" smtClean="0"/>
              <a:t>Reader</a:t>
            </a:r>
            <a:r>
              <a:rPr lang="ja-JP" altLang="en-US" dirty="0" err="1" smtClean="0"/>
              <a:t>、</a:t>
            </a:r>
            <a:r>
              <a:rPr lang="en-US" altLang="ja-JP" dirty="0"/>
              <a:t>State </a:t>
            </a:r>
            <a:r>
              <a:rPr lang="en-US" altLang="ja-JP" dirty="0" smtClean="0"/>
              <a:t>Writer</a:t>
            </a:r>
            <a:endParaRPr lang="en-US" altLang="ja-JP" dirty="0">
              <a:solidFill>
                <a:srgbClr val="000000"/>
              </a:solidFill>
            </a:endParaRPr>
          </a:p>
        </p:txBody>
      </p:sp>
      <p:sp>
        <p:nvSpPr>
          <p:cNvPr id="3" name="コンテンツ プレースホルダー 2"/>
          <p:cNvSpPr>
            <a:spLocks noGrp="1"/>
          </p:cNvSpPr>
          <p:nvPr>
            <p:ph idx="1"/>
          </p:nvPr>
        </p:nvSpPr>
        <p:spPr>
          <a:xfrm>
            <a:off x="590550" y="1052513"/>
            <a:ext cx="8324850" cy="5329237"/>
          </a:xfrm>
        </p:spPr>
        <p:txBody>
          <a:bodyPr/>
          <a:lstStyle/>
          <a:p>
            <a:r>
              <a:rPr kumimoji="1" lang="en-US" altLang="ja-JP" dirty="0" err="1" smtClean="0"/>
              <a:t>2016b</a:t>
            </a:r>
            <a:r>
              <a:rPr kumimoji="1" lang="ja-JP" altLang="en-US" dirty="0" smtClean="0"/>
              <a:t>から使える。</a:t>
            </a:r>
            <a:r>
              <a:rPr lang="en-US" altLang="ja-JP" dirty="0"/>
              <a:t>Event Listener </a:t>
            </a:r>
            <a:r>
              <a:rPr lang="ja-JP" altLang="en-US" dirty="0" smtClean="0"/>
              <a:t>とは別機能。</a:t>
            </a:r>
            <a:endParaRPr lang="en-US" altLang="ja-JP" dirty="0" smtClean="0"/>
          </a:p>
          <a:p>
            <a:r>
              <a:rPr lang="ja-JP" altLang="en-US" dirty="0" smtClean="0"/>
              <a:t>たまたま</a:t>
            </a:r>
            <a:r>
              <a:rPr lang="en-US" altLang="ja-JP" dirty="0"/>
              <a:t>Event Listener </a:t>
            </a:r>
            <a:r>
              <a:rPr lang="ja-JP" altLang="en-US" dirty="0" smtClean="0"/>
              <a:t>の中でも使えただけ。</a:t>
            </a:r>
            <a:endParaRPr lang="en-US" altLang="ja-JP" dirty="0" smtClean="0"/>
          </a:p>
          <a:p>
            <a:pPr marL="0" indent="0">
              <a:buNone/>
            </a:pPr>
            <a:endParaRPr lang="en-US" altLang="ja-JP" dirty="0"/>
          </a:p>
          <a:p>
            <a:pPr marL="0" indent="0">
              <a:buNone/>
            </a:pPr>
            <a:r>
              <a:rPr lang="en-US" altLang="ja-JP" dirty="0" smtClean="0"/>
              <a:t>if-else</a:t>
            </a:r>
            <a:r>
              <a:rPr lang="ja-JP" altLang="en-US" dirty="0" smtClean="0"/>
              <a:t>で</a:t>
            </a:r>
            <a:r>
              <a:rPr lang="en-US" altLang="ja-JP" dirty="0" err="1" smtClean="0"/>
              <a:t>PID</a:t>
            </a:r>
            <a:r>
              <a:rPr lang="ja-JP" altLang="en-US" dirty="0" smtClean="0"/>
              <a:t>制御を切り替える場合に相手側の積分値を継承するような設定をすることが可能。</a:t>
            </a:r>
            <a:endParaRPr lang="en-US" altLang="ja-JP" dirty="0" smtClean="0"/>
          </a:p>
          <a:p>
            <a:pPr marL="0" indent="0">
              <a:buNone/>
            </a:pPr>
            <a:r>
              <a:rPr lang="ja-JP" altLang="en-US" dirty="0"/>
              <a:t>無くて</a:t>
            </a:r>
            <a:r>
              <a:rPr lang="ja-JP" altLang="en-US" dirty="0" smtClean="0"/>
              <a:t>もできるが、制御的な表現を崩さずにモデリングできる。</a:t>
            </a:r>
            <a:endParaRPr lang="en-US" altLang="ja-JP" dirty="0" smtClean="0"/>
          </a:p>
          <a:p>
            <a:pPr marL="0" indent="0">
              <a:buNone/>
            </a:pPr>
            <a:endParaRPr lang="en-US" altLang="ja-JP" dirty="0" smtClean="0"/>
          </a:p>
          <a:p>
            <a:pPr marL="0" indent="0">
              <a:buNone/>
            </a:pPr>
            <a:r>
              <a:rPr lang="en-US" altLang="ja-JP" dirty="0" smtClean="0">
                <a:solidFill>
                  <a:srgbClr val="FF0000"/>
                </a:solidFill>
              </a:rPr>
              <a:t>State</a:t>
            </a:r>
            <a:r>
              <a:rPr lang="ja-JP" altLang="en-US" dirty="0" smtClean="0">
                <a:solidFill>
                  <a:srgbClr val="FF0000"/>
                </a:solidFill>
              </a:rPr>
              <a:t>と名前はついているが</a:t>
            </a:r>
            <a:r>
              <a:rPr lang="en-US" altLang="ja-JP" dirty="0" smtClean="0">
                <a:solidFill>
                  <a:srgbClr val="FF0000"/>
                </a:solidFill>
              </a:rPr>
              <a:t>State</a:t>
            </a:r>
            <a:r>
              <a:rPr lang="ja-JP" altLang="en-US" dirty="0">
                <a:solidFill>
                  <a:srgbClr val="FF0000"/>
                </a:solidFill>
              </a:rPr>
              <a:t> </a:t>
            </a:r>
            <a:r>
              <a:rPr lang="en-US" altLang="ja-JP" dirty="0" smtClean="0">
                <a:solidFill>
                  <a:srgbClr val="FF0000"/>
                </a:solidFill>
              </a:rPr>
              <a:t>flow</a:t>
            </a:r>
            <a:r>
              <a:rPr lang="ja-JP" altLang="en-US" dirty="0" smtClean="0">
                <a:solidFill>
                  <a:srgbClr val="FF0000"/>
                </a:solidFill>
              </a:rPr>
              <a:t>では使えないらしい。</a:t>
            </a:r>
            <a:endParaRPr lang="en-US" altLang="ja-JP" dirty="0" smtClean="0">
              <a:solidFill>
                <a:srgbClr val="FF0000"/>
              </a:solidFill>
            </a:endParaRPr>
          </a:p>
          <a:p>
            <a:pPr marL="0" indent="0">
              <a:buNone/>
            </a:pPr>
            <a:r>
              <a:rPr lang="ja-JP" altLang="en-US" dirty="0" smtClean="0">
                <a:solidFill>
                  <a:srgbClr val="FF0000"/>
                </a:solidFill>
              </a:rPr>
              <a:t>初期化のフラグを受け入れるブロックはいくつかあるが、その時に外部の値を使用できるのは</a:t>
            </a:r>
            <a:r>
              <a:rPr lang="en-US" altLang="ja-JP" dirty="0" smtClean="0">
                <a:solidFill>
                  <a:srgbClr val="FF0000"/>
                </a:solidFill>
              </a:rPr>
              <a:t>Delay</a:t>
            </a:r>
            <a:r>
              <a:rPr lang="ja-JP" altLang="en-US" dirty="0" smtClean="0">
                <a:solidFill>
                  <a:srgbClr val="FF0000"/>
                </a:solidFill>
              </a:rPr>
              <a:t>ブロックだけだったはず。</a:t>
            </a:r>
            <a:endParaRPr lang="en-US" altLang="ja-JP" dirty="0" smtClean="0">
              <a:solidFill>
                <a:srgbClr val="FF0000"/>
              </a:solidFill>
            </a:endParaRPr>
          </a:p>
          <a:p>
            <a:pPr marL="0" indent="0">
              <a:buNone/>
            </a:pPr>
            <a:r>
              <a:rPr lang="ja-JP" altLang="en-US" dirty="0" smtClean="0">
                <a:solidFill>
                  <a:srgbClr val="FF0000"/>
                </a:solidFill>
              </a:rPr>
              <a:t>この機能を使う事で、</a:t>
            </a:r>
            <a:r>
              <a:rPr lang="en-US" altLang="ja-JP" dirty="0" smtClean="0">
                <a:solidFill>
                  <a:srgbClr val="FF0000"/>
                </a:solidFill>
              </a:rPr>
              <a:t>Delay</a:t>
            </a:r>
            <a:r>
              <a:rPr lang="ja-JP" altLang="en-US" dirty="0" smtClean="0">
                <a:solidFill>
                  <a:srgbClr val="FF0000"/>
                </a:solidFill>
              </a:rPr>
              <a:t>ブロックを駆使したモデルを作らずに済むのでモデリング工数が削減できる。</a:t>
            </a:r>
            <a:endParaRPr lang="en-US" altLang="ja-JP" dirty="0" smtClean="0">
              <a:solidFill>
                <a:srgbClr val="FF0000"/>
              </a:solidFill>
            </a:endParaRPr>
          </a:p>
        </p:txBody>
      </p:sp>
      <p:sp>
        <p:nvSpPr>
          <p:cNvPr id="4" name="テキスト ボックス 3"/>
          <p:cNvSpPr txBox="1"/>
          <p:nvPr/>
        </p:nvSpPr>
        <p:spPr>
          <a:xfrm>
            <a:off x="5638800" y="5943600"/>
            <a:ext cx="2805576" cy="369332"/>
          </a:xfrm>
          <a:prstGeom prst="rect">
            <a:avLst/>
          </a:prstGeom>
          <a:noFill/>
        </p:spPr>
        <p:txBody>
          <a:bodyPr wrap="none" rtlCol="0">
            <a:spAutoFit/>
          </a:bodyPr>
          <a:lstStyle/>
          <a:p>
            <a:r>
              <a:rPr kumimoji="1" lang="ja-JP" altLang="en-US" dirty="0" smtClean="0"/>
              <a:t>ちょっと、調査が必要です。</a:t>
            </a:r>
            <a:endParaRPr kumimoji="1" lang="ja-JP" altLang="en-US" dirty="0"/>
          </a:p>
        </p:txBody>
      </p:sp>
    </p:spTree>
    <p:extLst>
      <p:ext uri="{BB962C8B-B14F-4D97-AF65-F5344CB8AC3E}">
        <p14:creationId xmlns:p14="http://schemas.microsoft.com/office/powerpoint/2010/main" val="370016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調査項目とポイント</a:t>
            </a:r>
            <a:endParaRPr kumimoji="1" lang="ja-JP" altLang="en-US" dirty="0"/>
          </a:p>
        </p:txBody>
      </p:sp>
      <p:sp>
        <p:nvSpPr>
          <p:cNvPr id="5" name="Rectangle 1"/>
          <p:cNvSpPr>
            <a:spLocks noChangeArrowheads="1"/>
          </p:cNvSpPr>
          <p:nvPr/>
        </p:nvSpPr>
        <p:spPr bwMode="auto">
          <a:xfrm>
            <a:off x="3800475" y="275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smtClean="0">
                <a:ln>
                  <a:noFill/>
                </a:ln>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ja-JP" altLang="ja-JP"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9" name="コンテンツ プレースホルダー 8"/>
          <p:cNvSpPr>
            <a:spLocks noGrp="1"/>
          </p:cNvSpPr>
          <p:nvPr>
            <p:ph idx="1"/>
          </p:nvPr>
        </p:nvSpPr>
        <p:spPr/>
        <p:txBody>
          <a:bodyPr/>
          <a:lstStyle/>
          <a:p>
            <a:pPr eaLnBrk="1" hangingPunct="1"/>
            <a:r>
              <a:rPr lang="ja-JP" altLang="en-US" dirty="0" smtClean="0"/>
              <a:t>調査</a:t>
            </a:r>
            <a:r>
              <a:rPr lang="ja-JP" altLang="en-US" dirty="0"/>
              <a:t>項目</a:t>
            </a:r>
            <a:endParaRPr lang="en-US" altLang="ja-JP" dirty="0" smtClean="0"/>
          </a:p>
          <a:p>
            <a:pPr lvl="1" eaLnBrk="1" hangingPunct="1"/>
            <a:r>
              <a:rPr lang="en-US" altLang="ja-JP" dirty="0" smtClean="0"/>
              <a:t>State </a:t>
            </a:r>
            <a:r>
              <a:rPr lang="en-US" altLang="ja-JP" dirty="0"/>
              <a:t>Reader​</a:t>
            </a:r>
            <a:endParaRPr lang="ja-JP" altLang="ja-JP" dirty="0"/>
          </a:p>
          <a:p>
            <a:pPr lvl="1" eaLnBrk="1" hangingPunct="1"/>
            <a:r>
              <a:rPr lang="en-US" altLang="ja-JP" dirty="0"/>
              <a:t>State Writer​</a:t>
            </a:r>
            <a:endParaRPr lang="ja-JP" altLang="ja-JP" dirty="0"/>
          </a:p>
          <a:p>
            <a:pPr lvl="1" eaLnBrk="1" hangingPunct="1"/>
            <a:r>
              <a:rPr lang="en-US" altLang="ja-JP" dirty="0"/>
              <a:t>Parameter </a:t>
            </a:r>
            <a:r>
              <a:rPr lang="en-US" altLang="ja-JP" dirty="0" smtClean="0"/>
              <a:t>Write</a:t>
            </a:r>
          </a:p>
          <a:p>
            <a:pPr eaLnBrk="1" hangingPunct="1"/>
            <a:r>
              <a:rPr kumimoji="1" lang="ja-JP" altLang="en-US" dirty="0" smtClean="0"/>
              <a:t>調査ポイント</a:t>
            </a:r>
            <a:endParaRPr kumimoji="1" lang="en-US" altLang="ja-JP" dirty="0" smtClean="0"/>
          </a:p>
          <a:p>
            <a:pPr lvl="1"/>
            <a:r>
              <a:rPr kumimoji="1" lang="ja-JP" altLang="en-US" dirty="0" smtClean="0"/>
              <a:t>特徴</a:t>
            </a:r>
            <a:r>
              <a:rPr kumimoji="1" lang="en-US" altLang="ja-JP" dirty="0" smtClean="0"/>
              <a:t>, </a:t>
            </a:r>
            <a:r>
              <a:rPr kumimoji="1" lang="ja-JP" altLang="en-US" dirty="0" smtClean="0"/>
              <a:t>ユースケース</a:t>
            </a:r>
            <a:endParaRPr kumimoji="1" lang="en-US" altLang="ja-JP" dirty="0"/>
          </a:p>
          <a:p>
            <a:pPr lvl="1"/>
            <a:r>
              <a:rPr kumimoji="1" lang="en-US" altLang="ja-JP" dirty="0"/>
              <a:t>How to use</a:t>
            </a:r>
          </a:p>
          <a:p>
            <a:pPr lvl="1"/>
            <a:r>
              <a:rPr kumimoji="1" lang="en-US" altLang="ja-JP" dirty="0" smtClean="0"/>
              <a:t>Code</a:t>
            </a:r>
            <a:r>
              <a:rPr kumimoji="1" lang="ja-JP" altLang="en-US" dirty="0"/>
              <a:t>生成</a:t>
            </a:r>
            <a:endParaRPr kumimoji="1" lang="en-US" altLang="ja-JP" dirty="0"/>
          </a:p>
          <a:p>
            <a:pPr lvl="1"/>
            <a:r>
              <a:rPr kumimoji="1" lang="ja-JP" altLang="en-US" dirty="0"/>
              <a:t>その他</a:t>
            </a:r>
            <a:endParaRPr kumimoji="1" lang="en-US" altLang="ja-JP" dirty="0"/>
          </a:p>
          <a:p>
            <a:pPr eaLnBrk="1" hangingPunct="1"/>
            <a:endParaRPr kumimoji="1" lang="ja-JP" altLang="en-US" dirty="0"/>
          </a:p>
        </p:txBody>
      </p:sp>
    </p:spTree>
    <p:extLst>
      <p:ext uri="{BB962C8B-B14F-4D97-AF65-F5344CB8AC3E}">
        <p14:creationId xmlns:p14="http://schemas.microsoft.com/office/powerpoint/2010/main" val="512905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65633962"/>
              </p:ext>
            </p:extLst>
          </p:nvPr>
        </p:nvGraphicFramePr>
        <p:xfrm>
          <a:off x="533400" y="1066800"/>
          <a:ext cx="8287322" cy="1833880"/>
        </p:xfrm>
        <a:graphic>
          <a:graphicData uri="http://schemas.openxmlformats.org/drawingml/2006/table">
            <a:tbl>
              <a:tblPr firstRow="1" bandRow="1">
                <a:tableStyleId>{5C22544A-7EE6-4342-B048-85BDC9FD1C3A}</a:tableStyleId>
              </a:tblPr>
              <a:tblGrid>
                <a:gridCol w="1795717"/>
                <a:gridCol w="2910205"/>
                <a:gridCol w="3581400"/>
              </a:tblGrid>
              <a:tr h="370840">
                <a:tc>
                  <a:txBody>
                    <a:bodyPr/>
                    <a:lstStyle/>
                    <a:p>
                      <a:r>
                        <a:rPr kumimoji="1" lang="ja-JP" altLang="en-US" sz="1400" dirty="0" smtClean="0">
                          <a:solidFill>
                            <a:schemeClr val="tx1"/>
                          </a:solidFill>
                        </a:rPr>
                        <a:t>ブロック</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特徴</a:t>
                      </a:r>
                      <a:endParaRPr kumimoji="1" lang="ja-JP" altLang="en-US" sz="1400" dirty="0">
                        <a:solidFill>
                          <a:schemeClr val="tx1"/>
                        </a:solidFill>
                      </a:endParaRPr>
                    </a:p>
                  </a:txBody>
                  <a:tcPr/>
                </a:tc>
                <a:tc>
                  <a:txBody>
                    <a:bodyPr/>
                    <a:lstStyle/>
                    <a:p>
                      <a:r>
                        <a:rPr kumimoji="1" lang="ja-JP" altLang="en-US" sz="1400" dirty="0" smtClean="0">
                          <a:solidFill>
                            <a:schemeClr val="tx1"/>
                          </a:solidFill>
                        </a:rPr>
                        <a:t>詳細</a:t>
                      </a:r>
                      <a:r>
                        <a:rPr kumimoji="1" lang="en-US" altLang="ja-JP" sz="1400" dirty="0" smtClean="0">
                          <a:solidFill>
                            <a:schemeClr val="tx1"/>
                          </a:solidFill>
                        </a:rPr>
                        <a:t>,</a:t>
                      </a:r>
                      <a:r>
                        <a:rPr kumimoji="1" lang="en-US" altLang="ja-JP" sz="1400" baseline="0" dirty="0" smtClean="0">
                          <a:solidFill>
                            <a:schemeClr val="tx1"/>
                          </a:solidFill>
                        </a:rPr>
                        <a:t> </a:t>
                      </a:r>
                      <a:r>
                        <a:rPr kumimoji="1" lang="en-US" altLang="ja-JP" sz="1400" dirty="0" smtClean="0">
                          <a:solidFill>
                            <a:schemeClr val="tx1"/>
                          </a:solidFill>
                        </a:rPr>
                        <a:t>Use Case</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State Reader/Writer</a:t>
                      </a:r>
                      <a:endParaRPr kumimoji="1" lang="ja-JP" altLang="en-US" sz="1400"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b="0" i="0" kern="1200" dirty="0" smtClean="0">
                          <a:solidFill>
                            <a:schemeClr val="dk1"/>
                          </a:solidFill>
                          <a:effectLst/>
                          <a:latin typeface="+mn-lt"/>
                          <a:ea typeface="+mn-ea"/>
                          <a:cs typeface="+mn-cs"/>
                        </a:rPr>
                        <a:t>ブロックの内部状態の</a:t>
                      </a:r>
                      <a:r>
                        <a:rPr lang="en-US" altLang="ja-JP" sz="1400" b="0" i="0" kern="1200" dirty="0" smtClean="0">
                          <a:solidFill>
                            <a:schemeClr val="dk1"/>
                          </a:solidFill>
                          <a:effectLst/>
                          <a:latin typeface="+mn-lt"/>
                          <a:ea typeface="+mn-ea"/>
                          <a:cs typeface="+mn-cs"/>
                        </a:rPr>
                        <a:t>R/W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b="0" i="0" kern="1200" dirty="0" smtClean="0">
                          <a:solidFill>
                            <a:schemeClr val="dk1"/>
                          </a:solidFill>
                          <a:effectLst/>
                          <a:latin typeface="+mn-lt"/>
                          <a:ea typeface="+mn-ea"/>
                          <a:cs typeface="+mn-cs"/>
                        </a:rPr>
                        <a:t>I/R/T</a:t>
                      </a:r>
                      <a:r>
                        <a:rPr lang="ja-JP" altLang="en-US" sz="1400" b="0" i="0" kern="1200" dirty="0" smtClean="0">
                          <a:solidFill>
                            <a:schemeClr val="dk1"/>
                          </a:solidFill>
                          <a:effectLst/>
                          <a:latin typeface="+mn-lt"/>
                          <a:ea typeface="+mn-ea"/>
                          <a:cs typeface="+mn-cs"/>
                        </a:rPr>
                        <a:t>ブロックのデフォルトは</a:t>
                      </a:r>
                      <a:r>
                        <a:rPr lang="en-US" altLang="ja-JP" sz="1400" b="0" i="0" kern="1200" dirty="0" smtClean="0">
                          <a:solidFill>
                            <a:schemeClr val="dk1"/>
                          </a:solidFill>
                          <a:effectLst/>
                          <a:latin typeface="+mn-lt"/>
                          <a:ea typeface="+mn-ea"/>
                          <a:cs typeface="+mn-cs"/>
                        </a:rPr>
                        <a:t>State Writer</a:t>
                      </a:r>
                      <a:r>
                        <a:rPr lang="ja-JP" altLang="en-US" sz="1400" b="0" i="0" kern="1200" dirty="0" smtClean="0">
                          <a:solidFill>
                            <a:schemeClr val="dk1"/>
                          </a:solidFill>
                          <a:effectLst/>
                          <a:latin typeface="+mn-lt"/>
                          <a:ea typeface="+mn-ea"/>
                          <a:cs typeface="+mn-cs"/>
                        </a:rPr>
                        <a:t>の状態</a:t>
                      </a:r>
                      <a:r>
                        <a:rPr lang="en-US" altLang="ja-JP" sz="1400" b="0" i="0" kern="1200" dirty="0" smtClean="0">
                          <a:solidFill>
                            <a:schemeClr val="dk1"/>
                          </a:solidFill>
                          <a:effectLst/>
                          <a:latin typeface="+mn-lt"/>
                          <a:ea typeface="+mn-ea"/>
                          <a:cs typeface="+mn-cs"/>
                        </a:rPr>
                        <a:t>0</a:t>
                      </a:r>
                      <a:r>
                        <a:rPr lang="ja-JP" altLang="en-US" sz="1400" b="0" i="0" kern="1200" dirty="0" smtClean="0">
                          <a:solidFill>
                            <a:schemeClr val="dk1"/>
                          </a:solidFill>
                          <a:effectLst/>
                          <a:latin typeface="+mn-lt"/>
                          <a:ea typeface="+mn-ea"/>
                          <a:cs typeface="+mn-cs"/>
                        </a:rPr>
                        <a:t>を書き込み</a:t>
                      </a:r>
                      <a:endParaRPr kumimoji="1" lang="ja-JP" altLang="en-US" sz="1400" dirty="0">
                        <a:solidFill>
                          <a:schemeClr val="tx1"/>
                        </a:solidFill>
                      </a:endParaRPr>
                    </a:p>
                  </a:txBody>
                  <a:tcPr/>
                </a:tc>
                <a:tc>
                  <a:txBody>
                    <a:bodyPr/>
                    <a:lstStyle/>
                    <a:p>
                      <a:r>
                        <a:rPr kumimoji="1" lang="en-US" altLang="ja-JP" sz="1400" dirty="0" smtClean="0">
                          <a:solidFill>
                            <a:schemeClr val="tx1"/>
                          </a:solidFill>
                        </a:rPr>
                        <a:t>(Unit Delay</a:t>
                      </a:r>
                      <a:r>
                        <a:rPr kumimoji="1" lang="ja-JP" altLang="en-US" sz="1400" dirty="0" smtClean="0">
                          <a:solidFill>
                            <a:schemeClr val="tx1"/>
                          </a:solidFill>
                        </a:rPr>
                        <a:t>などのオーナーブロックと併用</a:t>
                      </a:r>
                      <a:r>
                        <a:rPr kumimoji="1" lang="en-US" altLang="ja-JP" sz="1400" dirty="0" smtClean="0">
                          <a:solidFill>
                            <a:schemeClr val="tx1"/>
                          </a:solidFill>
                        </a:rPr>
                        <a:t>)</a:t>
                      </a:r>
                    </a:p>
                    <a:p>
                      <a:r>
                        <a:rPr kumimoji="1" lang="ja-JP" altLang="en-US" sz="1400" dirty="0" smtClean="0">
                          <a:solidFill>
                            <a:schemeClr val="tx1"/>
                          </a:solidFill>
                        </a:rPr>
                        <a:t>シミュレーションで使用する状態情報を保持する</a:t>
                      </a:r>
                      <a:endParaRPr kumimoji="1" lang="en-US" altLang="ja-JP" sz="1400" dirty="0" smtClean="0">
                        <a:solidFill>
                          <a:schemeClr val="tx1"/>
                        </a:solidFill>
                      </a:endParaRPr>
                    </a:p>
                  </a:txBody>
                  <a:tcPr/>
                </a:tc>
              </a:tr>
              <a:tr h="370840">
                <a:tc>
                  <a:txBody>
                    <a:bodyPr/>
                    <a:lstStyle/>
                    <a:p>
                      <a:r>
                        <a:rPr kumimoji="1" lang="en-US" altLang="ja-JP" sz="1400" dirty="0" smtClean="0">
                          <a:solidFill>
                            <a:schemeClr val="tx1"/>
                          </a:solidFill>
                        </a:rPr>
                        <a:t>Parameter</a:t>
                      </a:r>
                      <a:r>
                        <a:rPr kumimoji="1" lang="en-US" altLang="ja-JP" sz="1400" baseline="0" dirty="0" smtClean="0">
                          <a:solidFill>
                            <a:schemeClr val="tx1"/>
                          </a:solidFill>
                        </a:rPr>
                        <a:t> Write</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kumimoji="1" lang="ja-JP" altLang="en-US" sz="1400" dirty="0" smtClean="0">
                          <a:solidFill>
                            <a:schemeClr val="tx1"/>
                          </a:solidFill>
                        </a:rPr>
                        <a:t>参照モデルのブロック パラメーターの値を変更</a:t>
                      </a:r>
                      <a:endParaRPr kumimoji="1" lang="ja-JP" alt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solidFill>
                        </a:rPr>
                        <a:t>(I/R/T</a:t>
                      </a:r>
                      <a:r>
                        <a:rPr kumimoji="1" lang="ja-JP" altLang="en-US" sz="1400" dirty="0" smtClean="0">
                          <a:solidFill>
                            <a:schemeClr val="tx1"/>
                          </a:solidFill>
                        </a:rPr>
                        <a:t>と併用</a:t>
                      </a:r>
                      <a:r>
                        <a:rPr kumimoji="1" lang="en-US" altLang="ja-JP" sz="1400" dirty="0" smtClean="0">
                          <a:solidFill>
                            <a:schemeClr val="tx1"/>
                          </a:solidFill>
                        </a:rPr>
                        <a:t>)</a:t>
                      </a:r>
                      <a:endParaRPr kumimoji="1" lang="ja-JP" altLang="en-US" sz="1400" dirty="0" smtClean="0">
                        <a:solidFill>
                          <a:schemeClr val="tx1"/>
                        </a:solidFill>
                      </a:endParaRPr>
                    </a:p>
                    <a:p>
                      <a:r>
                        <a:rPr kumimoji="1" lang="ja-JP" altLang="en-US" sz="1400" dirty="0" smtClean="0">
                          <a:solidFill>
                            <a:srgbClr val="FF0000"/>
                          </a:solidFill>
                        </a:rPr>
                        <a:t>外部（例：センサー）から読んだ値に基づいてモデル パラメーターを更新可能。</a:t>
                      </a:r>
                      <a:endParaRPr kumimoji="1" lang="en-US" altLang="ja-JP" sz="1400" dirty="0" smtClean="0">
                        <a:solidFill>
                          <a:srgbClr val="FF0000"/>
                        </a:solidFill>
                      </a:endParaRPr>
                    </a:p>
                  </a:txBody>
                  <a:tcPr/>
                </a:tc>
              </a:tr>
            </a:tbl>
          </a:graphicData>
        </a:graphic>
      </p:graphicFrame>
      <p:sp>
        <p:nvSpPr>
          <p:cNvPr id="3" name="テキスト ボックス 2"/>
          <p:cNvSpPr txBox="1"/>
          <p:nvPr/>
        </p:nvSpPr>
        <p:spPr>
          <a:xfrm>
            <a:off x="1447800" y="3733800"/>
            <a:ext cx="6172200" cy="2031325"/>
          </a:xfrm>
          <a:prstGeom prst="rect">
            <a:avLst/>
          </a:prstGeom>
          <a:noFill/>
        </p:spPr>
        <p:txBody>
          <a:bodyPr wrap="square" rtlCol="0">
            <a:spAutoFit/>
          </a:bodyPr>
          <a:lstStyle/>
          <a:p>
            <a:r>
              <a:rPr lang="en-US" altLang="ja-JP" dirty="0"/>
              <a:t>State </a:t>
            </a:r>
            <a:r>
              <a:rPr lang="en-US" altLang="ja-JP" dirty="0" smtClean="0"/>
              <a:t>Reader/Writer</a:t>
            </a:r>
            <a:r>
              <a:rPr lang="ja-JP" altLang="en-US" dirty="0" smtClean="0"/>
              <a:t>と、</a:t>
            </a:r>
            <a:r>
              <a:rPr lang="en-US" altLang="ja-JP" dirty="0"/>
              <a:t>Parameter </a:t>
            </a:r>
            <a:r>
              <a:rPr lang="en-US" altLang="ja-JP" dirty="0" smtClean="0"/>
              <a:t>Write</a:t>
            </a:r>
            <a:r>
              <a:rPr lang="ja-JP" altLang="en-US" dirty="0" smtClean="0"/>
              <a:t>は似た名前だが、異なる。</a:t>
            </a:r>
            <a:endParaRPr lang="en-US" altLang="ja-JP" dirty="0" smtClean="0"/>
          </a:p>
          <a:p>
            <a:pPr marL="0" lvl="1"/>
            <a:r>
              <a:rPr lang="en-US" altLang="ja-JP" dirty="0"/>
              <a:t>Parameter </a:t>
            </a:r>
            <a:r>
              <a:rPr lang="en-US" altLang="ja-JP" dirty="0" smtClean="0"/>
              <a:t>Write</a:t>
            </a:r>
            <a:r>
              <a:rPr lang="ja-JP" altLang="en-US" dirty="0" smtClean="0"/>
              <a:t>は、</a:t>
            </a:r>
            <a:r>
              <a:rPr lang="en-US" altLang="ja-JP" dirty="0"/>
              <a:t>Initialize </a:t>
            </a:r>
            <a:r>
              <a:rPr lang="en-US" altLang="ja-JP" dirty="0" smtClean="0"/>
              <a:t>Function</a:t>
            </a:r>
            <a:r>
              <a:rPr lang="ja-JP" altLang="en-US" dirty="0" smtClean="0"/>
              <a:t>等と併用で使用するが、</a:t>
            </a:r>
            <a:r>
              <a:rPr lang="en-US" altLang="ja-JP" dirty="0"/>
              <a:t> State </a:t>
            </a:r>
            <a:r>
              <a:rPr lang="en-US" altLang="ja-JP" dirty="0" smtClean="0"/>
              <a:t>Reader/Writer</a:t>
            </a:r>
            <a:r>
              <a:rPr lang="ja-JP" altLang="en-US" dirty="0" smtClean="0"/>
              <a:t>は</a:t>
            </a:r>
            <a:r>
              <a:rPr lang="en-US" altLang="ja-JP" dirty="0"/>
              <a:t>Initialize </a:t>
            </a:r>
            <a:r>
              <a:rPr lang="en-US" altLang="ja-JP" dirty="0" smtClean="0"/>
              <a:t>Function</a:t>
            </a:r>
            <a:r>
              <a:rPr lang="ja-JP" altLang="en-US" dirty="0" smtClean="0"/>
              <a:t>と併用もできるが、通常のモデリングでも使用可能である</a:t>
            </a:r>
            <a:endParaRPr lang="ja-JP" altLang="ja-JP" dirty="0"/>
          </a:p>
          <a:p>
            <a:endParaRPr lang="ja-JP" altLang="en-US" dirty="0"/>
          </a:p>
          <a:p>
            <a:endParaRPr kumimoji="1" lang="ja-JP" altLang="en-US" dirty="0"/>
          </a:p>
        </p:txBody>
      </p:sp>
    </p:spTree>
    <p:extLst>
      <p:ext uri="{BB962C8B-B14F-4D97-AF65-F5344CB8AC3E}">
        <p14:creationId xmlns:p14="http://schemas.microsoft.com/office/powerpoint/2010/main" val="183759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Location</a:t>
            </a:r>
            <a:r>
              <a:rPr lang="ja-JP" altLang="en-US" dirty="0" smtClean="0"/>
              <a:t>：</a:t>
            </a:r>
            <a:r>
              <a:rPr kumimoji="1" lang="en-US" altLang="ja-JP" dirty="0" smtClean="0"/>
              <a:t>Simulink Library</a:t>
            </a:r>
            <a:endParaRPr kumimoji="1" lang="ja-JP" altLang="en-US" dirty="0"/>
          </a:p>
        </p:txBody>
      </p:sp>
      <p:pic>
        <p:nvPicPr>
          <p:cNvPr id="17" name="図 16"/>
          <p:cNvPicPr>
            <a:picLocks noChangeAspect="1"/>
          </p:cNvPicPr>
          <p:nvPr/>
        </p:nvPicPr>
        <p:blipFill>
          <a:blip r:embed="rId2"/>
          <a:stretch>
            <a:fillRect/>
          </a:stretch>
        </p:blipFill>
        <p:spPr>
          <a:xfrm>
            <a:off x="2925927" y="1823584"/>
            <a:ext cx="4313467" cy="3800475"/>
          </a:xfrm>
          <a:prstGeom prst="rect">
            <a:avLst/>
          </a:prstGeom>
        </p:spPr>
      </p:pic>
      <p:sp>
        <p:nvSpPr>
          <p:cNvPr id="19" name="正方形/長方形 18"/>
          <p:cNvSpPr/>
          <p:nvPr/>
        </p:nvSpPr>
        <p:spPr bwMode="auto">
          <a:xfrm>
            <a:off x="5412548" y="5183403"/>
            <a:ext cx="1376770" cy="5370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0" name="正方形/長方形 19"/>
          <p:cNvSpPr/>
          <p:nvPr/>
        </p:nvSpPr>
        <p:spPr bwMode="auto">
          <a:xfrm>
            <a:off x="2743200" y="904717"/>
            <a:ext cx="4724400" cy="1209611"/>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altLang="ja-JP" b="1" dirty="0" smtClean="0"/>
              <a:t>State R/W block:</a:t>
            </a:r>
          </a:p>
          <a:p>
            <a:r>
              <a:rPr lang="ja-JP" altLang="en-US" dirty="0" smtClean="0"/>
              <a:t>　　</a:t>
            </a:r>
            <a:r>
              <a:rPr lang="en-US" altLang="ja-JP" dirty="0" smtClean="0"/>
              <a:t>Simulink / Signal Routing</a:t>
            </a:r>
            <a:endParaRPr lang="en-US" altLang="ja-JP" dirty="0"/>
          </a:p>
        </p:txBody>
      </p:sp>
    </p:spTree>
    <p:extLst>
      <p:ext uri="{BB962C8B-B14F-4D97-AF65-F5344CB8AC3E}">
        <p14:creationId xmlns:p14="http://schemas.microsoft.com/office/powerpoint/2010/main" val="370926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1274458" y="1965960"/>
            <a:ext cx="3200400" cy="23622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1.2. State Writer</a:t>
            </a:r>
            <a:endParaRPr kumimoji="1" lang="ja-JP" altLang="en-US" dirty="0"/>
          </a:p>
        </p:txBody>
      </p:sp>
      <p:sp>
        <p:nvSpPr>
          <p:cNvPr id="3" name="コンテンツ プレースホルダー 2"/>
          <p:cNvSpPr>
            <a:spLocks noGrp="1"/>
          </p:cNvSpPr>
          <p:nvPr>
            <p:ph idx="1"/>
          </p:nvPr>
        </p:nvSpPr>
        <p:spPr>
          <a:xfrm>
            <a:off x="457200" y="741680"/>
            <a:ext cx="8229600" cy="990600"/>
          </a:xfrm>
        </p:spPr>
        <p:txBody>
          <a:bodyPr/>
          <a:lstStyle/>
          <a:p>
            <a:pPr marL="0" indent="0">
              <a:buNone/>
            </a:pPr>
            <a:r>
              <a:rPr kumimoji="1" lang="ja-JP" altLang="en-US" dirty="0" smtClean="0"/>
              <a:t>状態変数を含むブロックの状態量を操作可能。</a:t>
            </a:r>
            <a:endParaRPr kumimoji="1" lang="en-US" altLang="ja-JP" dirty="0" smtClean="0"/>
          </a:p>
          <a:p>
            <a:pPr marL="0" indent="0">
              <a:buNone/>
            </a:pPr>
            <a:r>
              <a:rPr kumimoji="1" lang="ja-JP" altLang="en-US" dirty="0" smtClean="0"/>
              <a:t>該当ブロックを含むモデル内に配置する。</a:t>
            </a:r>
            <a:endParaRPr kumimoji="1" lang="en-US" altLang="ja-JP" dirty="0" smtClean="0"/>
          </a:p>
          <a:p>
            <a:pPr marL="0" indent="0">
              <a:buNone/>
            </a:pPr>
            <a:endParaRPr kumimoji="1" lang="en-US" altLang="ja-JP" dirty="0"/>
          </a:p>
          <a:p>
            <a:pPr marL="0" indent="0">
              <a:buNone/>
            </a:pPr>
            <a:endParaRPr kumimoji="1" lang="ja-JP"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58" y="2118360"/>
            <a:ext cx="2819400" cy="20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1503058" y="4556760"/>
            <a:ext cx="2933700" cy="1866900"/>
          </a:xfrm>
          <a:prstGeom prst="wedgeRoundRectCallout">
            <a:avLst>
              <a:gd name="adj1" fmla="val -29405"/>
              <a:gd name="adj2" fmla="val -73010"/>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195" y="4632960"/>
            <a:ext cx="248478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2969908" y="5394960"/>
            <a:ext cx="1352550" cy="838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2493658" y="2118360"/>
            <a:ext cx="676275"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4855858" y="1965960"/>
            <a:ext cx="2933700" cy="4495800"/>
          </a:xfrm>
          <a:prstGeom prst="wedgeRoundRectCallout">
            <a:avLst>
              <a:gd name="adj1" fmla="val -66289"/>
              <a:gd name="adj2" fmla="val 35357"/>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399" y="2075180"/>
            <a:ext cx="2434617"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57200" y="4709160"/>
            <a:ext cx="1556398" cy="685800"/>
          </a:xfrm>
          <a:prstGeom prst="wedgeRoundRectCallout">
            <a:avLst>
              <a:gd name="adj1" fmla="val 108913"/>
              <a:gd name="adj2" fmla="val 8190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State Writer</a:t>
            </a:r>
            <a:r>
              <a:rPr lang="ja-JP" altLang="en-US" dirty="0" smtClean="0"/>
              <a:t>ブロック</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3307080" y="1732280"/>
            <a:ext cx="1556398" cy="685800"/>
          </a:xfrm>
          <a:prstGeom prst="wedgeRoundRectCallout">
            <a:avLst>
              <a:gd name="adj1" fmla="val -57059"/>
              <a:gd name="adj2" fmla="val 396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Write</a:t>
            </a:r>
            <a:r>
              <a:rPr lang="ja-JP" altLang="en-US" dirty="0" smtClean="0"/>
              <a:t>対象にマークがつく</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角丸四角形 14"/>
          <p:cNvSpPr/>
          <p:nvPr/>
        </p:nvSpPr>
        <p:spPr bwMode="auto">
          <a:xfrm>
            <a:off x="5128258" y="3276600"/>
            <a:ext cx="2263141" cy="11430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7391399" y="4791710"/>
            <a:ext cx="1556398" cy="685800"/>
          </a:xfrm>
          <a:prstGeom prst="wedgeRoundRectCallout">
            <a:avLst>
              <a:gd name="adj1" fmla="val -55101"/>
              <a:gd name="adj2" fmla="val -10031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Writer</a:t>
            </a:r>
            <a:r>
              <a:rPr lang="ja-JP" altLang="en-US" dirty="0" smtClean="0"/>
              <a:t>対象を指定</a:t>
            </a:r>
            <a:endParaRPr lang="en-US" altLang="ja-JP" dirty="0" smtClean="0"/>
          </a:p>
        </p:txBody>
      </p:sp>
    </p:spTree>
    <p:extLst>
      <p:ext uri="{BB962C8B-B14F-4D97-AF65-F5344CB8AC3E}">
        <p14:creationId xmlns:p14="http://schemas.microsoft.com/office/powerpoint/2010/main" val="104221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1274458" y="1965960"/>
            <a:ext cx="3200400" cy="23622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1.3. State Reader</a:t>
            </a:r>
            <a:endParaRPr kumimoji="1" lang="ja-JP" altLang="en-US" dirty="0"/>
          </a:p>
        </p:txBody>
      </p:sp>
      <p:sp>
        <p:nvSpPr>
          <p:cNvPr id="3" name="コンテンツ プレースホルダー 2"/>
          <p:cNvSpPr>
            <a:spLocks noGrp="1"/>
          </p:cNvSpPr>
          <p:nvPr>
            <p:ph idx="1"/>
          </p:nvPr>
        </p:nvSpPr>
        <p:spPr>
          <a:xfrm>
            <a:off x="457200" y="741680"/>
            <a:ext cx="8229600" cy="990600"/>
          </a:xfrm>
        </p:spPr>
        <p:txBody>
          <a:bodyPr/>
          <a:lstStyle/>
          <a:p>
            <a:pPr marL="0" indent="0">
              <a:buNone/>
            </a:pPr>
            <a:r>
              <a:rPr kumimoji="1" lang="ja-JP" altLang="en-US" dirty="0" smtClean="0"/>
              <a:t>状態変数を含むブロックの状態量を読み込み可能。</a:t>
            </a:r>
            <a:endParaRPr kumimoji="1" lang="en-US" altLang="ja-JP" dirty="0" smtClean="0"/>
          </a:p>
          <a:p>
            <a:pPr marL="0" indent="0">
              <a:buNone/>
            </a:pPr>
            <a:r>
              <a:rPr kumimoji="1" lang="ja-JP" altLang="en-US" dirty="0" smtClean="0"/>
              <a:t>該当ブロックを含むモデル内に配置する。</a:t>
            </a:r>
            <a:endParaRPr kumimoji="1" lang="en-US" altLang="ja-JP" dirty="0" smtClean="0"/>
          </a:p>
          <a:p>
            <a:pPr marL="0" indent="0">
              <a:buNone/>
            </a:pPr>
            <a:endParaRPr kumimoji="1" lang="en-US" altLang="ja-JP" dirty="0"/>
          </a:p>
          <a:p>
            <a:pPr marL="0" indent="0">
              <a:buNone/>
            </a:pPr>
            <a:endParaRPr kumimoji="1" lang="ja-JP"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58" y="2118360"/>
            <a:ext cx="2819400" cy="20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1503058" y="4556760"/>
            <a:ext cx="2933700" cy="1866900"/>
          </a:xfrm>
          <a:prstGeom prst="wedgeRoundRectCallout">
            <a:avLst>
              <a:gd name="adj1" fmla="val 22283"/>
              <a:gd name="adj2" fmla="val -7096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2493658" y="2118360"/>
            <a:ext cx="676275"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3307080" y="1732280"/>
            <a:ext cx="1556398" cy="685800"/>
          </a:xfrm>
          <a:prstGeom prst="wedgeRoundRectCallout">
            <a:avLst>
              <a:gd name="adj1" fmla="val -57059"/>
              <a:gd name="adj2" fmla="val 396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Read</a:t>
            </a:r>
            <a:r>
              <a:rPr lang="ja-JP" altLang="en-US" dirty="0" smtClean="0"/>
              <a:t>対象にマークがつく</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667723"/>
            <a:ext cx="2332679" cy="170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57200" y="4709160"/>
            <a:ext cx="1828800" cy="685800"/>
          </a:xfrm>
          <a:prstGeom prst="wedgeRoundRectCallout">
            <a:avLst>
              <a:gd name="adj1" fmla="val 56413"/>
              <a:gd name="adj2" fmla="val 9413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State Reader</a:t>
            </a: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ブロック</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角丸四角形 5"/>
          <p:cNvSpPr/>
          <p:nvPr/>
        </p:nvSpPr>
        <p:spPr bwMode="auto">
          <a:xfrm>
            <a:off x="1752600" y="5715000"/>
            <a:ext cx="1166339" cy="64712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4855858" y="1965960"/>
            <a:ext cx="2933700" cy="4495800"/>
          </a:xfrm>
          <a:prstGeom prst="wedgeRoundRectCallout">
            <a:avLst>
              <a:gd name="adj1" fmla="val -113821"/>
              <a:gd name="adj2" fmla="val 36882"/>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133600"/>
            <a:ext cx="2384167" cy="422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角丸四角形 14"/>
          <p:cNvSpPr/>
          <p:nvPr/>
        </p:nvSpPr>
        <p:spPr bwMode="auto">
          <a:xfrm>
            <a:off x="5128258" y="3276600"/>
            <a:ext cx="2263141" cy="11430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7391399" y="4791710"/>
            <a:ext cx="1556398" cy="685800"/>
          </a:xfrm>
          <a:prstGeom prst="wedgeRoundRectCallout">
            <a:avLst>
              <a:gd name="adj1" fmla="val -55101"/>
              <a:gd name="adj2" fmla="val -10031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Read</a:t>
            </a:r>
            <a:r>
              <a:rPr lang="ja-JP" altLang="en-US" dirty="0" smtClean="0"/>
              <a:t>対象を指定</a:t>
            </a:r>
            <a:endParaRPr lang="en-US" altLang="ja-JP" dirty="0" smtClean="0"/>
          </a:p>
        </p:txBody>
      </p:sp>
    </p:spTree>
    <p:extLst>
      <p:ext uri="{BB962C8B-B14F-4D97-AF65-F5344CB8AC3E}">
        <p14:creationId xmlns:p14="http://schemas.microsoft.com/office/powerpoint/2010/main" val="3770988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1044036" y="2514600"/>
            <a:ext cx="4343400" cy="259080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68275" y="342900"/>
            <a:ext cx="6275388" cy="419100"/>
          </a:xfrm>
        </p:spPr>
        <p:txBody>
          <a:bodyPr/>
          <a:lstStyle/>
          <a:p>
            <a:r>
              <a:rPr lang="en-US" altLang="ja-JP" dirty="0" smtClean="0"/>
              <a:t>State </a:t>
            </a:r>
            <a:r>
              <a:rPr lang="en-US" altLang="ja-JP" dirty="0"/>
              <a:t>Writer</a:t>
            </a:r>
            <a:r>
              <a:rPr lang="ja-JP" altLang="en-US" dirty="0" err="1"/>
              <a:t>、</a:t>
            </a:r>
            <a:r>
              <a:rPr lang="en-US" altLang="ja-JP" dirty="0"/>
              <a:t>State </a:t>
            </a:r>
            <a:r>
              <a:rPr lang="en-US" altLang="ja-JP" dirty="0" smtClean="0"/>
              <a:t>Reader</a:t>
            </a:r>
            <a:endParaRPr kumimoji="1" lang="ja-JP" altLang="en-US" dirty="0"/>
          </a:p>
        </p:txBody>
      </p:sp>
      <p:sp>
        <p:nvSpPr>
          <p:cNvPr id="4" name="コンテンツ プレースホルダー 2"/>
          <p:cNvSpPr>
            <a:spLocks noGrp="1"/>
          </p:cNvSpPr>
          <p:nvPr>
            <p:ph idx="1"/>
          </p:nvPr>
        </p:nvSpPr>
        <p:spPr>
          <a:xfrm>
            <a:off x="457200" y="914400"/>
            <a:ext cx="8229600" cy="1219200"/>
          </a:xfrm>
        </p:spPr>
        <p:txBody>
          <a:bodyPr/>
          <a:lstStyle/>
          <a:p>
            <a:pPr marL="0" indent="0">
              <a:buNone/>
            </a:pPr>
            <a:r>
              <a:rPr lang="en-US" altLang="ja-JP" dirty="0"/>
              <a:t>State Writer</a:t>
            </a:r>
            <a:r>
              <a:rPr lang="ja-JP" altLang="en-US" dirty="0" err="1"/>
              <a:t>、</a:t>
            </a:r>
            <a:r>
              <a:rPr lang="en-US" altLang="ja-JP" dirty="0"/>
              <a:t>State </a:t>
            </a:r>
            <a:r>
              <a:rPr lang="en-US" altLang="ja-JP" dirty="0" smtClean="0"/>
              <a:t>Reader</a:t>
            </a:r>
            <a:r>
              <a:rPr lang="ja-JP" altLang="en-US" dirty="0" smtClean="0"/>
              <a:t>については、条件</a:t>
            </a:r>
            <a:r>
              <a:rPr lang="en-US" altLang="ja-JP" dirty="0" smtClean="0"/>
              <a:t>※</a:t>
            </a:r>
            <a:r>
              <a:rPr lang="ja-JP" altLang="en-US" dirty="0" smtClean="0"/>
              <a:t>があるが</a:t>
            </a:r>
            <a:r>
              <a:rPr lang="en-US" altLang="ja-JP" dirty="0" smtClean="0"/>
              <a:t>Initialize</a:t>
            </a:r>
            <a:r>
              <a:rPr lang="ja-JP" altLang="en-US" dirty="0" smtClean="0"/>
              <a:t>・</a:t>
            </a:r>
            <a:r>
              <a:rPr lang="en-US" altLang="ja-JP" dirty="0" smtClean="0"/>
              <a:t>Reset</a:t>
            </a:r>
            <a:r>
              <a:rPr lang="ja-JP" altLang="en-US" dirty="0" smtClean="0"/>
              <a:t>・</a:t>
            </a:r>
            <a:r>
              <a:rPr lang="en-US" altLang="ja-JP" dirty="0" smtClean="0"/>
              <a:t>Terminate function</a:t>
            </a:r>
            <a:r>
              <a:rPr lang="ja-JP" altLang="en-US" dirty="0" smtClean="0"/>
              <a:t>以外の</a:t>
            </a:r>
            <a:r>
              <a:rPr lang="ja-JP" altLang="en-US" dirty="0"/>
              <a:t>場所に</a:t>
            </a:r>
            <a:r>
              <a:rPr lang="ja-JP" altLang="en-US" dirty="0" smtClean="0"/>
              <a:t>も設置可能</a:t>
            </a:r>
            <a:r>
              <a:rPr kumimoji="1" lang="ja-JP" altLang="en-US" dirty="0" smtClean="0"/>
              <a:t>（</a:t>
            </a:r>
            <a:r>
              <a:rPr kumimoji="1" lang="en-US" altLang="ja-JP" dirty="0" smtClean="0"/>
              <a:t>Parameter Writer</a:t>
            </a:r>
            <a:r>
              <a:rPr kumimoji="1" lang="ja-JP" altLang="en-US" dirty="0" smtClean="0"/>
              <a:t>は不可）</a:t>
            </a:r>
            <a:endParaRPr kumimoji="1" lang="en-US" altLang="ja-JP" dirty="0"/>
          </a:p>
          <a:p>
            <a:pPr marL="0" indent="0">
              <a:buNone/>
            </a:pP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798" y="2667000"/>
            <a:ext cx="4035238"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5562600" y="2209800"/>
            <a:ext cx="2514600" cy="2057400"/>
          </a:xfrm>
          <a:prstGeom prst="wedgeRoundRectCallout">
            <a:avLst>
              <a:gd name="adj1" fmla="val -112500"/>
              <a:gd name="adj2" fmla="val -138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436" y="2286000"/>
            <a:ext cx="1995921" cy="184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角丸四角形吹き出し 11"/>
          <p:cNvSpPr/>
          <p:nvPr/>
        </p:nvSpPr>
        <p:spPr bwMode="auto">
          <a:xfrm>
            <a:off x="5509096" y="4419600"/>
            <a:ext cx="2514600" cy="2057400"/>
          </a:xfrm>
          <a:prstGeom prst="wedgeRoundRectCallout">
            <a:avLst>
              <a:gd name="adj1" fmla="val -145076"/>
              <a:gd name="adj2" fmla="val -48611"/>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436" y="4672012"/>
            <a:ext cx="1973157"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コンテンツ プレースホルダー 2"/>
          <p:cNvSpPr txBox="1">
            <a:spLocks/>
          </p:cNvSpPr>
          <p:nvPr/>
        </p:nvSpPr>
        <p:spPr bwMode="auto">
          <a:xfrm>
            <a:off x="533400" y="5257800"/>
            <a:ext cx="5105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600" kern="0" dirty="0" smtClean="0"/>
              <a:t>※</a:t>
            </a:r>
            <a:r>
              <a:rPr kumimoji="1" lang="ja-JP" altLang="en-US" sz="1600" kern="0" dirty="0" smtClean="0"/>
              <a:t>該当ブロック設置場所と、</a:t>
            </a:r>
            <a:r>
              <a:rPr kumimoji="1" lang="en-US" altLang="ja-JP" sz="1600" kern="0" dirty="0" smtClean="0"/>
              <a:t>state</a:t>
            </a:r>
            <a:r>
              <a:rPr lang="ja-JP" altLang="en-US" sz="1600" kern="0" dirty="0"/>
              <a:t> </a:t>
            </a:r>
            <a:r>
              <a:rPr lang="en-US" altLang="ja-JP" sz="1600" kern="0" dirty="0" smtClean="0"/>
              <a:t>read</a:t>
            </a:r>
            <a:r>
              <a:rPr lang="ja-JP" altLang="en-US" sz="1600" kern="0" dirty="0" smtClean="0"/>
              <a:t>・</a:t>
            </a:r>
            <a:r>
              <a:rPr lang="en-US" altLang="ja-JP" sz="1600" kern="0" dirty="0" smtClean="0"/>
              <a:t>write</a:t>
            </a:r>
            <a:r>
              <a:rPr lang="ja-JP" altLang="en-US" sz="1600" kern="0" dirty="0" smtClean="0"/>
              <a:t>対象が、</a:t>
            </a:r>
            <a:endParaRPr lang="en-US" altLang="ja-JP" sz="1600" kern="0" dirty="0" smtClean="0"/>
          </a:p>
          <a:p>
            <a:pPr marL="0" indent="0">
              <a:buFontTx/>
              <a:buNone/>
            </a:pPr>
            <a:r>
              <a:rPr kumimoji="1" lang="ja-JP" altLang="en-US" sz="1600" kern="0" dirty="0"/>
              <a:t>・</a:t>
            </a:r>
            <a:r>
              <a:rPr kumimoji="1" lang="en-US" altLang="ja-JP" sz="1600" kern="0" dirty="0" smtClean="0"/>
              <a:t>if</a:t>
            </a:r>
            <a:r>
              <a:rPr kumimoji="1" lang="ja-JP" altLang="en-US" sz="1600" kern="0" dirty="0" smtClean="0"/>
              <a:t>や</a:t>
            </a:r>
            <a:r>
              <a:rPr kumimoji="1" lang="en-US" altLang="ja-JP" sz="1600" kern="0" dirty="0" smtClean="0"/>
              <a:t>switch case</a:t>
            </a:r>
            <a:r>
              <a:rPr kumimoji="1" lang="ja-JP" altLang="en-US" sz="1600" kern="0" dirty="0" smtClean="0"/>
              <a:t>で分岐している</a:t>
            </a:r>
            <a:endParaRPr kumimoji="1" lang="en-US" altLang="ja-JP" sz="1600" kern="0" dirty="0" smtClean="0"/>
          </a:p>
          <a:p>
            <a:pPr marL="0" indent="0">
              <a:buFontTx/>
              <a:buNone/>
            </a:pPr>
            <a:r>
              <a:rPr lang="ja-JP" altLang="en-US" sz="1600" kern="0" dirty="0" smtClean="0"/>
              <a:t>・</a:t>
            </a:r>
            <a:r>
              <a:rPr lang="en-US" altLang="ja-JP" sz="1600" kern="0" dirty="0" smtClean="0"/>
              <a:t>Function-call sprit</a:t>
            </a:r>
            <a:r>
              <a:rPr lang="ja-JP" altLang="en-US" sz="1600" kern="0" dirty="0" smtClean="0"/>
              <a:t>で異なる実行順序が指定されている</a:t>
            </a:r>
            <a:endParaRPr lang="en-US" altLang="ja-JP" sz="1600" kern="0" dirty="0" smtClean="0"/>
          </a:p>
          <a:p>
            <a:pPr marL="0" indent="0">
              <a:buFontTx/>
              <a:buNone/>
            </a:pPr>
            <a:r>
              <a:rPr kumimoji="1" lang="ja-JP" altLang="en-US" sz="1600" kern="0" dirty="0" smtClean="0"/>
              <a:t>のいずれかに該当する必要あり</a:t>
            </a:r>
            <a:endParaRPr kumimoji="1" lang="ja-JP" altLang="en-US" sz="1600" kern="0" dirty="0"/>
          </a:p>
        </p:txBody>
      </p:sp>
    </p:spTree>
    <p:extLst>
      <p:ext uri="{BB962C8B-B14F-4D97-AF65-F5344CB8AC3E}">
        <p14:creationId xmlns:p14="http://schemas.microsoft.com/office/powerpoint/2010/main" val="3750758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補足資料：ブロック設置個所に対する警告</a:t>
            </a:r>
            <a:endParaRPr kumimoji="1" lang="ja-JP"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153400" cy="234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コンテンツ プレースホルダー 2"/>
          <p:cNvSpPr txBox="1">
            <a:spLocks/>
          </p:cNvSpPr>
          <p:nvPr/>
        </p:nvSpPr>
        <p:spPr bwMode="auto">
          <a:xfrm>
            <a:off x="471616" y="11430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1600" kern="0" dirty="0" smtClean="0"/>
              <a:t>●</a:t>
            </a:r>
            <a:r>
              <a:rPr kumimoji="1" lang="en-US" altLang="ja-JP" sz="1600" kern="0" dirty="0" smtClean="0"/>
              <a:t>State Writer</a:t>
            </a:r>
          </a:p>
        </p:txBody>
      </p:sp>
      <p:sp>
        <p:nvSpPr>
          <p:cNvPr id="8" name="コンテンツ プレースホルダー 2"/>
          <p:cNvSpPr txBox="1">
            <a:spLocks/>
          </p:cNvSpPr>
          <p:nvPr/>
        </p:nvSpPr>
        <p:spPr bwMode="auto">
          <a:xfrm>
            <a:off x="471616" y="838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600" kern="0" dirty="0" smtClean="0"/>
              <a:t>State Writer</a:t>
            </a:r>
            <a:r>
              <a:rPr kumimoji="1" lang="ja-JP" altLang="en-US" sz="1600" kern="0" dirty="0" smtClean="0"/>
              <a:t>を非対応箇所に設置した場合の警告文</a:t>
            </a:r>
            <a:endParaRPr kumimoji="1" lang="en-US" altLang="ja-JP" sz="1600" kern="0" dirty="0" smtClean="0"/>
          </a:p>
        </p:txBody>
      </p:sp>
    </p:spTree>
    <p:extLst>
      <p:ext uri="{BB962C8B-B14F-4D97-AF65-F5344CB8AC3E}">
        <p14:creationId xmlns:p14="http://schemas.microsoft.com/office/powerpoint/2010/main" val="2514780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bwMode="auto">
          <a:xfrm>
            <a:off x="1827791" y="2133109"/>
            <a:ext cx="3516947" cy="125418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68275" y="130175"/>
            <a:ext cx="6275388" cy="335280"/>
          </a:xfrm>
        </p:spPr>
        <p:txBody>
          <a:bodyPr/>
          <a:lstStyle/>
          <a:p>
            <a:r>
              <a:rPr lang="en-US" altLang="ja-JP" dirty="0" smtClean="0"/>
              <a:t>Model Reference</a:t>
            </a:r>
            <a:r>
              <a:rPr lang="ja-JP" altLang="en-US" dirty="0" err="1" smtClean="0"/>
              <a:t>での</a:t>
            </a:r>
            <a:r>
              <a:rPr lang="ja-JP" altLang="en-US" dirty="0" smtClean="0"/>
              <a:t>階層跨ぎ</a:t>
            </a:r>
            <a:endParaRPr kumimoji="1" lang="ja-JP" altLang="en-US" dirty="0"/>
          </a:p>
        </p:txBody>
      </p:sp>
      <p:pic>
        <p:nvPicPr>
          <p:cNvPr id="102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941" y="2242186"/>
            <a:ext cx="339852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グループ化 3"/>
          <p:cNvGrpSpPr/>
          <p:nvPr/>
        </p:nvGrpSpPr>
        <p:grpSpPr>
          <a:xfrm>
            <a:off x="1817370" y="3489961"/>
            <a:ext cx="3371850" cy="1733352"/>
            <a:chOff x="590550" y="3219648"/>
            <a:chExt cx="3371850" cy="1733352"/>
          </a:xfrm>
        </p:grpSpPr>
        <p:sp>
          <p:nvSpPr>
            <p:cNvPr id="20" name="角丸四角形吹き出し 19"/>
            <p:cNvSpPr/>
            <p:nvPr/>
          </p:nvSpPr>
          <p:spPr bwMode="auto">
            <a:xfrm>
              <a:off x="590550" y="3219648"/>
              <a:ext cx="3371850" cy="1733352"/>
            </a:xfrm>
            <a:prstGeom prst="wedgeRoundRectCallout">
              <a:avLst>
                <a:gd name="adj1" fmla="val -5118"/>
                <a:gd name="adj2" fmla="val -10210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 y="3286125"/>
              <a:ext cx="3108960" cy="163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グループ化 4"/>
          <p:cNvGrpSpPr/>
          <p:nvPr/>
        </p:nvGrpSpPr>
        <p:grpSpPr>
          <a:xfrm>
            <a:off x="1836420" y="5324714"/>
            <a:ext cx="3371850" cy="1194336"/>
            <a:chOff x="-304800" y="4904135"/>
            <a:chExt cx="3371850" cy="1194336"/>
          </a:xfrm>
        </p:grpSpPr>
        <p:sp>
          <p:nvSpPr>
            <p:cNvPr id="22" name="角丸四角形吹き出し 21"/>
            <p:cNvSpPr/>
            <p:nvPr/>
          </p:nvSpPr>
          <p:spPr bwMode="auto">
            <a:xfrm>
              <a:off x="-304800" y="4904135"/>
              <a:ext cx="3371850" cy="1194336"/>
            </a:xfrm>
            <a:prstGeom prst="wedgeRoundRectCallout">
              <a:avLst>
                <a:gd name="adj1" fmla="val -3424"/>
                <a:gd name="adj2" fmla="val -117987"/>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 y="5105400"/>
              <a:ext cx="3177540" cy="883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グループ化 5"/>
          <p:cNvGrpSpPr/>
          <p:nvPr/>
        </p:nvGrpSpPr>
        <p:grpSpPr>
          <a:xfrm>
            <a:off x="5564618" y="2192953"/>
            <a:ext cx="1369582" cy="1194336"/>
            <a:chOff x="4955018" y="2041257"/>
            <a:chExt cx="1369582" cy="1194336"/>
          </a:xfrm>
        </p:grpSpPr>
        <p:sp>
          <p:nvSpPr>
            <p:cNvPr id="24" name="角丸四角形吹き出し 23"/>
            <p:cNvSpPr/>
            <p:nvPr/>
          </p:nvSpPr>
          <p:spPr bwMode="auto">
            <a:xfrm>
              <a:off x="4955018" y="2041257"/>
              <a:ext cx="1369582" cy="1194336"/>
            </a:xfrm>
            <a:prstGeom prst="wedgeRoundRectCallout">
              <a:avLst>
                <a:gd name="adj1" fmla="val -72102"/>
                <a:gd name="adj2" fmla="val 19186"/>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019" y="2139315"/>
              <a:ext cx="1211580" cy="99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グループ化 6"/>
          <p:cNvGrpSpPr/>
          <p:nvPr/>
        </p:nvGrpSpPr>
        <p:grpSpPr>
          <a:xfrm>
            <a:off x="5380955" y="3759469"/>
            <a:ext cx="2590574" cy="1194336"/>
            <a:chOff x="4191226" y="3153876"/>
            <a:chExt cx="2590574" cy="1194336"/>
          </a:xfrm>
        </p:grpSpPr>
        <p:sp>
          <p:nvSpPr>
            <p:cNvPr id="27" name="角丸四角形吹き出し 26"/>
            <p:cNvSpPr/>
            <p:nvPr/>
          </p:nvSpPr>
          <p:spPr bwMode="auto">
            <a:xfrm>
              <a:off x="4191226" y="3153876"/>
              <a:ext cx="2590574" cy="1194336"/>
            </a:xfrm>
            <a:prstGeom prst="wedgeRoundRectCallout">
              <a:avLst>
                <a:gd name="adj1" fmla="val -64405"/>
                <a:gd name="adj2" fmla="val 4709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752" y="3206780"/>
              <a:ext cx="2354580" cy="96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グループ化 7"/>
          <p:cNvGrpSpPr/>
          <p:nvPr/>
        </p:nvGrpSpPr>
        <p:grpSpPr>
          <a:xfrm>
            <a:off x="5568428" y="5318761"/>
            <a:ext cx="1369582" cy="1194336"/>
            <a:chOff x="4349228" y="4755774"/>
            <a:chExt cx="1369582" cy="1194336"/>
          </a:xfrm>
        </p:grpSpPr>
        <p:sp>
          <p:nvSpPr>
            <p:cNvPr id="26" name="角丸四角形吹き出し 25"/>
            <p:cNvSpPr/>
            <p:nvPr/>
          </p:nvSpPr>
          <p:spPr bwMode="auto">
            <a:xfrm>
              <a:off x="4349228" y="4755774"/>
              <a:ext cx="1369582" cy="1194336"/>
            </a:xfrm>
            <a:prstGeom prst="wedgeRoundRectCallout">
              <a:avLst>
                <a:gd name="adj1" fmla="val -83229"/>
                <a:gd name="adj2" fmla="val 25566"/>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369" y="5025282"/>
              <a:ext cx="1257300" cy="655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0" name="コンテンツ プレースホルダー 2"/>
          <p:cNvSpPr>
            <a:spLocks noGrp="1"/>
          </p:cNvSpPr>
          <p:nvPr>
            <p:ph idx="1"/>
          </p:nvPr>
        </p:nvSpPr>
        <p:spPr>
          <a:xfrm>
            <a:off x="457200" y="685800"/>
            <a:ext cx="8534400" cy="1143000"/>
          </a:xfrm>
        </p:spPr>
        <p:txBody>
          <a:bodyPr/>
          <a:lstStyle/>
          <a:p>
            <a:pPr marL="0" indent="0">
              <a:buNone/>
            </a:pPr>
            <a:r>
              <a:rPr kumimoji="1" lang="en-US" altLang="ja-JP" sz="2000" dirty="0" smtClean="0"/>
              <a:t>State Writer:</a:t>
            </a:r>
            <a:r>
              <a:rPr kumimoji="1" lang="ja-JP" altLang="en-US" sz="2000" dirty="0" smtClean="0"/>
              <a:t>自モデル内</a:t>
            </a:r>
            <a:endParaRPr kumimoji="1" lang="en-US" altLang="ja-JP" sz="2000" dirty="0" smtClean="0"/>
          </a:p>
          <a:p>
            <a:pPr marL="0" indent="0">
              <a:buNone/>
            </a:pPr>
            <a:r>
              <a:rPr kumimoji="1" lang="en-US" altLang="ja-JP" sz="2000" dirty="0" smtClean="0"/>
              <a:t>Parameter</a:t>
            </a:r>
            <a:r>
              <a:rPr kumimoji="1" lang="en-US" altLang="ja-JP" sz="2000" dirty="0"/>
              <a:t> Writer</a:t>
            </a:r>
            <a:r>
              <a:rPr kumimoji="1" lang="ja-JP" altLang="en-US" sz="2000" dirty="0" smtClean="0"/>
              <a:t>：自モデルに設置されている</a:t>
            </a:r>
            <a:r>
              <a:rPr kumimoji="1" lang="en-US" altLang="ja-JP" sz="2000" dirty="0" smtClean="0"/>
              <a:t>Model Reference</a:t>
            </a:r>
            <a:r>
              <a:rPr kumimoji="1" lang="ja-JP" altLang="en-US" sz="2000" dirty="0" smtClean="0"/>
              <a:t>で</a:t>
            </a:r>
            <a:endParaRPr kumimoji="1" lang="en-US" altLang="ja-JP" sz="2000" dirty="0" smtClean="0"/>
          </a:p>
          <a:p>
            <a:pPr marL="0" indent="0">
              <a:buNone/>
            </a:pPr>
            <a:r>
              <a:rPr kumimoji="1" lang="ja-JP" altLang="en-US" sz="2000" dirty="0"/>
              <a:t>　</a:t>
            </a:r>
            <a:r>
              <a:rPr kumimoji="1" lang="ja-JP" altLang="en-US" sz="2000" dirty="0" smtClean="0"/>
              <a:t>　　　　　　　　　　　　直接参照されているモデル内</a:t>
            </a:r>
            <a:endParaRPr kumimoji="1" lang="en-US" altLang="ja-JP" sz="2000" dirty="0" smtClean="0"/>
          </a:p>
          <a:p>
            <a:pPr marL="0" indent="0">
              <a:buNone/>
            </a:pPr>
            <a:r>
              <a:rPr kumimoji="1" lang="ja-JP" altLang="en-US" sz="2000" dirty="0" smtClean="0"/>
              <a:t>しか参照できない</a:t>
            </a:r>
            <a:endParaRPr kumimoji="1" lang="en-US" altLang="ja-JP" sz="2000" dirty="0" smtClean="0"/>
          </a:p>
        </p:txBody>
      </p:sp>
      <p:sp>
        <p:nvSpPr>
          <p:cNvPr id="10" name="角丸四角形 9"/>
          <p:cNvSpPr/>
          <p:nvPr/>
        </p:nvSpPr>
        <p:spPr bwMode="auto">
          <a:xfrm>
            <a:off x="3276600" y="3623450"/>
            <a:ext cx="685800" cy="6096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3" name="角丸四角形 32"/>
          <p:cNvSpPr/>
          <p:nvPr/>
        </p:nvSpPr>
        <p:spPr bwMode="auto">
          <a:xfrm>
            <a:off x="6333342" y="4156850"/>
            <a:ext cx="753258" cy="3048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4" name="角丸四角形 33"/>
          <p:cNvSpPr/>
          <p:nvPr/>
        </p:nvSpPr>
        <p:spPr bwMode="auto">
          <a:xfrm>
            <a:off x="6333341" y="4498173"/>
            <a:ext cx="1490719" cy="3048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5" name="角丸四角形 34"/>
          <p:cNvSpPr/>
          <p:nvPr/>
        </p:nvSpPr>
        <p:spPr bwMode="auto">
          <a:xfrm>
            <a:off x="2100207" y="5815539"/>
            <a:ext cx="1176394" cy="59436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ja-JP" sz="800" dirty="0" smtClean="0"/>
          </a:p>
          <a:p>
            <a:pPr marL="0" marR="0" indent="0" algn="l" defTabSz="914400" rtl="0" eaLnBrk="1" fontAlgn="base" latinLnBrk="0" hangingPunct="1">
              <a:lnSpc>
                <a:spcPct val="100000"/>
              </a:lnSpc>
              <a:spcBef>
                <a:spcPct val="0"/>
              </a:spcBef>
              <a:spcAft>
                <a:spcPct val="0"/>
              </a:spcAft>
              <a:buClrTx/>
              <a:buSzTx/>
              <a:buFontTx/>
              <a:buNone/>
              <a:tabLst/>
            </a:pPr>
            <a:endParaRPr lang="en-US" altLang="ja-JP" sz="800" dirty="0"/>
          </a:p>
          <a:p>
            <a:pPr marL="0" marR="0" indent="0" algn="l" defTabSz="914400" rtl="0" eaLnBrk="1" fontAlgn="base" latinLnBrk="0" hangingPunct="1">
              <a:lnSpc>
                <a:spcPct val="100000"/>
              </a:lnSpc>
              <a:spcBef>
                <a:spcPct val="0"/>
              </a:spcBef>
              <a:spcAft>
                <a:spcPct val="0"/>
              </a:spcAft>
              <a:buClrTx/>
              <a:buSzTx/>
              <a:buFontTx/>
              <a:buNone/>
              <a:tabLst/>
            </a:pPr>
            <a:r>
              <a:rPr lang="en-US" altLang="ja-JP" sz="800" dirty="0" smtClean="0">
                <a:solidFill>
                  <a:srgbClr val="FF0000"/>
                </a:solidFill>
              </a:rPr>
              <a:t>Model workspace</a:t>
            </a:r>
            <a:r>
              <a:rPr lang="ja-JP" altLang="en-US" sz="800" dirty="0" smtClean="0">
                <a:solidFill>
                  <a:srgbClr val="FF0000"/>
                </a:solidFill>
              </a:rPr>
              <a:t>に宣言</a:t>
            </a:r>
            <a:endParaRPr kumimoji="1" lang="ja-JP" altLang="en-US" sz="800" b="0" i="0" u="none" strike="noStrike" cap="none" normalizeH="0" baseline="0" dirty="0" smtClean="0">
              <a:ln>
                <a:noFill/>
              </a:ln>
              <a:solidFill>
                <a:srgbClr val="FF0000"/>
              </a:solidFill>
              <a:effectLst/>
            </a:endParaRPr>
          </a:p>
        </p:txBody>
      </p:sp>
      <p:cxnSp>
        <p:nvCxnSpPr>
          <p:cNvPr id="12" name="直線矢印コネクタ 11"/>
          <p:cNvCxnSpPr>
            <a:stCxn id="33" idx="1"/>
          </p:cNvCxnSpPr>
          <p:nvPr/>
        </p:nvCxnSpPr>
        <p:spPr bwMode="auto">
          <a:xfrm flipH="1" flipV="1">
            <a:off x="3962400" y="3928250"/>
            <a:ext cx="2370942" cy="3810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38" name="直線矢印コネクタ 37"/>
          <p:cNvCxnSpPr>
            <a:stCxn id="34" idx="1"/>
            <a:endCxn id="35" idx="3"/>
          </p:cNvCxnSpPr>
          <p:nvPr/>
        </p:nvCxnSpPr>
        <p:spPr bwMode="auto">
          <a:xfrm flipH="1">
            <a:off x="3276601" y="4650573"/>
            <a:ext cx="3056740" cy="1462146"/>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43" name="角丸四角形 42"/>
          <p:cNvSpPr/>
          <p:nvPr/>
        </p:nvSpPr>
        <p:spPr bwMode="auto">
          <a:xfrm>
            <a:off x="6478570" y="2760199"/>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44" name="直線矢印コネクタ 43"/>
          <p:cNvCxnSpPr>
            <a:stCxn id="43" idx="1"/>
          </p:cNvCxnSpPr>
          <p:nvPr/>
        </p:nvCxnSpPr>
        <p:spPr bwMode="auto">
          <a:xfrm flipH="1">
            <a:off x="4038600" y="2851360"/>
            <a:ext cx="2439970" cy="908109"/>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47" name="角丸四角形 46"/>
          <p:cNvSpPr/>
          <p:nvPr/>
        </p:nvSpPr>
        <p:spPr bwMode="auto">
          <a:xfrm>
            <a:off x="6474592" y="3060128"/>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48" name="直線矢印コネクタ 47"/>
          <p:cNvCxnSpPr>
            <a:stCxn id="47" idx="1"/>
          </p:cNvCxnSpPr>
          <p:nvPr/>
        </p:nvCxnSpPr>
        <p:spPr bwMode="auto">
          <a:xfrm flipH="1">
            <a:off x="3276601" y="3151289"/>
            <a:ext cx="3197991" cy="2664250"/>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51" name="角丸四角形 50"/>
          <p:cNvSpPr/>
          <p:nvPr/>
        </p:nvSpPr>
        <p:spPr bwMode="auto">
          <a:xfrm>
            <a:off x="6474591" y="6061267"/>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52" name="直線矢印コネクタ 51"/>
          <p:cNvCxnSpPr>
            <a:stCxn id="51" idx="1"/>
          </p:cNvCxnSpPr>
          <p:nvPr/>
        </p:nvCxnSpPr>
        <p:spPr bwMode="auto">
          <a:xfrm flipH="1">
            <a:off x="3352800" y="6152428"/>
            <a:ext cx="3121791" cy="91161"/>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59" name="コンテンツ プレースホルダー 2"/>
          <p:cNvSpPr txBox="1">
            <a:spLocks/>
          </p:cNvSpPr>
          <p:nvPr/>
        </p:nvSpPr>
        <p:spPr bwMode="auto">
          <a:xfrm>
            <a:off x="3531870" y="4764804"/>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0" name="コンテンツ プレースホルダー 2"/>
          <p:cNvSpPr txBox="1">
            <a:spLocks/>
          </p:cNvSpPr>
          <p:nvPr/>
        </p:nvSpPr>
        <p:spPr bwMode="auto">
          <a:xfrm>
            <a:off x="4356343" y="29797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1" name="コンテンツ プレースホルダー 2"/>
          <p:cNvSpPr txBox="1">
            <a:spLocks/>
          </p:cNvSpPr>
          <p:nvPr/>
        </p:nvSpPr>
        <p:spPr bwMode="auto">
          <a:xfrm>
            <a:off x="3599246" y="575705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3" name="コンテンツ プレースホルダー 2"/>
          <p:cNvSpPr txBox="1">
            <a:spLocks/>
          </p:cNvSpPr>
          <p:nvPr/>
        </p:nvSpPr>
        <p:spPr bwMode="auto">
          <a:xfrm>
            <a:off x="5020853" y="46561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5400" b="1" kern="0" dirty="0" smtClean="0">
                <a:solidFill>
                  <a:srgbClr val="FF0000"/>
                </a:solidFill>
              </a:rPr>
              <a:t>〇</a:t>
            </a:r>
            <a:endParaRPr kumimoji="1" lang="en-US" altLang="ja-JP" sz="5400" b="1" kern="0" dirty="0" smtClean="0">
              <a:solidFill>
                <a:srgbClr val="FF0000"/>
              </a:solidFill>
            </a:endParaRPr>
          </a:p>
        </p:txBody>
      </p:sp>
      <p:sp>
        <p:nvSpPr>
          <p:cNvPr id="64" name="コンテンツ プレースホルダー 2"/>
          <p:cNvSpPr txBox="1">
            <a:spLocks/>
          </p:cNvSpPr>
          <p:nvPr/>
        </p:nvSpPr>
        <p:spPr bwMode="auto">
          <a:xfrm>
            <a:off x="4272915" y="35893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5400" b="1" kern="0" dirty="0" smtClean="0">
                <a:solidFill>
                  <a:srgbClr val="FF0000"/>
                </a:solidFill>
              </a:rPr>
              <a:t>〇</a:t>
            </a:r>
            <a:endParaRPr kumimoji="1" lang="en-US" altLang="ja-JP" sz="5400" b="1" kern="0" dirty="0" smtClean="0">
              <a:solidFill>
                <a:srgbClr val="FF0000"/>
              </a:solidFill>
            </a:endParaRPr>
          </a:p>
        </p:txBody>
      </p:sp>
    </p:spTree>
    <p:extLst>
      <p:ext uri="{BB962C8B-B14F-4D97-AF65-F5344CB8AC3E}">
        <p14:creationId xmlns:p14="http://schemas.microsoft.com/office/powerpoint/2010/main" val="61331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8A9EE2-AD35-4807-8177-8CCCEB0107BE}"/>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5DA664C2-CCE2-4B10-8669-5D34F1BEE413}">
  <ds:schemaRefs>
    <ds:schemaRef ds:uri="http://purl.org/dc/terms/"/>
    <ds:schemaRef ds:uri="4f9469a5-59df-4688-ab0c-43c66142dc4b"/>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680</Words>
  <Application>Microsoft Office PowerPoint</Application>
  <PresentationFormat>画面に合わせる (4:3)</PresentationFormat>
  <Paragraphs>122</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1_標準デザイン</vt:lpstr>
      <vt:lpstr>State　Reader　Write</vt:lpstr>
      <vt:lpstr>調査項目とポイント</vt:lpstr>
      <vt:lpstr>まとめ</vt:lpstr>
      <vt:lpstr>Location：Simulink Library</vt:lpstr>
      <vt:lpstr>1.2. State Writer</vt:lpstr>
      <vt:lpstr>1.3. State Reader</vt:lpstr>
      <vt:lpstr>State Writer、State Reader</vt:lpstr>
      <vt:lpstr>補足資料：ブロック設置個所に対する警告</vt:lpstr>
      <vt:lpstr>Model Referenceでの階層跨ぎ</vt:lpstr>
      <vt:lpstr>PowerPoint プレゼンテーション</vt:lpstr>
      <vt:lpstr>3.1. ツール対応　まとめ</vt:lpstr>
      <vt:lpstr>3.2. Embedded Coder対応状況</vt:lpstr>
      <vt:lpstr>3.2.1. Reusable Subsystem対応状況</vt:lpstr>
      <vt:lpstr>3.3. SLDV対応状況</vt:lpstr>
      <vt:lpstr>State Reader、State Writer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2020-07-17T00:49:34Z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