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9" r:id="rId4"/>
  </p:sldMasterIdLst>
  <p:notesMasterIdLst>
    <p:notesMasterId r:id="rId79"/>
  </p:notesMasterIdLst>
  <p:sldIdLst>
    <p:sldId id="258" r:id="rId5"/>
    <p:sldId id="390" r:id="rId6"/>
    <p:sldId id="443" r:id="rId7"/>
    <p:sldId id="444" r:id="rId8"/>
    <p:sldId id="445" r:id="rId9"/>
    <p:sldId id="446" r:id="rId10"/>
    <p:sldId id="450" r:id="rId11"/>
    <p:sldId id="447" r:id="rId12"/>
    <p:sldId id="464" r:id="rId13"/>
    <p:sldId id="392" r:id="rId14"/>
    <p:sldId id="393" r:id="rId15"/>
    <p:sldId id="394" r:id="rId16"/>
    <p:sldId id="395" r:id="rId17"/>
    <p:sldId id="396" r:id="rId18"/>
    <p:sldId id="397" r:id="rId19"/>
    <p:sldId id="398" r:id="rId20"/>
    <p:sldId id="399" r:id="rId21"/>
    <p:sldId id="400" r:id="rId22"/>
    <p:sldId id="401" r:id="rId23"/>
    <p:sldId id="402" r:id="rId24"/>
    <p:sldId id="403" r:id="rId25"/>
    <p:sldId id="404" r:id="rId26"/>
    <p:sldId id="405" r:id="rId27"/>
    <p:sldId id="406" r:id="rId28"/>
    <p:sldId id="407" r:id="rId29"/>
    <p:sldId id="408" r:id="rId30"/>
    <p:sldId id="409" r:id="rId31"/>
    <p:sldId id="410" r:id="rId32"/>
    <p:sldId id="411" r:id="rId33"/>
    <p:sldId id="412" r:id="rId34"/>
    <p:sldId id="413" r:id="rId35"/>
    <p:sldId id="414" r:id="rId36"/>
    <p:sldId id="415" r:id="rId37"/>
    <p:sldId id="416" r:id="rId38"/>
    <p:sldId id="417" r:id="rId39"/>
    <p:sldId id="418" r:id="rId40"/>
    <p:sldId id="419" r:id="rId41"/>
    <p:sldId id="420" r:id="rId42"/>
    <p:sldId id="421" r:id="rId43"/>
    <p:sldId id="422" r:id="rId44"/>
    <p:sldId id="423" r:id="rId45"/>
    <p:sldId id="424" r:id="rId46"/>
    <p:sldId id="425" r:id="rId47"/>
    <p:sldId id="426" r:id="rId48"/>
    <p:sldId id="427" r:id="rId49"/>
    <p:sldId id="428" r:id="rId50"/>
    <p:sldId id="429" r:id="rId51"/>
    <p:sldId id="430" r:id="rId52"/>
    <p:sldId id="431" r:id="rId53"/>
    <p:sldId id="432" r:id="rId54"/>
    <p:sldId id="433" r:id="rId55"/>
    <p:sldId id="434" r:id="rId56"/>
    <p:sldId id="435" r:id="rId57"/>
    <p:sldId id="436" r:id="rId58"/>
    <p:sldId id="437" r:id="rId59"/>
    <p:sldId id="438" r:id="rId60"/>
    <p:sldId id="439" r:id="rId61"/>
    <p:sldId id="440" r:id="rId62"/>
    <p:sldId id="451" r:id="rId63"/>
    <p:sldId id="452" r:id="rId64"/>
    <p:sldId id="453" r:id="rId65"/>
    <p:sldId id="454" r:id="rId66"/>
    <p:sldId id="455" r:id="rId67"/>
    <p:sldId id="456" r:id="rId68"/>
    <p:sldId id="458" r:id="rId69"/>
    <p:sldId id="459" r:id="rId70"/>
    <p:sldId id="460" r:id="rId71"/>
    <p:sldId id="461" r:id="rId72"/>
    <p:sldId id="462" r:id="rId73"/>
    <p:sldId id="463" r:id="rId74"/>
    <p:sldId id="441" r:id="rId75"/>
    <p:sldId id="457" r:id="rId76"/>
    <p:sldId id="442" r:id="rId77"/>
    <p:sldId id="389" r:id="rId78"/>
  </p:sldIdLst>
  <p:sldSz cx="9144000" cy="6858000" type="screen4x3"/>
  <p:notesSz cx="6858000" cy="9144000"/>
  <p:defaultTex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CC00"/>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1EBBBCC-DAD2-459C-BE2E-F6DE35CF9A28}" styleName="濃色スタイル 2 - アクセント 3/アクセント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99846" autoAdjust="0"/>
  </p:normalViewPr>
  <p:slideViewPr>
    <p:cSldViewPr>
      <p:cViewPr>
        <p:scale>
          <a:sx n="80" d="100"/>
          <a:sy n="80" d="100"/>
        </p:scale>
        <p:origin x="-2514" y="-864"/>
      </p:cViewPr>
      <p:guideLst>
        <p:guide orient="horz" pos="2160"/>
        <p:guide pos="2880"/>
      </p:guideLst>
    </p:cSldViewPr>
  </p:slideViewPr>
  <p:outlineViewPr>
    <p:cViewPr>
      <p:scale>
        <a:sx n="33" d="100"/>
        <a:sy n="33" d="100"/>
      </p:scale>
      <p:origin x="0" y="6480"/>
    </p:cViewPr>
  </p:outlin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ja-JP"/>
          </a:p>
        </p:txBody>
      </p:sp>
      <p:sp>
        <p:nvSpPr>
          <p:cNvPr id="2560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ja-JP"/>
          </a:p>
        </p:txBody>
      </p:sp>
      <p:sp>
        <p:nvSpPr>
          <p:cNvPr id="11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2560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ja-JP"/>
          </a:p>
        </p:txBody>
      </p:sp>
      <p:sp>
        <p:nvSpPr>
          <p:cNvPr id="2560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E7DB175-ECF9-418C-9522-8BAE2DBBB5E3}" type="slidenum">
              <a:rPr lang="en-US" altLang="ja-JP"/>
              <a:pPr>
                <a:defRPr/>
              </a:pPr>
              <a:t>‹#›</a:t>
            </a:fld>
            <a:endParaRPr lang="en-US" altLang="ja-JP"/>
          </a:p>
        </p:txBody>
      </p:sp>
    </p:spTree>
    <p:extLst>
      <p:ext uri="{BB962C8B-B14F-4D97-AF65-F5344CB8AC3E}">
        <p14:creationId xmlns:p14="http://schemas.microsoft.com/office/powerpoint/2010/main" val="40894572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2</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17</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18</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19</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20</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21</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22</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23</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24</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25</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26</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7</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27</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28</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29</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30</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31</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32</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33</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34</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35</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36</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10</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37</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38</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39</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40</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41</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42</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43</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44</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45</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46</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11</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47</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48</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49</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50</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51</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52</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53</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54</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55</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56</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12</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57</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58</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59</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02100A2-8E5D-4AD1-92E7-79F0C0CA9F57}" type="slidenum">
              <a:rPr kumimoji="1" lang="ja-JP" altLang="en-US" smtClean="0"/>
              <a:t>64</a:t>
            </a:fld>
            <a:endParaRPr kumimoji="1" lang="ja-JP" altLang="en-US"/>
          </a:p>
        </p:txBody>
      </p:sp>
    </p:spTree>
    <p:extLst>
      <p:ext uri="{BB962C8B-B14F-4D97-AF65-F5344CB8AC3E}">
        <p14:creationId xmlns:p14="http://schemas.microsoft.com/office/powerpoint/2010/main" val="109980881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65</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71</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72</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73</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13</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14</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15</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16</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rot="5400000" flipH="1">
            <a:off x="4535487" y="1844676"/>
            <a:ext cx="73025" cy="9144000"/>
          </a:xfrm>
          <a:prstGeom prst="rect">
            <a:avLst/>
          </a:prstGeom>
          <a:solidFill>
            <a:srgbClr val="00CC00"/>
          </a:solidFill>
          <a:ln w="9525" algn="ctr">
            <a:noFill/>
            <a:miter lim="800000"/>
            <a:headEnd/>
            <a:tailEnd/>
          </a:ln>
          <a:effectLst/>
        </p:spPr>
        <p:txBody>
          <a:bodyPr wrap="none" anchor="ctr"/>
          <a:lstStyle/>
          <a:p>
            <a:pPr>
              <a:defRPr/>
            </a:pPr>
            <a:endParaRPr lang="en-US"/>
          </a:p>
        </p:txBody>
      </p:sp>
      <p:sp>
        <p:nvSpPr>
          <p:cNvPr id="5" name="Rectangle 3"/>
          <p:cNvSpPr>
            <a:spLocks noChangeArrowheads="1"/>
          </p:cNvSpPr>
          <p:nvPr/>
        </p:nvSpPr>
        <p:spPr bwMode="auto">
          <a:xfrm>
            <a:off x="0" y="-26988"/>
            <a:ext cx="9156700" cy="863601"/>
          </a:xfrm>
          <a:prstGeom prst="rect">
            <a:avLst/>
          </a:prstGeom>
          <a:solidFill>
            <a:srgbClr val="00CC00"/>
          </a:solidFill>
          <a:ln w="9525">
            <a:noFill/>
            <a:miter lim="800000"/>
            <a:headEnd/>
            <a:tailEnd/>
          </a:ln>
          <a:effectLst/>
        </p:spPr>
        <p:txBody>
          <a:bodyPr wrap="none" anchor="ctr"/>
          <a:lstStyle/>
          <a:p>
            <a:pPr>
              <a:defRPr/>
            </a:pPr>
            <a:endParaRPr lang="en-US"/>
          </a:p>
        </p:txBody>
      </p:sp>
      <p:pic>
        <p:nvPicPr>
          <p:cNvPr id="6" name="Picture 7" descr="J-MAAB_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9838" y="106363"/>
            <a:ext cx="2735262"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ja-JP" altLang="en-US"/>
              <a:t>マスタ サブタイトルの書式設定</a:t>
            </a:r>
          </a:p>
        </p:txBody>
      </p:sp>
      <p:sp>
        <p:nvSpPr>
          <p:cNvPr id="8197" name="Rectangle 5"/>
          <p:cNvSpPr>
            <a:spLocks noGrp="1" noChangeArrowheads="1"/>
          </p:cNvSpPr>
          <p:nvPr>
            <p:ph type="ctrTitle"/>
          </p:nvPr>
        </p:nvSpPr>
        <p:spPr>
          <a:xfrm>
            <a:off x="685800" y="2130425"/>
            <a:ext cx="7772400" cy="1470025"/>
          </a:xfrm>
        </p:spPr>
        <p:txBody>
          <a:bodyPr/>
          <a:lstStyle>
            <a:lvl1pPr algn="ctr">
              <a:defRPr kumimoji="0" sz="4400"/>
            </a:lvl1pPr>
          </a:lstStyle>
          <a:p>
            <a:r>
              <a:rPr lang="ja-JP" altLang="en-US"/>
              <a:t>マスタ タイトルの書式設定</a:t>
            </a:r>
          </a:p>
        </p:txBody>
      </p:sp>
      <p:sp>
        <p:nvSpPr>
          <p:cNvPr id="7" name="Rectangle 11"/>
          <p:cNvSpPr>
            <a:spLocks noGrp="1" noChangeArrowheads="1"/>
          </p:cNvSpPr>
          <p:nvPr>
            <p:ph type="dt" sz="quarter" idx="10"/>
          </p:nvPr>
        </p:nvSpPr>
        <p:spPr bwMode="auto">
          <a:xfrm>
            <a:off x="457200" y="6524625"/>
            <a:ext cx="2133600" cy="1968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mj-lt"/>
              </a:defRPr>
            </a:lvl1pPr>
          </a:lstStyle>
          <a:p>
            <a:pPr>
              <a:defRPr/>
            </a:pPr>
            <a:endParaRPr lang="en-US" altLang="ja-JP"/>
          </a:p>
        </p:txBody>
      </p:sp>
    </p:spTree>
    <p:extLst>
      <p:ext uri="{BB962C8B-B14F-4D97-AF65-F5344CB8AC3E}">
        <p14:creationId xmlns:p14="http://schemas.microsoft.com/office/powerpoint/2010/main" val="3834228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6139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7975" y="130175"/>
            <a:ext cx="2162175" cy="62515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68275" y="130175"/>
            <a:ext cx="6337300" cy="62515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20912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タイトル、テキスト、グラフ">
    <p:spTree>
      <p:nvGrpSpPr>
        <p:cNvPr id="1" name=""/>
        <p:cNvGrpSpPr/>
        <p:nvPr/>
      </p:nvGrpSpPr>
      <p:grpSpPr>
        <a:xfrm>
          <a:off x="0" y="0"/>
          <a:ext cx="0" cy="0"/>
          <a:chOff x="0" y="0"/>
          <a:chExt cx="0" cy="0"/>
        </a:xfrm>
      </p:grpSpPr>
      <p:sp>
        <p:nvSpPr>
          <p:cNvPr id="2" name="タイトル 1"/>
          <p:cNvSpPr>
            <a:spLocks noGrp="1"/>
          </p:cNvSpPr>
          <p:nvPr>
            <p:ph type="title"/>
          </p:nvPr>
        </p:nvSpPr>
        <p:spPr>
          <a:xfrm>
            <a:off x="168275" y="130175"/>
            <a:ext cx="6275388" cy="419100"/>
          </a:xfrm>
        </p:spPr>
        <p:txBody>
          <a:bodyPr/>
          <a:lstStyle/>
          <a:p>
            <a:r>
              <a:rPr lang="ja-JP" altLang="en-US"/>
              <a:t>マスター タイトルの書式設定</a:t>
            </a:r>
          </a:p>
        </p:txBody>
      </p:sp>
      <p:sp>
        <p:nvSpPr>
          <p:cNvPr id="3" name="テキスト プレースホルダー 2"/>
          <p:cNvSpPr>
            <a:spLocks noGrp="1"/>
          </p:cNvSpPr>
          <p:nvPr>
            <p:ph type="body" sz="half" idx="1"/>
          </p:nvPr>
        </p:nvSpPr>
        <p:spPr>
          <a:xfrm>
            <a:off x="590550" y="1052513"/>
            <a:ext cx="4038600" cy="53292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グラフ プレースホルダー 3"/>
          <p:cNvSpPr>
            <a:spLocks noGrp="1"/>
          </p:cNvSpPr>
          <p:nvPr>
            <p:ph type="chart" sz="half" idx="2"/>
          </p:nvPr>
        </p:nvSpPr>
        <p:spPr>
          <a:xfrm>
            <a:off x="4781550" y="1052513"/>
            <a:ext cx="4038600" cy="5329237"/>
          </a:xfrm>
        </p:spPr>
        <p:txBody>
          <a:bodyPr/>
          <a:lstStyle/>
          <a:p>
            <a:endParaRPr lang="ja-JP" altLang="en-US"/>
          </a:p>
        </p:txBody>
      </p:sp>
    </p:spTree>
    <p:extLst>
      <p:ext uri="{BB962C8B-B14F-4D97-AF65-F5344CB8AC3E}">
        <p14:creationId xmlns:p14="http://schemas.microsoft.com/office/powerpoint/2010/main" val="4232172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490066"/>
          </a:xfrm>
        </p:spPr>
        <p:txBody>
          <a:bodyPr>
            <a:normAutofit/>
          </a:bodyPr>
          <a:lstStyle>
            <a:lvl1pPr>
              <a:defRPr sz="2400" b="1"/>
            </a:lvl1pPr>
          </a:lstStyle>
          <a:p>
            <a:r>
              <a:rPr kumimoji="1" lang="ja-JP" altLang="en-US" dirty="0" smtClean="0"/>
              <a:t>マスタ タイトルの書式設定</a:t>
            </a:r>
            <a:endParaRPr kumimoji="1" lang="ja-JP" altLang="en-US" dirty="0"/>
          </a:p>
        </p:txBody>
      </p:sp>
      <p:sp>
        <p:nvSpPr>
          <p:cNvPr id="4" name="日付プレースホルダ 3"/>
          <p:cNvSpPr>
            <a:spLocks noGrp="1"/>
          </p:cNvSpPr>
          <p:nvPr>
            <p:ph type="dt" sz="half" idx="10"/>
          </p:nvPr>
        </p:nvSpPr>
        <p:spPr>
          <a:xfrm>
            <a:off x="457200" y="6356350"/>
            <a:ext cx="2133600" cy="365125"/>
          </a:xfrm>
          <a:prstGeom prst="rect">
            <a:avLst/>
          </a:prstGeom>
        </p:spPr>
        <p:txBody>
          <a:bodyPr/>
          <a:lstStyle/>
          <a:p>
            <a:fld id="{E90ED720-0104-4369-84BC-D37694168613}" type="datetimeFigureOut">
              <a:rPr kumimoji="1" lang="ja-JP" altLang="en-US" smtClean="0"/>
              <a:t>2020/7/29</a:t>
            </a:fld>
            <a:endParaRPr kumimoji="1" lang="ja-JP" altLang="en-US"/>
          </a:p>
        </p:txBody>
      </p:sp>
      <p:sp>
        <p:nvSpPr>
          <p:cNvPr id="5" name="フッター プレースホルダ 4"/>
          <p:cNvSpPr>
            <a:spLocks noGrp="1"/>
          </p:cNvSpPr>
          <p:nvPr>
            <p:ph type="ftr" sz="quarter" idx="11"/>
          </p:nvPr>
        </p:nvSpPr>
        <p:spPr>
          <a:xfrm>
            <a:off x="3124200" y="6356350"/>
            <a:ext cx="2895600" cy="365125"/>
          </a:xfrm>
          <a:prstGeom prst="rect">
            <a:avLst/>
          </a:prstGeom>
        </p:spPr>
        <p:txBody>
          <a:bodyPr/>
          <a:lstStyle/>
          <a:p>
            <a:endParaRPr kumimoji="1" lang="ja-JP" altLang="en-US"/>
          </a:p>
        </p:txBody>
      </p:sp>
      <p:sp>
        <p:nvSpPr>
          <p:cNvPr id="6" name="スライド番号プレースホルダ 5"/>
          <p:cNvSpPr>
            <a:spLocks noGrp="1"/>
          </p:cNvSpPr>
          <p:nvPr>
            <p:ph type="sldNum" sz="quarter" idx="12"/>
          </p:nvPr>
        </p:nvSpPr>
        <p:spPr>
          <a:xfrm>
            <a:off x="6553200" y="6356350"/>
            <a:ext cx="2133600" cy="365125"/>
          </a:xfrm>
          <a:prstGeom prst="rect">
            <a:avLst/>
          </a:prstGeom>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52244057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12459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033046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90550" y="1052513"/>
            <a:ext cx="4038600"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81550" y="1052513"/>
            <a:ext cx="4038600"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0379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1423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7078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3750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44399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88026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590550" y="1052513"/>
            <a:ext cx="8229600" cy="532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r>
              <a:rPr lang="en-US" altLang="ja-JP"/>
              <a:t>abc</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171" name="Rectangle 3"/>
          <p:cNvSpPr>
            <a:spLocks noChangeArrowheads="1"/>
          </p:cNvSpPr>
          <p:nvPr/>
        </p:nvSpPr>
        <p:spPr bwMode="auto">
          <a:xfrm>
            <a:off x="273050" y="549275"/>
            <a:ext cx="144463" cy="6308725"/>
          </a:xfrm>
          <a:prstGeom prst="rect">
            <a:avLst/>
          </a:prstGeom>
          <a:gradFill rotWithShape="1">
            <a:gsLst>
              <a:gs pos="0">
                <a:srgbClr val="CCFFCC"/>
              </a:gs>
              <a:gs pos="100000">
                <a:srgbClr val="00CC00"/>
              </a:gs>
            </a:gsLst>
            <a:lin ang="5400000" scaled="1"/>
          </a:gradFill>
          <a:ln w="9525" algn="ctr">
            <a:noFill/>
            <a:miter lim="800000"/>
            <a:headEnd/>
            <a:tailEnd/>
          </a:ln>
          <a:effectLst/>
        </p:spPr>
        <p:txBody>
          <a:bodyPr wrap="none" anchor="ctr"/>
          <a:lstStyle/>
          <a:p>
            <a:pPr>
              <a:defRPr/>
            </a:pPr>
            <a:endParaRPr lang="en-US"/>
          </a:p>
        </p:txBody>
      </p:sp>
      <p:sp>
        <p:nvSpPr>
          <p:cNvPr id="7172" name="Rectangle 4"/>
          <p:cNvSpPr>
            <a:spLocks noChangeArrowheads="1"/>
          </p:cNvSpPr>
          <p:nvPr/>
        </p:nvSpPr>
        <p:spPr bwMode="auto">
          <a:xfrm>
            <a:off x="0" y="0"/>
            <a:ext cx="9144000" cy="792163"/>
          </a:xfrm>
          <a:prstGeom prst="rect">
            <a:avLst/>
          </a:prstGeom>
          <a:gradFill rotWithShape="0">
            <a:gsLst>
              <a:gs pos="0">
                <a:schemeClr val="bg1"/>
              </a:gs>
              <a:gs pos="100000">
                <a:srgbClr val="00CC00"/>
              </a:gs>
            </a:gsLst>
            <a:lin ang="2700000" scaled="1"/>
          </a:gradFill>
          <a:ln w="9525">
            <a:noFill/>
            <a:miter lim="800000"/>
            <a:headEnd/>
            <a:tailEnd/>
          </a:ln>
          <a:effectLst/>
        </p:spPr>
        <p:txBody>
          <a:bodyPr wrap="none" anchor="ctr"/>
          <a:lstStyle/>
          <a:p>
            <a:pPr algn="ctr">
              <a:defRPr/>
            </a:pPr>
            <a:endParaRPr lang="en-US"/>
          </a:p>
        </p:txBody>
      </p:sp>
      <p:pic>
        <p:nvPicPr>
          <p:cNvPr id="1029" name="Picture 5" descr="J-MAAB_logo"/>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319838" y="73025"/>
            <a:ext cx="2735262"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Text Box 6"/>
          <p:cNvSpPr txBox="1">
            <a:spLocks noChangeArrowheads="1"/>
          </p:cNvSpPr>
          <p:nvPr/>
        </p:nvSpPr>
        <p:spPr bwMode="auto">
          <a:xfrm>
            <a:off x="3524250" y="6453188"/>
            <a:ext cx="2271713" cy="274637"/>
          </a:xfrm>
          <a:prstGeom prst="rect">
            <a:avLst/>
          </a:prstGeom>
          <a:noFill/>
          <a:ln w="9525">
            <a:noFill/>
            <a:miter lim="800000"/>
            <a:headEnd/>
            <a:tailEnd/>
          </a:ln>
          <a:effectLst/>
        </p:spPr>
        <p:txBody>
          <a:bodyPr wrap="none">
            <a:spAutoFit/>
          </a:bodyPr>
          <a:lstStyle/>
          <a:p>
            <a:pPr>
              <a:defRPr/>
            </a:pPr>
            <a:r>
              <a:rPr lang="en-US" altLang="ja-JP" sz="1200"/>
              <a:t>All Rights Reserved by JMAAB</a:t>
            </a:r>
          </a:p>
        </p:txBody>
      </p:sp>
      <p:sp>
        <p:nvSpPr>
          <p:cNvPr id="1031" name="Rectangle 7"/>
          <p:cNvSpPr>
            <a:spLocks noGrp="1" noChangeArrowheads="1"/>
          </p:cNvSpPr>
          <p:nvPr>
            <p:ph type="title"/>
          </p:nvPr>
        </p:nvSpPr>
        <p:spPr bwMode="auto">
          <a:xfrm>
            <a:off x="168275" y="130175"/>
            <a:ext cx="62753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7176" name="Text Box 8"/>
          <p:cNvSpPr txBox="1">
            <a:spLocks noChangeArrowheads="1"/>
          </p:cNvSpPr>
          <p:nvPr/>
        </p:nvSpPr>
        <p:spPr bwMode="auto">
          <a:xfrm>
            <a:off x="6629400" y="6491288"/>
            <a:ext cx="1981200" cy="366712"/>
          </a:xfrm>
          <a:prstGeom prst="rect">
            <a:avLst/>
          </a:prstGeom>
          <a:noFill/>
          <a:ln w="9525">
            <a:noFill/>
            <a:miter lim="800000"/>
            <a:headEnd/>
            <a:tailEnd/>
          </a:ln>
          <a:effectLst/>
        </p:spPr>
        <p:txBody>
          <a:bodyPr>
            <a:spAutoFit/>
          </a:bodyPr>
          <a:lstStyle/>
          <a:p>
            <a:pPr>
              <a:spcBef>
                <a:spcPct val="50000"/>
              </a:spcBef>
              <a:defRPr/>
            </a:pPr>
            <a:endParaRPr lang="en-US"/>
          </a:p>
        </p:txBody>
      </p:sp>
    </p:spTree>
  </p:cSld>
  <p:clrMap bg1="lt1" tx1="dk1" bg2="lt2" tx2="dk2" accent1="accent1" accent2="accent2" accent3="accent3" accent4="accent4" accent5="accent5" accent6="accent6" hlink="hlink" folHlink="folHlink"/>
  <p:sldLayoutIdLst>
    <p:sldLayoutId id="2147483685"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6" r:id="rId13"/>
  </p:sldLayoutIdLst>
  <p:txStyles>
    <p:titleStyle>
      <a:lvl1pPr algn="l" rtl="0" eaLnBrk="0" fontAlgn="base" hangingPunct="0">
        <a:spcBef>
          <a:spcPct val="0"/>
        </a:spcBef>
        <a:spcAft>
          <a:spcPct val="0"/>
        </a:spcAft>
        <a:defRPr kumimoji="1" sz="2400">
          <a:solidFill>
            <a:schemeClr val="tx1"/>
          </a:solidFill>
          <a:latin typeface="+mj-lt"/>
          <a:ea typeface="+mj-ea"/>
          <a:cs typeface="+mj-cs"/>
        </a:defRPr>
      </a:lvl1pPr>
      <a:lvl2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2pPr>
      <a:lvl3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3pPr>
      <a:lvl4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4pPr>
      <a:lvl5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5pPr>
      <a:lvl6pPr marL="4572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6pPr>
      <a:lvl7pPr marL="9144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7pPr>
      <a:lvl8pPr marL="13716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8pPr>
      <a:lvl9pPr marL="18288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30.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33.png"/><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38.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42.png"/></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45.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47.png"/></Relationships>
</file>

<file path=ppt/slides/_rels/slide3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image" Target="../media/image47.png"/></Relationships>
</file>

<file path=ppt/slides/_rels/slide3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0.xml"/><Relationship Id="rId1" Type="http://schemas.openxmlformats.org/officeDocument/2006/relationships/slideLayout" Target="../slideLayouts/slideLayout6.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3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1.xml"/><Relationship Id="rId1" Type="http://schemas.openxmlformats.org/officeDocument/2006/relationships/slideLayout" Target="../slideLayouts/slideLayout6.xml"/><Relationship Id="rId5" Type="http://schemas.openxmlformats.org/officeDocument/2006/relationships/image" Target="../media/image55.png"/><Relationship Id="rId4" Type="http://schemas.openxmlformats.org/officeDocument/2006/relationships/image" Target="../media/image54.png"/></Relationships>
</file>

<file path=ppt/slides/_rels/slide3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2.xml"/><Relationship Id="rId1" Type="http://schemas.openxmlformats.org/officeDocument/2006/relationships/slideLayout" Target="../slideLayouts/slideLayout6.xml"/><Relationship Id="rId4" Type="http://schemas.openxmlformats.org/officeDocument/2006/relationships/image" Target="../media/image57.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4.xml"/><Relationship Id="rId1" Type="http://schemas.openxmlformats.org/officeDocument/2006/relationships/slideLayout" Target="../slideLayouts/slideLayout6.xml"/><Relationship Id="rId5" Type="http://schemas.openxmlformats.org/officeDocument/2006/relationships/image" Target="../media/image60.png"/><Relationship Id="rId4" Type="http://schemas.openxmlformats.org/officeDocument/2006/relationships/image" Target="../media/image59.png"/></Relationships>
</file>

<file path=ppt/slides/_rels/slide4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5.xml"/><Relationship Id="rId1" Type="http://schemas.openxmlformats.org/officeDocument/2006/relationships/slideLayout" Target="../slideLayouts/slideLayout6.xml"/><Relationship Id="rId5" Type="http://schemas.openxmlformats.org/officeDocument/2006/relationships/image" Target="../media/image63.png"/><Relationship Id="rId4" Type="http://schemas.openxmlformats.org/officeDocument/2006/relationships/image" Target="../media/image62.png"/></Relationships>
</file>

<file path=ppt/slides/_rels/slide4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6.xml"/><Relationship Id="rId1" Type="http://schemas.openxmlformats.org/officeDocument/2006/relationships/slideLayout" Target="../slideLayouts/slideLayout6.xml"/><Relationship Id="rId5" Type="http://schemas.openxmlformats.org/officeDocument/2006/relationships/image" Target="../media/image66.png"/><Relationship Id="rId4" Type="http://schemas.openxmlformats.org/officeDocument/2006/relationships/image" Target="../media/image65.png"/></Relationships>
</file>

<file path=ppt/slides/_rels/slide4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7.xml"/><Relationship Id="rId1" Type="http://schemas.openxmlformats.org/officeDocument/2006/relationships/slideLayout" Target="../slideLayouts/slideLayout6.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s>
</file>

<file path=ppt/slides/_rels/slide4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38.xml"/><Relationship Id="rId1" Type="http://schemas.openxmlformats.org/officeDocument/2006/relationships/slideLayout" Target="../slideLayouts/slideLayout6.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s>
</file>

<file path=ppt/slides/_rels/slide4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39.xml"/><Relationship Id="rId1" Type="http://schemas.openxmlformats.org/officeDocument/2006/relationships/slideLayout" Target="../slideLayouts/slideLayout6.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42.xml"/><Relationship Id="rId1" Type="http://schemas.openxmlformats.org/officeDocument/2006/relationships/slideLayout" Target="../slideLayouts/slideLayout6.xml"/><Relationship Id="rId4" Type="http://schemas.openxmlformats.org/officeDocument/2006/relationships/image" Target="../media/image81.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48.xml"/><Relationship Id="rId1" Type="http://schemas.openxmlformats.org/officeDocument/2006/relationships/slideLayout" Target="../slideLayouts/slideLayout6.xml"/><Relationship Id="rId6" Type="http://schemas.openxmlformats.org/officeDocument/2006/relationships/image" Target="../media/image89.png"/><Relationship Id="rId5" Type="http://schemas.openxmlformats.org/officeDocument/2006/relationships/image" Target="../media/image88.png"/><Relationship Id="rId4" Type="http://schemas.openxmlformats.org/officeDocument/2006/relationships/image" Target="../media/image87.png"/></Relationships>
</file>

<file path=ppt/slides/_rels/slide56.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49.xml"/><Relationship Id="rId1" Type="http://schemas.openxmlformats.org/officeDocument/2006/relationships/slideLayout" Target="../slideLayouts/slideLayout6.xml"/><Relationship Id="rId5" Type="http://schemas.openxmlformats.org/officeDocument/2006/relationships/image" Target="../media/image92.png"/><Relationship Id="rId4" Type="http://schemas.openxmlformats.org/officeDocument/2006/relationships/image" Target="../media/image91.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51.xml"/><Relationship Id="rId1" Type="http://schemas.openxmlformats.org/officeDocument/2006/relationships/slideLayout" Target="../slideLayouts/slideLayout6.xml"/><Relationship Id="rId4" Type="http://schemas.openxmlformats.org/officeDocument/2006/relationships/image" Target="../media/image94.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13.xml"/><Relationship Id="rId5" Type="http://schemas.openxmlformats.org/officeDocument/2006/relationships/image" Target="../media/image100.png"/><Relationship Id="rId4" Type="http://schemas.openxmlformats.org/officeDocument/2006/relationships/image" Target="../media/image99.png"/></Relationships>
</file>

<file path=ppt/slides/_rels/slide62.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8" Type="http://schemas.openxmlformats.org/officeDocument/2006/relationships/image" Target="../media/image110.png"/><Relationship Id="rId3" Type="http://schemas.openxmlformats.org/officeDocument/2006/relationships/image" Target="../media/image105.png"/><Relationship Id="rId7" Type="http://schemas.openxmlformats.org/officeDocument/2006/relationships/image" Target="../media/image109.png"/><Relationship Id="rId2" Type="http://schemas.openxmlformats.org/officeDocument/2006/relationships/notesSlide" Target="../notesSlides/notesSlide53.xml"/><Relationship Id="rId1" Type="http://schemas.openxmlformats.org/officeDocument/2006/relationships/slideLayout" Target="../slideLayouts/slideLayout13.xml"/><Relationship Id="rId6" Type="http://schemas.openxmlformats.org/officeDocument/2006/relationships/image" Target="../media/image108.png"/><Relationship Id="rId5" Type="http://schemas.openxmlformats.org/officeDocument/2006/relationships/image" Target="../media/image107.png"/><Relationship Id="rId4" Type="http://schemas.openxmlformats.org/officeDocument/2006/relationships/image" Target="../media/image106.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image" Target="../media/image112.tmp"/><Relationship Id="rId2" Type="http://schemas.openxmlformats.org/officeDocument/2006/relationships/image" Target="../media/image111.tmp"/><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13.tmp"/><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tmp"/><Relationship Id="rId1" Type="http://schemas.openxmlformats.org/officeDocument/2006/relationships/slideLayout" Target="../slideLayouts/slideLayout2.xml"/><Relationship Id="rId5" Type="http://schemas.openxmlformats.org/officeDocument/2006/relationships/image" Target="../media/image117.png"/><Relationship Id="rId4" Type="http://schemas.openxmlformats.org/officeDocument/2006/relationships/image" Target="../media/image116.png"/></Relationships>
</file>

<file path=ppt/slides/_rels/slide69.xml.rels><?xml version="1.0" encoding="UTF-8" standalone="yes"?>
<Relationships xmlns="http://schemas.openxmlformats.org/package/2006/relationships"><Relationship Id="rId3" Type="http://schemas.openxmlformats.org/officeDocument/2006/relationships/image" Target="../media/image119.tmp"/><Relationship Id="rId2" Type="http://schemas.openxmlformats.org/officeDocument/2006/relationships/image" Target="../media/image118.tmp"/><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70.xml.rels><?xml version="1.0" encoding="UTF-8" standalone="yes"?>
<Relationships xmlns="http://schemas.openxmlformats.org/package/2006/relationships"><Relationship Id="rId2" Type="http://schemas.openxmlformats.org/officeDocument/2006/relationships/image" Target="../media/image120.tmp"/><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685800" y="2111375"/>
            <a:ext cx="7772400" cy="1470025"/>
          </a:xfrm>
        </p:spPr>
        <p:txBody>
          <a:bodyPr/>
          <a:lstStyle/>
          <a:p>
            <a:pPr fontAlgn="t"/>
            <a:r>
              <a:rPr lang="ja-JP" altLang="en-US" sz="4000"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rPr>
              <a:t>サブシステムリファレンス</a:t>
            </a:r>
            <a:endParaRPr lang="ja-JP" altLang="en-US" sz="4000" dirty="0">
              <a:solidFill>
                <a:srgbClr val="00B05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075" name="Rectangle 5"/>
          <p:cNvSpPr>
            <a:spLocks noGrp="1" noChangeArrowheads="1"/>
          </p:cNvSpPr>
          <p:nvPr>
            <p:ph type="subTitle" idx="1"/>
          </p:nvPr>
        </p:nvSpPr>
        <p:spPr>
          <a:xfrm>
            <a:off x="1080000" y="4291200"/>
            <a:ext cx="6984000" cy="1728600"/>
          </a:xfrm>
        </p:spPr>
        <p:txBody>
          <a:bodyPr/>
          <a:lstStyle/>
          <a:p>
            <a:pPr algn="l" eaLnBrk="1" hangingPunct="1"/>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075" name="Rectangle 3"/>
          <p:cNvSpPr>
            <a:spLocks noGrp="1" noChangeArrowheads="1"/>
          </p:cNvSpPr>
          <p:nvPr>
            <p:ph type="body" idx="4294967295"/>
          </p:nvPr>
        </p:nvSpPr>
        <p:spPr bwMode="auto">
          <a:xfrm>
            <a:off x="447675" y="3225800"/>
            <a:ext cx="8696325" cy="6096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ctr" eaLnBrk="1" hangingPunct="1">
              <a:lnSpc>
                <a:spcPct val="80000"/>
              </a:lnSpc>
              <a:buFont typeface="Wingdings" pitchFamily="2" charset="2"/>
              <a:buNone/>
            </a:pPr>
            <a:r>
              <a:rPr lang="ja-JP" altLang="en-US" sz="3600" dirty="0" smtClean="0"/>
              <a:t>サブシステム参照の編集</a:t>
            </a:r>
            <a:endParaRPr lang="en-US" altLang="ja-JP" sz="3600" dirty="0" smtClean="0"/>
          </a:p>
        </p:txBody>
      </p:sp>
    </p:spTree>
    <p:extLst>
      <p:ext uri="{BB962C8B-B14F-4D97-AF65-F5344CB8AC3E}">
        <p14:creationId xmlns:p14="http://schemas.microsoft.com/office/powerpoint/2010/main" val="6898802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ja-JP" altLang="en-US" sz="2000" dirty="0" smtClean="0">
                <a:latin typeface="ＭＳ Ｐゴシック" charset="-128"/>
              </a:rPr>
              <a:t>編集時のロック</a:t>
            </a:r>
          </a:p>
        </p:txBody>
      </p:sp>
      <p:sp>
        <p:nvSpPr>
          <p:cNvPr id="3075" name="Rectangle 3"/>
          <p:cNvSpPr>
            <a:spLocks noGrp="1" noChangeArrowheads="1"/>
          </p:cNvSpPr>
          <p:nvPr>
            <p:ph type="body" idx="4294967295"/>
          </p:nvPr>
        </p:nvSpPr>
        <p:spPr bwMode="auto">
          <a:xfrm>
            <a:off x="447675" y="1357313"/>
            <a:ext cx="869632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ja-JP" altLang="en-US" sz="2000" dirty="0" smtClean="0"/>
              <a:t>複数参照されているサブシステム参照を編集する際、編集を行っている場所以外のサブシステム参照ブロック・サブシステム参照モデルがロックされる。</a:t>
            </a: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r>
              <a:rPr lang="ja-JP" altLang="en-US" sz="2000" dirty="0" smtClean="0"/>
              <a:t>編集前</a:t>
            </a:r>
            <a:endParaRPr lang="en-US" altLang="ja-JP" sz="2000" dirty="0"/>
          </a:p>
          <a:p>
            <a:pPr eaLnBrk="1" hangingPunct="1">
              <a:lnSpc>
                <a:spcPct val="80000"/>
              </a:lnSpc>
              <a:buFont typeface="Wingdings" pitchFamily="2" charset="2"/>
              <a:buNone/>
            </a:pPr>
            <a:r>
              <a:rPr lang="ja-JP" altLang="en-US" sz="2000" dirty="0"/>
              <a:t>　</a:t>
            </a:r>
            <a:r>
              <a:rPr lang="ja-JP" altLang="en-US" sz="2000" dirty="0" smtClean="0"/>
              <a:t>　　　　　　参照元のサブシステム参照　　　　　　　　参照先サブシステムモデル</a:t>
            </a:r>
            <a:endParaRPr lang="en-US" altLang="ja-JP" sz="2000" dirty="0" smtClean="0"/>
          </a:p>
          <a:p>
            <a:pPr eaLnBrk="1" hangingPunct="1">
              <a:lnSpc>
                <a:spcPct val="80000"/>
              </a:lnSpc>
              <a:buFont typeface="Wingdings" pitchFamily="2" charset="2"/>
              <a:buNone/>
            </a:pPr>
            <a:r>
              <a:rPr lang="ja-JP" altLang="en-US" sz="2000" dirty="0"/>
              <a:t>　</a:t>
            </a:r>
            <a:r>
              <a:rPr lang="ja-JP" altLang="en-US" sz="2000" dirty="0" smtClean="0"/>
              <a:t>　　　　</a:t>
            </a:r>
            <a:r>
              <a:rPr lang="en-US" altLang="ja-JP" sz="2000" dirty="0" smtClean="0"/>
              <a:t>1</a:t>
            </a:r>
            <a:r>
              <a:rPr lang="ja-JP" altLang="en-US" sz="2000" dirty="0" smtClean="0"/>
              <a:t>つ目　　　　　　　　　　　　　</a:t>
            </a:r>
            <a:r>
              <a:rPr lang="en-US" altLang="ja-JP" sz="2000" dirty="0" smtClean="0"/>
              <a:t>2</a:t>
            </a:r>
            <a:r>
              <a:rPr lang="ja-JP" altLang="en-US" sz="2000" dirty="0" smtClean="0"/>
              <a:t>つ目</a:t>
            </a: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r>
              <a:rPr lang="en-US" altLang="ja-JP" sz="2000" dirty="0" smtClean="0"/>
              <a:t>2</a:t>
            </a:r>
            <a:r>
              <a:rPr lang="ja-JP" altLang="en-US" sz="2000" dirty="0" smtClean="0"/>
              <a:t>つ目の</a:t>
            </a:r>
            <a:r>
              <a:rPr lang="en-US" altLang="ja-JP" sz="2000" dirty="0" smtClean="0"/>
              <a:t>Constant</a:t>
            </a:r>
            <a:r>
              <a:rPr lang="ja-JP" altLang="en-US" sz="2000" dirty="0" smtClean="0"/>
              <a:t>ブロックの定数値を書き換える。</a:t>
            </a:r>
            <a:endParaRPr lang="en-US" altLang="ja-JP" sz="2000" dirty="0" smtClean="0"/>
          </a:p>
          <a:p>
            <a:pPr eaLnBrk="1" hangingPunct="1">
              <a:lnSpc>
                <a:spcPct val="80000"/>
              </a:lnSpc>
              <a:buFont typeface="Wingdings" pitchFamily="2" charset="2"/>
              <a:buNone/>
            </a:pPr>
            <a:endParaRPr lang="en-US" altLang="ja-JP" sz="2000" dirty="0" smtClean="0"/>
          </a:p>
        </p:txBody>
      </p:sp>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212" y="3294235"/>
            <a:ext cx="2581275" cy="1323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5358" y="3350098"/>
            <a:ext cx="2600325" cy="1276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30761" y="3270681"/>
            <a:ext cx="2333625" cy="1362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円/楕円 1"/>
          <p:cNvSpPr/>
          <p:nvPr/>
        </p:nvSpPr>
        <p:spPr bwMode="auto">
          <a:xfrm>
            <a:off x="3435179" y="4184822"/>
            <a:ext cx="601362" cy="489124"/>
          </a:xfrm>
          <a:prstGeom prst="ellipse">
            <a:avLst/>
          </a:prstGeom>
          <a:noFill/>
          <a:ln w="38100" cap="flat" cmpd="sng" algn="ctr">
            <a:solidFill>
              <a:srgbClr val="FF0000"/>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Tahoma" pitchFamily="34" charset="0"/>
              <a:ea typeface="ＭＳ Ｐゴシック" charset="-128"/>
            </a:endParaRPr>
          </a:p>
        </p:txBody>
      </p:sp>
    </p:spTree>
    <p:extLst>
      <p:ext uri="{BB962C8B-B14F-4D97-AF65-F5344CB8AC3E}">
        <p14:creationId xmlns:p14="http://schemas.microsoft.com/office/powerpoint/2010/main" val="1047715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ja-JP" altLang="en-US" sz="2000" dirty="0" smtClean="0">
                <a:latin typeface="ＭＳ Ｐゴシック" charset="-128"/>
              </a:rPr>
              <a:t>編集時のロック</a:t>
            </a:r>
          </a:p>
        </p:txBody>
      </p:sp>
      <p:sp>
        <p:nvSpPr>
          <p:cNvPr id="3075" name="Rectangle 3"/>
          <p:cNvSpPr>
            <a:spLocks noGrp="1" noChangeArrowheads="1"/>
          </p:cNvSpPr>
          <p:nvPr>
            <p:ph type="body" idx="4294967295"/>
          </p:nvPr>
        </p:nvSpPr>
        <p:spPr bwMode="auto">
          <a:xfrm>
            <a:off x="447675" y="1357313"/>
            <a:ext cx="869632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ja-JP" altLang="en-US" sz="2000" dirty="0" smtClean="0"/>
              <a:t>複数参照されているサブシステム参照を編集する際、編集を行っている場所以外のサブシステム参照ブロック・サブシステム参照モデルがロックされる。</a:t>
            </a: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r>
              <a:rPr lang="ja-JP" altLang="en-US" sz="2000" dirty="0" smtClean="0"/>
              <a:t>編集時</a:t>
            </a:r>
            <a:endParaRPr lang="en-US" altLang="ja-JP" sz="2000" dirty="0"/>
          </a:p>
          <a:p>
            <a:pPr eaLnBrk="1" hangingPunct="1">
              <a:lnSpc>
                <a:spcPct val="80000"/>
              </a:lnSpc>
              <a:buFont typeface="Wingdings" pitchFamily="2" charset="2"/>
              <a:buNone/>
            </a:pPr>
            <a:r>
              <a:rPr lang="ja-JP" altLang="en-US" sz="2000" dirty="0"/>
              <a:t>　</a:t>
            </a:r>
            <a:r>
              <a:rPr lang="ja-JP" altLang="en-US" sz="2000" dirty="0" smtClean="0"/>
              <a:t>　　　　　　参照元のサブシステム参照　　　　　　　　参照先サブシステムモデル</a:t>
            </a:r>
            <a:endParaRPr lang="en-US" altLang="ja-JP" sz="2000" dirty="0" smtClean="0"/>
          </a:p>
          <a:p>
            <a:pPr eaLnBrk="1" hangingPunct="1">
              <a:lnSpc>
                <a:spcPct val="80000"/>
              </a:lnSpc>
              <a:buFont typeface="Wingdings" pitchFamily="2" charset="2"/>
              <a:buNone/>
            </a:pPr>
            <a:r>
              <a:rPr lang="ja-JP" altLang="en-US" sz="2000" dirty="0"/>
              <a:t>　</a:t>
            </a:r>
            <a:r>
              <a:rPr lang="ja-JP" altLang="en-US" sz="2000" dirty="0" smtClean="0"/>
              <a:t>　　　　</a:t>
            </a:r>
            <a:r>
              <a:rPr lang="en-US" altLang="ja-JP" sz="2000" dirty="0" smtClean="0"/>
              <a:t>1</a:t>
            </a:r>
            <a:r>
              <a:rPr lang="ja-JP" altLang="en-US" sz="2000" dirty="0" smtClean="0"/>
              <a:t>つ目　　　　　　　　　　　　　</a:t>
            </a:r>
            <a:r>
              <a:rPr lang="en-US" altLang="ja-JP" sz="2000" dirty="0" smtClean="0"/>
              <a:t>2</a:t>
            </a:r>
            <a:r>
              <a:rPr lang="ja-JP" altLang="en-US" sz="2000" dirty="0" smtClean="0"/>
              <a:t>つ目</a:t>
            </a: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r>
              <a:rPr lang="en-US" altLang="ja-JP" sz="2000" dirty="0"/>
              <a:t>1</a:t>
            </a:r>
            <a:r>
              <a:rPr lang="ja-JP" altLang="en-US" sz="2000" dirty="0"/>
              <a:t>つ目</a:t>
            </a:r>
            <a:r>
              <a:rPr lang="ja-JP" altLang="en-US" sz="2000" dirty="0" smtClean="0"/>
              <a:t>のサブシステム参照と参照先サブシステムモデルにロックがかかり編集ができなくなる。</a:t>
            </a:r>
            <a:endParaRPr lang="en-US" altLang="ja-JP" sz="2000" dirty="0" smtClean="0"/>
          </a:p>
          <a:p>
            <a:pPr eaLnBrk="1" hangingPunct="1">
              <a:lnSpc>
                <a:spcPct val="80000"/>
              </a:lnSpc>
              <a:buFont typeface="Wingdings" pitchFamily="2" charset="2"/>
              <a:buNone/>
            </a:pPr>
            <a:endParaRPr lang="en-US" altLang="ja-JP" sz="2000" dirty="0" smtClean="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4598" y="3318306"/>
            <a:ext cx="2628900" cy="1314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円/楕円 1"/>
          <p:cNvSpPr/>
          <p:nvPr/>
        </p:nvSpPr>
        <p:spPr bwMode="auto">
          <a:xfrm>
            <a:off x="3435179" y="4184822"/>
            <a:ext cx="601362" cy="489124"/>
          </a:xfrm>
          <a:prstGeom prst="ellipse">
            <a:avLst/>
          </a:prstGeom>
          <a:noFill/>
          <a:ln w="38100" cap="flat" cmpd="sng" algn="ctr">
            <a:solidFill>
              <a:srgbClr val="FF0000"/>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Tahoma" pitchFamily="34" charset="0"/>
              <a:ea typeface="ＭＳ Ｐゴシック" charset="-128"/>
            </a:endParaRPr>
          </a:p>
        </p:txBody>
      </p:sp>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0966" y="3333880"/>
            <a:ext cx="2200275" cy="126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4258" y="3334270"/>
            <a:ext cx="2638425" cy="1276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テキスト ボックス 3"/>
          <p:cNvSpPr txBox="1"/>
          <p:nvPr/>
        </p:nvSpPr>
        <p:spPr>
          <a:xfrm>
            <a:off x="762000" y="5867400"/>
            <a:ext cx="5630067" cy="523220"/>
          </a:xfrm>
          <a:prstGeom prst="rect">
            <a:avLst/>
          </a:prstGeom>
          <a:noFill/>
        </p:spPr>
        <p:txBody>
          <a:bodyPr wrap="none" rtlCol="0">
            <a:spAutoFit/>
          </a:bodyPr>
          <a:lstStyle/>
          <a:p>
            <a:r>
              <a:rPr kumimoji="1" lang="en-US" altLang="ja-JP" sz="1400" dirty="0" smtClean="0">
                <a:solidFill>
                  <a:srgbClr val="FF0000"/>
                </a:solidFill>
              </a:rPr>
              <a:t>2</a:t>
            </a:r>
            <a:r>
              <a:rPr kumimoji="1" lang="ja-JP" altLang="en-US" sz="1400" dirty="0" smtClean="0">
                <a:solidFill>
                  <a:srgbClr val="FF0000"/>
                </a:solidFill>
              </a:rPr>
              <a:t>か所以上編集したり、編集するブロックによってロックがかからない</a:t>
            </a:r>
            <a:r>
              <a:rPr lang="ja-JP" altLang="en-US" sz="1400" dirty="0">
                <a:solidFill>
                  <a:srgbClr val="FF0000"/>
                </a:solidFill>
              </a:rPr>
              <a:t>か</a:t>
            </a:r>
            <a:r>
              <a:rPr lang="ja-JP" altLang="en-US" sz="1400" dirty="0" smtClean="0">
                <a:solidFill>
                  <a:srgbClr val="FF0000"/>
                </a:solidFill>
              </a:rPr>
              <a:t>？</a:t>
            </a:r>
            <a:endParaRPr lang="en-US" altLang="ja-JP" sz="1400" dirty="0" smtClean="0">
              <a:solidFill>
                <a:srgbClr val="FF0000"/>
              </a:solidFill>
            </a:endParaRPr>
          </a:p>
          <a:p>
            <a:r>
              <a:rPr kumimoji="1" lang="ja-JP" altLang="en-US" sz="1400" dirty="0">
                <a:solidFill>
                  <a:srgbClr val="FF0000"/>
                </a:solidFill>
              </a:rPr>
              <a:t>自動修正</a:t>
            </a:r>
            <a:r>
              <a:rPr kumimoji="1" lang="ja-JP" altLang="en-US" sz="1400" dirty="0" smtClean="0">
                <a:solidFill>
                  <a:srgbClr val="FF0000"/>
                </a:solidFill>
              </a:rPr>
              <a:t>で、保存時にロックがかかった。　要注意</a:t>
            </a:r>
            <a:endParaRPr kumimoji="1" lang="ja-JP" altLang="en-US" sz="1400" dirty="0">
              <a:solidFill>
                <a:srgbClr val="FF0000"/>
              </a:solidFill>
            </a:endParaRPr>
          </a:p>
        </p:txBody>
      </p:sp>
    </p:spTree>
    <p:extLst>
      <p:ext uri="{BB962C8B-B14F-4D97-AF65-F5344CB8AC3E}">
        <p14:creationId xmlns:p14="http://schemas.microsoft.com/office/powerpoint/2010/main" val="21751449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ja-JP" altLang="en-US" sz="2000" dirty="0" smtClean="0">
                <a:latin typeface="ＭＳ Ｐゴシック" charset="-128"/>
              </a:rPr>
              <a:t>編集しているインスタンスの表示</a:t>
            </a:r>
            <a:endParaRPr lang="ja-JP" altLang="en-US" sz="2800" dirty="0" smtClean="0">
              <a:latin typeface="ＭＳ Ｐゴシック" charset="-128"/>
            </a:endParaRPr>
          </a:p>
        </p:txBody>
      </p:sp>
      <p:sp>
        <p:nvSpPr>
          <p:cNvPr id="3075" name="Rectangle 3"/>
          <p:cNvSpPr>
            <a:spLocks noGrp="1" noChangeArrowheads="1"/>
          </p:cNvSpPr>
          <p:nvPr>
            <p:ph type="body" idx="4294967295"/>
          </p:nvPr>
        </p:nvSpPr>
        <p:spPr bwMode="auto">
          <a:xfrm>
            <a:off x="447675" y="1357313"/>
            <a:ext cx="869632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None/>
            </a:pPr>
            <a:r>
              <a:rPr lang="ja-JP" altLang="en-US" sz="2000" dirty="0" smtClean="0"/>
              <a:t>編集</a:t>
            </a:r>
            <a:r>
              <a:rPr lang="ja-JP" altLang="en-US" sz="2000" dirty="0"/>
              <a:t>を保存することで別の場所で編集を行うことが可能。</a:t>
            </a:r>
            <a:endParaRPr lang="en-US" altLang="ja-JP" sz="2000" dirty="0"/>
          </a:p>
          <a:p>
            <a:pPr eaLnBrk="1" hangingPunct="1">
              <a:lnSpc>
                <a:spcPct val="80000"/>
              </a:lnSpc>
              <a:buNone/>
            </a:pPr>
            <a:r>
              <a:rPr lang="ja-JP" altLang="en-US" sz="2000" dirty="0"/>
              <a:t>編集した場所がわからなくなってしまった場合、左下のロックアイコンを右クリックすることで編集を加えた場所を直接開くことが可能。</a:t>
            </a:r>
            <a:endParaRPr lang="en-US" altLang="ja-JP" sz="2000" dirty="0"/>
          </a:p>
          <a:p>
            <a:pPr eaLnBrk="1" hangingPunct="1">
              <a:lnSpc>
                <a:spcPct val="80000"/>
              </a:lnSpc>
              <a:buFont typeface="Wingdings" pitchFamily="2" charset="2"/>
              <a:buNone/>
            </a:pPr>
            <a:endParaRPr lang="en-US" altLang="ja-JP" sz="2000"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1" y="2556431"/>
            <a:ext cx="3505200" cy="2733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06168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ja-JP" altLang="en-US" sz="2000" dirty="0" smtClean="0">
                <a:latin typeface="ＭＳ Ｐゴシック" charset="-128"/>
              </a:rPr>
              <a:t>同じ参照のインスタンスの表示</a:t>
            </a:r>
          </a:p>
        </p:txBody>
      </p:sp>
      <p:sp>
        <p:nvSpPr>
          <p:cNvPr id="3075" name="Rectangle 3"/>
          <p:cNvSpPr>
            <a:spLocks noGrp="1" noChangeArrowheads="1"/>
          </p:cNvSpPr>
          <p:nvPr>
            <p:ph type="body" idx="4294967295"/>
          </p:nvPr>
        </p:nvSpPr>
        <p:spPr bwMode="auto">
          <a:xfrm>
            <a:off x="447675" y="1357313"/>
            <a:ext cx="869632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ja-JP" altLang="en-US" sz="2000" dirty="0" smtClean="0"/>
              <a:t>左下のアイコンを通常時右クリックした場合、同じ参照を行っているサブシステムが見れる。</a:t>
            </a:r>
            <a:endParaRPr lang="en-US" altLang="ja-JP" sz="2000" dirty="0"/>
          </a:p>
          <a:p>
            <a:pPr eaLnBrk="1" hangingPunct="1">
              <a:lnSpc>
                <a:spcPct val="80000"/>
              </a:lnSpc>
              <a:buFont typeface="Wingdings" pitchFamily="2" charset="2"/>
              <a:buNone/>
            </a:pPr>
            <a:endParaRPr lang="en-US" altLang="ja-JP" sz="2000" dirty="0" smtClean="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8837" y="2400170"/>
            <a:ext cx="4886325" cy="3095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739046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ja-JP" altLang="en-US" sz="2000" dirty="0" smtClean="0">
                <a:latin typeface="ＭＳ Ｐゴシック" charset="-128"/>
              </a:rPr>
              <a:t>編集時のシミュレーション</a:t>
            </a:r>
          </a:p>
        </p:txBody>
      </p:sp>
      <p:sp>
        <p:nvSpPr>
          <p:cNvPr id="3075" name="Rectangle 3"/>
          <p:cNvSpPr>
            <a:spLocks noGrp="1" noChangeArrowheads="1"/>
          </p:cNvSpPr>
          <p:nvPr>
            <p:ph type="body" idx="4294967295"/>
          </p:nvPr>
        </p:nvSpPr>
        <p:spPr bwMode="auto">
          <a:xfrm>
            <a:off x="447675" y="1357313"/>
            <a:ext cx="869632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ja-JP" altLang="en-US" sz="2000" dirty="0" smtClean="0"/>
              <a:t>また、サブシステム参照を編集中、シミュレーションを行うことができない。</a:t>
            </a: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r>
              <a:rPr lang="ja-JP" altLang="en-US" sz="2000" dirty="0" smtClean="0"/>
              <a:t>ブロックの</a:t>
            </a:r>
            <a:r>
              <a:rPr lang="ja-JP" altLang="en-US" sz="2000" dirty="0"/>
              <a:t>位置</a:t>
            </a:r>
            <a:r>
              <a:rPr lang="ja-JP" altLang="en-US" sz="2000" dirty="0" smtClean="0"/>
              <a:t>を変更した後、保存せずにシミュレーション実行したときのエラー。</a:t>
            </a: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r>
              <a:rPr lang="ja-JP" altLang="en-US" sz="2000" dirty="0" smtClean="0"/>
              <a:t>モデル参照の場合は、保存を行わなくてもシミュレーションは可能であった。</a:t>
            </a:r>
            <a:endParaRPr lang="en-US" altLang="ja-JP" sz="2000" dirty="0"/>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2875" y="2466975"/>
            <a:ext cx="6496050" cy="1314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20177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ja-JP" altLang="en-US" sz="2000" dirty="0" smtClean="0">
                <a:latin typeface="ＭＳ Ｐゴシック" charset="-128"/>
              </a:rPr>
              <a:t>保存方法</a:t>
            </a:r>
          </a:p>
        </p:txBody>
      </p:sp>
      <p:sp>
        <p:nvSpPr>
          <p:cNvPr id="3075" name="Rectangle 3"/>
          <p:cNvSpPr>
            <a:spLocks noGrp="1" noChangeArrowheads="1"/>
          </p:cNvSpPr>
          <p:nvPr>
            <p:ph type="body" idx="4294967295"/>
          </p:nvPr>
        </p:nvSpPr>
        <p:spPr bwMode="auto">
          <a:xfrm>
            <a:off x="447675" y="1357313"/>
            <a:ext cx="869632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ja-JP" altLang="en-US" sz="2000" dirty="0" smtClean="0"/>
              <a:t>参照先のモデルの編集を取り消したいとき</a:t>
            </a:r>
            <a:endParaRPr lang="en-US" altLang="ja-JP" sz="2000" dirty="0" smtClean="0"/>
          </a:p>
          <a:p>
            <a:pPr eaLnBrk="1" hangingPunct="1">
              <a:lnSpc>
                <a:spcPct val="80000"/>
              </a:lnSpc>
              <a:buFont typeface="Wingdings" pitchFamily="2" charset="2"/>
              <a:buNone/>
            </a:pPr>
            <a:r>
              <a:rPr lang="ja-JP" altLang="en-US" sz="2000" dirty="0"/>
              <a:t>　</a:t>
            </a:r>
            <a:r>
              <a:rPr lang="ja-JP" altLang="en-US" sz="2000" dirty="0" smtClean="0"/>
              <a:t>サブシステム参照の参照先モデルを直接開いて編集した場合</a:t>
            </a:r>
            <a:endParaRPr lang="en-US" altLang="ja-JP" sz="2000" dirty="0"/>
          </a:p>
          <a:p>
            <a:pPr eaLnBrk="1" hangingPunct="1">
              <a:lnSpc>
                <a:spcPct val="80000"/>
              </a:lnSpc>
              <a:buFont typeface="Wingdings" pitchFamily="2" charset="2"/>
              <a:buNone/>
            </a:pPr>
            <a:r>
              <a:rPr lang="ja-JP" altLang="en-US" sz="2000" dirty="0" smtClean="0"/>
              <a:t>　　　→モデルを保存せずに閉じればよい。</a:t>
            </a: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r>
              <a:rPr lang="ja-JP" altLang="en-US" sz="2000" dirty="0" smtClean="0"/>
              <a:t>　参照元のモデルからサブシステム参照で参照先モデルを開いて編集した場合</a:t>
            </a:r>
            <a:endParaRPr lang="en-US" altLang="ja-JP" sz="2000" dirty="0" smtClean="0"/>
          </a:p>
          <a:p>
            <a:pPr eaLnBrk="1" hangingPunct="1">
              <a:lnSpc>
                <a:spcPct val="80000"/>
              </a:lnSpc>
              <a:buFont typeface="Wingdings" pitchFamily="2" charset="2"/>
              <a:buNone/>
            </a:pPr>
            <a:r>
              <a:rPr lang="ja-JP" altLang="en-US" sz="2000" dirty="0"/>
              <a:t>　</a:t>
            </a:r>
            <a:r>
              <a:rPr lang="ja-JP" altLang="en-US" sz="2000" dirty="0" smtClean="0"/>
              <a:t>　　→参照元のモデルを保存せずに閉じるしかないよう</a:t>
            </a:r>
            <a:r>
              <a:rPr lang="ja-JP" altLang="en-US" sz="2000" dirty="0"/>
              <a:t>だ</a:t>
            </a:r>
            <a:r>
              <a:rPr lang="ja-JP" altLang="en-US" sz="2000" dirty="0" smtClean="0"/>
              <a:t>。</a:t>
            </a: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r>
              <a:rPr lang="ja-JP" altLang="en-US" sz="2000" dirty="0" smtClean="0"/>
              <a:t>　参照元のモデルの保存の種類が</a:t>
            </a:r>
            <a:endParaRPr lang="en-US" altLang="ja-JP" sz="2000" dirty="0" smtClean="0"/>
          </a:p>
          <a:p>
            <a:pPr eaLnBrk="1" hangingPunct="1">
              <a:lnSpc>
                <a:spcPct val="80000"/>
              </a:lnSpc>
              <a:buFont typeface="Wingdings" pitchFamily="2" charset="2"/>
              <a:buNone/>
            </a:pPr>
            <a:r>
              <a:rPr lang="ja-JP" altLang="en-US" sz="2000" dirty="0" smtClean="0"/>
              <a:t>右図のように、「すべて保存」</a:t>
            </a:r>
            <a:endParaRPr lang="en-US" altLang="ja-JP" sz="2000" dirty="0" smtClean="0"/>
          </a:p>
          <a:p>
            <a:pPr eaLnBrk="1" hangingPunct="1">
              <a:lnSpc>
                <a:spcPct val="80000"/>
              </a:lnSpc>
              <a:buFont typeface="Wingdings" pitchFamily="2" charset="2"/>
              <a:buNone/>
            </a:pPr>
            <a:r>
              <a:rPr lang="ja-JP" altLang="en-US" sz="2000" dirty="0" smtClean="0"/>
              <a:t>もしくは、「参照先のモデルを保存」</a:t>
            </a:r>
            <a:endParaRPr lang="en-US" altLang="ja-JP" sz="2000" dirty="0" smtClean="0"/>
          </a:p>
          <a:p>
            <a:pPr eaLnBrk="1" hangingPunct="1">
              <a:lnSpc>
                <a:spcPct val="80000"/>
              </a:lnSpc>
              <a:buFont typeface="Wingdings" pitchFamily="2" charset="2"/>
              <a:buNone/>
            </a:pPr>
            <a:r>
              <a:rPr lang="ja-JP" altLang="en-US" sz="2000" dirty="0" smtClean="0"/>
              <a:t>というものしかない。</a:t>
            </a:r>
            <a:endParaRPr lang="en-US" altLang="ja-JP" sz="2000" dirty="0" smtClean="0"/>
          </a:p>
          <a:p>
            <a:pPr eaLnBrk="1" hangingPunct="1">
              <a:lnSpc>
                <a:spcPct val="80000"/>
              </a:lnSpc>
              <a:buFont typeface="Wingdings" pitchFamily="2" charset="2"/>
              <a:buNone/>
            </a:pPr>
            <a:endParaRPr lang="en-US" altLang="ja-JP" sz="2000" dirty="0"/>
          </a:p>
        </p:txBody>
      </p:sp>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8222" y="3188043"/>
            <a:ext cx="3603513" cy="32508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02050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075" name="Rectangle 3"/>
          <p:cNvSpPr>
            <a:spLocks noGrp="1" noChangeArrowheads="1"/>
          </p:cNvSpPr>
          <p:nvPr>
            <p:ph type="body" idx="4294967295"/>
          </p:nvPr>
        </p:nvSpPr>
        <p:spPr bwMode="auto">
          <a:xfrm>
            <a:off x="447675" y="3225800"/>
            <a:ext cx="8696325" cy="6096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ctr" eaLnBrk="1" hangingPunct="1">
              <a:lnSpc>
                <a:spcPct val="80000"/>
              </a:lnSpc>
              <a:buFont typeface="Wingdings" pitchFamily="2" charset="2"/>
              <a:buNone/>
            </a:pPr>
            <a:r>
              <a:rPr lang="ja-JP" altLang="en-US" sz="3600" dirty="0" smtClean="0"/>
              <a:t>サブシステム参照ブロックの設定値</a:t>
            </a:r>
            <a:endParaRPr lang="en-US" altLang="ja-JP" sz="3600" dirty="0" smtClean="0"/>
          </a:p>
        </p:txBody>
      </p:sp>
    </p:spTree>
    <p:extLst>
      <p:ext uri="{BB962C8B-B14F-4D97-AF65-F5344CB8AC3E}">
        <p14:creationId xmlns:p14="http://schemas.microsoft.com/office/powerpoint/2010/main" val="18875441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altLang="ja-JP" sz="2000" dirty="0" err="1"/>
              <a:t>SubsystemReference</a:t>
            </a:r>
            <a:r>
              <a:rPr lang="ja-JP" altLang="en-US" sz="2000" dirty="0"/>
              <a:t>ブロックの操作</a:t>
            </a:r>
            <a:endParaRPr lang="ja-JP" altLang="en-US" sz="2000" dirty="0" smtClean="0">
              <a:latin typeface="ＭＳ Ｐゴシック" charset="-128"/>
            </a:endParaRPr>
          </a:p>
        </p:txBody>
      </p:sp>
      <p:sp>
        <p:nvSpPr>
          <p:cNvPr id="3075" name="Rectangle 3"/>
          <p:cNvSpPr>
            <a:spLocks noGrp="1" noChangeArrowheads="1"/>
          </p:cNvSpPr>
          <p:nvPr>
            <p:ph type="body" idx="4294967295"/>
          </p:nvPr>
        </p:nvSpPr>
        <p:spPr bwMode="auto">
          <a:xfrm>
            <a:off x="447675" y="1357313"/>
            <a:ext cx="869632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en-US" altLang="ja-JP" sz="2000" dirty="0" err="1" smtClean="0"/>
              <a:t>SubsystemReference</a:t>
            </a:r>
            <a:r>
              <a:rPr lang="ja-JP" altLang="en-US" sz="2000" dirty="0" smtClean="0"/>
              <a:t>ブロックのサブシステム参照タブを見ると参照というボタンがある。</a:t>
            </a:r>
            <a:endParaRPr lang="en-US" altLang="ja-JP" sz="2000" dirty="0"/>
          </a:p>
          <a:p>
            <a:pPr eaLnBrk="1" hangingPunct="1">
              <a:lnSpc>
                <a:spcPct val="80000"/>
              </a:lnSpc>
              <a:buFont typeface="Wingdings" pitchFamily="2" charset="2"/>
              <a:buNone/>
            </a:pPr>
            <a:r>
              <a:rPr lang="ja-JP" altLang="en-US" sz="2000" dirty="0" smtClean="0"/>
              <a:t>押すとファイル選択</a:t>
            </a:r>
            <a:r>
              <a:rPr lang="en-US" altLang="ja-JP" sz="2000" dirty="0" smtClean="0"/>
              <a:t>UI</a:t>
            </a:r>
            <a:r>
              <a:rPr lang="ja-JP" altLang="en-US" sz="2000" dirty="0" smtClean="0"/>
              <a:t>が立ち上がるが、そこでサブシステム参照のモデルを選択しても反映がされない。</a:t>
            </a: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r>
              <a:rPr lang="en-US" altLang="ja-JP" sz="2000" dirty="0" smtClean="0"/>
              <a:t>                                                             </a:t>
            </a:r>
            <a:r>
              <a:rPr lang="ja-JP" altLang="en-US" sz="2000" dirty="0" smtClean="0"/>
              <a:t>・選択</a:t>
            </a:r>
            <a:r>
              <a:rPr lang="en-US" altLang="ja-JP" sz="2000" dirty="0" smtClean="0"/>
              <a:t>UI</a:t>
            </a:r>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r>
              <a:rPr lang="ja-JP" altLang="en-US" sz="2000" dirty="0" smtClean="0"/>
              <a:t>サブシステムファイル名の文字入力欄に、直接書き込むとサブシステム参照の設定ができる。</a:t>
            </a:r>
            <a:endParaRPr lang="en-US" altLang="ja-JP" sz="2000" dirty="0"/>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607" y="2460271"/>
            <a:ext cx="3644772" cy="3215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円/楕円 2"/>
          <p:cNvSpPr/>
          <p:nvPr/>
        </p:nvSpPr>
        <p:spPr bwMode="auto">
          <a:xfrm>
            <a:off x="2932670" y="3605819"/>
            <a:ext cx="634314" cy="535459"/>
          </a:xfrm>
          <a:prstGeom prst="ellipse">
            <a:avLst/>
          </a:prstGeom>
          <a:noFill/>
          <a:ln w="38100" cap="flat" cmpd="sng" algn="ctr">
            <a:solidFill>
              <a:srgbClr val="FF0000"/>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Tahoma" pitchFamily="34" charset="0"/>
              <a:ea typeface="ＭＳ Ｐゴシック" charset="-128"/>
            </a:endParaRP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9990" y="3081905"/>
            <a:ext cx="3616626" cy="19727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36913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075" name="Rectangle 3"/>
          <p:cNvSpPr>
            <a:spLocks noGrp="1" noChangeArrowheads="1"/>
          </p:cNvSpPr>
          <p:nvPr>
            <p:ph type="body" idx="4294967295"/>
          </p:nvPr>
        </p:nvSpPr>
        <p:spPr bwMode="auto">
          <a:xfrm>
            <a:off x="447675" y="3225800"/>
            <a:ext cx="8696325" cy="6096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ctr" eaLnBrk="1" hangingPunct="1">
              <a:lnSpc>
                <a:spcPct val="80000"/>
              </a:lnSpc>
              <a:buFont typeface="Wingdings" pitchFamily="2" charset="2"/>
              <a:buNone/>
            </a:pPr>
            <a:r>
              <a:rPr lang="ja-JP" altLang="en-US" sz="3600" dirty="0" smtClean="0"/>
              <a:t>サブシステムから直接参照のモデルの指定</a:t>
            </a:r>
            <a:endParaRPr lang="en-US" altLang="ja-JP" sz="3600" dirty="0" smtClean="0"/>
          </a:p>
        </p:txBody>
      </p:sp>
    </p:spTree>
    <p:extLst>
      <p:ext uri="{BB962C8B-B14F-4D97-AF65-F5344CB8AC3E}">
        <p14:creationId xmlns:p14="http://schemas.microsoft.com/office/powerpoint/2010/main" val="37095489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ja-JP" altLang="en-US" sz="2000" dirty="0" smtClean="0">
                <a:latin typeface="ＭＳ Ｐゴシック" charset="-128"/>
              </a:rPr>
              <a:t>調査結果</a:t>
            </a:r>
          </a:p>
        </p:txBody>
      </p:sp>
      <p:sp>
        <p:nvSpPr>
          <p:cNvPr id="3075" name="Rectangle 3"/>
          <p:cNvSpPr>
            <a:spLocks noGrp="1" noChangeArrowheads="1"/>
          </p:cNvSpPr>
          <p:nvPr>
            <p:ph type="body" idx="4294967295"/>
          </p:nvPr>
        </p:nvSpPr>
        <p:spPr bwMode="auto">
          <a:xfrm>
            <a:off x="447675" y="1357313"/>
            <a:ext cx="869632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ts val="3000"/>
              </a:lnSpc>
              <a:buFont typeface="Wingdings" pitchFamily="2" charset="2"/>
              <a:buNone/>
            </a:pPr>
            <a:r>
              <a:rPr lang="ja-JP" altLang="en-US" sz="2000" dirty="0" smtClean="0"/>
              <a:t>１．サブシステムのパラメータの変化</a:t>
            </a:r>
            <a:endParaRPr lang="en-US" altLang="ja-JP" sz="2000" dirty="0" smtClean="0"/>
          </a:p>
          <a:p>
            <a:pPr eaLnBrk="1" hangingPunct="1">
              <a:lnSpc>
                <a:spcPts val="3000"/>
              </a:lnSpc>
              <a:buFont typeface="Wingdings" pitchFamily="2" charset="2"/>
              <a:buNone/>
            </a:pPr>
            <a:r>
              <a:rPr lang="ja-JP" altLang="en-US" sz="2000" dirty="0"/>
              <a:t>２</a:t>
            </a:r>
            <a:r>
              <a:rPr lang="ja-JP" altLang="en-US" sz="2000" dirty="0" smtClean="0"/>
              <a:t>．編集</a:t>
            </a:r>
            <a:r>
              <a:rPr lang="en-US" altLang="ja-JP" sz="2000" dirty="0" smtClean="0"/>
              <a:t>(</a:t>
            </a:r>
            <a:r>
              <a:rPr lang="ja-JP" altLang="en-US" sz="2000" dirty="0" smtClean="0"/>
              <a:t>ロック・保存</a:t>
            </a:r>
            <a:r>
              <a:rPr lang="en-US" altLang="ja-JP" sz="2000" dirty="0" smtClean="0"/>
              <a:t>)</a:t>
            </a:r>
          </a:p>
          <a:p>
            <a:pPr eaLnBrk="1" hangingPunct="1">
              <a:lnSpc>
                <a:spcPts val="3000"/>
              </a:lnSpc>
              <a:buFont typeface="Wingdings" pitchFamily="2" charset="2"/>
              <a:buNone/>
            </a:pPr>
            <a:r>
              <a:rPr lang="ja-JP" altLang="en-US" sz="2000" dirty="0" smtClean="0"/>
              <a:t>３．サブシステム参照ブロックの設定値</a:t>
            </a:r>
            <a:endParaRPr lang="en-US" altLang="ja-JP" sz="2000" dirty="0" smtClean="0"/>
          </a:p>
          <a:p>
            <a:pPr eaLnBrk="1" hangingPunct="1">
              <a:lnSpc>
                <a:spcPts val="3000"/>
              </a:lnSpc>
              <a:buFont typeface="Wingdings" pitchFamily="2" charset="2"/>
              <a:buNone/>
            </a:pPr>
            <a:r>
              <a:rPr lang="ja-JP" altLang="en-US" sz="2000" dirty="0"/>
              <a:t>４</a:t>
            </a:r>
            <a:r>
              <a:rPr lang="ja-JP" altLang="en-US" sz="2000" dirty="0" smtClean="0"/>
              <a:t>．サブシステムから参照へ直接変換</a:t>
            </a:r>
            <a:endParaRPr lang="en-US" altLang="ja-JP" sz="2000" dirty="0" smtClean="0"/>
          </a:p>
          <a:p>
            <a:pPr eaLnBrk="1" hangingPunct="1">
              <a:lnSpc>
                <a:spcPts val="3000"/>
              </a:lnSpc>
              <a:buFont typeface="Wingdings" pitchFamily="2" charset="2"/>
              <a:buNone/>
            </a:pPr>
            <a:r>
              <a:rPr lang="ja-JP" altLang="en-US" sz="2000" dirty="0"/>
              <a:t>５</a:t>
            </a:r>
            <a:r>
              <a:rPr lang="ja-JP" altLang="en-US" sz="2000" dirty="0" smtClean="0"/>
              <a:t>．マスク</a:t>
            </a:r>
            <a:endParaRPr lang="en-US" altLang="ja-JP" sz="2000" dirty="0" smtClean="0"/>
          </a:p>
          <a:p>
            <a:pPr eaLnBrk="1" hangingPunct="1">
              <a:lnSpc>
                <a:spcPts val="3000"/>
              </a:lnSpc>
              <a:buFont typeface="Wingdings" pitchFamily="2" charset="2"/>
              <a:buNone/>
            </a:pPr>
            <a:r>
              <a:rPr lang="ja-JP" altLang="en-US" sz="2000" dirty="0"/>
              <a:t>６</a:t>
            </a:r>
            <a:r>
              <a:rPr lang="ja-JP" altLang="en-US" sz="2000" dirty="0" smtClean="0"/>
              <a:t>．変換・展開</a:t>
            </a:r>
            <a:endParaRPr lang="en-US" altLang="ja-JP" sz="2000" dirty="0" smtClean="0"/>
          </a:p>
          <a:p>
            <a:pPr eaLnBrk="1" hangingPunct="1">
              <a:lnSpc>
                <a:spcPts val="3000"/>
              </a:lnSpc>
              <a:buFont typeface="Wingdings" pitchFamily="2" charset="2"/>
              <a:buNone/>
            </a:pPr>
            <a:r>
              <a:rPr lang="ja-JP" altLang="en-US" sz="2000" dirty="0" smtClean="0"/>
              <a:t>７．ライブラリ化</a:t>
            </a:r>
            <a:endParaRPr lang="en-US" altLang="ja-JP" sz="2000" dirty="0" smtClean="0"/>
          </a:p>
          <a:p>
            <a:pPr eaLnBrk="1" hangingPunct="1">
              <a:lnSpc>
                <a:spcPts val="3000"/>
              </a:lnSpc>
              <a:buFont typeface="Wingdings" pitchFamily="2" charset="2"/>
              <a:buNone/>
            </a:pPr>
            <a:r>
              <a:rPr lang="ja-JP" altLang="en-US" sz="2000" dirty="0" smtClean="0"/>
              <a:t>８．生成コード</a:t>
            </a:r>
            <a:endParaRPr lang="en-US" altLang="ja-JP" sz="2000" dirty="0" smtClean="0"/>
          </a:p>
          <a:p>
            <a:pPr eaLnBrk="1" hangingPunct="1">
              <a:lnSpc>
                <a:spcPts val="3000"/>
              </a:lnSpc>
              <a:buFont typeface="Wingdings" pitchFamily="2" charset="2"/>
              <a:buNone/>
            </a:pPr>
            <a:r>
              <a:rPr lang="ja-JP" altLang="en-US" sz="2000" dirty="0" smtClean="0"/>
              <a:t>９．</a:t>
            </a:r>
            <a:r>
              <a:rPr lang="en-US" altLang="ja-JP" sz="2000" dirty="0" smtClean="0"/>
              <a:t>SLDV</a:t>
            </a:r>
          </a:p>
          <a:p>
            <a:pPr eaLnBrk="1" hangingPunct="1">
              <a:lnSpc>
                <a:spcPts val="3000"/>
              </a:lnSpc>
              <a:buFont typeface="Wingdings" pitchFamily="2" charset="2"/>
              <a:buNone/>
            </a:pPr>
            <a:r>
              <a:rPr lang="ja-JP" altLang="en-US" sz="2000" dirty="0" smtClean="0"/>
              <a:t>１０．ダウングレード</a:t>
            </a:r>
            <a:endParaRPr lang="en-US" altLang="ja-JP" sz="2000" dirty="0" smtClean="0"/>
          </a:p>
          <a:p>
            <a:pPr eaLnBrk="1" hangingPunct="1">
              <a:lnSpc>
                <a:spcPts val="3000"/>
              </a:lnSpc>
              <a:buFont typeface="Wingdings" pitchFamily="2" charset="2"/>
              <a:buNone/>
            </a:pPr>
            <a:r>
              <a:rPr lang="ja-JP" altLang="en-US" sz="2000" dirty="0" smtClean="0"/>
              <a:t>１１</a:t>
            </a:r>
            <a:r>
              <a:rPr lang="ja-JP" altLang="en-US" sz="2000" dirty="0"/>
              <a:t>．</a:t>
            </a:r>
            <a:r>
              <a:rPr lang="ja-JP" altLang="en-US" sz="2000" dirty="0" smtClean="0"/>
              <a:t>複数個</a:t>
            </a:r>
            <a:endParaRPr lang="en-US" altLang="ja-JP" sz="2000" dirty="0" smtClean="0"/>
          </a:p>
          <a:p>
            <a:pPr eaLnBrk="1" hangingPunct="1">
              <a:lnSpc>
                <a:spcPts val="3000"/>
              </a:lnSpc>
              <a:buFont typeface="Wingdings" pitchFamily="2" charset="2"/>
              <a:buNone/>
            </a:pPr>
            <a:r>
              <a:rPr lang="ja-JP" altLang="en-US" sz="2000" dirty="0" smtClean="0"/>
              <a:t>１１．所感</a:t>
            </a:r>
          </a:p>
        </p:txBody>
      </p:sp>
    </p:spTree>
    <p:extLst>
      <p:ext uri="{BB962C8B-B14F-4D97-AF65-F5344CB8AC3E}">
        <p14:creationId xmlns:p14="http://schemas.microsoft.com/office/powerpoint/2010/main" val="27372243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ja-JP" altLang="en-US" sz="2000" dirty="0">
                <a:latin typeface="ＭＳ Ｐゴシック" charset="-128"/>
              </a:rPr>
              <a:t>サブシステムを既</a:t>
            </a:r>
            <a:r>
              <a:rPr lang="ja-JP" altLang="en-US" sz="2000" dirty="0" smtClean="0">
                <a:latin typeface="ＭＳ Ｐゴシック" charset="-128"/>
              </a:rPr>
              <a:t>にある</a:t>
            </a:r>
            <a:r>
              <a:rPr lang="ja-JP" altLang="en-US" sz="2000" dirty="0">
                <a:latin typeface="ＭＳ Ｐゴシック" charset="-128"/>
              </a:rPr>
              <a:t>サブシステム参照の</a:t>
            </a:r>
            <a:r>
              <a:rPr lang="ja-JP" altLang="en-US" sz="2000" dirty="0" smtClean="0">
                <a:latin typeface="ＭＳ Ｐゴシック" charset="-128"/>
              </a:rPr>
              <a:t>モデルに変換</a:t>
            </a:r>
          </a:p>
        </p:txBody>
      </p:sp>
      <p:sp>
        <p:nvSpPr>
          <p:cNvPr id="3075" name="Rectangle 3"/>
          <p:cNvSpPr>
            <a:spLocks noGrp="1" noChangeArrowheads="1"/>
          </p:cNvSpPr>
          <p:nvPr>
            <p:ph type="body" idx="4294967295"/>
          </p:nvPr>
        </p:nvSpPr>
        <p:spPr bwMode="auto">
          <a:xfrm>
            <a:off x="447675" y="1357313"/>
            <a:ext cx="869632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en-US" altLang="ja-JP" sz="2000" dirty="0" smtClean="0"/>
              <a:t>GUI</a:t>
            </a:r>
            <a:r>
              <a:rPr lang="ja-JP" altLang="en-US" sz="2000" dirty="0" smtClean="0"/>
              <a:t>上からサブシステムブロックを直接変換することはできない。</a:t>
            </a:r>
            <a:endParaRPr lang="en-US" altLang="ja-JP" sz="2000" dirty="0" smtClean="0"/>
          </a:p>
          <a:p>
            <a:pPr eaLnBrk="1" hangingPunct="1">
              <a:lnSpc>
                <a:spcPct val="80000"/>
              </a:lnSpc>
              <a:buNone/>
            </a:pPr>
            <a:r>
              <a:rPr lang="ja-JP" altLang="en-US" sz="2000" dirty="0"/>
              <a:t>　</a:t>
            </a:r>
            <a:r>
              <a:rPr lang="ja-JP" altLang="en-US" sz="2000" dirty="0" smtClean="0"/>
              <a:t>→コマンドでなら変換が可能</a:t>
            </a:r>
            <a:r>
              <a:rPr lang="en-US" altLang="ja-JP" sz="2000" dirty="0" smtClean="0"/>
              <a:t>(</a:t>
            </a:r>
            <a:r>
              <a:rPr lang="ja-JP" altLang="en-US" sz="2000" dirty="0" smtClean="0"/>
              <a:t>プロパティ名</a:t>
            </a:r>
            <a:r>
              <a:rPr lang="en-US" altLang="ja-JP" sz="2000" dirty="0"/>
              <a:t>:</a:t>
            </a:r>
            <a:r>
              <a:rPr lang="en-US" altLang="ja-JP" sz="2000" dirty="0" err="1"/>
              <a:t>ReferencedSubsystem</a:t>
            </a:r>
            <a:r>
              <a:rPr lang="en-US" altLang="ja-JP" sz="2000" dirty="0"/>
              <a:t>)</a:t>
            </a: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r>
              <a:rPr lang="ja-JP" altLang="en-US" sz="2000" dirty="0" smtClean="0"/>
              <a:t>変換前サブシステムブロック　　　　　　　　　　　　　変換後サブシステムブロック</a:t>
            </a:r>
            <a:endParaRPr lang="en-US" altLang="ja-JP" sz="2000" dirty="0" smtClean="0"/>
          </a:p>
          <a:p>
            <a:pPr eaLnBrk="1" hangingPunct="1">
              <a:lnSpc>
                <a:spcPct val="80000"/>
              </a:lnSpc>
              <a:buFont typeface="Wingdings" pitchFamily="2" charset="2"/>
              <a:buNone/>
            </a:pPr>
            <a:r>
              <a:rPr lang="ja-JP" altLang="en-US" sz="2000" dirty="0"/>
              <a:t>　</a:t>
            </a:r>
            <a:r>
              <a:rPr lang="ja-JP" altLang="en-US" sz="2000" dirty="0" smtClean="0"/>
              <a:t>　　　　　　　　　　　　　　　　　　　　　　　　　　　　　　　　　　（サブシステム参照）</a:t>
            </a: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r>
              <a:rPr lang="ja-JP" altLang="en-US" sz="2000" dirty="0" smtClean="0"/>
              <a:t>実行コマンド</a:t>
            </a:r>
            <a:endParaRPr lang="en-US" altLang="ja-JP" sz="2000" dirty="0" smtClean="0"/>
          </a:p>
          <a:p>
            <a:pPr eaLnBrk="1" hangingPunct="1">
              <a:lnSpc>
                <a:spcPct val="80000"/>
              </a:lnSpc>
              <a:buFont typeface="Wingdings" pitchFamily="2" charset="2"/>
              <a:buNone/>
            </a:pPr>
            <a:endParaRPr lang="en-US" altLang="ja-JP" sz="2000" dirty="0" smtClean="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2760" y="3048000"/>
            <a:ext cx="1409700"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1499" y="3239271"/>
            <a:ext cx="1314450" cy="70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8686" y="5086351"/>
            <a:ext cx="5381625" cy="571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右矢印 2"/>
          <p:cNvSpPr/>
          <p:nvPr/>
        </p:nvSpPr>
        <p:spPr bwMode="auto">
          <a:xfrm>
            <a:off x="3896502" y="3274028"/>
            <a:ext cx="1145057" cy="433000"/>
          </a:xfrm>
          <a:prstGeom prst="rightArrow">
            <a:avLst/>
          </a:prstGeom>
          <a:solidFill>
            <a:srgbClr val="00B0F0"/>
          </a:solidFill>
          <a:ln w="15875" cap="flat" cmpd="sng" algn="ctr">
            <a:solidFill>
              <a:srgbClr val="0000FF"/>
            </a:solidFill>
            <a:prstDash val="solid"/>
            <a:round/>
            <a:headEnd type="none" w="med" len="med"/>
            <a:tailEnd type="none" w="med" len="med"/>
          </a:ln>
          <a:effectLst/>
          <a:extLst/>
        </p:spPr>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Tahoma" pitchFamily="34" charset="0"/>
              <a:ea typeface="ＭＳ Ｐゴシック" charset="-128"/>
            </a:endParaRPr>
          </a:p>
        </p:txBody>
      </p:sp>
    </p:spTree>
    <p:extLst>
      <p:ext uri="{BB962C8B-B14F-4D97-AF65-F5344CB8AC3E}">
        <p14:creationId xmlns:p14="http://schemas.microsoft.com/office/powerpoint/2010/main" val="32747503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lnSpc>
                <a:spcPct val="80000"/>
              </a:lnSpc>
            </a:pPr>
            <a:r>
              <a:rPr lang="ja-JP" altLang="en-US" sz="2000" dirty="0" smtClean="0"/>
              <a:t>プロパティ：</a:t>
            </a:r>
            <a:r>
              <a:rPr lang="en-US" altLang="ja-JP" sz="2000" dirty="0" err="1" smtClean="0"/>
              <a:t>ReferencedSubsystem</a:t>
            </a:r>
            <a:r>
              <a:rPr lang="ja-JP" altLang="en-US" sz="2000" dirty="0" smtClean="0"/>
              <a:t>について</a:t>
            </a:r>
            <a:endParaRPr lang="en-US" altLang="ja-JP" sz="2000" dirty="0"/>
          </a:p>
        </p:txBody>
      </p:sp>
      <p:sp>
        <p:nvSpPr>
          <p:cNvPr id="3075" name="Rectangle 3"/>
          <p:cNvSpPr>
            <a:spLocks noGrp="1" noChangeArrowheads="1"/>
          </p:cNvSpPr>
          <p:nvPr>
            <p:ph type="body" idx="4294967295"/>
          </p:nvPr>
        </p:nvSpPr>
        <p:spPr bwMode="auto">
          <a:xfrm>
            <a:off x="447675" y="1357313"/>
            <a:ext cx="869632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en-US" altLang="ja-JP" sz="2000" dirty="0" err="1" smtClean="0"/>
              <a:t>ReferencedSubsystem</a:t>
            </a:r>
            <a:r>
              <a:rPr lang="ja-JP" altLang="en-US" sz="2000" dirty="0" smtClean="0"/>
              <a:t>の設定を「文字無し」にすると、サブシステム参照を空のサブシステムにすることができる</a:t>
            </a: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r>
              <a:rPr lang="ja-JP" altLang="en-US" sz="2000" dirty="0" smtClean="0"/>
              <a:t>　サブシステム参照　　　　　　　　　　　　　コマンド実行後サブシステムブロック</a:t>
            </a: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r>
              <a:rPr lang="ja-JP" altLang="en-US" sz="2000" dirty="0" smtClean="0"/>
              <a:t>実行コマンド</a:t>
            </a:r>
            <a:endParaRPr lang="en-US" altLang="ja-JP" sz="2000" dirty="0" smtClean="0"/>
          </a:p>
          <a:p>
            <a:pPr eaLnBrk="1" hangingPunct="1">
              <a:lnSpc>
                <a:spcPct val="80000"/>
              </a:lnSpc>
              <a:buFont typeface="Wingdings" pitchFamily="2" charset="2"/>
              <a:buNone/>
            </a:pPr>
            <a:endParaRPr lang="en-US" altLang="ja-JP" sz="2000" dirty="0" smtClean="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434" y="3031009"/>
            <a:ext cx="1314450" cy="70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右矢印 2"/>
          <p:cNvSpPr/>
          <p:nvPr/>
        </p:nvSpPr>
        <p:spPr bwMode="auto">
          <a:xfrm>
            <a:off x="3138621" y="3166934"/>
            <a:ext cx="1145057" cy="433000"/>
          </a:xfrm>
          <a:prstGeom prst="rightArrow">
            <a:avLst/>
          </a:prstGeom>
          <a:solidFill>
            <a:srgbClr val="00B0F0"/>
          </a:solidFill>
          <a:ln w="15875" cap="flat" cmpd="sng" algn="ctr">
            <a:solidFill>
              <a:srgbClr val="0000FF"/>
            </a:solidFill>
            <a:prstDash val="solid"/>
            <a:round/>
            <a:headEnd type="none" w="med" len="med"/>
            <a:tailEnd type="none" w="med" len="med"/>
          </a:ln>
          <a:effectLst/>
          <a:extLst/>
        </p:spPr>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Tahoma" pitchFamily="34" charset="0"/>
              <a:ea typeface="ＭＳ Ｐゴシック" charset="-128"/>
            </a:endParaRPr>
          </a:p>
        </p:txBody>
      </p:sp>
      <p:pic>
        <p:nvPicPr>
          <p:cNvPr id="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3353" y="3031009"/>
            <a:ext cx="3152775" cy="742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5655" y="4799570"/>
            <a:ext cx="470535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05509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075" name="Rectangle 3"/>
          <p:cNvSpPr>
            <a:spLocks noGrp="1" noChangeArrowheads="1"/>
          </p:cNvSpPr>
          <p:nvPr>
            <p:ph type="body" idx="4294967295"/>
          </p:nvPr>
        </p:nvSpPr>
        <p:spPr bwMode="auto">
          <a:xfrm>
            <a:off x="447675" y="3225800"/>
            <a:ext cx="8696325" cy="6096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ctr" eaLnBrk="1" hangingPunct="1">
              <a:lnSpc>
                <a:spcPct val="80000"/>
              </a:lnSpc>
              <a:buFont typeface="Wingdings" pitchFamily="2" charset="2"/>
              <a:buNone/>
            </a:pPr>
            <a:r>
              <a:rPr lang="ja-JP" altLang="en-US" sz="3600" dirty="0" smtClean="0"/>
              <a:t>マスクについて</a:t>
            </a:r>
            <a:endParaRPr lang="en-US" altLang="ja-JP" sz="3600" dirty="0" smtClean="0"/>
          </a:p>
        </p:txBody>
      </p:sp>
    </p:spTree>
    <p:extLst>
      <p:ext uri="{BB962C8B-B14F-4D97-AF65-F5344CB8AC3E}">
        <p14:creationId xmlns:p14="http://schemas.microsoft.com/office/powerpoint/2010/main" val="33457012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ja-JP" altLang="en-US" sz="2000" dirty="0" smtClean="0">
                <a:latin typeface="ＭＳ Ｐゴシック" charset="-128"/>
              </a:rPr>
              <a:t>マスクの作成方法その１</a:t>
            </a:r>
          </a:p>
        </p:txBody>
      </p:sp>
      <p:sp>
        <p:nvSpPr>
          <p:cNvPr id="3075" name="Rectangle 3"/>
          <p:cNvSpPr>
            <a:spLocks noGrp="1" noChangeArrowheads="1"/>
          </p:cNvSpPr>
          <p:nvPr>
            <p:ph type="body" idx="4294967295"/>
          </p:nvPr>
        </p:nvSpPr>
        <p:spPr bwMode="auto">
          <a:xfrm>
            <a:off x="447675" y="1357313"/>
            <a:ext cx="869632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r>
              <a:rPr lang="ja-JP" altLang="en-US" sz="2000" dirty="0" smtClean="0"/>
              <a:t>１．すでにマスクされているサブシステムを参照化する</a:t>
            </a: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r>
              <a:rPr lang="ja-JP" altLang="en-US" sz="2000" dirty="0" smtClean="0"/>
              <a:t>　　　　　　参照化前：</a:t>
            </a:r>
            <a:endParaRPr lang="en-US" altLang="ja-JP" sz="2000" dirty="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r>
              <a:rPr lang="ja-JP" altLang="en-US" sz="2000" dirty="0" smtClean="0"/>
              <a:t>　　　　　　参照化後：</a:t>
            </a: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r>
              <a:rPr lang="ja-JP" altLang="en-US" sz="2000" dirty="0" smtClean="0"/>
              <a:t>　すでにマスク化されているため、外見上の変化がわからない。</a:t>
            </a:r>
            <a:endParaRPr lang="en-US" altLang="ja-JP" sz="2000" dirty="0" smtClean="0"/>
          </a:p>
          <a:p>
            <a:pPr eaLnBrk="1" hangingPunct="1">
              <a:lnSpc>
                <a:spcPct val="80000"/>
              </a:lnSpc>
              <a:buFont typeface="Wingdings" pitchFamily="2" charset="2"/>
              <a:buNone/>
            </a:pPr>
            <a:r>
              <a:rPr lang="ja-JP" altLang="en-US" sz="2000" dirty="0"/>
              <a:t>　マスク</a:t>
            </a:r>
            <a:r>
              <a:rPr lang="ja-JP" altLang="en-US" sz="2000" dirty="0" smtClean="0"/>
              <a:t>内部でのパスを見ればサブシステム参照かどうかわかる。</a:t>
            </a: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4924" y="2235188"/>
            <a:ext cx="3609975"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8248" y="3149588"/>
            <a:ext cx="3667125" cy="866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59075" y="5130788"/>
            <a:ext cx="25336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429499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ja-JP" altLang="en-US" sz="2000" dirty="0" smtClean="0"/>
              <a:t>マスクの作成方法その２</a:t>
            </a:r>
            <a:endParaRPr lang="ja-JP" altLang="en-US" sz="1800" dirty="0" smtClean="0">
              <a:latin typeface="ＭＳ Ｐゴシック" charset="-128"/>
            </a:endParaRPr>
          </a:p>
        </p:txBody>
      </p:sp>
      <p:sp>
        <p:nvSpPr>
          <p:cNvPr id="3075" name="Rectangle 3"/>
          <p:cNvSpPr>
            <a:spLocks noGrp="1" noChangeArrowheads="1"/>
          </p:cNvSpPr>
          <p:nvPr>
            <p:ph type="body" idx="4294967295"/>
          </p:nvPr>
        </p:nvSpPr>
        <p:spPr bwMode="auto">
          <a:xfrm>
            <a:off x="447675" y="1357313"/>
            <a:ext cx="869632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r>
              <a:rPr lang="ja-JP" altLang="en-US" sz="2000" dirty="0" smtClean="0"/>
              <a:t>２．サブシステム参照のファイルを開き以下のアイコン</a:t>
            </a:r>
            <a:endParaRPr lang="en-US" altLang="ja-JP" sz="2000" dirty="0" smtClean="0"/>
          </a:p>
          <a:p>
            <a:pPr eaLnBrk="1" hangingPunct="1">
              <a:lnSpc>
                <a:spcPct val="80000"/>
              </a:lnSpc>
              <a:buFont typeface="Wingdings" pitchFamily="2" charset="2"/>
              <a:buNone/>
            </a:pPr>
            <a:r>
              <a:rPr lang="ja-JP" altLang="en-US" sz="2000" dirty="0"/>
              <a:t>　</a:t>
            </a:r>
            <a:r>
              <a:rPr lang="ja-JP" altLang="en-US" sz="2000" dirty="0" smtClean="0"/>
              <a:t>「モデル化→コンポーネント→モデルマスクの作成」</a:t>
            </a: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r>
              <a:rPr lang="ja-JP" altLang="en-US" sz="2000" dirty="0" smtClean="0"/>
              <a:t>　マスク化前：</a:t>
            </a: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r>
              <a:rPr lang="ja-JP" altLang="en-US" sz="2000" dirty="0" smtClean="0"/>
              <a:t>　マスク化後：</a:t>
            </a:r>
            <a:endParaRPr lang="en-US" altLang="ja-JP" sz="2000" dirty="0"/>
          </a:p>
          <a:p>
            <a:pPr eaLnBrk="1" hangingPunct="1">
              <a:lnSpc>
                <a:spcPct val="80000"/>
              </a:lnSpc>
              <a:buFont typeface="Wingdings" pitchFamily="2" charset="2"/>
              <a:buNone/>
            </a:pPr>
            <a:endParaRPr lang="en-US" altLang="ja-JP" sz="2000" dirty="0" smtClean="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6125" y="3350129"/>
            <a:ext cx="3638550" cy="695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9375" y="2112835"/>
            <a:ext cx="2270125" cy="42738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6125" y="4545517"/>
            <a:ext cx="3752850" cy="752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95734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ja-JP" altLang="en-US" sz="2000" dirty="0" smtClean="0">
                <a:latin typeface="ＭＳ Ｐゴシック" charset="-128"/>
              </a:rPr>
              <a:t>ブロック右クリックでのマスクの作成</a:t>
            </a:r>
          </a:p>
        </p:txBody>
      </p:sp>
      <p:sp>
        <p:nvSpPr>
          <p:cNvPr id="3075" name="Rectangle 3"/>
          <p:cNvSpPr>
            <a:spLocks noGrp="1" noChangeArrowheads="1"/>
          </p:cNvSpPr>
          <p:nvPr>
            <p:ph type="body" idx="4294967295"/>
          </p:nvPr>
        </p:nvSpPr>
        <p:spPr bwMode="auto">
          <a:xfrm>
            <a:off x="447675" y="1357313"/>
            <a:ext cx="869632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ja-JP" altLang="en-US" sz="2000" dirty="0"/>
              <a:t>サブシステム</a:t>
            </a:r>
            <a:r>
              <a:rPr lang="ja-JP" altLang="en-US" sz="2000" dirty="0" smtClean="0"/>
              <a:t>参照</a:t>
            </a:r>
            <a:r>
              <a:rPr lang="ja-JP" altLang="en-US" sz="2000" dirty="0"/>
              <a:t>ブロック</a:t>
            </a:r>
            <a:r>
              <a:rPr lang="ja-JP" altLang="en-US" sz="2000" dirty="0" smtClean="0"/>
              <a:t>自体をマスクにすることはできない。</a:t>
            </a: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r>
              <a:rPr lang="ja-JP" altLang="en-US" sz="2000" dirty="0" smtClean="0"/>
              <a:t>・サブシステム参照ブロックを右クリックした場合のマスク作成</a:t>
            </a: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r>
              <a:rPr lang="ja-JP" altLang="en-US" sz="2000" dirty="0" smtClean="0"/>
              <a:t>・</a:t>
            </a:r>
            <a:r>
              <a:rPr lang="en-US" altLang="ja-JP" sz="2000" dirty="0" smtClean="0"/>
              <a:t>Ex</a:t>
            </a:r>
            <a:r>
              <a:rPr lang="ja-JP" altLang="en-US" sz="2000" dirty="0" smtClean="0"/>
              <a:t>）モデル参照ブロックを右クリックした場合のマスク作成</a:t>
            </a: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r>
              <a:rPr lang="ja-JP" altLang="en-US" sz="2000" dirty="0" smtClean="0"/>
              <a:t>同じ参照を行っているブロックであるが、挙動が違う。</a:t>
            </a:r>
            <a:endParaRPr lang="en-US" altLang="ja-JP" sz="2000" dirty="0" smtClean="0"/>
          </a:p>
          <a:p>
            <a:pPr eaLnBrk="1" hangingPunct="1">
              <a:lnSpc>
                <a:spcPct val="80000"/>
              </a:lnSpc>
              <a:buFont typeface="Wingdings" pitchFamily="2" charset="2"/>
              <a:buNone/>
            </a:pPr>
            <a:endParaRPr lang="en-US" altLang="ja-JP" sz="2000" dirty="0" smtClean="0"/>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366963"/>
            <a:ext cx="7315200" cy="1285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4370388"/>
            <a:ext cx="6286500" cy="1038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19103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ja-JP" altLang="en-US" sz="2000" dirty="0" smtClean="0">
                <a:latin typeface="ＭＳ Ｐゴシック" charset="-128"/>
              </a:rPr>
              <a:t>補足：モデル参照ブロックのマスク</a:t>
            </a:r>
          </a:p>
        </p:txBody>
      </p:sp>
      <p:sp>
        <p:nvSpPr>
          <p:cNvPr id="3075" name="Rectangle 3"/>
          <p:cNvSpPr>
            <a:spLocks noGrp="1" noChangeArrowheads="1"/>
          </p:cNvSpPr>
          <p:nvPr>
            <p:ph type="body" idx="4294967295"/>
          </p:nvPr>
        </p:nvSpPr>
        <p:spPr bwMode="auto">
          <a:xfrm>
            <a:off x="447675" y="1357313"/>
            <a:ext cx="869632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ja-JP" altLang="en-US" sz="2000" dirty="0" smtClean="0"/>
              <a:t>モデル参照ブロックを右クリックしてマスクパラメータを設定しただけでは、モデル内部に値を渡すことはできない。</a:t>
            </a: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r>
              <a:rPr lang="ja-JP" altLang="en-US" sz="2000" dirty="0" smtClean="0"/>
              <a:t>別途設定が必要であるようです。</a:t>
            </a: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r>
              <a:rPr lang="ja-JP" altLang="en-US" sz="2000" dirty="0" smtClean="0"/>
              <a:t>・参照モデル先の「モデルマスク」機能で作成した場合は値を渡すことが可能。</a:t>
            </a:r>
            <a:endParaRPr lang="en-US" altLang="ja-JP" sz="2000" dirty="0" smtClean="0"/>
          </a:p>
          <a:p>
            <a:pPr eaLnBrk="1" hangingPunct="1">
              <a:lnSpc>
                <a:spcPct val="80000"/>
              </a:lnSpc>
              <a:buFont typeface="Wingdings" pitchFamily="2" charset="2"/>
              <a:buNone/>
            </a:pPr>
            <a:r>
              <a:rPr lang="ja-JP" altLang="en-US" sz="2000" dirty="0" smtClean="0"/>
              <a:t>　　</a:t>
            </a:r>
            <a:r>
              <a:rPr lang="ja-JP" altLang="en-US" sz="2000" u="sng" dirty="0" smtClean="0"/>
              <a:t>モデルの引数設定を行ったパラメータが必要</a:t>
            </a:r>
            <a:endParaRPr lang="en-US" altLang="ja-JP" sz="2000" u="sng" dirty="0" smtClean="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4563" y="1980973"/>
            <a:ext cx="6543675" cy="223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961400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ja-JP" altLang="en-US" sz="2000" dirty="0" smtClean="0">
                <a:latin typeface="ＭＳ Ｐゴシック" charset="-128"/>
              </a:rPr>
              <a:t>マスクの解除方法</a:t>
            </a:r>
          </a:p>
        </p:txBody>
      </p:sp>
      <p:sp>
        <p:nvSpPr>
          <p:cNvPr id="3075" name="Rectangle 3"/>
          <p:cNvSpPr>
            <a:spLocks noGrp="1" noChangeArrowheads="1"/>
          </p:cNvSpPr>
          <p:nvPr>
            <p:ph type="body" idx="4294967295"/>
          </p:nvPr>
        </p:nvSpPr>
        <p:spPr bwMode="auto">
          <a:xfrm>
            <a:off x="447675" y="1357313"/>
            <a:ext cx="869632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ja-JP" altLang="en-US" sz="2000" dirty="0" smtClean="0"/>
              <a:t>マスク解除方法</a:t>
            </a:r>
            <a:endParaRPr lang="en-US" altLang="ja-JP" sz="2000" dirty="0" smtClean="0"/>
          </a:p>
          <a:p>
            <a:pPr eaLnBrk="1" hangingPunct="1">
              <a:lnSpc>
                <a:spcPct val="80000"/>
              </a:lnSpc>
              <a:buFont typeface="Wingdings" pitchFamily="2" charset="2"/>
              <a:buNone/>
            </a:pPr>
            <a:r>
              <a:rPr lang="en-US" altLang="ja-JP" sz="2000" dirty="0" smtClean="0"/>
              <a:t>1.</a:t>
            </a:r>
          </a:p>
          <a:p>
            <a:pPr eaLnBrk="1" hangingPunct="1">
              <a:lnSpc>
                <a:spcPct val="80000"/>
              </a:lnSpc>
              <a:buFont typeface="Wingdings" pitchFamily="2" charset="2"/>
              <a:buNone/>
            </a:pPr>
            <a:r>
              <a:rPr lang="ja-JP" altLang="en-US" sz="2000" dirty="0"/>
              <a:t>以下</a:t>
            </a:r>
            <a:r>
              <a:rPr lang="ja-JP" altLang="en-US" sz="2000" dirty="0" smtClean="0"/>
              <a:t>のアイコンをクリックしてマスク編集画面を開く。</a:t>
            </a:r>
            <a:endParaRPr lang="en-US" altLang="ja-JP" sz="2000" dirty="0"/>
          </a:p>
          <a:p>
            <a:pPr eaLnBrk="1" hangingPunct="1">
              <a:lnSpc>
                <a:spcPct val="80000"/>
              </a:lnSpc>
              <a:buFont typeface="Wingdings" pitchFamily="2" charset="2"/>
              <a:buNone/>
            </a:pPr>
            <a:r>
              <a:rPr lang="ja-JP" altLang="en-US" sz="2000" dirty="0" smtClean="0"/>
              <a:t>「モデル化→コンポーネント→モデルマスクの編集」</a:t>
            </a:r>
            <a:endParaRPr lang="en-US" altLang="ja-JP" sz="2000" dirty="0" smtClean="0"/>
          </a:p>
          <a:p>
            <a:pPr eaLnBrk="1" hangingPunct="1">
              <a:lnSpc>
                <a:spcPct val="80000"/>
              </a:lnSpc>
              <a:buFont typeface="Wingdings" pitchFamily="2" charset="2"/>
              <a:buNone/>
            </a:pPr>
            <a:r>
              <a:rPr lang="en-US" altLang="ja-JP" sz="2000" dirty="0" smtClean="0"/>
              <a:t>(</a:t>
            </a:r>
            <a:r>
              <a:rPr lang="en-US" altLang="ja-JP" sz="2000" dirty="0" err="1" smtClean="0"/>
              <a:t>SubsystemReference</a:t>
            </a:r>
            <a:r>
              <a:rPr lang="ja-JP" altLang="en-US" sz="2000" dirty="0" smtClean="0"/>
              <a:t>ブロックを右クリックでも可</a:t>
            </a:r>
            <a:r>
              <a:rPr lang="en-US" altLang="ja-JP" sz="2000" dirty="0" smtClean="0"/>
              <a:t>)</a:t>
            </a:r>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r>
              <a:rPr lang="en-US" altLang="ja-JP" sz="2000" dirty="0" smtClean="0"/>
              <a:t>2.</a:t>
            </a:r>
          </a:p>
          <a:p>
            <a:pPr eaLnBrk="1" hangingPunct="1">
              <a:lnSpc>
                <a:spcPct val="80000"/>
              </a:lnSpc>
              <a:buFont typeface="Wingdings" pitchFamily="2" charset="2"/>
              <a:buNone/>
            </a:pPr>
            <a:r>
              <a:rPr lang="ja-JP" altLang="en-US" sz="2000" dirty="0"/>
              <a:t>編集</a:t>
            </a:r>
            <a:r>
              <a:rPr lang="ja-JP" altLang="en-US" sz="2000" dirty="0" smtClean="0"/>
              <a:t>画面下部ボタン</a:t>
            </a:r>
            <a:endParaRPr lang="en-US" altLang="ja-JP" sz="2000" dirty="0" smtClean="0"/>
          </a:p>
          <a:p>
            <a:pPr eaLnBrk="1" hangingPunct="1">
              <a:lnSpc>
                <a:spcPct val="80000"/>
              </a:lnSpc>
              <a:buFont typeface="Wingdings" pitchFamily="2" charset="2"/>
              <a:buNone/>
            </a:pPr>
            <a:r>
              <a:rPr lang="ja-JP" altLang="en-US" sz="2000" dirty="0" smtClean="0"/>
              <a:t>「マスクの解除」を選択する。</a:t>
            </a: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r>
              <a:rPr lang="en-US" altLang="ja-JP" sz="2000" dirty="0" smtClean="0"/>
              <a:t>3.</a:t>
            </a:r>
            <a:endParaRPr lang="en-US" altLang="ja-JP" sz="2000" dirty="0"/>
          </a:p>
          <a:p>
            <a:pPr eaLnBrk="1" hangingPunct="1">
              <a:lnSpc>
                <a:spcPct val="80000"/>
              </a:lnSpc>
              <a:buFont typeface="Wingdings" pitchFamily="2" charset="2"/>
              <a:buNone/>
            </a:pPr>
            <a:r>
              <a:rPr lang="ja-JP" altLang="en-US" sz="2000" dirty="0" smtClean="0"/>
              <a:t>モデルを保存で反映する。</a:t>
            </a: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smtClean="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0913" y="1076325"/>
            <a:ext cx="2619375" cy="5086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5824" y="3035299"/>
            <a:ext cx="2411159" cy="3327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76676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075" name="Rectangle 3"/>
          <p:cNvSpPr>
            <a:spLocks noGrp="1" noChangeArrowheads="1"/>
          </p:cNvSpPr>
          <p:nvPr>
            <p:ph type="body" idx="4294967295"/>
          </p:nvPr>
        </p:nvSpPr>
        <p:spPr bwMode="auto">
          <a:xfrm>
            <a:off x="447675" y="3225800"/>
            <a:ext cx="8696325" cy="6096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ctr" eaLnBrk="1" hangingPunct="1">
              <a:lnSpc>
                <a:spcPct val="80000"/>
              </a:lnSpc>
              <a:buFont typeface="Wingdings" pitchFamily="2" charset="2"/>
              <a:buNone/>
            </a:pPr>
            <a:r>
              <a:rPr lang="ja-JP" altLang="en-US" sz="3600" dirty="0" smtClean="0"/>
              <a:t>サブシステム参照の変換・展開</a:t>
            </a:r>
            <a:endParaRPr lang="en-US" altLang="ja-JP" sz="3600" dirty="0" smtClean="0"/>
          </a:p>
        </p:txBody>
      </p:sp>
    </p:spTree>
    <p:extLst>
      <p:ext uri="{BB962C8B-B14F-4D97-AF65-F5344CB8AC3E}">
        <p14:creationId xmlns:p14="http://schemas.microsoft.com/office/powerpoint/2010/main" val="36637003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ja-JP" altLang="en-US" sz="2000" dirty="0" smtClean="0">
                <a:latin typeface="ＭＳ Ｐゴシック" charset="-128"/>
              </a:rPr>
              <a:t>サブシステム参照の変換</a:t>
            </a:r>
          </a:p>
        </p:txBody>
      </p:sp>
      <p:sp>
        <p:nvSpPr>
          <p:cNvPr id="3075" name="Rectangle 3"/>
          <p:cNvSpPr>
            <a:spLocks noGrp="1" noChangeArrowheads="1"/>
          </p:cNvSpPr>
          <p:nvPr>
            <p:ph type="body" idx="4294967295"/>
          </p:nvPr>
        </p:nvSpPr>
        <p:spPr bwMode="auto">
          <a:xfrm>
            <a:off x="447675" y="1357313"/>
            <a:ext cx="869632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r>
              <a:rPr lang="ja-JP" altLang="en-US" sz="2000" dirty="0" smtClean="0"/>
              <a:t>サブシステム参照をクリックした状態で、以下の場所</a:t>
            </a:r>
            <a:endParaRPr lang="en-US" altLang="ja-JP" sz="2000" dirty="0" smtClean="0"/>
          </a:p>
          <a:p>
            <a:pPr eaLnBrk="1" hangingPunct="1">
              <a:lnSpc>
                <a:spcPct val="80000"/>
              </a:lnSpc>
              <a:buFont typeface="Wingdings" pitchFamily="2" charset="2"/>
              <a:buNone/>
            </a:pPr>
            <a:r>
              <a:rPr lang="ja-JP" altLang="en-US" sz="2000" dirty="0" smtClean="0"/>
              <a:t>「</a:t>
            </a:r>
            <a:r>
              <a:rPr lang="en-US" altLang="ja-JP" sz="2000" dirty="0" smtClean="0"/>
              <a:t>SUBSYSTEM</a:t>
            </a:r>
            <a:r>
              <a:rPr lang="ja-JP" altLang="en-US" sz="2000" dirty="0" smtClean="0"/>
              <a:t>ブロック→変換」</a:t>
            </a: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r>
              <a:rPr lang="ja-JP" altLang="en-US" sz="2000" dirty="0" smtClean="0"/>
              <a:t>変換先：モデル参照、バリアントサブシステム</a:t>
            </a: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1062" y="3266474"/>
            <a:ext cx="4592637" cy="22430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11343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04800" y="152400"/>
            <a:ext cx="6275388" cy="419100"/>
          </a:xfrm>
        </p:spPr>
        <p:txBody>
          <a:bodyPr/>
          <a:lstStyle/>
          <a:p>
            <a:r>
              <a:rPr lang="ja-JP" altLang="en-US" dirty="0" smtClean="0">
                <a:latin typeface="Meiryo UI" panose="020B0604030504040204" pitchFamily="50" charset="-128"/>
                <a:ea typeface="Meiryo UI" panose="020B0604030504040204" pitchFamily="50" charset="-128"/>
              </a:rPr>
              <a:t>機能</a:t>
            </a:r>
            <a:endParaRPr lang="en-US" altLang="ja-JP" dirty="0">
              <a:latin typeface="Meiryo UI" panose="020B0604030504040204" pitchFamily="50" charset="-128"/>
              <a:ea typeface="Meiryo UI" panose="020B0604030504040204" pitchFamily="50" charset="-128"/>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4210" y="4678720"/>
            <a:ext cx="2047875" cy="1028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テキスト ボックス 7"/>
          <p:cNvSpPr txBox="1"/>
          <p:nvPr/>
        </p:nvSpPr>
        <p:spPr>
          <a:xfrm>
            <a:off x="533400" y="990600"/>
            <a:ext cx="7772400" cy="3170099"/>
          </a:xfrm>
          <a:prstGeom prst="rect">
            <a:avLst/>
          </a:prstGeom>
          <a:noFill/>
        </p:spPr>
        <p:txBody>
          <a:bodyPr wrap="square" rtlCol="0">
            <a:spAutoFit/>
          </a:bodyPr>
          <a:lstStyle/>
          <a:p>
            <a:r>
              <a:rPr lang="ja-JP" altLang="en-US" dirty="0" smtClean="0">
                <a:latin typeface="Meiryo UI" panose="020B0604030504040204" pitchFamily="50" charset="-128"/>
                <a:ea typeface="Meiryo UI" panose="020B0604030504040204" pitchFamily="50" charset="-128"/>
              </a:rPr>
              <a:t>・サブシステムの中身を別の</a:t>
            </a:r>
            <a:r>
              <a:rPr lang="en-US" altLang="ja-JP" dirty="0" smtClean="0">
                <a:latin typeface="Meiryo UI" panose="020B0604030504040204" pitchFamily="50" charset="-128"/>
                <a:ea typeface="Meiryo UI" panose="020B0604030504040204" pitchFamily="50" charset="-128"/>
              </a:rPr>
              <a:t>SLX</a:t>
            </a:r>
            <a:r>
              <a:rPr lang="ja-JP" altLang="en-US" dirty="0" smtClean="0">
                <a:latin typeface="Meiryo UI" panose="020B0604030504040204" pitchFamily="50" charset="-128"/>
                <a:ea typeface="Meiryo UI" panose="020B0604030504040204" pitchFamily="50" charset="-128"/>
              </a:rPr>
              <a:t>ファイルに保存、参照することができる</a:t>
            </a:r>
            <a:endParaRPr lang="en-US" altLang="ja-JP" dirty="0" smtClean="0">
              <a:latin typeface="Meiryo UI" panose="020B0604030504040204" pitchFamily="50" charset="-128"/>
              <a:ea typeface="Meiryo UI" panose="020B0604030504040204" pitchFamily="50" charset="-128"/>
            </a:endParaRPr>
          </a:p>
          <a:p>
            <a:endParaRPr lang="en-US" altLang="ja-JP" dirty="0" smtClean="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・使用されているどのサブシステムリファレンスを編集しても</a:t>
            </a:r>
            <a:endParaRPr lang="en-US" altLang="ja-JP" dirty="0" smtClean="0">
              <a:latin typeface="Meiryo UI" panose="020B0604030504040204" pitchFamily="50" charset="-128"/>
              <a:ea typeface="Meiryo UI" panose="020B0604030504040204" pitchFamily="50" charset="-128"/>
            </a:endParaRPr>
          </a:p>
          <a:p>
            <a:r>
              <a:rPr kumimoji="1" lang="ja-JP" altLang="en-US" dirty="0" smtClean="0">
                <a:latin typeface="Meiryo UI" panose="020B0604030504040204" pitchFamily="50" charset="-128"/>
                <a:ea typeface="Meiryo UI" panose="020B0604030504040204" pitchFamily="50" charset="-128"/>
              </a:rPr>
              <a:t>　別</a:t>
            </a:r>
            <a:r>
              <a:rPr kumimoji="1" lang="en-US" altLang="ja-JP" dirty="0" smtClean="0">
                <a:latin typeface="Meiryo UI" panose="020B0604030504040204" pitchFamily="50" charset="-128"/>
                <a:ea typeface="Meiryo UI" panose="020B0604030504040204" pitchFamily="50" charset="-128"/>
              </a:rPr>
              <a:t>SLX</a:t>
            </a:r>
            <a:r>
              <a:rPr kumimoji="1" lang="ja-JP" altLang="en-US" dirty="0" smtClean="0">
                <a:latin typeface="Meiryo UI" panose="020B0604030504040204" pitchFamily="50" charset="-128"/>
                <a:ea typeface="Meiryo UI" panose="020B0604030504040204" pitchFamily="50" charset="-128"/>
              </a:rPr>
              <a:t>ファイルに変更が反映されるため注意が必要</a:t>
            </a:r>
            <a:endParaRPr kumimoji="1" lang="en-US" altLang="ja-JP" dirty="0" smtClean="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r>
              <a:rPr kumimoji="1" lang="ja-JP" altLang="en-US" dirty="0" smtClean="0">
                <a:latin typeface="Meiryo UI" panose="020B0604030504040204" pitchFamily="50" charset="-128"/>
                <a:ea typeface="Meiryo UI" panose="020B0604030504040204" pitchFamily="50" charset="-128"/>
              </a:rPr>
              <a:t>・すべてのサブシステムのセマンティクスに対応している</a:t>
            </a:r>
            <a:endParaRPr kumimoji="1" lang="en-US" altLang="ja-JP" dirty="0" smtClean="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　</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後述で確認事項あり</a:t>
            </a:r>
            <a:r>
              <a:rPr lang="en-US" altLang="ja-JP" dirty="0" smtClean="0">
                <a:latin typeface="Meiryo UI" panose="020B0604030504040204" pitchFamily="50" charset="-128"/>
                <a:ea typeface="Meiryo UI" panose="020B0604030504040204" pitchFamily="50" charset="-128"/>
              </a:rPr>
              <a:t>)</a:t>
            </a:r>
          </a:p>
          <a:p>
            <a:r>
              <a:rPr kumimoji="1" lang="ja-JP" altLang="en-US" dirty="0" smtClean="0">
                <a:latin typeface="Meiryo UI" panose="020B0604030504040204" pitchFamily="50" charset="-128"/>
                <a:ea typeface="Meiryo UI" panose="020B0604030504040204" pitchFamily="50" charset="-128"/>
              </a:rPr>
              <a:t>・サブシステムリファレンスは親モデルの</a:t>
            </a:r>
            <a:r>
              <a:rPr lang="en-US" altLang="ja-JP" dirty="0">
                <a:latin typeface="Meiryo UI" panose="020B0604030504040204" pitchFamily="50" charset="-128"/>
                <a:ea typeface="Meiryo UI" panose="020B0604030504040204" pitchFamily="50" charset="-128"/>
              </a:rPr>
              <a:t>identical execution </a:t>
            </a:r>
            <a:r>
              <a:rPr lang="en-US" altLang="ja-JP" dirty="0" smtClean="0">
                <a:latin typeface="Meiryo UI" panose="020B0604030504040204" pitchFamily="50" charset="-128"/>
                <a:ea typeface="Meiryo UI" panose="020B0604030504040204" pitchFamily="50" charset="-128"/>
              </a:rPr>
              <a:t>behavior</a:t>
            </a:r>
          </a:p>
          <a:p>
            <a:r>
              <a:rPr lang="ja-JP" altLang="en-US" dirty="0" smtClean="0">
                <a:latin typeface="Meiryo UI" panose="020B0604030504040204" pitchFamily="50" charset="-128"/>
                <a:ea typeface="Meiryo UI" panose="020B0604030504040204" pitchFamily="50" charset="-128"/>
              </a:rPr>
              <a:t>　</a:t>
            </a:r>
            <a:r>
              <a:rPr lang="en-US" altLang="ja-JP" dirty="0" smtClean="0">
                <a:latin typeface="Meiryo UI" panose="020B0604030504040204" pitchFamily="50" charset="-128"/>
                <a:ea typeface="Meiryo UI" panose="020B0604030504040204" pitchFamily="50" charset="-128"/>
              </a:rPr>
              <a:t>(</a:t>
            </a:r>
            <a:r>
              <a:rPr kumimoji="1" lang="ja-JP" altLang="en-US" dirty="0" smtClean="0">
                <a:latin typeface="Meiryo UI" panose="020B0604030504040204" pitchFamily="50" charset="-128"/>
                <a:ea typeface="Meiryo UI" panose="020B0604030504040204" pitchFamily="50" charset="-128"/>
              </a:rPr>
              <a:t>コンフィグレーションパラメータ</a:t>
            </a:r>
            <a:r>
              <a:rPr kumimoji="1" lang="en-US" altLang="ja-JP" dirty="0" smtClean="0">
                <a:latin typeface="Meiryo UI" panose="020B0604030504040204" pitchFamily="50" charset="-128"/>
                <a:ea typeface="Meiryo UI" panose="020B0604030504040204" pitchFamily="50" charset="-128"/>
              </a:rPr>
              <a:t>?)</a:t>
            </a:r>
            <a:r>
              <a:rPr kumimoji="1" lang="ja-JP" altLang="en-US" dirty="0" smtClean="0">
                <a:latin typeface="Meiryo UI" panose="020B0604030504040204" pitchFamily="50" charset="-128"/>
                <a:ea typeface="Meiryo UI" panose="020B0604030504040204" pitchFamily="50" charset="-128"/>
              </a:rPr>
              <a:t>を継承する</a:t>
            </a:r>
            <a:endParaRPr kumimoji="1" lang="en-US" altLang="ja-JP" dirty="0" smtClean="0">
              <a:latin typeface="Meiryo UI" panose="020B0604030504040204" pitchFamily="50" charset="-128"/>
              <a:ea typeface="Meiryo UI" panose="020B0604030504040204" pitchFamily="50" charset="-128"/>
            </a:endParaRPr>
          </a:p>
          <a:p>
            <a:endParaRPr kumimoji="1" lang="en-US" altLang="ja-JP" dirty="0" smtClean="0">
              <a:latin typeface="Meiryo UI" panose="020B0604030504040204" pitchFamily="50" charset="-128"/>
              <a:ea typeface="Meiryo UI" panose="020B0604030504040204" pitchFamily="50" charset="-128"/>
            </a:endParaRPr>
          </a:p>
          <a:p>
            <a:endParaRPr kumimoji="1" lang="ja-JP" altLang="en-US" dirty="0">
              <a:latin typeface="Meiryo UI" panose="020B0604030504040204" pitchFamily="50" charset="-128"/>
              <a:ea typeface="Meiryo UI" panose="020B0604030504040204" pitchFamily="50" charset="-128"/>
            </a:endParaRPr>
          </a:p>
        </p:txBody>
      </p:sp>
      <p:sp>
        <p:nvSpPr>
          <p:cNvPr id="7" name="テキスト ボックス 6"/>
          <p:cNvSpPr txBox="1"/>
          <p:nvPr/>
        </p:nvSpPr>
        <p:spPr>
          <a:xfrm>
            <a:off x="3465148" y="4823738"/>
            <a:ext cx="3362326" cy="369332"/>
          </a:xfrm>
          <a:prstGeom prst="rect">
            <a:avLst/>
          </a:prstGeom>
          <a:noFill/>
        </p:spPr>
        <p:txBody>
          <a:bodyPr wrap="square" rtlCol="0">
            <a:spAutoFit/>
          </a:bodyPr>
          <a:lstStyle/>
          <a:p>
            <a:r>
              <a:rPr kumimoji="1" lang="ja-JP" altLang="en-US" dirty="0" smtClean="0">
                <a:latin typeface="Meiryo UI" panose="020B0604030504040204" pitchFamily="50" charset="-128"/>
                <a:ea typeface="Meiryo UI" panose="020B0604030504040204" pitchFamily="50" charset="-128"/>
              </a:rPr>
              <a:t>←この端の三角形で判別できる</a:t>
            </a:r>
            <a:endParaRPr kumimoji="1" lang="ja-JP" altLang="en-US" dirty="0">
              <a:latin typeface="Meiryo UI" panose="020B0604030504040204" pitchFamily="50" charset="-128"/>
              <a:ea typeface="Meiryo UI" panose="020B0604030504040204" pitchFamily="50" charset="-128"/>
            </a:endParaRP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6093347"/>
            <a:ext cx="2398603" cy="3350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テキスト ボックス 8"/>
          <p:cNvSpPr txBox="1"/>
          <p:nvPr/>
        </p:nvSpPr>
        <p:spPr>
          <a:xfrm>
            <a:off x="1371600" y="4435666"/>
            <a:ext cx="3362326" cy="369332"/>
          </a:xfrm>
          <a:prstGeom prst="rect">
            <a:avLst/>
          </a:prstGeom>
          <a:noFill/>
        </p:spPr>
        <p:txBody>
          <a:bodyPr wrap="square" rtlCol="0">
            <a:spAutoFit/>
          </a:bodyPr>
          <a:lstStyle/>
          <a:p>
            <a:r>
              <a:rPr lang="ja-JP" altLang="en-US" dirty="0" smtClean="0">
                <a:latin typeface="Meiryo UI" panose="020B0604030504040204" pitchFamily="50" charset="-128"/>
                <a:ea typeface="Meiryo UI" panose="020B0604030504040204" pitchFamily="50" charset="-128"/>
              </a:rPr>
              <a:t>モデル内では</a:t>
            </a:r>
            <a:endParaRPr kumimoji="1" lang="ja-JP" altLang="en-US" dirty="0">
              <a:latin typeface="Meiryo UI" panose="020B0604030504040204" pitchFamily="50" charset="-128"/>
              <a:ea typeface="Meiryo UI" panose="020B0604030504040204" pitchFamily="50" charset="-128"/>
            </a:endParaRPr>
          </a:p>
        </p:txBody>
      </p:sp>
      <p:sp>
        <p:nvSpPr>
          <p:cNvPr id="10" name="テキスト ボックス 9"/>
          <p:cNvSpPr txBox="1"/>
          <p:nvPr/>
        </p:nvSpPr>
        <p:spPr>
          <a:xfrm>
            <a:off x="1287161" y="5606810"/>
            <a:ext cx="3362326" cy="369332"/>
          </a:xfrm>
          <a:prstGeom prst="rect">
            <a:avLst/>
          </a:prstGeom>
          <a:noFill/>
        </p:spPr>
        <p:txBody>
          <a:bodyPr wrap="square" rtlCol="0">
            <a:spAutoFit/>
          </a:bodyPr>
          <a:lstStyle/>
          <a:p>
            <a:r>
              <a:rPr lang="ja-JP" altLang="en-US" dirty="0" smtClean="0">
                <a:latin typeface="Meiryo UI" panose="020B0604030504040204" pitchFamily="50" charset="-128"/>
                <a:ea typeface="Meiryo UI" panose="020B0604030504040204" pitchFamily="50" charset="-128"/>
              </a:rPr>
              <a:t>ファイル上では</a:t>
            </a:r>
            <a:endParaRPr kumimoji="1" lang="ja-JP" altLang="en-US" dirty="0">
              <a:latin typeface="Meiryo UI" panose="020B0604030504040204" pitchFamily="50" charset="-128"/>
              <a:ea typeface="Meiryo UI" panose="020B0604030504040204" pitchFamily="50" charset="-128"/>
            </a:endParaRPr>
          </a:p>
        </p:txBody>
      </p:sp>
      <p:sp>
        <p:nvSpPr>
          <p:cNvPr id="11" name="テキスト ボックス 10"/>
          <p:cNvSpPr txBox="1"/>
          <p:nvPr/>
        </p:nvSpPr>
        <p:spPr>
          <a:xfrm>
            <a:off x="3939746" y="5891564"/>
            <a:ext cx="3362326" cy="369332"/>
          </a:xfrm>
          <a:prstGeom prst="rect">
            <a:avLst/>
          </a:prstGeom>
          <a:noFill/>
        </p:spPr>
        <p:txBody>
          <a:bodyPr wrap="square" rtlCol="0">
            <a:spAutoFit/>
          </a:bodyPr>
          <a:lstStyle/>
          <a:p>
            <a:r>
              <a:rPr kumimoji="1" lang="ja-JP" altLang="en-US" dirty="0" smtClean="0">
                <a:latin typeface="Meiryo UI" panose="020B0604030504040204" pitchFamily="50" charset="-128"/>
                <a:ea typeface="Meiryo UI" panose="020B0604030504040204" pitchFamily="50" charset="-128"/>
              </a:rPr>
              <a:t>←このアイコンで判別できる</a:t>
            </a:r>
            <a:endParaRPr kumimoji="1" lang="en-US" altLang="ja-JP" dirty="0" smtClean="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1511685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ja-JP" altLang="en-US" sz="2000" dirty="0" smtClean="0">
                <a:latin typeface="ＭＳ Ｐゴシック" charset="-128"/>
              </a:rPr>
              <a:t>サブシステム参照からモデル参照への変換</a:t>
            </a:r>
          </a:p>
        </p:txBody>
      </p:sp>
      <p:sp>
        <p:nvSpPr>
          <p:cNvPr id="3075" name="Rectangle 3"/>
          <p:cNvSpPr>
            <a:spLocks noGrp="1" noChangeArrowheads="1"/>
          </p:cNvSpPr>
          <p:nvPr>
            <p:ph type="body" idx="4294967295"/>
          </p:nvPr>
        </p:nvSpPr>
        <p:spPr bwMode="auto">
          <a:xfrm>
            <a:off x="447675" y="1357313"/>
            <a:ext cx="869632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ja-JP" altLang="en-US" sz="2000" dirty="0" smtClean="0"/>
              <a:t>・モデル参照への変換</a:t>
            </a:r>
            <a:endParaRPr lang="en-US" altLang="ja-JP" sz="2000" dirty="0" smtClean="0"/>
          </a:p>
          <a:p>
            <a:pPr eaLnBrk="1" hangingPunct="1">
              <a:lnSpc>
                <a:spcPct val="80000"/>
              </a:lnSpc>
              <a:buFont typeface="Wingdings" pitchFamily="2" charset="2"/>
              <a:buNone/>
            </a:pPr>
            <a:r>
              <a:rPr lang="ja-JP" altLang="en-US" sz="2000" dirty="0" smtClean="0"/>
              <a:t>　モデル参照変換アドバイザーが起動し、設定値に問題がなければ変換される。</a:t>
            </a:r>
            <a:endParaRPr lang="en-US" altLang="ja-JP" sz="2000" dirty="0" smtClean="0"/>
          </a:p>
          <a:p>
            <a:pPr eaLnBrk="1" hangingPunct="1">
              <a:lnSpc>
                <a:spcPct val="80000"/>
              </a:lnSpc>
              <a:buFont typeface="Wingdings" pitchFamily="2" charset="2"/>
              <a:buNone/>
            </a:pPr>
            <a:r>
              <a:rPr lang="ja-JP" altLang="en-US" sz="2000" dirty="0" smtClean="0"/>
              <a:t>　</a:t>
            </a: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p:txBody>
      </p:sp>
      <p:pic>
        <p:nvPicPr>
          <p:cNvPr id="194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6663" y="2313161"/>
            <a:ext cx="6523037" cy="36623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44885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ja-JP" altLang="en-US" sz="2000" dirty="0" smtClean="0">
                <a:latin typeface="ＭＳ Ｐゴシック" charset="-128"/>
              </a:rPr>
              <a:t>サブシステム参照からバリアントサブシステムへの変換</a:t>
            </a:r>
          </a:p>
        </p:txBody>
      </p:sp>
      <p:sp>
        <p:nvSpPr>
          <p:cNvPr id="3075" name="Rectangle 3"/>
          <p:cNvSpPr>
            <a:spLocks noGrp="1" noChangeArrowheads="1"/>
          </p:cNvSpPr>
          <p:nvPr>
            <p:ph type="body" idx="4294967295"/>
          </p:nvPr>
        </p:nvSpPr>
        <p:spPr bwMode="auto">
          <a:xfrm>
            <a:off x="447675" y="1357313"/>
            <a:ext cx="869632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ja-JP" altLang="en-US" sz="2000" dirty="0" smtClean="0"/>
              <a:t>・バリアントサブシステムへの変換</a:t>
            </a:r>
            <a:endParaRPr lang="en-US" altLang="ja-JP" sz="2000" dirty="0" smtClean="0"/>
          </a:p>
          <a:p>
            <a:pPr eaLnBrk="1" hangingPunct="1">
              <a:lnSpc>
                <a:spcPct val="80000"/>
              </a:lnSpc>
              <a:buFont typeface="Wingdings" pitchFamily="2" charset="2"/>
              <a:buNone/>
            </a:pPr>
            <a:r>
              <a:rPr lang="ja-JP" altLang="en-US" sz="2000" dirty="0"/>
              <a:t>　</a:t>
            </a:r>
            <a:r>
              <a:rPr lang="ja-JP" altLang="en-US" sz="2000" dirty="0" smtClean="0"/>
              <a:t>サブシステム参照ブロック自体がバリアントサブシステム内部に入る形となる。</a:t>
            </a: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r>
              <a:rPr lang="ja-JP" altLang="en-US" sz="2000" dirty="0" smtClean="0"/>
              <a:t>外観　　　　　　　　　　　　　　　　　　　　　　　内部</a:t>
            </a: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200" y="3250388"/>
            <a:ext cx="3429000" cy="1076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5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9387" y="3312300"/>
            <a:ext cx="2638425"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2205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ja-JP" altLang="en-US" sz="2000" dirty="0" smtClean="0">
                <a:latin typeface="ＭＳ Ｐゴシック" charset="-128"/>
              </a:rPr>
              <a:t>サブシステム参照の展開</a:t>
            </a:r>
          </a:p>
        </p:txBody>
      </p:sp>
      <p:sp>
        <p:nvSpPr>
          <p:cNvPr id="3075" name="Rectangle 3"/>
          <p:cNvSpPr>
            <a:spLocks noGrp="1" noChangeArrowheads="1"/>
          </p:cNvSpPr>
          <p:nvPr>
            <p:ph type="body" idx="4294967295"/>
          </p:nvPr>
        </p:nvSpPr>
        <p:spPr bwMode="auto">
          <a:xfrm>
            <a:off x="447675" y="1357313"/>
            <a:ext cx="869632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None/>
            </a:pPr>
            <a:r>
              <a:rPr lang="ja-JP" altLang="en-US" sz="2000" dirty="0" smtClean="0"/>
              <a:t>サブシステム</a:t>
            </a:r>
            <a:r>
              <a:rPr lang="ja-JP" altLang="en-US" sz="2000" dirty="0"/>
              <a:t>参照をクリックした状態で、以下の場所</a:t>
            </a:r>
            <a:endParaRPr lang="en-US" altLang="ja-JP" sz="2000" dirty="0"/>
          </a:p>
          <a:p>
            <a:pPr eaLnBrk="1" hangingPunct="1">
              <a:lnSpc>
                <a:spcPct val="80000"/>
              </a:lnSpc>
              <a:buNone/>
            </a:pPr>
            <a:r>
              <a:rPr lang="ja-JP" altLang="en-US" sz="2000" dirty="0"/>
              <a:t>「</a:t>
            </a:r>
            <a:r>
              <a:rPr lang="en-US" altLang="ja-JP" sz="2000" dirty="0"/>
              <a:t>SUBSYSTEM</a:t>
            </a:r>
            <a:r>
              <a:rPr lang="ja-JP" altLang="en-US" sz="2000" dirty="0"/>
              <a:t>ブロック</a:t>
            </a:r>
            <a:r>
              <a:rPr lang="ja-JP" altLang="en-US" sz="2000" dirty="0" smtClean="0"/>
              <a:t>→</a:t>
            </a:r>
            <a:r>
              <a:rPr lang="ja-JP" altLang="en-US" sz="2000" dirty="0"/>
              <a:t>展開</a:t>
            </a:r>
            <a:r>
              <a:rPr lang="ja-JP" altLang="en-US" sz="2000" dirty="0" smtClean="0"/>
              <a:t>」</a:t>
            </a: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smtClean="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3963" y="2421448"/>
            <a:ext cx="6391275" cy="2943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751619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ja-JP" altLang="en-US" sz="2000" dirty="0">
                <a:latin typeface="ＭＳ Ｐゴシック" charset="-128"/>
              </a:rPr>
              <a:t>サブシステム参照の展開</a:t>
            </a:r>
            <a:endParaRPr lang="ja-JP" altLang="en-US" sz="2000" dirty="0" smtClean="0">
              <a:latin typeface="ＭＳ Ｐゴシック" charset="-128"/>
            </a:endParaRPr>
          </a:p>
        </p:txBody>
      </p:sp>
      <p:sp>
        <p:nvSpPr>
          <p:cNvPr id="3075" name="Rectangle 3"/>
          <p:cNvSpPr>
            <a:spLocks noGrp="1" noChangeArrowheads="1"/>
          </p:cNvSpPr>
          <p:nvPr>
            <p:ph type="body" idx="4294967295"/>
          </p:nvPr>
        </p:nvSpPr>
        <p:spPr bwMode="auto">
          <a:xfrm>
            <a:off x="447675" y="1357313"/>
            <a:ext cx="869632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r>
              <a:rPr lang="ja-JP" altLang="en-US" sz="2000" dirty="0" smtClean="0"/>
              <a:t>サブシステム参照の展開前</a:t>
            </a: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r>
              <a:rPr lang="ja-JP" altLang="en-US" sz="2000" dirty="0" smtClean="0"/>
              <a:t>サブシステム参照の展開後</a:t>
            </a: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None/>
            </a:pPr>
            <a:r>
              <a:rPr lang="ja-JP" altLang="en-US" sz="2000" dirty="0"/>
              <a:t>サブシステム参照をサブシステムに変換するということはできない</a:t>
            </a:r>
            <a:r>
              <a:rPr lang="ja-JP" altLang="en-US" sz="2000" dirty="0" smtClean="0"/>
              <a:t>。</a:t>
            </a: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smtClean="0"/>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3525" y="2183532"/>
            <a:ext cx="3038475" cy="742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7749" y="3661364"/>
            <a:ext cx="4010025"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557385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075" name="Rectangle 3"/>
          <p:cNvSpPr>
            <a:spLocks noGrp="1" noChangeArrowheads="1"/>
          </p:cNvSpPr>
          <p:nvPr>
            <p:ph type="body" idx="4294967295"/>
          </p:nvPr>
        </p:nvSpPr>
        <p:spPr bwMode="auto">
          <a:xfrm>
            <a:off x="447675" y="3225800"/>
            <a:ext cx="8696325" cy="6096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ctr" eaLnBrk="1" hangingPunct="1">
              <a:lnSpc>
                <a:spcPct val="80000"/>
              </a:lnSpc>
              <a:buFont typeface="Wingdings" pitchFamily="2" charset="2"/>
              <a:buNone/>
            </a:pPr>
            <a:r>
              <a:rPr lang="ja-JP" altLang="en-US" sz="3600" dirty="0"/>
              <a:t>ライブラリ</a:t>
            </a:r>
            <a:r>
              <a:rPr lang="ja-JP" altLang="en-US" sz="3600" dirty="0" smtClean="0"/>
              <a:t>について</a:t>
            </a:r>
            <a:endParaRPr lang="en-US" altLang="ja-JP" sz="3600" dirty="0" smtClean="0"/>
          </a:p>
        </p:txBody>
      </p:sp>
    </p:spTree>
    <p:extLst>
      <p:ext uri="{BB962C8B-B14F-4D97-AF65-F5344CB8AC3E}">
        <p14:creationId xmlns:p14="http://schemas.microsoft.com/office/powerpoint/2010/main" val="25183501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ja-JP" altLang="en-US" sz="2000" dirty="0" smtClean="0">
                <a:latin typeface="ＭＳ Ｐゴシック" charset="-128"/>
              </a:rPr>
              <a:t>ライブラリのロックの可否</a:t>
            </a:r>
          </a:p>
        </p:txBody>
      </p:sp>
      <p:sp>
        <p:nvSpPr>
          <p:cNvPr id="3075" name="Rectangle 3"/>
          <p:cNvSpPr>
            <a:spLocks noGrp="1" noChangeArrowheads="1"/>
          </p:cNvSpPr>
          <p:nvPr>
            <p:ph type="body" idx="4294967295"/>
          </p:nvPr>
        </p:nvSpPr>
        <p:spPr bwMode="auto">
          <a:xfrm>
            <a:off x="447675" y="1357313"/>
            <a:ext cx="869632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ja-JP" altLang="en-US" sz="2000" dirty="0" smtClean="0"/>
              <a:t>ライブラリに以下２つのサブシステム・サブシステム</a:t>
            </a:r>
            <a:r>
              <a:rPr lang="ja-JP" altLang="en-US" sz="2000" dirty="0"/>
              <a:t>リファレンス</a:t>
            </a:r>
            <a:r>
              <a:rPr lang="ja-JP" altLang="en-US" sz="2000" dirty="0" smtClean="0"/>
              <a:t>を配置し、モデルにコピー。</a:t>
            </a:r>
            <a:endParaRPr lang="en-US" altLang="ja-JP" sz="2000" dirty="0" smtClean="0"/>
          </a:p>
          <a:p>
            <a:pPr eaLnBrk="1" hangingPunct="1">
              <a:lnSpc>
                <a:spcPct val="80000"/>
              </a:lnSpc>
              <a:buFont typeface="Wingdings" pitchFamily="2" charset="2"/>
              <a:buNone/>
            </a:pPr>
            <a:r>
              <a:rPr lang="ja-JP" altLang="en-US" sz="2000" dirty="0" smtClean="0"/>
              <a:t>サブシステム側だけリンクが付いている状態となる。</a:t>
            </a: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r>
              <a:rPr lang="ja-JP" altLang="en-US" sz="2000" dirty="0"/>
              <a:t>　</a:t>
            </a:r>
            <a:r>
              <a:rPr lang="ja-JP" altLang="en-US" sz="2000" dirty="0" smtClean="0"/>
              <a:t>　　　　　　ライブラリ　　　　　　　　　　　　　　　　　　　モデル</a:t>
            </a: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101" y="3068362"/>
            <a:ext cx="2276475" cy="2781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2413" y="3068362"/>
            <a:ext cx="2438400" cy="2781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5749803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ja-JP" altLang="en-US" sz="2000" dirty="0">
                <a:latin typeface="ＭＳ Ｐゴシック" charset="-128"/>
              </a:rPr>
              <a:t>ライブラリのロックの可否</a:t>
            </a:r>
            <a:endParaRPr lang="ja-JP" altLang="en-US" sz="2000" dirty="0" smtClean="0">
              <a:latin typeface="ＭＳ Ｐゴシック" charset="-128"/>
            </a:endParaRPr>
          </a:p>
        </p:txBody>
      </p:sp>
      <p:sp>
        <p:nvSpPr>
          <p:cNvPr id="3075" name="Rectangle 3"/>
          <p:cNvSpPr>
            <a:spLocks noGrp="1" noChangeArrowheads="1"/>
          </p:cNvSpPr>
          <p:nvPr>
            <p:ph type="body" idx="4294967295"/>
          </p:nvPr>
        </p:nvSpPr>
        <p:spPr bwMode="auto">
          <a:xfrm>
            <a:off x="447675" y="1357313"/>
            <a:ext cx="869632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ja-JP" altLang="en-US" sz="2000" dirty="0" smtClean="0"/>
              <a:t>リンクステータスを見ると、サブシステム側だけ</a:t>
            </a:r>
            <a:r>
              <a:rPr lang="en-US" altLang="ja-JP" sz="2000" dirty="0" smtClean="0"/>
              <a:t>’resolved’</a:t>
            </a:r>
            <a:r>
              <a:rPr lang="ja-JP" altLang="en-US" sz="2000" dirty="0" smtClean="0"/>
              <a:t>となっている。</a:t>
            </a: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8768" y="3183649"/>
            <a:ext cx="3648075" cy="1962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7461" y="2774074"/>
            <a:ext cx="2438400" cy="2781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868644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ja-JP" altLang="en-US" sz="2000" dirty="0">
                <a:latin typeface="ＭＳ Ｐゴシック" charset="-128"/>
              </a:rPr>
              <a:t>サブシステム</a:t>
            </a:r>
            <a:r>
              <a:rPr lang="ja-JP" altLang="en-US" sz="2000" dirty="0" smtClean="0">
                <a:latin typeface="ＭＳ Ｐゴシック" charset="-128"/>
              </a:rPr>
              <a:t>参照をサブシステムで包括</a:t>
            </a:r>
          </a:p>
        </p:txBody>
      </p:sp>
      <p:sp>
        <p:nvSpPr>
          <p:cNvPr id="3075" name="Rectangle 3"/>
          <p:cNvSpPr>
            <a:spLocks noGrp="1" noChangeArrowheads="1"/>
          </p:cNvSpPr>
          <p:nvPr>
            <p:ph type="body" idx="4294967295"/>
          </p:nvPr>
        </p:nvSpPr>
        <p:spPr bwMode="auto">
          <a:xfrm>
            <a:off x="447675" y="1357313"/>
            <a:ext cx="869632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ja-JP" altLang="en-US" sz="2000" dirty="0" smtClean="0"/>
              <a:t>サブシステムの中にサブシステム参照ブロックを配置した場合、内部のサブシステム参照の位置は動かせなくなるが、サブシステム参照ブロック自体は編集可能</a:t>
            </a:r>
            <a:endParaRPr lang="en-US" altLang="ja-JP" sz="2000" dirty="0" smtClean="0"/>
          </a:p>
          <a:p>
            <a:pPr eaLnBrk="1" hangingPunct="1">
              <a:lnSpc>
                <a:spcPct val="80000"/>
              </a:lnSpc>
              <a:buFont typeface="Wingdings" pitchFamily="2" charset="2"/>
              <a:buNone/>
            </a:pPr>
            <a:r>
              <a:rPr lang="ja-JP" altLang="en-US" sz="2000" dirty="0"/>
              <a:t>ライブラリ</a:t>
            </a: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r>
              <a:rPr lang="ja-JP" altLang="en-US" sz="2000" dirty="0" smtClean="0"/>
              <a:t>モデル　　　　　　　　　　　　　　　　　　　　　内部のサブシステム参照のプロパティ</a:t>
            </a:r>
            <a:endParaRPr lang="en-US" altLang="ja-JP" sz="2000" dirty="0"/>
          </a:p>
          <a:p>
            <a:pPr eaLnBrk="1" hangingPunct="1">
              <a:lnSpc>
                <a:spcPct val="80000"/>
              </a:lnSpc>
              <a:buFont typeface="Wingdings" pitchFamily="2" charset="2"/>
              <a:buNone/>
            </a:pPr>
            <a:endParaRPr lang="en-US" altLang="ja-JP" sz="2000" dirty="0" smtClean="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257" y="2544725"/>
            <a:ext cx="2486025" cy="126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角丸四角形吹き出し 1"/>
          <p:cNvSpPr/>
          <p:nvPr/>
        </p:nvSpPr>
        <p:spPr bwMode="auto">
          <a:xfrm>
            <a:off x="4780674" y="2270225"/>
            <a:ext cx="3490638" cy="991993"/>
          </a:xfrm>
          <a:prstGeom prst="wedgeRoundRectCallout">
            <a:avLst>
              <a:gd name="adj1" fmla="val -131842"/>
              <a:gd name="adj2" fmla="val 30449"/>
              <a:gd name="adj3" fmla="val 16667"/>
            </a:avLst>
          </a:prstGeom>
          <a:solidFill>
            <a:schemeClr val="bg1"/>
          </a:solidFill>
          <a:ln w="158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Tahoma" pitchFamily="34" charset="0"/>
              <a:ea typeface="ＭＳ Ｐゴシック" charset="-128"/>
            </a:endParaRPr>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0362" y="2376837"/>
            <a:ext cx="3131261" cy="770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7296" y="4708825"/>
            <a:ext cx="2571750" cy="126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60362" y="4308387"/>
            <a:ext cx="1872805" cy="20001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テキスト ボックス 2"/>
          <p:cNvSpPr txBox="1"/>
          <p:nvPr/>
        </p:nvSpPr>
        <p:spPr>
          <a:xfrm>
            <a:off x="7051589" y="5123782"/>
            <a:ext cx="1491049" cy="369332"/>
          </a:xfrm>
          <a:prstGeom prst="rect">
            <a:avLst/>
          </a:prstGeom>
          <a:noFill/>
        </p:spPr>
        <p:txBody>
          <a:bodyPr wrap="square" rtlCol="0">
            <a:spAutoFit/>
          </a:bodyPr>
          <a:lstStyle/>
          <a:p>
            <a:r>
              <a:rPr kumimoji="1" lang="ja-JP" altLang="en-US" dirty="0" smtClean="0"/>
              <a:t>編集が可能</a:t>
            </a:r>
            <a:endParaRPr kumimoji="1" lang="ja-JP" altLang="en-US" dirty="0"/>
          </a:p>
        </p:txBody>
      </p:sp>
    </p:spTree>
    <p:extLst>
      <p:ext uri="{BB962C8B-B14F-4D97-AF65-F5344CB8AC3E}">
        <p14:creationId xmlns:p14="http://schemas.microsoft.com/office/powerpoint/2010/main" val="15078490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ja-JP" altLang="en-US" sz="2000" dirty="0">
                <a:latin typeface="ＭＳ Ｐゴシック" charset="-128"/>
              </a:rPr>
              <a:t>サブシステム参照をサブシステムで包括</a:t>
            </a:r>
            <a:endParaRPr lang="ja-JP" altLang="en-US" sz="2000" dirty="0" smtClean="0">
              <a:latin typeface="ＭＳ Ｐゴシック" charset="-128"/>
            </a:endParaRPr>
          </a:p>
        </p:txBody>
      </p:sp>
      <p:sp>
        <p:nvSpPr>
          <p:cNvPr id="3075" name="Rectangle 3"/>
          <p:cNvSpPr>
            <a:spLocks noGrp="1" noChangeArrowheads="1"/>
          </p:cNvSpPr>
          <p:nvPr>
            <p:ph type="body" idx="4294967295"/>
          </p:nvPr>
        </p:nvSpPr>
        <p:spPr bwMode="auto">
          <a:xfrm>
            <a:off x="447675" y="1357313"/>
            <a:ext cx="869632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ja-JP" altLang="en-US" sz="2000" dirty="0" smtClean="0"/>
              <a:t>ライブラリモデルの設定で、リンクをロックすればプロパティ編集不可能にできる。</a:t>
            </a:r>
            <a:endParaRPr lang="en-US" altLang="ja-JP" sz="2000" dirty="0" smtClean="0"/>
          </a:p>
          <a:p>
            <a:pPr eaLnBrk="1" hangingPunct="1">
              <a:lnSpc>
                <a:spcPct val="80000"/>
              </a:lnSpc>
              <a:buFont typeface="Wingdings" pitchFamily="2" charset="2"/>
              <a:buNone/>
            </a:pPr>
            <a:r>
              <a:rPr lang="en-US" altLang="ja-JP" sz="2000" dirty="0">
                <a:solidFill>
                  <a:srgbClr val="FF0000"/>
                </a:solidFill>
              </a:rPr>
              <a:t>※</a:t>
            </a:r>
            <a:r>
              <a:rPr lang="ja-JP" altLang="en-US" sz="2000" dirty="0" smtClean="0">
                <a:solidFill>
                  <a:srgbClr val="FF0000"/>
                </a:solidFill>
              </a:rPr>
              <a:t>サブシステム参照の内部は編集可能</a:t>
            </a:r>
            <a:endParaRPr lang="en-US" altLang="ja-JP" sz="2000" dirty="0" smtClean="0">
              <a:solidFill>
                <a:srgbClr val="FF0000"/>
              </a:solidFill>
            </a:endParaRPr>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r>
              <a:rPr lang="ja-JP" altLang="en-US" sz="2000" dirty="0" smtClean="0"/>
              <a:t>サブシステム参照ブロックのリンクステータスは</a:t>
            </a:r>
            <a:endParaRPr lang="en-US" altLang="ja-JP" sz="2000" dirty="0" smtClean="0"/>
          </a:p>
          <a:p>
            <a:pPr eaLnBrk="1" hangingPunct="1">
              <a:lnSpc>
                <a:spcPct val="80000"/>
              </a:lnSpc>
              <a:buFont typeface="Wingdings" pitchFamily="2" charset="2"/>
              <a:buNone/>
            </a:pPr>
            <a:r>
              <a:rPr lang="ja-JP" altLang="en-US" sz="2000" dirty="0" smtClean="0"/>
              <a:t>「</a:t>
            </a:r>
            <a:r>
              <a:rPr lang="en-US" altLang="ja-JP" sz="2000" dirty="0" smtClean="0"/>
              <a:t>implicit</a:t>
            </a:r>
            <a:r>
              <a:rPr lang="ja-JP" altLang="en-US" sz="2000" dirty="0" smtClean="0"/>
              <a:t>」となっている。</a:t>
            </a:r>
            <a:endParaRPr lang="en-US" altLang="ja-JP" sz="2000" dirty="0" smtClean="0"/>
          </a:p>
          <a:p>
            <a:pPr eaLnBrk="1" hangingPunct="1">
              <a:lnSpc>
                <a:spcPct val="80000"/>
              </a:lnSpc>
              <a:buFont typeface="Wingdings" pitchFamily="2" charset="2"/>
              <a:buNone/>
            </a:pPr>
            <a:endParaRPr lang="en-US" altLang="ja-JP" sz="2000"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7809" y="1985319"/>
            <a:ext cx="2705145" cy="28768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374" y="2973859"/>
            <a:ext cx="1751740" cy="8997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角丸四角形吹き出し 1"/>
          <p:cNvSpPr/>
          <p:nvPr/>
        </p:nvSpPr>
        <p:spPr bwMode="auto">
          <a:xfrm>
            <a:off x="2243351" y="2486921"/>
            <a:ext cx="2023849" cy="981203"/>
          </a:xfrm>
          <a:prstGeom prst="wedgeRoundRectCallout">
            <a:avLst>
              <a:gd name="adj1" fmla="val -84008"/>
              <a:gd name="adj2" fmla="val 37580"/>
              <a:gd name="adj3" fmla="val 16667"/>
            </a:avLst>
          </a:prstGeom>
          <a:solidFill>
            <a:schemeClr val="bg1"/>
          </a:solidFill>
          <a:ln w="158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Tahoma" pitchFamily="34" charset="0"/>
              <a:ea typeface="ＭＳ Ｐゴシック" charset="-128"/>
            </a:endParaRPr>
          </a:p>
        </p:txBody>
      </p:sp>
      <p:pic>
        <p:nvPicPr>
          <p:cNvPr id="51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5105" y="2523043"/>
            <a:ext cx="1687340" cy="920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直線コネクタ 4"/>
          <p:cNvCxnSpPr/>
          <p:nvPr/>
        </p:nvCxnSpPr>
        <p:spPr bwMode="auto">
          <a:xfrm flipV="1">
            <a:off x="3781168" y="1985319"/>
            <a:ext cx="2156641" cy="815546"/>
          </a:xfrm>
          <a:prstGeom prst="line">
            <a:avLst/>
          </a:prstGeom>
          <a:solidFill>
            <a:schemeClr val="bg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線コネクタ 13"/>
          <p:cNvCxnSpPr/>
          <p:nvPr/>
        </p:nvCxnSpPr>
        <p:spPr bwMode="auto">
          <a:xfrm>
            <a:off x="3781168" y="2800865"/>
            <a:ext cx="2156641" cy="1977081"/>
          </a:xfrm>
          <a:prstGeom prst="line">
            <a:avLst/>
          </a:prstGeom>
          <a:solidFill>
            <a:schemeClr val="bg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64369743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ja-JP" altLang="en-US" sz="2000" dirty="0">
                <a:latin typeface="ＭＳ Ｐゴシック" charset="-128"/>
              </a:rPr>
              <a:t>サブシステム参照をサブシステムで包括</a:t>
            </a:r>
            <a:endParaRPr lang="ja-JP" altLang="en-US" sz="2000" dirty="0" smtClean="0">
              <a:latin typeface="ＭＳ Ｐゴシック" charset="-128"/>
            </a:endParaRPr>
          </a:p>
        </p:txBody>
      </p:sp>
      <p:sp>
        <p:nvSpPr>
          <p:cNvPr id="3075" name="Rectangle 3"/>
          <p:cNvSpPr>
            <a:spLocks noGrp="1" noChangeArrowheads="1"/>
          </p:cNvSpPr>
          <p:nvPr>
            <p:ph type="body" idx="4294967295"/>
          </p:nvPr>
        </p:nvSpPr>
        <p:spPr bwMode="auto">
          <a:xfrm>
            <a:off x="447675" y="1357313"/>
            <a:ext cx="869632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ja-JP" altLang="en-US" sz="2000" dirty="0" smtClean="0"/>
              <a:t>注意点</a:t>
            </a:r>
            <a:endParaRPr lang="en-US" altLang="ja-JP" sz="2000" dirty="0" smtClean="0"/>
          </a:p>
          <a:p>
            <a:pPr eaLnBrk="1" hangingPunct="1">
              <a:lnSpc>
                <a:spcPct val="80000"/>
              </a:lnSpc>
              <a:buFont typeface="Wingdings" pitchFamily="2" charset="2"/>
              <a:buNone/>
            </a:pPr>
            <a:r>
              <a:rPr lang="ja-JP" altLang="en-US" sz="2000" dirty="0"/>
              <a:t>　</a:t>
            </a:r>
            <a:r>
              <a:rPr lang="ja-JP" altLang="en-US" sz="2000" dirty="0" smtClean="0"/>
              <a:t>内部のサブシステム参照自体を編集した場合</a:t>
            </a:r>
            <a:endParaRPr lang="en-US" altLang="ja-JP" sz="2000" dirty="0" smtClean="0"/>
          </a:p>
          <a:p>
            <a:pPr eaLnBrk="1" hangingPunct="1">
              <a:lnSpc>
                <a:spcPct val="80000"/>
              </a:lnSpc>
              <a:buFont typeface="Wingdings" pitchFamily="2" charset="2"/>
              <a:buNone/>
            </a:pPr>
            <a:r>
              <a:rPr lang="ja-JP" altLang="en-US" sz="2000" dirty="0"/>
              <a:t>　</a:t>
            </a:r>
            <a:r>
              <a:rPr lang="ja-JP" altLang="en-US" sz="2000" dirty="0" smtClean="0"/>
              <a:t>　→ライブラリ側とサブシステム参照両方保存しないといけない</a:t>
            </a: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r>
              <a:rPr lang="ja-JP" altLang="en-US" sz="2000" dirty="0"/>
              <a:t>保存しなかった場合</a:t>
            </a:r>
            <a:endParaRPr lang="en-US" altLang="ja-JP" sz="2000" dirty="0" smtClean="0"/>
          </a:p>
          <a:p>
            <a:pPr eaLnBrk="1" hangingPunct="1">
              <a:lnSpc>
                <a:spcPct val="80000"/>
              </a:lnSpc>
              <a:buFont typeface="Wingdings" pitchFamily="2" charset="2"/>
              <a:buNone/>
            </a:pPr>
            <a:r>
              <a:rPr lang="ja-JP" altLang="en-US" sz="2000" dirty="0" smtClean="0"/>
              <a:t>　　下図のように更新がうまく行われず結線が切れてしまう。</a:t>
            </a: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r>
              <a:rPr lang="ja-JP" altLang="en-US" sz="2000" dirty="0" smtClean="0"/>
              <a:t>内部の</a:t>
            </a:r>
            <a:r>
              <a:rPr lang="en-US" altLang="ja-JP" sz="2000" dirty="0"/>
              <a:t>Constant</a:t>
            </a:r>
            <a:r>
              <a:rPr lang="ja-JP" altLang="en-US" sz="2000" dirty="0" smtClean="0"/>
              <a:t>ブロックの定数値を書き換えただけ</a:t>
            </a:r>
            <a:r>
              <a:rPr lang="en-US" altLang="ja-JP" sz="2000" dirty="0" smtClean="0"/>
              <a:t>(</a:t>
            </a:r>
            <a:r>
              <a:rPr lang="ja-JP" altLang="en-US" sz="2000" dirty="0" smtClean="0"/>
              <a:t>インターフェイスの変更なし</a:t>
            </a:r>
            <a:r>
              <a:rPr lang="en-US" altLang="ja-JP" sz="2000" dirty="0" smtClean="0"/>
              <a:t>)</a:t>
            </a:r>
            <a:r>
              <a:rPr lang="ja-JP" altLang="en-US" sz="2000" dirty="0" smtClean="0"/>
              <a:t>でも発生する。</a:t>
            </a:r>
            <a:endParaRPr lang="en-US" altLang="ja-JP" sz="2000" dirty="0" smtClean="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523" y="4374162"/>
            <a:ext cx="2809875" cy="119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角丸四角形吹き出し 5"/>
          <p:cNvSpPr/>
          <p:nvPr/>
        </p:nvSpPr>
        <p:spPr bwMode="auto">
          <a:xfrm>
            <a:off x="3874443" y="3883560"/>
            <a:ext cx="3242148" cy="981203"/>
          </a:xfrm>
          <a:prstGeom prst="wedgeRoundRectCallout">
            <a:avLst>
              <a:gd name="adj1" fmla="val -105774"/>
              <a:gd name="adj2" fmla="val 42618"/>
              <a:gd name="adj3" fmla="val 16667"/>
            </a:avLst>
          </a:prstGeom>
          <a:solidFill>
            <a:schemeClr val="bg1"/>
          </a:solidFill>
          <a:ln w="158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Tahoma" pitchFamily="34" charset="0"/>
              <a:ea typeface="ＭＳ Ｐゴシック" charset="-128"/>
            </a:endParaRPr>
          </a:p>
        </p:txBody>
      </p:sp>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1210" y="3981065"/>
            <a:ext cx="3162429" cy="760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843625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Meiryo UI" panose="020B0604030504040204" pitchFamily="50" charset="-128"/>
                <a:ea typeface="Meiryo UI" panose="020B0604030504040204" pitchFamily="50" charset="-128"/>
              </a:rPr>
              <a:t>使い分け</a:t>
            </a:r>
            <a:endParaRPr lang="en-US" altLang="ja-JP" dirty="0">
              <a:latin typeface="Meiryo UI" panose="020B0604030504040204" pitchFamily="50" charset="-128"/>
              <a:ea typeface="Meiryo UI" panose="020B0604030504040204" pitchFamily="50" charset="-128"/>
            </a:endParaRPr>
          </a:p>
        </p:txBody>
      </p:sp>
      <p:sp>
        <p:nvSpPr>
          <p:cNvPr id="7" name="テキスト ボックス 6"/>
          <p:cNvSpPr txBox="1"/>
          <p:nvPr/>
        </p:nvSpPr>
        <p:spPr>
          <a:xfrm>
            <a:off x="388570" y="811768"/>
            <a:ext cx="6629400" cy="369332"/>
          </a:xfrm>
          <a:prstGeom prst="rect">
            <a:avLst/>
          </a:prstGeom>
          <a:noFill/>
        </p:spPr>
        <p:txBody>
          <a:bodyPr wrap="square" rtlCol="0">
            <a:spAutoFit/>
          </a:bodyPr>
          <a:lstStyle/>
          <a:p>
            <a:r>
              <a:rPr lang="ja-JP" altLang="en-US" dirty="0" smtClean="0">
                <a:latin typeface="Meiryo UI" panose="020B0604030504040204" pitchFamily="50" charset="-128"/>
                <a:ea typeface="Meiryo UI" panose="020B0604030504040204" pitchFamily="50" charset="-128"/>
              </a:rPr>
              <a:t>ＭＷリリースノートから</a:t>
            </a:r>
            <a:endParaRPr lang="en-US" altLang="ja-JP" dirty="0" smtClean="0">
              <a:latin typeface="Meiryo UI" panose="020B0604030504040204" pitchFamily="50" charset="-128"/>
              <a:ea typeface="Meiryo UI" panose="020B0604030504040204" pitchFamily="50" charset="-128"/>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465" y="1670397"/>
            <a:ext cx="4366352" cy="44772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テキスト ボックス 2"/>
          <p:cNvSpPr txBox="1"/>
          <p:nvPr/>
        </p:nvSpPr>
        <p:spPr>
          <a:xfrm>
            <a:off x="521465" y="2122447"/>
            <a:ext cx="1828800" cy="430887"/>
          </a:xfrm>
          <a:prstGeom prst="rect">
            <a:avLst/>
          </a:prstGeom>
          <a:solidFill>
            <a:schemeClr val="bg1">
              <a:lumMod val="85000"/>
            </a:schemeClr>
          </a:solidFill>
          <a:ln>
            <a:solidFill>
              <a:schemeClr val="bg1"/>
            </a:solidFill>
          </a:ln>
        </p:spPr>
        <p:txBody>
          <a:bodyPr wrap="square" rtlCol="0">
            <a:spAutoFit/>
          </a:bodyPr>
          <a:lstStyle/>
          <a:p>
            <a:r>
              <a:rPr kumimoji="1" lang="ja-JP" altLang="en-US" sz="1100" dirty="0" smtClean="0">
                <a:latin typeface="Meiryo UI" panose="020B0604030504040204" pitchFamily="50" charset="-128"/>
                <a:ea typeface="Meiryo UI" panose="020B0604030504040204" pitchFamily="50" charset="-128"/>
              </a:rPr>
              <a:t>このコンポーネントは</a:t>
            </a:r>
            <a:endParaRPr kumimoji="1" lang="en-US" altLang="ja-JP" sz="1100" dirty="0" smtClean="0">
              <a:latin typeface="Meiryo UI" panose="020B0604030504040204" pitchFamily="50" charset="-128"/>
              <a:ea typeface="Meiryo UI" panose="020B0604030504040204" pitchFamily="50" charset="-128"/>
            </a:endParaRPr>
          </a:p>
          <a:p>
            <a:r>
              <a:rPr kumimoji="1" lang="ja-JP" altLang="en-US" sz="1100" dirty="0" smtClean="0">
                <a:latin typeface="Meiryo UI" panose="020B0604030504040204" pitchFamily="50" charset="-128"/>
                <a:ea typeface="Meiryo UI" panose="020B0604030504040204" pitchFamily="50" charset="-128"/>
              </a:rPr>
              <a:t>スタンドアロンな振る舞いか</a:t>
            </a:r>
            <a:endParaRPr kumimoji="1" lang="ja-JP" altLang="en-US" sz="1100" dirty="0">
              <a:latin typeface="Meiryo UI" panose="020B0604030504040204" pitchFamily="50" charset="-128"/>
              <a:ea typeface="Meiryo UI" panose="020B0604030504040204" pitchFamily="50" charset="-128"/>
            </a:endParaRPr>
          </a:p>
        </p:txBody>
      </p:sp>
      <p:sp>
        <p:nvSpPr>
          <p:cNvPr id="8" name="テキスト ボックス 7"/>
          <p:cNvSpPr txBox="1"/>
          <p:nvPr/>
        </p:nvSpPr>
        <p:spPr>
          <a:xfrm>
            <a:off x="1192576" y="3478158"/>
            <a:ext cx="1359665" cy="261610"/>
          </a:xfrm>
          <a:prstGeom prst="rect">
            <a:avLst/>
          </a:prstGeom>
          <a:solidFill>
            <a:schemeClr val="bg1">
              <a:lumMod val="85000"/>
            </a:schemeClr>
          </a:solidFill>
          <a:ln>
            <a:solidFill>
              <a:schemeClr val="bg1"/>
            </a:solidFill>
          </a:ln>
        </p:spPr>
        <p:txBody>
          <a:bodyPr wrap="square" rtlCol="0">
            <a:spAutoFit/>
          </a:bodyPr>
          <a:lstStyle/>
          <a:p>
            <a:r>
              <a:rPr kumimoji="1" lang="ja-JP" altLang="en-US" sz="1100" dirty="0" smtClean="0">
                <a:latin typeface="Meiryo UI" panose="020B0604030504040204" pitchFamily="50" charset="-128"/>
                <a:ea typeface="Meiryo UI" panose="020B0604030504040204" pitchFamily="50" charset="-128"/>
              </a:rPr>
              <a:t>バージョン管理するか</a:t>
            </a:r>
            <a:endParaRPr kumimoji="1" lang="ja-JP" altLang="en-US" sz="1100" dirty="0">
              <a:latin typeface="Meiryo UI" panose="020B0604030504040204" pitchFamily="50" charset="-128"/>
              <a:ea typeface="Meiryo UI" panose="020B0604030504040204" pitchFamily="50" charset="-128"/>
            </a:endParaRPr>
          </a:p>
        </p:txBody>
      </p:sp>
      <p:sp>
        <p:nvSpPr>
          <p:cNvPr id="9" name="テキスト ボックス 8"/>
          <p:cNvSpPr txBox="1"/>
          <p:nvPr/>
        </p:nvSpPr>
        <p:spPr>
          <a:xfrm>
            <a:off x="1157940" y="4817477"/>
            <a:ext cx="1116376" cy="261610"/>
          </a:xfrm>
          <a:prstGeom prst="rect">
            <a:avLst/>
          </a:prstGeom>
          <a:solidFill>
            <a:schemeClr val="bg1">
              <a:lumMod val="85000"/>
            </a:schemeClr>
          </a:solidFill>
          <a:ln>
            <a:solidFill>
              <a:schemeClr val="bg1"/>
            </a:solidFill>
          </a:ln>
        </p:spPr>
        <p:txBody>
          <a:bodyPr wrap="square" rtlCol="0">
            <a:spAutoFit/>
          </a:bodyPr>
          <a:lstStyle/>
          <a:p>
            <a:r>
              <a:rPr kumimoji="1" lang="ja-JP" altLang="en-US" sz="1100" dirty="0" smtClean="0">
                <a:latin typeface="Meiryo UI" panose="020B0604030504040204" pitchFamily="50" charset="-128"/>
                <a:ea typeface="Meiryo UI" panose="020B0604030504040204" pitchFamily="50" charset="-128"/>
              </a:rPr>
              <a:t>再利用するか</a:t>
            </a:r>
            <a:endParaRPr kumimoji="1" lang="ja-JP" altLang="en-US" sz="1100" dirty="0">
              <a:latin typeface="Meiryo UI" panose="020B0604030504040204" pitchFamily="50" charset="-128"/>
              <a:ea typeface="Meiryo UI" panose="020B0604030504040204" pitchFamily="50" charset="-128"/>
            </a:endParaRPr>
          </a:p>
        </p:txBody>
      </p:sp>
      <p:sp>
        <p:nvSpPr>
          <p:cNvPr id="10" name="テキスト ボックス 9"/>
          <p:cNvSpPr txBox="1"/>
          <p:nvPr/>
        </p:nvSpPr>
        <p:spPr>
          <a:xfrm>
            <a:off x="2704640" y="3308881"/>
            <a:ext cx="1359665" cy="600164"/>
          </a:xfrm>
          <a:prstGeom prst="rect">
            <a:avLst/>
          </a:prstGeom>
          <a:solidFill>
            <a:schemeClr val="bg1">
              <a:lumMod val="85000"/>
            </a:schemeClr>
          </a:solidFill>
          <a:ln>
            <a:solidFill>
              <a:schemeClr val="bg1"/>
            </a:solidFill>
          </a:ln>
        </p:spPr>
        <p:txBody>
          <a:bodyPr wrap="square" rtlCol="0">
            <a:spAutoFit/>
          </a:bodyPr>
          <a:lstStyle/>
          <a:p>
            <a:r>
              <a:rPr kumimoji="1" lang="en-US" altLang="ja-JP" sz="1100" dirty="0" smtClean="0">
                <a:latin typeface="Meiryo UI" panose="020B0604030504040204" pitchFamily="50" charset="-128"/>
                <a:ea typeface="Meiryo UI" panose="020B0604030504040204" pitchFamily="50" charset="-128"/>
              </a:rPr>
              <a:t>500</a:t>
            </a:r>
            <a:r>
              <a:rPr kumimoji="1" lang="ja-JP" altLang="en-US" sz="1100" dirty="0" smtClean="0">
                <a:latin typeface="Meiryo UI" panose="020B0604030504040204" pitchFamily="50" charset="-128"/>
                <a:ea typeface="Meiryo UI" panose="020B0604030504040204" pitchFamily="50" charset="-128"/>
              </a:rPr>
              <a:t>以上のブロックを有し、頻繁に変更するか</a:t>
            </a:r>
            <a:endParaRPr kumimoji="1" lang="ja-JP" altLang="en-US" sz="1100" dirty="0">
              <a:latin typeface="Meiryo UI" panose="020B0604030504040204" pitchFamily="50" charset="-128"/>
              <a:ea typeface="Meiryo UI" panose="020B0604030504040204" pitchFamily="50" charset="-128"/>
            </a:endParaRPr>
          </a:p>
        </p:txBody>
      </p:sp>
      <p:sp>
        <p:nvSpPr>
          <p:cNvPr id="11" name="テキスト ボックス 10"/>
          <p:cNvSpPr txBox="1"/>
          <p:nvPr/>
        </p:nvSpPr>
        <p:spPr>
          <a:xfrm>
            <a:off x="2704641" y="4648200"/>
            <a:ext cx="1359665" cy="600164"/>
          </a:xfrm>
          <a:prstGeom prst="rect">
            <a:avLst/>
          </a:prstGeom>
          <a:solidFill>
            <a:schemeClr val="bg1">
              <a:lumMod val="85000"/>
            </a:schemeClr>
          </a:solidFill>
          <a:ln>
            <a:solidFill>
              <a:schemeClr val="bg1"/>
            </a:solidFill>
          </a:ln>
        </p:spPr>
        <p:txBody>
          <a:bodyPr wrap="square" rtlCol="0">
            <a:spAutoFit/>
          </a:bodyPr>
          <a:lstStyle/>
          <a:p>
            <a:r>
              <a:rPr kumimoji="1" lang="ja-JP" altLang="en-US" sz="1100" dirty="0" smtClean="0">
                <a:latin typeface="Meiryo UI" panose="020B0604030504040204" pitchFamily="50" charset="-128"/>
                <a:ea typeface="Meiryo UI" panose="020B0604030504040204" pitchFamily="50" charset="-128"/>
              </a:rPr>
              <a:t>変更頻度の少ない共通のユーティリティを使用するか</a:t>
            </a:r>
            <a:endParaRPr kumimoji="1" lang="ja-JP" altLang="en-US" sz="1100" dirty="0">
              <a:latin typeface="Meiryo UI" panose="020B0604030504040204" pitchFamily="50" charset="-128"/>
              <a:ea typeface="Meiryo UI" panose="020B0604030504040204" pitchFamily="50" charset="-128"/>
            </a:endParaRPr>
          </a:p>
        </p:txBody>
      </p:sp>
      <p:sp>
        <p:nvSpPr>
          <p:cNvPr id="5" name="正方形/長方形 4"/>
          <p:cNvSpPr/>
          <p:nvPr/>
        </p:nvSpPr>
        <p:spPr bwMode="auto">
          <a:xfrm>
            <a:off x="2551251" y="5458123"/>
            <a:ext cx="1295400" cy="787377"/>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2" name="テキスト ボックス 11"/>
          <p:cNvSpPr txBox="1"/>
          <p:nvPr/>
        </p:nvSpPr>
        <p:spPr>
          <a:xfrm>
            <a:off x="5592337" y="1353005"/>
            <a:ext cx="3429000" cy="1200329"/>
          </a:xfrm>
          <a:prstGeom prst="rect">
            <a:avLst/>
          </a:prstGeom>
          <a:noFill/>
        </p:spPr>
        <p:txBody>
          <a:bodyPr wrap="square" rtlCol="0">
            <a:spAutoFit/>
          </a:bodyPr>
          <a:lstStyle/>
          <a:p>
            <a:r>
              <a:rPr lang="ja-JP" altLang="en-US" dirty="0" smtClean="0">
                <a:effectLst/>
                <a:latin typeface="Meiryo UI" panose="020B0604030504040204" pitchFamily="50" charset="-128"/>
                <a:ea typeface="Meiryo UI" panose="020B0604030504040204" pitchFamily="50" charset="-128"/>
              </a:rPr>
              <a:t>スタンドアロンな振る舞いをせず</a:t>
            </a:r>
            <a:endParaRPr lang="en-US" altLang="ja-JP" dirty="0" smtClean="0">
              <a:effectLst/>
              <a:latin typeface="Meiryo UI" panose="020B0604030504040204" pitchFamily="50" charset="-128"/>
              <a:ea typeface="Meiryo UI" panose="020B0604030504040204" pitchFamily="50" charset="-128"/>
            </a:endParaRPr>
          </a:p>
          <a:p>
            <a:r>
              <a:rPr lang="ja-JP" altLang="en-US" dirty="0" smtClean="0">
                <a:effectLst/>
                <a:latin typeface="Meiryo UI" panose="020B0604030504040204" pitchFamily="50" charset="-128"/>
                <a:ea typeface="Meiryo UI" panose="020B0604030504040204" pitchFamily="50" charset="-128"/>
              </a:rPr>
              <a:t>バージョン管理をし</a:t>
            </a:r>
            <a:endParaRPr lang="en-US" altLang="ja-JP" dirty="0" smtClean="0">
              <a:effectLst/>
              <a:latin typeface="Meiryo UI" panose="020B0604030504040204" pitchFamily="50" charset="-128"/>
              <a:ea typeface="Meiryo UI" panose="020B0604030504040204" pitchFamily="50" charset="-128"/>
            </a:endParaRPr>
          </a:p>
          <a:p>
            <a:r>
              <a:rPr lang="en-US" altLang="ja-JP" dirty="0" smtClean="0">
                <a:latin typeface="Meiryo UI" panose="020B0604030504040204" pitchFamily="50" charset="-128"/>
                <a:ea typeface="Meiryo UI" panose="020B0604030504040204" pitchFamily="50" charset="-128"/>
              </a:rPr>
              <a:t>500</a:t>
            </a:r>
            <a:r>
              <a:rPr lang="ja-JP" altLang="en-US" dirty="0" smtClean="0">
                <a:latin typeface="Meiryo UI" panose="020B0604030504040204" pitchFamily="50" charset="-128"/>
                <a:ea typeface="Meiryo UI" panose="020B0604030504040204" pitchFamily="50" charset="-128"/>
              </a:rPr>
              <a:t>以下のブロック数で</a:t>
            </a:r>
            <a:endParaRPr lang="en-US" altLang="ja-JP" dirty="0" smtClean="0">
              <a:latin typeface="Meiryo UI" panose="020B0604030504040204" pitchFamily="50" charset="-128"/>
              <a:ea typeface="Meiryo UI" panose="020B0604030504040204" pitchFamily="50" charset="-128"/>
            </a:endParaRPr>
          </a:p>
          <a:p>
            <a:r>
              <a:rPr lang="ja-JP" altLang="en-US" dirty="0" smtClean="0">
                <a:effectLst/>
                <a:latin typeface="Meiryo UI" panose="020B0604030504040204" pitchFamily="50" charset="-128"/>
                <a:ea typeface="Meiryo UI" panose="020B0604030504040204" pitchFamily="50" charset="-128"/>
              </a:rPr>
              <a:t>共通のユーティリティを使用しない</a:t>
            </a:r>
            <a:endParaRPr lang="en-US" altLang="ja-JP" dirty="0">
              <a:effectLst/>
              <a:latin typeface="Meiryo UI" panose="020B0604030504040204" pitchFamily="50" charset="-128"/>
              <a:ea typeface="Meiryo UI" panose="020B0604030504040204" pitchFamily="50" charset="-128"/>
            </a:endParaRPr>
          </a:p>
        </p:txBody>
      </p:sp>
      <p:sp>
        <p:nvSpPr>
          <p:cNvPr id="14" name="テキスト ボックス 13"/>
          <p:cNvSpPr txBox="1"/>
          <p:nvPr/>
        </p:nvSpPr>
        <p:spPr>
          <a:xfrm>
            <a:off x="4982737" y="3395120"/>
            <a:ext cx="4648200" cy="2585323"/>
          </a:xfrm>
          <a:prstGeom prst="rect">
            <a:avLst/>
          </a:prstGeom>
          <a:noFill/>
        </p:spPr>
        <p:txBody>
          <a:bodyPr wrap="square" rtlCol="0">
            <a:spAutoFit/>
          </a:bodyPr>
          <a:lstStyle/>
          <a:p>
            <a:r>
              <a:rPr lang="en-US" altLang="ja-JP" dirty="0" smtClean="0">
                <a:effectLst/>
                <a:latin typeface="Meiryo UI" panose="020B0604030504040204" pitchFamily="50" charset="-128"/>
                <a:ea typeface="Meiryo UI" panose="020B0604030504040204" pitchFamily="50" charset="-128"/>
              </a:rPr>
              <a:t>【</a:t>
            </a:r>
            <a:r>
              <a:rPr lang="ja-JP" altLang="en-US" dirty="0" smtClean="0">
                <a:effectLst/>
                <a:latin typeface="Meiryo UI" panose="020B0604030504040204" pitchFamily="50" charset="-128"/>
                <a:ea typeface="Meiryo UI" panose="020B0604030504040204" pitchFamily="50" charset="-128"/>
              </a:rPr>
              <a:t>考えられる使用シーン</a:t>
            </a:r>
            <a:r>
              <a:rPr lang="en-US" altLang="ja-JP" dirty="0" smtClean="0">
                <a:effectLst/>
                <a:latin typeface="Meiryo UI" panose="020B0604030504040204" pitchFamily="50" charset="-128"/>
                <a:ea typeface="Meiryo UI" panose="020B0604030504040204" pitchFamily="50" charset="-128"/>
              </a:rPr>
              <a:t>】</a:t>
            </a:r>
          </a:p>
          <a:p>
            <a:r>
              <a:rPr lang="ja-JP" altLang="en-US" dirty="0" smtClean="0">
                <a:effectLst/>
                <a:latin typeface="Meiryo UI" panose="020B0604030504040204" pitchFamily="50" charset="-128"/>
                <a:ea typeface="Meiryo UI" panose="020B0604030504040204" pitchFamily="50" charset="-128"/>
              </a:rPr>
              <a:t>モデルが肥大化した時の分割手段の一つ</a:t>
            </a:r>
            <a:endParaRPr lang="en-US" altLang="ja-JP" dirty="0" smtClean="0">
              <a:effectLst/>
              <a:latin typeface="Meiryo UI" panose="020B0604030504040204" pitchFamily="50" charset="-128"/>
              <a:ea typeface="Meiryo UI" panose="020B0604030504040204" pitchFamily="50" charset="-128"/>
            </a:endParaRPr>
          </a:p>
          <a:p>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ライブラリとの違い</a:t>
            </a:r>
            <a:r>
              <a:rPr lang="en-US" altLang="ja-JP" dirty="0" smtClean="0">
                <a:latin typeface="Meiryo UI" panose="020B0604030504040204" pitchFamily="50" charset="-128"/>
                <a:ea typeface="Meiryo UI" panose="020B0604030504040204" pitchFamily="50" charset="-128"/>
              </a:rPr>
              <a:t>】</a:t>
            </a:r>
            <a:endParaRPr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使用範囲大規模でいろんな</a:t>
            </a:r>
            <a:r>
              <a:rPr lang="ja-JP" altLang="en-US" dirty="0" smtClean="0">
                <a:latin typeface="Meiryo UI" panose="020B0604030504040204" pitchFamily="50" charset="-128"/>
                <a:ea typeface="Meiryo UI" panose="020B0604030504040204" pitchFamily="50" charset="-128"/>
              </a:rPr>
              <a:t>ところで使う場合</a:t>
            </a:r>
            <a:r>
              <a:rPr lang="ja-JP" altLang="en-US" dirty="0">
                <a:latin typeface="Meiryo UI" panose="020B0604030504040204" pitchFamily="50" charset="-128"/>
                <a:ea typeface="Meiryo UI" panose="020B0604030504040204" pitchFamily="50" charset="-128"/>
              </a:rPr>
              <a:t>　</a:t>
            </a:r>
            <a:endParaRPr lang="en-US" altLang="ja-JP" dirty="0" smtClean="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設計</a:t>
            </a:r>
            <a:r>
              <a:rPr lang="ja-JP" altLang="en-US" dirty="0">
                <a:latin typeface="Meiryo UI" panose="020B0604030504040204" pitchFamily="50" charset="-128"/>
                <a:ea typeface="Meiryo UI" panose="020B0604030504040204" pitchFamily="50" charset="-128"/>
              </a:rPr>
              <a:t>変更</a:t>
            </a:r>
            <a:r>
              <a:rPr lang="ja-JP" altLang="en-US" dirty="0" smtClean="0">
                <a:latin typeface="Meiryo UI" panose="020B0604030504040204" pitchFamily="50" charset="-128"/>
                <a:ea typeface="Meiryo UI" panose="020B0604030504040204" pitchFamily="50" charset="-128"/>
              </a:rPr>
              <a:t>できないようにしたい→</a:t>
            </a:r>
            <a:r>
              <a:rPr lang="ja-JP" altLang="en-US" dirty="0">
                <a:latin typeface="Meiryo UI" panose="020B0604030504040204" pitchFamily="50" charset="-128"/>
                <a:ea typeface="Meiryo UI" panose="020B0604030504040204" pitchFamily="50" charset="-128"/>
              </a:rPr>
              <a:t>ライブラリ</a:t>
            </a:r>
            <a:endParaRPr lang="en-US" altLang="ja-JP" dirty="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モデル</a:t>
            </a:r>
            <a:r>
              <a:rPr lang="ja-JP" altLang="en-US" dirty="0">
                <a:latin typeface="Meiryo UI" panose="020B0604030504040204" pitchFamily="50" charset="-128"/>
                <a:ea typeface="Meiryo UI" panose="020B0604030504040204" pitchFamily="50" charset="-128"/>
              </a:rPr>
              <a:t>単体でコード生成したい→</a:t>
            </a:r>
            <a:r>
              <a:rPr lang="ja-JP" altLang="en-US" dirty="0" smtClean="0">
                <a:latin typeface="Meiryo UI" panose="020B0604030504040204" pitchFamily="50" charset="-128"/>
                <a:ea typeface="Meiryo UI" panose="020B0604030504040204" pitchFamily="50" charset="-128"/>
              </a:rPr>
              <a:t>リファレンス</a:t>
            </a:r>
            <a:endParaRPr lang="en-US" altLang="ja-JP" dirty="0" smtClean="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ライブラリロックがないことを使われ方</a:t>
            </a:r>
            <a:endParaRPr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　　例　</a:t>
            </a:r>
            <a:r>
              <a:rPr lang="ja-JP" altLang="en-US" dirty="0" smtClean="0">
                <a:latin typeface="Meiryo UI" panose="020B0604030504040204" pitchFamily="50" charset="-128"/>
                <a:ea typeface="Meiryo UI" panose="020B0604030504040204" pitchFamily="50" charset="-128"/>
              </a:rPr>
              <a:t>汎用な処理等</a:t>
            </a:r>
            <a:r>
              <a:rPr lang="ja-JP" altLang="en-US" dirty="0">
                <a:latin typeface="Meiryo UI" panose="020B0604030504040204" pitchFamily="50" charset="-128"/>
                <a:ea typeface="Meiryo UI" panose="020B0604030504040204" pitchFamily="50" charset="-128"/>
              </a:rPr>
              <a:t>　→ロックしておきたい</a:t>
            </a:r>
            <a:endParaRPr lang="en-US" altLang="ja-JP" dirty="0">
              <a:latin typeface="Meiryo UI" panose="020B0604030504040204" pitchFamily="50" charset="-128"/>
              <a:ea typeface="Meiryo UI" panose="020B0604030504040204" pitchFamily="50" charset="-128"/>
            </a:endParaRPr>
          </a:p>
          <a:p>
            <a:endParaRPr lang="en-US" altLang="ja-JP" dirty="0" smtClean="0">
              <a:latin typeface="Meiryo UI" panose="020B0604030504040204" pitchFamily="50" charset="-128"/>
              <a:ea typeface="Meiryo UI" panose="020B0604030504040204" pitchFamily="50" charset="-128"/>
            </a:endParaRPr>
          </a:p>
        </p:txBody>
      </p:sp>
      <p:sp>
        <p:nvSpPr>
          <p:cNvPr id="6" name="下矢印 5"/>
          <p:cNvSpPr/>
          <p:nvPr/>
        </p:nvSpPr>
        <p:spPr bwMode="auto">
          <a:xfrm>
            <a:off x="6019800" y="2695260"/>
            <a:ext cx="1905000" cy="42894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8531096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075" name="Rectangle 3"/>
          <p:cNvSpPr>
            <a:spLocks noGrp="1" noChangeArrowheads="1"/>
          </p:cNvSpPr>
          <p:nvPr>
            <p:ph type="body" idx="4294967295"/>
          </p:nvPr>
        </p:nvSpPr>
        <p:spPr bwMode="auto">
          <a:xfrm>
            <a:off x="447675" y="3225800"/>
            <a:ext cx="8696325" cy="6096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ctr" eaLnBrk="1" hangingPunct="1">
              <a:lnSpc>
                <a:spcPct val="80000"/>
              </a:lnSpc>
              <a:buFont typeface="Wingdings" pitchFamily="2" charset="2"/>
              <a:buNone/>
            </a:pPr>
            <a:r>
              <a:rPr lang="ja-JP" altLang="en-US" sz="3600" dirty="0" smtClean="0"/>
              <a:t>生成コードについて</a:t>
            </a:r>
            <a:endParaRPr lang="en-US" altLang="ja-JP" sz="3600" dirty="0" smtClean="0"/>
          </a:p>
        </p:txBody>
      </p:sp>
    </p:spTree>
    <p:extLst>
      <p:ext uri="{BB962C8B-B14F-4D97-AF65-F5344CB8AC3E}">
        <p14:creationId xmlns:p14="http://schemas.microsoft.com/office/powerpoint/2010/main" val="387864084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ja-JP" altLang="en-US" sz="2000" dirty="0" smtClean="0"/>
              <a:t>生成コードの比較</a:t>
            </a:r>
            <a:r>
              <a:rPr lang="en-US" altLang="ja-JP" sz="2000" dirty="0" smtClean="0"/>
              <a:t>(</a:t>
            </a:r>
            <a:r>
              <a:rPr lang="ja-JP" altLang="en-US" sz="2000" dirty="0" smtClean="0"/>
              <a:t>バーチャル</a:t>
            </a:r>
            <a:r>
              <a:rPr lang="en-US" altLang="ja-JP" sz="2000" dirty="0" smtClean="0"/>
              <a:t>)</a:t>
            </a:r>
            <a:endParaRPr lang="ja-JP" altLang="en-US" sz="2000" dirty="0" smtClean="0">
              <a:latin typeface="ＭＳ Ｐゴシック" charset="-128"/>
            </a:endParaRPr>
          </a:p>
        </p:txBody>
      </p:sp>
      <p:sp>
        <p:nvSpPr>
          <p:cNvPr id="3075" name="Rectangle 3"/>
          <p:cNvSpPr>
            <a:spLocks noGrp="1" noChangeArrowheads="1"/>
          </p:cNvSpPr>
          <p:nvPr>
            <p:ph type="body" idx="4294967295"/>
          </p:nvPr>
        </p:nvSpPr>
        <p:spPr bwMode="auto">
          <a:xfrm>
            <a:off x="447675" y="1357313"/>
            <a:ext cx="869632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ja-JP" altLang="en-US" sz="2000" dirty="0" smtClean="0"/>
              <a:t>→コード上での差異はなかった。</a:t>
            </a: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None/>
            </a:pPr>
            <a:r>
              <a:rPr lang="ja-JP" altLang="en-US" sz="2000" dirty="0" smtClean="0"/>
              <a:t>○バーチャルサブシステム</a:t>
            </a: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r>
              <a:rPr lang="ja-JP" altLang="en-US" sz="2000" dirty="0" smtClean="0"/>
              <a:t>　　　　サブシステム　　　　　　　　　　　　　　　　　　　　サブシステム参照</a:t>
            </a:r>
            <a:endParaRPr lang="en-US" altLang="ja-JP" sz="2000" dirty="0"/>
          </a:p>
          <a:p>
            <a:pPr eaLnBrk="1" hangingPunct="1">
              <a:lnSpc>
                <a:spcPct val="80000"/>
              </a:lnSpc>
              <a:buFont typeface="Wingdings" pitchFamily="2" charset="2"/>
              <a:buNone/>
            </a:pPr>
            <a:endParaRPr lang="en-US" altLang="ja-JP" sz="2000" dirty="0" smtClean="0"/>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4486" y="3211512"/>
            <a:ext cx="2867025"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060" y="3240087"/>
            <a:ext cx="2886075"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4332288"/>
            <a:ext cx="8839200" cy="962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321590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ja-JP" altLang="en-US" sz="2000" dirty="0" smtClean="0"/>
              <a:t>生成</a:t>
            </a:r>
            <a:r>
              <a:rPr lang="ja-JP" altLang="en-US" sz="2000" dirty="0"/>
              <a:t>コードの</a:t>
            </a:r>
            <a:r>
              <a:rPr lang="ja-JP" altLang="en-US" sz="2000" dirty="0" smtClean="0"/>
              <a:t>比較</a:t>
            </a:r>
            <a:r>
              <a:rPr lang="en-US" altLang="ja-JP" sz="2000" dirty="0" smtClean="0"/>
              <a:t>(</a:t>
            </a:r>
            <a:r>
              <a:rPr lang="ja-JP" altLang="en-US" sz="2000" dirty="0" smtClean="0"/>
              <a:t>アトミック</a:t>
            </a:r>
            <a:r>
              <a:rPr lang="en-US" altLang="ja-JP" sz="2000" dirty="0" smtClean="0"/>
              <a:t>+</a:t>
            </a:r>
            <a:r>
              <a:rPr lang="ja-JP" altLang="en-US" sz="2000" dirty="0" smtClean="0"/>
              <a:t>コード生成オプション「自動」</a:t>
            </a:r>
            <a:r>
              <a:rPr lang="en-US" altLang="ja-JP" sz="2000" dirty="0" smtClean="0"/>
              <a:t>)</a:t>
            </a:r>
            <a:endParaRPr lang="ja-JP" altLang="en-US" sz="2000" dirty="0" smtClean="0">
              <a:latin typeface="ＭＳ Ｐゴシック" charset="-128"/>
            </a:endParaRPr>
          </a:p>
        </p:txBody>
      </p:sp>
      <p:sp>
        <p:nvSpPr>
          <p:cNvPr id="3075" name="Rectangle 3"/>
          <p:cNvSpPr>
            <a:spLocks noGrp="1" noChangeArrowheads="1"/>
          </p:cNvSpPr>
          <p:nvPr>
            <p:ph type="body" idx="4294967295"/>
          </p:nvPr>
        </p:nvSpPr>
        <p:spPr bwMode="auto">
          <a:xfrm>
            <a:off x="447675" y="1357313"/>
            <a:ext cx="869632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ja-JP" altLang="en-US" sz="2000" dirty="0" smtClean="0"/>
              <a:t>通常のサブシステムとサブシステム参照のコード生成結果を比較</a:t>
            </a:r>
            <a:endParaRPr lang="en-US" altLang="ja-JP" sz="2000" dirty="0" smtClean="0"/>
          </a:p>
          <a:p>
            <a:pPr eaLnBrk="1" hangingPunct="1">
              <a:lnSpc>
                <a:spcPct val="80000"/>
              </a:lnSpc>
              <a:buFont typeface="Wingdings" pitchFamily="2" charset="2"/>
              <a:buNone/>
            </a:pPr>
            <a:r>
              <a:rPr lang="ja-JP" altLang="en-US" sz="2000" dirty="0" smtClean="0"/>
              <a:t>→コード上での差異はなかった。</a:t>
            </a: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r>
              <a:rPr lang="ja-JP" altLang="en-US" sz="2000" dirty="0" smtClean="0"/>
              <a:t>○アトミックサブシステム＋コード生成オプション「自動」</a:t>
            </a: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None/>
            </a:pPr>
            <a:r>
              <a:rPr lang="ja-JP" altLang="en-US" sz="2000" dirty="0"/>
              <a:t>　　　　サブシステム　　　　　　　　　　　　　　　　　　　　サブシステム参照</a:t>
            </a:r>
            <a:endParaRPr lang="en-US" altLang="ja-JP" sz="2000" dirty="0"/>
          </a:p>
          <a:p>
            <a:pPr eaLnBrk="1" hangingPunct="1">
              <a:lnSpc>
                <a:spcPct val="80000"/>
              </a:lnSpc>
              <a:buFont typeface="Wingdings" pitchFamily="2" charset="2"/>
              <a:buNone/>
            </a:pPr>
            <a:endParaRPr lang="en-US" altLang="ja-JP" sz="2000" dirty="0" smtClean="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438" y="3238500"/>
            <a:ext cx="2828925"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00" y="4771297"/>
            <a:ext cx="9055100" cy="9579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59413" y="3260725"/>
            <a:ext cx="2847975" cy="714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7178933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ja-JP" altLang="en-US" sz="2000" dirty="0"/>
              <a:t>生成コードの比較</a:t>
            </a:r>
            <a:r>
              <a:rPr lang="en-US" altLang="ja-JP" sz="2000" dirty="0"/>
              <a:t>(</a:t>
            </a:r>
            <a:r>
              <a:rPr lang="ja-JP" altLang="en-US" sz="2000" dirty="0"/>
              <a:t>アトミック</a:t>
            </a:r>
            <a:r>
              <a:rPr lang="en-US" altLang="ja-JP" sz="2000" dirty="0"/>
              <a:t>+</a:t>
            </a:r>
            <a:r>
              <a:rPr lang="ja-JP" altLang="en-US" sz="2000" dirty="0"/>
              <a:t>コード生成オプション</a:t>
            </a:r>
            <a:r>
              <a:rPr lang="ja-JP" altLang="en-US" sz="2000" dirty="0" smtClean="0"/>
              <a:t>「</a:t>
            </a:r>
            <a:r>
              <a:rPr lang="ja-JP" altLang="en-US" sz="2000" dirty="0"/>
              <a:t>インライン</a:t>
            </a:r>
            <a:r>
              <a:rPr lang="ja-JP" altLang="en-US" sz="2000" dirty="0" smtClean="0"/>
              <a:t>」</a:t>
            </a:r>
            <a:r>
              <a:rPr lang="en-US" altLang="ja-JP" sz="2000" dirty="0"/>
              <a:t>)</a:t>
            </a:r>
            <a:endParaRPr lang="ja-JP" altLang="en-US" sz="2800" dirty="0" smtClean="0">
              <a:latin typeface="ＭＳ Ｐゴシック" charset="-128"/>
            </a:endParaRPr>
          </a:p>
        </p:txBody>
      </p:sp>
      <p:sp>
        <p:nvSpPr>
          <p:cNvPr id="3075" name="Rectangle 3"/>
          <p:cNvSpPr>
            <a:spLocks noGrp="1" noChangeArrowheads="1"/>
          </p:cNvSpPr>
          <p:nvPr>
            <p:ph type="body" idx="4294967295"/>
          </p:nvPr>
        </p:nvSpPr>
        <p:spPr bwMode="auto">
          <a:xfrm>
            <a:off x="447675" y="1357313"/>
            <a:ext cx="869632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ja-JP" altLang="en-US" sz="2000" dirty="0" smtClean="0"/>
              <a:t>通常のサブシステムとサブシステム参照のコード生成結果を比較</a:t>
            </a:r>
            <a:endParaRPr lang="en-US" altLang="ja-JP" sz="2000" dirty="0" smtClean="0"/>
          </a:p>
          <a:p>
            <a:pPr eaLnBrk="1" hangingPunct="1">
              <a:lnSpc>
                <a:spcPct val="80000"/>
              </a:lnSpc>
              <a:buFont typeface="Wingdings" pitchFamily="2" charset="2"/>
              <a:buNone/>
            </a:pPr>
            <a:r>
              <a:rPr lang="ja-JP" altLang="en-US" sz="2000" dirty="0" smtClean="0"/>
              <a:t>→コード上での差異はなかった。</a:t>
            </a: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r>
              <a:rPr lang="ja-JP" altLang="en-US" sz="2000" dirty="0" smtClean="0"/>
              <a:t>○アトミックサブシステム＋コード生成オプション「インライン」</a:t>
            </a: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None/>
            </a:pPr>
            <a:r>
              <a:rPr lang="ja-JP" altLang="en-US" sz="2000" dirty="0"/>
              <a:t>　　　　サブシステム　　　　　　　　　　　　　　　　　　　　サブシステム参照</a:t>
            </a:r>
            <a:endParaRPr lang="en-US" altLang="ja-JP" sz="2000" dirty="0"/>
          </a:p>
          <a:p>
            <a:pPr eaLnBrk="1" hangingPunct="1">
              <a:lnSpc>
                <a:spcPct val="80000"/>
              </a:lnSpc>
              <a:buFont typeface="Wingdings" pitchFamily="2" charset="2"/>
              <a:buNone/>
            </a:pPr>
            <a:endParaRPr lang="en-US" altLang="ja-JP" sz="2000" dirty="0" smtClean="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075" y="3263900"/>
            <a:ext cx="2838450" cy="714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4652801"/>
            <a:ext cx="9144000" cy="12336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6400" y="3254374"/>
            <a:ext cx="2743200"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333735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ja-JP" altLang="en-US" sz="2000" dirty="0"/>
              <a:t>生成コードの</a:t>
            </a:r>
            <a:r>
              <a:rPr lang="ja-JP" altLang="en-US" sz="2000" dirty="0" smtClean="0"/>
              <a:t>比較</a:t>
            </a:r>
            <a:r>
              <a:rPr lang="en-US" altLang="ja-JP" sz="2000" dirty="0" smtClean="0"/>
              <a:t/>
            </a:r>
            <a:br>
              <a:rPr lang="en-US" altLang="ja-JP" sz="2000" dirty="0" smtClean="0"/>
            </a:br>
            <a:r>
              <a:rPr lang="en-US" altLang="ja-JP" sz="2000" dirty="0" smtClean="0"/>
              <a:t>(</a:t>
            </a:r>
            <a:r>
              <a:rPr lang="ja-JP" altLang="en-US" sz="2000" dirty="0"/>
              <a:t>アトミック</a:t>
            </a:r>
            <a:r>
              <a:rPr lang="en-US" altLang="ja-JP" sz="2000" dirty="0"/>
              <a:t>+</a:t>
            </a:r>
            <a:r>
              <a:rPr lang="ja-JP" altLang="en-US" sz="2000" dirty="0"/>
              <a:t>コード生成オプション</a:t>
            </a:r>
            <a:r>
              <a:rPr lang="ja-JP" altLang="en-US" sz="2000" dirty="0" smtClean="0"/>
              <a:t>「再利用できない関数」</a:t>
            </a:r>
            <a:r>
              <a:rPr lang="en-US" altLang="ja-JP" sz="2000" dirty="0"/>
              <a:t>)</a:t>
            </a:r>
            <a:endParaRPr lang="ja-JP" altLang="en-US" sz="2000" dirty="0" smtClean="0">
              <a:latin typeface="ＭＳ Ｐゴシック" charset="-128"/>
            </a:endParaRPr>
          </a:p>
        </p:txBody>
      </p:sp>
      <p:sp>
        <p:nvSpPr>
          <p:cNvPr id="3075" name="Rectangle 3"/>
          <p:cNvSpPr>
            <a:spLocks noGrp="1" noChangeArrowheads="1"/>
          </p:cNvSpPr>
          <p:nvPr>
            <p:ph type="body" idx="4294967295"/>
          </p:nvPr>
        </p:nvSpPr>
        <p:spPr bwMode="auto">
          <a:xfrm>
            <a:off x="447675" y="1357313"/>
            <a:ext cx="869632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ja-JP" altLang="en-US" sz="2000" dirty="0" smtClean="0"/>
              <a:t>通常のサブシステムとサブシステム参照のコード生成結果を比較</a:t>
            </a:r>
            <a:endParaRPr lang="en-US" altLang="ja-JP" sz="2000" dirty="0"/>
          </a:p>
          <a:p>
            <a:pPr eaLnBrk="1" hangingPunct="1">
              <a:lnSpc>
                <a:spcPct val="80000"/>
              </a:lnSpc>
              <a:buFont typeface="Wingdings" pitchFamily="2" charset="2"/>
              <a:buNone/>
            </a:pPr>
            <a:r>
              <a:rPr lang="ja-JP" altLang="en-US" sz="2000" dirty="0" smtClean="0"/>
              <a:t>→コード上での差異はなかった。</a:t>
            </a: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r>
              <a:rPr lang="ja-JP" altLang="en-US" sz="2000" dirty="0" smtClean="0"/>
              <a:t>○アトミックサブシステム＋コード生成オプション「再利用できない関数」</a:t>
            </a: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None/>
            </a:pPr>
            <a:r>
              <a:rPr lang="ja-JP" altLang="en-US" sz="2000" dirty="0"/>
              <a:t>　　　　サブシステム　　　　　　　　　　　　　　　　　　　　サブシステム参照</a:t>
            </a:r>
            <a:endParaRPr lang="en-US" altLang="ja-JP" sz="2000" dirty="0"/>
          </a:p>
          <a:p>
            <a:pPr eaLnBrk="1" hangingPunct="1">
              <a:lnSpc>
                <a:spcPct val="80000"/>
              </a:lnSpc>
              <a:buFont typeface="Wingdings" pitchFamily="2" charset="2"/>
              <a:buNone/>
            </a:pPr>
            <a:endParaRPr lang="en-US" altLang="ja-JP" sz="2000" dirty="0" smtClean="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588" y="3263900"/>
            <a:ext cx="2790825" cy="695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770085"/>
            <a:ext cx="9144000" cy="6069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162414"/>
            <a:ext cx="9144000" cy="12795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29263" y="3241675"/>
            <a:ext cx="2733675" cy="70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137211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ja-JP" altLang="en-US" sz="2000" dirty="0"/>
              <a:t>生成コードの</a:t>
            </a:r>
            <a:r>
              <a:rPr lang="ja-JP" altLang="en-US" sz="2000" dirty="0" smtClean="0"/>
              <a:t>比較</a:t>
            </a:r>
            <a:r>
              <a:rPr lang="en-US" altLang="ja-JP" sz="2000" dirty="0" smtClean="0"/>
              <a:t/>
            </a:r>
            <a:br>
              <a:rPr lang="en-US" altLang="ja-JP" sz="2000" dirty="0" smtClean="0"/>
            </a:br>
            <a:r>
              <a:rPr lang="en-US" altLang="ja-JP" sz="2000" dirty="0" smtClean="0"/>
              <a:t>(</a:t>
            </a:r>
            <a:r>
              <a:rPr lang="ja-JP" altLang="en-US" sz="2000" dirty="0"/>
              <a:t>アトミック</a:t>
            </a:r>
            <a:r>
              <a:rPr lang="en-US" altLang="ja-JP" sz="2000" dirty="0"/>
              <a:t>+</a:t>
            </a:r>
            <a:r>
              <a:rPr lang="ja-JP" altLang="en-US" sz="2000" dirty="0"/>
              <a:t>コード生成オプション</a:t>
            </a:r>
            <a:r>
              <a:rPr lang="ja-JP" altLang="en-US" sz="2000" dirty="0" smtClean="0"/>
              <a:t>「再利用可能な関数」</a:t>
            </a:r>
            <a:r>
              <a:rPr lang="en-US" altLang="ja-JP" sz="2000" dirty="0"/>
              <a:t>)</a:t>
            </a:r>
            <a:endParaRPr lang="ja-JP" altLang="en-US" sz="2000" dirty="0" smtClean="0">
              <a:latin typeface="ＭＳ Ｐゴシック" charset="-128"/>
            </a:endParaRPr>
          </a:p>
        </p:txBody>
      </p:sp>
      <p:sp>
        <p:nvSpPr>
          <p:cNvPr id="3075" name="Rectangle 3"/>
          <p:cNvSpPr>
            <a:spLocks noGrp="1" noChangeArrowheads="1"/>
          </p:cNvSpPr>
          <p:nvPr>
            <p:ph type="body" idx="4294967295"/>
          </p:nvPr>
        </p:nvSpPr>
        <p:spPr bwMode="auto">
          <a:xfrm>
            <a:off x="447675" y="1357313"/>
            <a:ext cx="869632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ja-JP" altLang="en-US" sz="2000" dirty="0" smtClean="0"/>
              <a:t>通常のサブシステムとサブシステム参照のコード生成結果を比較</a:t>
            </a:r>
            <a:endParaRPr lang="en-US" altLang="ja-JP" sz="2000" dirty="0"/>
          </a:p>
          <a:p>
            <a:pPr eaLnBrk="1" hangingPunct="1">
              <a:lnSpc>
                <a:spcPct val="80000"/>
              </a:lnSpc>
              <a:buFont typeface="Wingdings" pitchFamily="2" charset="2"/>
              <a:buNone/>
            </a:pPr>
            <a:r>
              <a:rPr lang="ja-JP" altLang="en-US" sz="2000" dirty="0" smtClean="0"/>
              <a:t>→コード上での差異はなかった。</a:t>
            </a: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r>
              <a:rPr lang="ja-JP" altLang="en-US" sz="2000" dirty="0" smtClean="0"/>
              <a:t>○アトミックサブシステム＋コード生成オプション「再利用可能な関数」</a:t>
            </a: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None/>
            </a:pPr>
            <a:r>
              <a:rPr lang="ja-JP" altLang="en-US" sz="2000" dirty="0"/>
              <a:t>　　　　サブシステム　　　　　　　　　　　　　　　　　　　　サブシステム参照</a:t>
            </a:r>
            <a:endParaRPr lang="en-US" altLang="ja-JP" sz="2000" dirty="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575" y="3232150"/>
            <a:ext cx="2752725" cy="742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356118"/>
            <a:ext cx="9144000" cy="10494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029983"/>
            <a:ext cx="9144000" cy="10468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72113" y="3241675"/>
            <a:ext cx="2847975" cy="714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04080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ja-JP" altLang="en-US" sz="2000" dirty="0"/>
              <a:t>生成コードの比較</a:t>
            </a:r>
            <a:r>
              <a:rPr lang="en-US" altLang="ja-JP" sz="2000" dirty="0" smtClean="0"/>
              <a:t>(</a:t>
            </a:r>
            <a:r>
              <a:rPr lang="ja-JP" altLang="en-US" sz="2000" dirty="0" smtClean="0"/>
              <a:t>モデル参照</a:t>
            </a:r>
            <a:r>
              <a:rPr lang="en-US" altLang="ja-JP" sz="2000" dirty="0" smtClean="0"/>
              <a:t>)</a:t>
            </a:r>
            <a:endParaRPr lang="ja-JP" altLang="en-US" sz="2000" dirty="0" smtClean="0">
              <a:latin typeface="ＭＳ Ｐゴシック" charset="-128"/>
            </a:endParaRPr>
          </a:p>
        </p:txBody>
      </p:sp>
      <p:sp>
        <p:nvSpPr>
          <p:cNvPr id="3075" name="Rectangle 3"/>
          <p:cNvSpPr>
            <a:spLocks noGrp="1" noChangeArrowheads="1"/>
          </p:cNvSpPr>
          <p:nvPr>
            <p:ph type="body" idx="4294967295"/>
          </p:nvPr>
        </p:nvSpPr>
        <p:spPr bwMode="auto">
          <a:xfrm>
            <a:off x="447675" y="1357313"/>
            <a:ext cx="869632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None/>
            </a:pPr>
            <a:r>
              <a:rPr lang="ja-JP" altLang="en-US" sz="2000" dirty="0"/>
              <a:t>サブシステム参照とモデル</a:t>
            </a:r>
            <a:r>
              <a:rPr lang="ja-JP" altLang="en-US" sz="2000" dirty="0" smtClean="0"/>
              <a:t>参照の生成コード比較</a:t>
            </a:r>
            <a:endParaRPr lang="en-US" altLang="ja-JP" sz="2000" dirty="0"/>
          </a:p>
          <a:p>
            <a:pPr eaLnBrk="1" hangingPunct="1">
              <a:lnSpc>
                <a:spcPct val="80000"/>
              </a:lnSpc>
              <a:buFont typeface="Wingdings" pitchFamily="2" charset="2"/>
              <a:buNone/>
            </a:pPr>
            <a:r>
              <a:rPr lang="ja-JP" altLang="en-US" sz="2000" dirty="0" smtClean="0"/>
              <a:t>→モデル参照はソースが別ファイルに出力される。</a:t>
            </a:r>
            <a:endParaRPr lang="en-US" altLang="ja-JP" sz="2000" dirty="0"/>
          </a:p>
          <a:p>
            <a:pPr eaLnBrk="1" hangingPunct="1">
              <a:lnSpc>
                <a:spcPct val="80000"/>
              </a:lnSpc>
              <a:buNone/>
            </a:pPr>
            <a:r>
              <a:rPr lang="ja-JP" altLang="en-US" sz="2000" dirty="0"/>
              <a:t>　　　　</a:t>
            </a:r>
            <a:r>
              <a:rPr lang="ja-JP" altLang="en-US" sz="2000" dirty="0" smtClean="0"/>
              <a:t>サブシステム参照</a:t>
            </a:r>
            <a:r>
              <a:rPr lang="ja-JP" altLang="en-US" sz="2000" dirty="0"/>
              <a:t>　　　　　　　　　　　　　　　　　　　</a:t>
            </a:r>
            <a:r>
              <a:rPr lang="ja-JP" altLang="en-US" sz="2000" dirty="0" smtClean="0"/>
              <a:t>モデル参照</a:t>
            </a:r>
            <a:endParaRPr lang="en-US" altLang="ja-JP" sz="2000" dirty="0" smtClean="0"/>
          </a:p>
          <a:p>
            <a:pPr eaLnBrk="1" hangingPunct="1">
              <a:lnSpc>
                <a:spcPct val="80000"/>
              </a:lnSpc>
              <a:buNone/>
            </a:pPr>
            <a:endParaRPr lang="en-US" altLang="ja-JP" sz="2000" dirty="0"/>
          </a:p>
          <a:p>
            <a:pPr eaLnBrk="1" hangingPunct="1">
              <a:lnSpc>
                <a:spcPct val="80000"/>
              </a:lnSpc>
              <a:buNone/>
            </a:pPr>
            <a:endParaRPr lang="en-US" altLang="ja-JP" sz="2000" dirty="0" smtClean="0"/>
          </a:p>
          <a:p>
            <a:pPr eaLnBrk="1" hangingPunct="1">
              <a:lnSpc>
                <a:spcPct val="80000"/>
              </a:lnSpc>
              <a:buNone/>
            </a:pPr>
            <a:endParaRPr lang="en-US" altLang="ja-JP" sz="2000" dirty="0"/>
          </a:p>
          <a:p>
            <a:pPr eaLnBrk="1" hangingPunct="1">
              <a:lnSpc>
                <a:spcPct val="80000"/>
              </a:lnSpc>
              <a:buNone/>
            </a:pPr>
            <a:endParaRPr lang="en-US" altLang="ja-JP" sz="2000" dirty="0" smtClean="0"/>
          </a:p>
          <a:p>
            <a:pPr eaLnBrk="1" hangingPunct="1">
              <a:lnSpc>
                <a:spcPct val="80000"/>
              </a:lnSpc>
              <a:buNone/>
            </a:pPr>
            <a:endParaRPr lang="en-US" altLang="ja-JP" sz="2000" dirty="0"/>
          </a:p>
          <a:p>
            <a:pPr eaLnBrk="1" hangingPunct="1">
              <a:lnSpc>
                <a:spcPct val="80000"/>
              </a:lnSpc>
              <a:buNone/>
            </a:pPr>
            <a:endParaRPr lang="en-US" altLang="ja-JP" sz="2000" dirty="0" smtClean="0"/>
          </a:p>
          <a:p>
            <a:pPr eaLnBrk="1" hangingPunct="1">
              <a:lnSpc>
                <a:spcPct val="80000"/>
              </a:lnSpc>
              <a:buNone/>
            </a:pPr>
            <a:r>
              <a:rPr lang="ja-JP" altLang="en-US" sz="2000" dirty="0"/>
              <a:t>　</a:t>
            </a:r>
            <a:r>
              <a:rPr lang="ja-JP" altLang="en-US" sz="2000" dirty="0" smtClean="0"/>
              <a:t>　　　　　　　　　　　　　　　　　　　　　　　　　　　　別ファイル</a:t>
            </a:r>
            <a:endParaRPr lang="en-US" altLang="ja-JP" sz="2000" dirty="0" smtClean="0"/>
          </a:p>
          <a:p>
            <a:pPr eaLnBrk="1" hangingPunct="1">
              <a:lnSpc>
                <a:spcPct val="80000"/>
              </a:lnSpc>
              <a:buNone/>
            </a:pPr>
            <a:endParaRPr lang="en-US" altLang="ja-JP" sz="2000" dirty="0"/>
          </a:p>
          <a:p>
            <a:pPr eaLnBrk="1" hangingPunct="1">
              <a:lnSpc>
                <a:spcPct val="80000"/>
              </a:lnSpc>
              <a:buNone/>
            </a:pPr>
            <a:endParaRPr lang="en-US" altLang="ja-JP" sz="2000" dirty="0" smtClean="0"/>
          </a:p>
          <a:p>
            <a:pPr eaLnBrk="1" hangingPunct="1">
              <a:lnSpc>
                <a:spcPct val="80000"/>
              </a:lnSpc>
              <a:buNone/>
            </a:pPr>
            <a:endParaRPr lang="en-US" altLang="ja-JP" sz="2000" dirty="0"/>
          </a:p>
          <a:p>
            <a:pPr eaLnBrk="1" hangingPunct="1">
              <a:lnSpc>
                <a:spcPct val="80000"/>
              </a:lnSpc>
              <a:buNone/>
            </a:pPr>
            <a:endParaRPr lang="en-US" altLang="ja-JP" sz="2000" dirty="0" smtClean="0"/>
          </a:p>
          <a:p>
            <a:pPr eaLnBrk="1" hangingPunct="1">
              <a:lnSpc>
                <a:spcPct val="80000"/>
              </a:lnSpc>
              <a:buNone/>
            </a:pPr>
            <a:r>
              <a:rPr lang="ja-JP" altLang="en-US" sz="2000" dirty="0"/>
              <a:t>生成コードは別ファイルに出力されてほしくはないが、モデル設計時は別ファイルで検討を行いたいという際に便利。</a:t>
            </a:r>
            <a:endParaRPr lang="en-US" altLang="ja-JP" sz="2000" dirty="0"/>
          </a:p>
          <a:p>
            <a:pPr eaLnBrk="1" hangingPunct="1">
              <a:lnSpc>
                <a:spcPct val="80000"/>
              </a:lnSpc>
              <a:buNone/>
            </a:pPr>
            <a:endParaRPr lang="en-US" altLang="ja-JP" sz="2000" dirty="0"/>
          </a:p>
          <a:p>
            <a:pPr eaLnBrk="1" hangingPunct="1">
              <a:lnSpc>
                <a:spcPct val="80000"/>
              </a:lnSpc>
              <a:buFont typeface="Wingdings" pitchFamily="2" charset="2"/>
              <a:buNone/>
            </a:pPr>
            <a:endParaRPr lang="en-US" altLang="ja-JP" sz="2000" dirty="0" smtClean="0"/>
          </a:p>
        </p:txBody>
      </p:sp>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163" y="2282689"/>
            <a:ext cx="2809875" cy="714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2991224"/>
            <a:ext cx="9144001" cy="11250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4625" y="4382324"/>
            <a:ext cx="6429375" cy="10434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84470" y="2282689"/>
            <a:ext cx="2771775" cy="638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250717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075" name="Rectangle 3"/>
          <p:cNvSpPr>
            <a:spLocks noGrp="1" noChangeArrowheads="1"/>
          </p:cNvSpPr>
          <p:nvPr>
            <p:ph type="body" idx="4294967295"/>
          </p:nvPr>
        </p:nvSpPr>
        <p:spPr bwMode="auto">
          <a:xfrm>
            <a:off x="447675" y="3225800"/>
            <a:ext cx="8696325" cy="6096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ctr" eaLnBrk="1" hangingPunct="1">
              <a:lnSpc>
                <a:spcPct val="80000"/>
              </a:lnSpc>
              <a:buFont typeface="Wingdings" pitchFamily="2" charset="2"/>
              <a:buNone/>
            </a:pPr>
            <a:r>
              <a:rPr lang="ja-JP" altLang="en-US" sz="3600" dirty="0" smtClean="0"/>
              <a:t>テストハーネスについて</a:t>
            </a:r>
            <a:endParaRPr lang="en-US" altLang="ja-JP" sz="3600" dirty="0" smtClean="0"/>
          </a:p>
        </p:txBody>
      </p:sp>
    </p:spTree>
    <p:extLst>
      <p:ext uri="{BB962C8B-B14F-4D97-AF65-F5344CB8AC3E}">
        <p14:creationId xmlns:p14="http://schemas.microsoft.com/office/powerpoint/2010/main" val="64390759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altLang="ja-JP" sz="2000" dirty="0" err="1" smtClean="0">
                <a:latin typeface="ＭＳ Ｐゴシック" charset="-128"/>
              </a:rPr>
              <a:t>SubsystemReference</a:t>
            </a:r>
            <a:r>
              <a:rPr lang="ja-JP" altLang="en-US" sz="2000" dirty="0" smtClean="0">
                <a:latin typeface="ＭＳ Ｐゴシック" charset="-128"/>
              </a:rPr>
              <a:t>ブロック自体のテストハーネス</a:t>
            </a:r>
          </a:p>
        </p:txBody>
      </p:sp>
      <p:sp>
        <p:nvSpPr>
          <p:cNvPr id="3075" name="Rectangle 3"/>
          <p:cNvSpPr>
            <a:spLocks noGrp="1" noChangeArrowheads="1"/>
          </p:cNvSpPr>
          <p:nvPr>
            <p:ph type="body" idx="4294967295"/>
          </p:nvPr>
        </p:nvSpPr>
        <p:spPr bwMode="auto">
          <a:xfrm>
            <a:off x="447675" y="1357313"/>
            <a:ext cx="869632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ja-JP" altLang="en-US" sz="2000" dirty="0" smtClean="0"/>
              <a:t>サブシステム参照自体のテストハーネスを作成することはできないようです。</a:t>
            </a: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r>
              <a:rPr lang="ja-JP" altLang="en-US" sz="2000" dirty="0" smtClean="0"/>
              <a:t>また、</a:t>
            </a:r>
            <a:r>
              <a:rPr lang="en-US" altLang="ja-JP" sz="2000" dirty="0" err="1" smtClean="0"/>
              <a:t>SubsystemReference</a:t>
            </a:r>
            <a:r>
              <a:rPr lang="ja-JP" altLang="en-US" sz="2000" dirty="0" smtClean="0"/>
              <a:t>ブロック自体をテストハーネス化しようとしてもエラーとなります。</a:t>
            </a:r>
            <a:endParaRPr lang="en-US" altLang="ja-JP" sz="2000" dirty="0"/>
          </a:p>
          <a:p>
            <a:pPr eaLnBrk="1" hangingPunct="1">
              <a:lnSpc>
                <a:spcPct val="80000"/>
              </a:lnSpc>
              <a:buFont typeface="Wingdings" pitchFamily="2" charset="2"/>
              <a:buNone/>
            </a:pPr>
            <a:endParaRPr lang="en-US" altLang="ja-JP" sz="2000" dirty="0" smtClean="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1413" y="2844800"/>
            <a:ext cx="6657975" cy="904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2119638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altLang="ja-JP" sz="2000" dirty="0" err="1">
                <a:latin typeface="ＭＳ Ｐゴシック" charset="-128"/>
              </a:rPr>
              <a:t>SubsystemReference</a:t>
            </a:r>
            <a:r>
              <a:rPr lang="ja-JP" altLang="en-US" sz="2000" dirty="0" smtClean="0">
                <a:latin typeface="ＭＳ Ｐゴシック" charset="-128"/>
              </a:rPr>
              <a:t>ブロックを含んだブロックの</a:t>
            </a:r>
            <a:r>
              <a:rPr lang="ja-JP" altLang="en-US" sz="2000" dirty="0">
                <a:latin typeface="ＭＳ Ｐゴシック" charset="-128"/>
              </a:rPr>
              <a:t>テストハーネス</a:t>
            </a:r>
            <a:endParaRPr lang="ja-JP" altLang="en-US" sz="2000" dirty="0" smtClean="0">
              <a:latin typeface="ＭＳ Ｐゴシック" charset="-128"/>
            </a:endParaRPr>
          </a:p>
        </p:txBody>
      </p:sp>
      <p:sp>
        <p:nvSpPr>
          <p:cNvPr id="3075" name="Rectangle 3"/>
          <p:cNvSpPr>
            <a:spLocks noGrp="1" noChangeArrowheads="1"/>
          </p:cNvSpPr>
          <p:nvPr>
            <p:ph type="body" idx="4294967295"/>
          </p:nvPr>
        </p:nvSpPr>
        <p:spPr bwMode="auto">
          <a:xfrm>
            <a:off x="447675" y="1357313"/>
            <a:ext cx="869632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ja-JP" altLang="en-US" sz="2000" dirty="0" smtClean="0"/>
              <a:t>ただし、サブシステム参照をサブシステムの中に収めた場合、その外側のサブシステムはテストハーネスを作成することが可能。</a:t>
            </a: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r>
              <a:rPr lang="ja-JP" altLang="en-US" sz="2000" dirty="0" smtClean="0"/>
              <a:t>サブシステムの内部</a:t>
            </a: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0163" y="2232025"/>
            <a:ext cx="5934075" cy="100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237" y="4102100"/>
            <a:ext cx="3209925"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988716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a:latin typeface="Meiryo UI" panose="020B0604030504040204" pitchFamily="50" charset="-128"/>
                <a:ea typeface="Meiryo UI" panose="020B0604030504040204" pitchFamily="50" charset="-128"/>
              </a:rPr>
              <a:t>サブシステムリファレンス作り方</a:t>
            </a:r>
            <a:endParaRPr lang="en-US" altLang="ja-JP" b="1" dirty="0">
              <a:latin typeface="Meiryo UI" panose="020B0604030504040204" pitchFamily="50" charset="-128"/>
              <a:ea typeface="Meiryo UI" panose="020B0604030504040204" pitchFamily="50" charset="-128"/>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2815796"/>
            <a:ext cx="2047875" cy="1028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3086" y="2133600"/>
            <a:ext cx="3222714" cy="28111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テキスト ボックス 7"/>
          <p:cNvSpPr txBox="1"/>
          <p:nvPr/>
        </p:nvSpPr>
        <p:spPr>
          <a:xfrm>
            <a:off x="329514" y="1219200"/>
            <a:ext cx="7772400" cy="1200329"/>
          </a:xfrm>
          <a:prstGeom prst="rect">
            <a:avLst/>
          </a:prstGeom>
          <a:noFill/>
        </p:spPr>
        <p:txBody>
          <a:bodyPr wrap="square" rtlCol="0">
            <a:spAutoFit/>
          </a:bodyPr>
          <a:lstStyle/>
          <a:p>
            <a:r>
              <a:rPr lang="ja-JP" altLang="en-US" dirty="0" smtClean="0">
                <a:latin typeface="Meiryo UI" panose="020B0604030504040204" pitchFamily="50" charset="-128"/>
                <a:ea typeface="Meiryo UI" panose="020B0604030504040204" pitchFamily="50" charset="-128"/>
              </a:rPr>
              <a:t>方法①</a:t>
            </a:r>
            <a:r>
              <a:rPr lang="en-US" altLang="ja-JP" dirty="0" smtClean="0">
                <a:latin typeface="Meiryo UI" panose="020B0604030504040204" pitchFamily="50" charset="-128"/>
                <a:ea typeface="Meiryo UI" panose="020B0604030504040204" pitchFamily="50" charset="-128"/>
              </a:rPr>
              <a:t> Step1</a:t>
            </a:r>
            <a:r>
              <a:rPr lang="en-US" altLang="ja-JP" dirty="0">
                <a:latin typeface="Meiryo UI" panose="020B0604030504040204" pitchFamily="50" charset="-128"/>
                <a:ea typeface="Meiryo UI" panose="020B0604030504040204" pitchFamily="50" charset="-128"/>
              </a:rPr>
              <a:t/>
            </a:r>
            <a:br>
              <a:rPr lang="en-US" altLang="ja-JP" dirty="0">
                <a:latin typeface="Meiryo UI" panose="020B0604030504040204" pitchFamily="50" charset="-128"/>
                <a:ea typeface="Meiryo UI" panose="020B0604030504040204" pitchFamily="50" charset="-128"/>
              </a:rPr>
            </a:br>
            <a:r>
              <a:rPr lang="en-US" altLang="ja-JP" dirty="0">
                <a:latin typeface="Meiryo UI" panose="020B0604030504040204" pitchFamily="50" charset="-128"/>
                <a:ea typeface="Meiryo UI" panose="020B0604030504040204" pitchFamily="50" charset="-128"/>
              </a:rPr>
              <a:t>Simulink</a:t>
            </a:r>
            <a:r>
              <a:rPr lang="ja-JP" altLang="en-US" dirty="0">
                <a:latin typeface="Meiryo UI" panose="020B0604030504040204" pitchFamily="50" charset="-128"/>
                <a:ea typeface="Meiryo UI" panose="020B0604030504040204" pitchFamily="50" charset="-128"/>
              </a:rPr>
              <a:t>の新規作成から</a:t>
            </a:r>
            <a:r>
              <a:rPr lang="en-US"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空のサブシステム</a:t>
            </a:r>
            <a:r>
              <a:rPr lang="en-US"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を選択</a:t>
            </a:r>
          </a:p>
          <a:p>
            <a:endParaRPr kumimoji="1" lang="en-US" altLang="ja-JP" b="1" dirty="0" smtClean="0">
              <a:latin typeface="Meiryo UI" panose="020B0604030504040204" pitchFamily="50" charset="-128"/>
              <a:ea typeface="Meiryo UI" panose="020B0604030504040204" pitchFamily="50" charset="-128"/>
            </a:endParaRPr>
          </a:p>
          <a:p>
            <a:endParaRPr kumimoji="1" lang="ja-JP" altLang="en-US"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54564733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ja-JP" altLang="en-US" sz="2000" dirty="0" smtClean="0">
                <a:latin typeface="ＭＳ Ｐゴシック" charset="-128"/>
              </a:rPr>
              <a:t>モデル参照ブロック</a:t>
            </a:r>
            <a:r>
              <a:rPr lang="ja-JP" altLang="en-US" sz="2000" dirty="0">
                <a:latin typeface="ＭＳ Ｐゴシック" charset="-128"/>
              </a:rPr>
              <a:t>のテストハーネス</a:t>
            </a:r>
            <a:endParaRPr lang="ja-JP" altLang="en-US" sz="2000" dirty="0" smtClean="0">
              <a:latin typeface="ＭＳ Ｐゴシック" charset="-128"/>
            </a:endParaRPr>
          </a:p>
        </p:txBody>
      </p:sp>
      <p:sp>
        <p:nvSpPr>
          <p:cNvPr id="3075" name="Rectangle 3"/>
          <p:cNvSpPr>
            <a:spLocks noGrp="1" noChangeArrowheads="1"/>
          </p:cNvSpPr>
          <p:nvPr>
            <p:ph type="body" idx="4294967295"/>
          </p:nvPr>
        </p:nvSpPr>
        <p:spPr bwMode="auto">
          <a:xfrm>
            <a:off x="447675" y="1357313"/>
            <a:ext cx="869632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ja-JP" altLang="en-US" sz="2000" dirty="0" smtClean="0"/>
              <a:t>同じ参照系のブロックでも、モデル参照の場合はブロック単体で作成可能</a:t>
            </a: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smtClean="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0700" y="1941513"/>
            <a:ext cx="5562600" cy="1152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8908028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075" name="Rectangle 3"/>
          <p:cNvSpPr>
            <a:spLocks noGrp="1" noChangeArrowheads="1"/>
          </p:cNvSpPr>
          <p:nvPr>
            <p:ph type="body" idx="4294967295"/>
          </p:nvPr>
        </p:nvSpPr>
        <p:spPr bwMode="auto">
          <a:xfrm>
            <a:off x="447675" y="3225800"/>
            <a:ext cx="8696325" cy="6096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ctr" eaLnBrk="1" hangingPunct="1">
              <a:lnSpc>
                <a:spcPct val="80000"/>
              </a:lnSpc>
              <a:buFont typeface="Wingdings" pitchFamily="2" charset="2"/>
              <a:buNone/>
            </a:pPr>
            <a:r>
              <a:rPr lang="en-US" altLang="ja-JP" sz="3600" dirty="0" smtClean="0"/>
              <a:t>SLDV</a:t>
            </a:r>
            <a:r>
              <a:rPr lang="ja-JP" altLang="en-US" sz="3600" dirty="0" smtClean="0"/>
              <a:t>の結果について</a:t>
            </a:r>
            <a:endParaRPr lang="en-US" altLang="ja-JP" sz="3600" dirty="0" smtClean="0"/>
          </a:p>
        </p:txBody>
      </p:sp>
    </p:spTree>
    <p:extLst>
      <p:ext uri="{BB962C8B-B14F-4D97-AF65-F5344CB8AC3E}">
        <p14:creationId xmlns:p14="http://schemas.microsoft.com/office/powerpoint/2010/main" val="345870765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ja-JP" altLang="en-US" sz="2000" dirty="0" smtClean="0">
                <a:latin typeface="ＭＳ Ｐゴシック" charset="-128"/>
              </a:rPr>
              <a:t>モデル参照とサブシステム参照の結果比較</a:t>
            </a:r>
          </a:p>
        </p:txBody>
      </p:sp>
      <p:sp>
        <p:nvSpPr>
          <p:cNvPr id="3075" name="Rectangle 3"/>
          <p:cNvSpPr>
            <a:spLocks noGrp="1" noChangeArrowheads="1"/>
          </p:cNvSpPr>
          <p:nvPr>
            <p:ph type="body" idx="4294967295"/>
          </p:nvPr>
        </p:nvSpPr>
        <p:spPr bwMode="auto">
          <a:xfrm>
            <a:off x="447675" y="1066800"/>
            <a:ext cx="869632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ja-JP" altLang="en-US" sz="2000" dirty="0" smtClean="0"/>
              <a:t>サブシステム参照に</a:t>
            </a:r>
            <a:r>
              <a:rPr lang="en-US" altLang="ja-JP" sz="2000" dirty="0" smtClean="0"/>
              <a:t>SLDV</a:t>
            </a:r>
            <a:r>
              <a:rPr lang="ja-JP" altLang="en-US" sz="2000" dirty="0" smtClean="0"/>
              <a:t>のテスト生成を実行すると、通常のサブシステムと同様に個々で判定された結果が見れる。</a:t>
            </a:r>
            <a:endParaRPr lang="en-US" altLang="ja-JP" sz="2000" dirty="0" smtClean="0"/>
          </a:p>
          <a:p>
            <a:pPr eaLnBrk="1" hangingPunct="1">
              <a:lnSpc>
                <a:spcPct val="80000"/>
              </a:lnSpc>
              <a:buFont typeface="Wingdings" pitchFamily="2" charset="2"/>
              <a:buNone/>
            </a:pPr>
            <a:r>
              <a:rPr lang="en-US" altLang="ja-JP" sz="2000" dirty="0" smtClean="0"/>
              <a:t>Ex.</a:t>
            </a:r>
            <a:r>
              <a:rPr lang="ja-JP" altLang="en-US" sz="2000" dirty="0" smtClean="0"/>
              <a:t>モデル参照は複数存在する場合、一つのモデル上に複数結果が表示される結果となる。</a:t>
            </a:r>
            <a:endParaRPr lang="en-US" altLang="ja-JP" sz="2000" dirty="0" smtClean="0"/>
          </a:p>
          <a:p>
            <a:pPr eaLnBrk="1" hangingPunct="1">
              <a:lnSpc>
                <a:spcPct val="80000"/>
              </a:lnSpc>
              <a:buFont typeface="Wingdings" pitchFamily="2" charset="2"/>
              <a:buNone/>
            </a:pPr>
            <a:endParaRPr lang="en-US" altLang="ja-JP" sz="20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0875" y="2387600"/>
            <a:ext cx="4644303" cy="4043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886795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ja-JP" altLang="en-US" sz="2000" dirty="0">
                <a:latin typeface="ＭＳ Ｐゴシック" charset="-128"/>
              </a:rPr>
              <a:t>モデル参照とサブシステム参照の結果比較</a:t>
            </a:r>
            <a:endParaRPr lang="ja-JP" altLang="en-US" sz="2800" dirty="0" smtClean="0">
              <a:latin typeface="ＭＳ Ｐゴシック" charset="-128"/>
            </a:endParaRPr>
          </a:p>
        </p:txBody>
      </p:sp>
      <p:sp>
        <p:nvSpPr>
          <p:cNvPr id="3075" name="Rectangle 3"/>
          <p:cNvSpPr>
            <a:spLocks noGrp="1" noChangeArrowheads="1"/>
          </p:cNvSpPr>
          <p:nvPr>
            <p:ph type="body" idx="4294967295"/>
          </p:nvPr>
        </p:nvSpPr>
        <p:spPr bwMode="auto">
          <a:xfrm>
            <a:off x="447675" y="1357313"/>
            <a:ext cx="869632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ja-JP" altLang="en-US" sz="2000" dirty="0" smtClean="0"/>
              <a:t>サブシステム参照</a:t>
            </a:r>
            <a:r>
              <a:rPr lang="en-US" altLang="ja-JP" sz="2000" dirty="0" err="1" smtClean="0"/>
              <a:t>add_sys</a:t>
            </a:r>
            <a:r>
              <a:rPr lang="ja-JP" altLang="en-US" sz="2000" dirty="0" smtClean="0"/>
              <a:t>の中身</a:t>
            </a:r>
            <a:endParaRPr lang="en-US" altLang="ja-JP" sz="2000" dirty="0"/>
          </a:p>
          <a:p>
            <a:pPr eaLnBrk="1" hangingPunct="1">
              <a:lnSpc>
                <a:spcPct val="80000"/>
              </a:lnSpc>
              <a:buFont typeface="Wingdings" pitchFamily="2" charset="2"/>
              <a:buNone/>
            </a:pPr>
            <a:r>
              <a:rPr lang="ja-JP" altLang="en-US" sz="2000" dirty="0" smtClean="0"/>
              <a:t>モデル参照</a:t>
            </a:r>
            <a:r>
              <a:rPr lang="en-US" altLang="ja-JP" sz="2000" dirty="0" err="1" smtClean="0"/>
              <a:t>ref_testmodel</a:t>
            </a:r>
            <a:r>
              <a:rPr lang="ja-JP" altLang="en-US" sz="2000" dirty="0" smtClean="0"/>
              <a:t>の中身</a:t>
            </a: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4488" y="2573338"/>
            <a:ext cx="5915025" cy="2600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503478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ja-JP" altLang="en-US" sz="2000" dirty="0">
                <a:latin typeface="ＭＳ Ｐゴシック" charset="-128"/>
              </a:rPr>
              <a:t>モデル参照とサブシステム参照の結果比較</a:t>
            </a:r>
            <a:endParaRPr lang="ja-JP" altLang="en-US" sz="2800" dirty="0" smtClean="0">
              <a:latin typeface="ＭＳ Ｐゴシック" charset="-128"/>
            </a:endParaRPr>
          </a:p>
        </p:txBody>
      </p:sp>
      <p:sp>
        <p:nvSpPr>
          <p:cNvPr id="3075" name="Rectangle 3"/>
          <p:cNvSpPr>
            <a:spLocks noGrp="1" noChangeArrowheads="1"/>
          </p:cNvSpPr>
          <p:nvPr>
            <p:ph type="body" idx="4294967295"/>
          </p:nvPr>
        </p:nvSpPr>
        <p:spPr bwMode="auto">
          <a:xfrm>
            <a:off x="447675" y="1357313"/>
            <a:ext cx="869632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en-US" altLang="ja-JP" sz="2000" dirty="0" smtClean="0"/>
              <a:t>SLDV</a:t>
            </a:r>
            <a:r>
              <a:rPr lang="ja-JP" altLang="en-US" sz="2000" dirty="0" smtClean="0"/>
              <a:t>の解析結果</a:t>
            </a:r>
            <a:r>
              <a:rPr lang="en-US" altLang="ja-JP" sz="2000" dirty="0" smtClean="0"/>
              <a:t>(</a:t>
            </a:r>
            <a:r>
              <a:rPr lang="ja-JP" altLang="en-US" sz="2000" dirty="0" smtClean="0"/>
              <a:t>テストの生成</a:t>
            </a:r>
            <a:r>
              <a:rPr lang="en-US" altLang="ja-JP" sz="2000" dirty="0" smtClean="0"/>
              <a:t>)</a:t>
            </a:r>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r>
              <a:rPr lang="ja-JP" altLang="en-US" sz="2000" dirty="0"/>
              <a:t>モデル</a:t>
            </a:r>
            <a:r>
              <a:rPr lang="ja-JP" altLang="en-US" sz="2000" dirty="0" smtClean="0"/>
              <a:t>の外観としては両者の差はない。</a:t>
            </a:r>
            <a:endParaRPr lang="en-US" altLang="ja-JP" sz="2000" dirty="0" smtClean="0"/>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2464" y="2451100"/>
            <a:ext cx="4553470" cy="3849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8657156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ja-JP" altLang="en-US" sz="2000" dirty="0" smtClean="0">
                <a:latin typeface="ＭＳ Ｐゴシック" charset="-128"/>
              </a:rPr>
              <a:t>モデル参照とサブシステム参照の結果比較</a:t>
            </a:r>
            <a:r>
              <a:rPr lang="en-US" altLang="ja-JP" sz="2000" dirty="0" smtClean="0">
                <a:latin typeface="ＭＳ Ｐゴシック" charset="-128"/>
              </a:rPr>
              <a:t>(</a:t>
            </a:r>
            <a:r>
              <a:rPr lang="ja-JP" altLang="en-US" sz="2000" dirty="0" smtClean="0">
                <a:latin typeface="ＭＳ Ｐゴシック" charset="-128"/>
              </a:rPr>
              <a:t>サブシステム参照側</a:t>
            </a:r>
            <a:r>
              <a:rPr lang="en-US" altLang="ja-JP" sz="2000" dirty="0" smtClean="0">
                <a:latin typeface="ＭＳ Ｐゴシック" charset="-128"/>
              </a:rPr>
              <a:t>)</a:t>
            </a:r>
            <a:endParaRPr lang="ja-JP" altLang="en-US" sz="2000" dirty="0" smtClean="0">
              <a:latin typeface="ＭＳ Ｐゴシック" charset="-128"/>
            </a:endParaRPr>
          </a:p>
        </p:txBody>
      </p:sp>
      <p:sp>
        <p:nvSpPr>
          <p:cNvPr id="3075" name="Rectangle 3"/>
          <p:cNvSpPr>
            <a:spLocks noGrp="1" noChangeArrowheads="1"/>
          </p:cNvSpPr>
          <p:nvPr>
            <p:ph type="body" idx="4294967295"/>
          </p:nvPr>
        </p:nvSpPr>
        <p:spPr bwMode="auto">
          <a:xfrm>
            <a:off x="447675" y="1357313"/>
            <a:ext cx="869632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en-US" altLang="ja-JP" sz="2000" dirty="0" smtClean="0"/>
              <a:t>SLDV</a:t>
            </a:r>
            <a:r>
              <a:rPr lang="ja-JP" altLang="en-US" sz="2000" dirty="0" smtClean="0"/>
              <a:t>の解析結果</a:t>
            </a:r>
            <a:r>
              <a:rPr lang="en-US" altLang="ja-JP" sz="2000" dirty="0" smtClean="0"/>
              <a:t>(</a:t>
            </a:r>
            <a:r>
              <a:rPr lang="ja-JP" altLang="en-US" sz="2000" dirty="0" smtClean="0"/>
              <a:t>テストの生成</a:t>
            </a:r>
            <a:r>
              <a:rPr lang="en-US" altLang="ja-JP" sz="2000" dirty="0" smtClean="0"/>
              <a:t>)</a:t>
            </a:r>
          </a:p>
          <a:p>
            <a:pPr eaLnBrk="1" hangingPunct="1">
              <a:lnSpc>
                <a:spcPct val="80000"/>
              </a:lnSpc>
              <a:buFont typeface="Wingdings" pitchFamily="2" charset="2"/>
              <a:buNone/>
            </a:pPr>
            <a:r>
              <a:rPr lang="ja-JP" altLang="en-US" sz="2000" dirty="0" smtClean="0"/>
              <a:t>サブシステム参照はそれぞれ結果が表示される。</a:t>
            </a:r>
            <a:endParaRPr lang="en-US" altLang="ja-JP" sz="2000" dirty="0" smtClean="0"/>
          </a:p>
          <a:p>
            <a:pPr eaLnBrk="1" hangingPunct="1">
              <a:lnSpc>
                <a:spcPct val="80000"/>
              </a:lnSpc>
              <a:buFont typeface="Wingdings" pitchFamily="2" charset="2"/>
              <a:buNone/>
            </a:pPr>
            <a:r>
              <a:rPr lang="ja-JP" altLang="en-US" sz="2000" dirty="0" smtClean="0"/>
              <a:t>・サブシステム参照の中身</a:t>
            </a:r>
            <a:r>
              <a:rPr lang="en-US" altLang="ja-JP" sz="2000" dirty="0" smtClean="0"/>
              <a:t>(</a:t>
            </a:r>
            <a:r>
              <a:rPr lang="ja-JP" altLang="en-US" sz="2000" dirty="0" smtClean="0"/>
              <a:t>上側</a:t>
            </a:r>
            <a:r>
              <a:rPr lang="en-US" altLang="ja-JP" sz="2000" dirty="0" err="1" smtClean="0"/>
              <a:t>add_sys</a:t>
            </a:r>
            <a:r>
              <a:rPr lang="en-US" altLang="ja-JP" sz="2000" dirty="0" smtClean="0"/>
              <a:t>)</a:t>
            </a:r>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r>
              <a:rPr lang="ja-JP" altLang="en-US" sz="2000" dirty="0" smtClean="0"/>
              <a:t>・サブシステム参照の中身</a:t>
            </a:r>
            <a:r>
              <a:rPr lang="en-US" altLang="ja-JP" sz="2000" dirty="0" smtClean="0"/>
              <a:t>(</a:t>
            </a:r>
            <a:r>
              <a:rPr lang="ja-JP" altLang="en-US" sz="2000" dirty="0" smtClean="0"/>
              <a:t>下側</a:t>
            </a:r>
            <a:r>
              <a:rPr lang="en-US" altLang="ja-JP" sz="2000" dirty="0" err="1" smtClean="0"/>
              <a:t>add_sys</a:t>
            </a:r>
            <a:r>
              <a:rPr lang="en-US" altLang="ja-JP" sz="2000" dirty="0" smtClean="0"/>
              <a:t>)</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3638" y="2392363"/>
            <a:ext cx="3286125" cy="1590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3638" y="4481513"/>
            <a:ext cx="3362325" cy="1552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25963" y="2582860"/>
            <a:ext cx="4448175" cy="120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4652962"/>
            <a:ext cx="4419600" cy="120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9872693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ja-JP" altLang="en-US" sz="2000" dirty="0">
                <a:latin typeface="ＭＳ Ｐゴシック" charset="-128"/>
              </a:rPr>
              <a:t>モデル参照とサブシステム参照の結果比較</a:t>
            </a:r>
            <a:r>
              <a:rPr lang="en-US" altLang="ja-JP" sz="2000" dirty="0" smtClean="0">
                <a:latin typeface="ＭＳ Ｐゴシック" charset="-128"/>
              </a:rPr>
              <a:t>(</a:t>
            </a:r>
            <a:r>
              <a:rPr lang="ja-JP" altLang="en-US" sz="2000" dirty="0">
                <a:latin typeface="ＭＳ Ｐゴシック" charset="-128"/>
              </a:rPr>
              <a:t>モデル</a:t>
            </a:r>
            <a:r>
              <a:rPr lang="ja-JP" altLang="en-US" sz="2000" dirty="0" smtClean="0">
                <a:latin typeface="ＭＳ Ｐゴシック" charset="-128"/>
              </a:rPr>
              <a:t>参照側</a:t>
            </a:r>
            <a:r>
              <a:rPr lang="en-US" altLang="ja-JP" sz="2000" dirty="0">
                <a:latin typeface="ＭＳ Ｐゴシック" charset="-128"/>
              </a:rPr>
              <a:t>)</a:t>
            </a:r>
            <a:endParaRPr lang="ja-JP" altLang="en-US" sz="2000" dirty="0" smtClean="0">
              <a:latin typeface="ＭＳ Ｐゴシック" charset="-128"/>
            </a:endParaRPr>
          </a:p>
        </p:txBody>
      </p:sp>
      <p:sp>
        <p:nvSpPr>
          <p:cNvPr id="3075" name="Rectangle 3"/>
          <p:cNvSpPr>
            <a:spLocks noGrp="1" noChangeArrowheads="1"/>
          </p:cNvSpPr>
          <p:nvPr>
            <p:ph type="body" idx="4294967295"/>
          </p:nvPr>
        </p:nvSpPr>
        <p:spPr bwMode="auto">
          <a:xfrm>
            <a:off x="447675" y="1357313"/>
            <a:ext cx="869632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en-US" altLang="ja-JP" sz="2000" dirty="0" smtClean="0"/>
              <a:t>SLDV</a:t>
            </a:r>
            <a:r>
              <a:rPr lang="ja-JP" altLang="en-US" sz="2000" dirty="0" smtClean="0"/>
              <a:t>の解析結果</a:t>
            </a:r>
            <a:r>
              <a:rPr lang="en-US" altLang="ja-JP" sz="2000" dirty="0" smtClean="0"/>
              <a:t>(</a:t>
            </a:r>
            <a:r>
              <a:rPr lang="ja-JP" altLang="en-US" sz="2000" dirty="0" smtClean="0"/>
              <a:t>テストの生成</a:t>
            </a:r>
            <a:r>
              <a:rPr lang="en-US" altLang="ja-JP" sz="2000" dirty="0" smtClean="0"/>
              <a:t>)</a:t>
            </a:r>
          </a:p>
          <a:p>
            <a:pPr eaLnBrk="1" hangingPunct="1">
              <a:lnSpc>
                <a:spcPct val="80000"/>
              </a:lnSpc>
              <a:buFont typeface="Wingdings" pitchFamily="2" charset="2"/>
              <a:buNone/>
            </a:pPr>
            <a:r>
              <a:rPr lang="ja-JP" altLang="en-US" sz="2000" dirty="0" smtClean="0"/>
              <a:t>モデル参照は、すべての結果が一つで表示される。</a:t>
            </a:r>
            <a:endParaRPr lang="en-US" altLang="ja-JP" sz="2000" dirty="0" smtClean="0"/>
          </a:p>
          <a:p>
            <a:pPr eaLnBrk="1" hangingPunct="1">
              <a:lnSpc>
                <a:spcPct val="80000"/>
              </a:lnSpc>
              <a:buFont typeface="Wingdings" pitchFamily="2" charset="2"/>
              <a:buNone/>
            </a:pPr>
            <a:r>
              <a:rPr lang="ja-JP" altLang="en-US" sz="2000" dirty="0" smtClean="0"/>
              <a:t>モデル参照の中身</a:t>
            </a:r>
            <a:r>
              <a:rPr lang="en-US" altLang="ja-JP" sz="2000" dirty="0" smtClean="0"/>
              <a:t>(</a:t>
            </a:r>
            <a:r>
              <a:rPr lang="ja-JP" altLang="en-US" sz="2000" dirty="0" smtClean="0"/>
              <a:t>上側</a:t>
            </a:r>
            <a:r>
              <a:rPr lang="en-US" altLang="ja-JP" sz="2000" dirty="0" err="1" smtClean="0"/>
              <a:t>ref_testmodel</a:t>
            </a:r>
            <a:r>
              <a:rPr lang="en-US" altLang="ja-JP" sz="2000" dirty="0" smtClean="0"/>
              <a:t>)</a:t>
            </a:r>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None/>
            </a:pPr>
            <a:r>
              <a:rPr lang="ja-JP" altLang="en-US" sz="2000" dirty="0" smtClean="0"/>
              <a:t>モデル参照の中身</a:t>
            </a:r>
            <a:r>
              <a:rPr lang="en-US" altLang="ja-JP" sz="2000" dirty="0" smtClean="0"/>
              <a:t>(</a:t>
            </a:r>
            <a:r>
              <a:rPr lang="ja-JP" altLang="en-US" sz="2000" dirty="0" smtClean="0"/>
              <a:t>下側</a:t>
            </a:r>
            <a:r>
              <a:rPr lang="en-US" altLang="ja-JP" sz="2000" dirty="0" err="1"/>
              <a:t>ref_testmodel</a:t>
            </a:r>
            <a:r>
              <a:rPr lang="en-US" altLang="ja-JP" sz="2000" dirty="0" smtClean="0"/>
              <a:t>)</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1337" y="2276474"/>
            <a:ext cx="3143512" cy="181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1337" y="4429125"/>
            <a:ext cx="3448050" cy="1962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05350" y="3182936"/>
            <a:ext cx="4438650" cy="1762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197116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075" name="Rectangle 3"/>
          <p:cNvSpPr>
            <a:spLocks noGrp="1" noChangeArrowheads="1"/>
          </p:cNvSpPr>
          <p:nvPr>
            <p:ph type="body" idx="4294967295"/>
          </p:nvPr>
        </p:nvSpPr>
        <p:spPr bwMode="auto">
          <a:xfrm>
            <a:off x="447675" y="3225800"/>
            <a:ext cx="8696325" cy="6096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ctr" eaLnBrk="1" hangingPunct="1">
              <a:lnSpc>
                <a:spcPct val="80000"/>
              </a:lnSpc>
              <a:buFont typeface="Wingdings" pitchFamily="2" charset="2"/>
              <a:buNone/>
            </a:pPr>
            <a:r>
              <a:rPr lang="ja-JP" altLang="en-US" sz="3600" dirty="0" smtClean="0"/>
              <a:t>過去</a:t>
            </a:r>
            <a:r>
              <a:rPr lang="ja-JP" altLang="en-US" sz="3600" dirty="0"/>
              <a:t>バージョン</a:t>
            </a:r>
            <a:r>
              <a:rPr lang="ja-JP" altLang="en-US" sz="3600" dirty="0" smtClean="0"/>
              <a:t>へのエクスポート</a:t>
            </a:r>
            <a:endParaRPr lang="en-US" altLang="ja-JP" sz="3600" dirty="0" smtClean="0"/>
          </a:p>
        </p:txBody>
      </p:sp>
    </p:spTree>
    <p:extLst>
      <p:ext uri="{BB962C8B-B14F-4D97-AF65-F5344CB8AC3E}">
        <p14:creationId xmlns:p14="http://schemas.microsoft.com/office/powerpoint/2010/main" val="143193071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altLang="ja-JP" sz="2000" dirty="0" smtClean="0">
                <a:latin typeface="ＭＳ Ｐゴシック" charset="-128"/>
              </a:rPr>
              <a:t>R2015aSP1</a:t>
            </a:r>
            <a:r>
              <a:rPr lang="ja-JP" altLang="en-US" sz="2000" dirty="0" err="1" smtClean="0">
                <a:latin typeface="ＭＳ Ｐゴシック" charset="-128"/>
              </a:rPr>
              <a:t>への</a:t>
            </a:r>
            <a:r>
              <a:rPr lang="ja-JP" altLang="en-US" sz="2000" dirty="0" smtClean="0">
                <a:latin typeface="ＭＳ Ｐゴシック" charset="-128"/>
              </a:rPr>
              <a:t>エクスポート</a:t>
            </a:r>
          </a:p>
        </p:txBody>
      </p:sp>
      <p:sp>
        <p:nvSpPr>
          <p:cNvPr id="3075" name="Rectangle 3"/>
          <p:cNvSpPr>
            <a:spLocks noGrp="1" noChangeArrowheads="1"/>
          </p:cNvSpPr>
          <p:nvPr>
            <p:ph type="body" idx="4294967295"/>
          </p:nvPr>
        </p:nvSpPr>
        <p:spPr bwMode="auto">
          <a:xfrm>
            <a:off x="447675" y="1357313"/>
            <a:ext cx="869632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ja-JP" altLang="en-US" sz="2000" dirty="0" smtClean="0"/>
              <a:t>サブシステム参照の入ったモデルを過去バージョンにエクスポートすると、サブシステム参照の部分が個々のサブシステムに置き換わって出力される。</a:t>
            </a: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r>
              <a:rPr lang="ja-JP" altLang="en-US" sz="2000" dirty="0" smtClean="0"/>
              <a:t>ダウングレード前</a:t>
            </a:r>
            <a:r>
              <a:rPr lang="en-US" altLang="ja-JP" sz="2000" dirty="0" smtClean="0"/>
              <a:t>(R2019b)</a:t>
            </a:r>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r>
              <a:rPr lang="ja-JP" altLang="en-US" sz="2000" dirty="0" smtClean="0"/>
              <a:t>ダウングレード後</a:t>
            </a:r>
            <a:r>
              <a:rPr lang="en-US" altLang="ja-JP" sz="2000" dirty="0" smtClean="0"/>
              <a:t>(R2015aSP1)</a:t>
            </a:r>
          </a:p>
          <a:p>
            <a:pPr eaLnBrk="1" hangingPunct="1">
              <a:lnSpc>
                <a:spcPct val="80000"/>
              </a:lnSpc>
              <a:buFont typeface="Wingdings" pitchFamily="2" charset="2"/>
              <a:buNone/>
            </a:pPr>
            <a:endParaRPr lang="en-US" altLang="ja-JP" sz="2000" dirty="0" smtClean="0"/>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6350" y="2395537"/>
            <a:ext cx="3381375" cy="1762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6350" y="4449763"/>
            <a:ext cx="3314700" cy="1847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5119685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075" name="Rectangle 3"/>
          <p:cNvSpPr>
            <a:spLocks noGrp="1" noChangeArrowheads="1"/>
          </p:cNvSpPr>
          <p:nvPr>
            <p:ph type="body" idx="4294967295"/>
          </p:nvPr>
        </p:nvSpPr>
        <p:spPr bwMode="auto">
          <a:xfrm>
            <a:off x="447675" y="3225800"/>
            <a:ext cx="8696325" cy="6096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ctr" eaLnBrk="1" hangingPunct="1">
              <a:lnSpc>
                <a:spcPct val="80000"/>
              </a:lnSpc>
              <a:buFont typeface="Wingdings" pitchFamily="2" charset="2"/>
              <a:buNone/>
            </a:pPr>
            <a:r>
              <a:rPr lang="ja-JP" altLang="en-US" sz="3600" dirty="0" smtClean="0"/>
              <a:t>複数個</a:t>
            </a:r>
            <a:endParaRPr lang="en-US" altLang="ja-JP" sz="3600" dirty="0" smtClean="0"/>
          </a:p>
        </p:txBody>
      </p:sp>
    </p:spTree>
    <p:extLst>
      <p:ext uri="{BB962C8B-B14F-4D97-AF65-F5344CB8AC3E}">
        <p14:creationId xmlns:p14="http://schemas.microsoft.com/office/powerpoint/2010/main" val="41966117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a:latin typeface="Meiryo UI" panose="020B0604030504040204" pitchFamily="50" charset="-128"/>
                <a:ea typeface="Meiryo UI" panose="020B0604030504040204" pitchFamily="50" charset="-128"/>
              </a:rPr>
              <a:t>サブシステムリファレンス作り方</a:t>
            </a:r>
            <a:endParaRPr lang="en-US" altLang="ja-JP" b="1" dirty="0">
              <a:latin typeface="Meiryo UI" panose="020B0604030504040204" pitchFamily="50" charset="-128"/>
              <a:ea typeface="Meiryo UI" panose="020B0604030504040204" pitchFamily="50" charset="-128"/>
            </a:endParaRPr>
          </a:p>
        </p:txBody>
      </p:sp>
      <p:sp>
        <p:nvSpPr>
          <p:cNvPr id="8" name="テキスト ボックス 7"/>
          <p:cNvSpPr txBox="1"/>
          <p:nvPr/>
        </p:nvSpPr>
        <p:spPr>
          <a:xfrm>
            <a:off x="304800" y="1371600"/>
            <a:ext cx="7772400" cy="923330"/>
          </a:xfrm>
          <a:prstGeom prst="rect">
            <a:avLst/>
          </a:prstGeom>
          <a:noFill/>
        </p:spPr>
        <p:txBody>
          <a:bodyPr wrap="square" rtlCol="0">
            <a:spAutoFit/>
          </a:bodyPr>
          <a:lstStyle/>
          <a:p>
            <a:r>
              <a:rPr lang="ja-JP" altLang="en-US" dirty="0" smtClean="0">
                <a:latin typeface="Meiryo UI" panose="020B0604030504040204" pitchFamily="50" charset="-128"/>
                <a:ea typeface="Meiryo UI" panose="020B0604030504040204" pitchFamily="50" charset="-128"/>
              </a:rPr>
              <a:t>方法①</a:t>
            </a:r>
            <a:r>
              <a:rPr lang="en-US" altLang="ja-JP" dirty="0" smtClean="0">
                <a:latin typeface="Meiryo UI" panose="020B0604030504040204" pitchFamily="50" charset="-128"/>
                <a:ea typeface="Meiryo UI" panose="020B0604030504040204" pitchFamily="50" charset="-128"/>
              </a:rPr>
              <a:t> step2</a:t>
            </a:r>
            <a:r>
              <a:rPr lang="en-US" altLang="ja-JP" dirty="0">
                <a:latin typeface="Meiryo UI" panose="020B0604030504040204" pitchFamily="50" charset="-128"/>
                <a:ea typeface="Meiryo UI" panose="020B0604030504040204" pitchFamily="50" charset="-128"/>
              </a:rPr>
              <a:t/>
            </a:r>
            <a:br>
              <a:rPr lang="en-US" altLang="ja-JP" dirty="0">
                <a:latin typeface="Meiryo UI" panose="020B0604030504040204" pitchFamily="50" charset="-128"/>
                <a:ea typeface="Meiryo UI" panose="020B0604030504040204" pitchFamily="50" charset="-128"/>
              </a:rPr>
            </a:br>
            <a:r>
              <a:rPr lang="ja-JP" altLang="en-US" dirty="0" smtClean="0">
                <a:latin typeface="Meiryo UI" panose="020B0604030504040204" pitchFamily="50" charset="-128"/>
                <a:ea typeface="Meiryo UI" panose="020B0604030504040204" pitchFamily="50" charset="-128"/>
              </a:rPr>
              <a:t>ライブラリブラウザからドラッグアンドドロップ</a:t>
            </a:r>
            <a:r>
              <a:rPr lang="en-US" altLang="ja-JP" dirty="0">
                <a:latin typeface="Meiryo UI" panose="020B0604030504040204" pitchFamily="50" charset="-128"/>
                <a:ea typeface="Meiryo UI" panose="020B0604030504040204" pitchFamily="50" charset="-128"/>
              </a:rPr>
              <a:t/>
            </a:r>
            <a:br>
              <a:rPr lang="en-US" altLang="ja-JP" dirty="0">
                <a:latin typeface="Meiryo UI" panose="020B0604030504040204" pitchFamily="50" charset="-128"/>
                <a:ea typeface="Meiryo UI" panose="020B0604030504040204" pitchFamily="50" charset="-128"/>
              </a:rPr>
            </a:br>
            <a:r>
              <a:rPr lang="ja-JP" altLang="en-US" dirty="0">
                <a:latin typeface="Meiryo UI" panose="020B0604030504040204" pitchFamily="50" charset="-128"/>
                <a:ea typeface="Meiryo UI" panose="020B0604030504040204" pitchFamily="50" charset="-128"/>
              </a:rPr>
              <a:t>　　</a:t>
            </a:r>
            <a:r>
              <a:rPr lang="ja-JP" altLang="en-US" dirty="0" smtClean="0">
                <a:latin typeface="Meiryo UI" panose="020B0604030504040204" pitchFamily="50" charset="-128"/>
                <a:ea typeface="Meiryo UI" panose="020B0604030504040204" pitchFamily="50" charset="-128"/>
              </a:rPr>
              <a:t>→サブシステムリファレンスのプロパティから参照モデルを指定</a:t>
            </a:r>
            <a:endParaRPr kumimoji="1" lang="ja-JP" altLang="en-US" b="1" dirty="0">
              <a:latin typeface="Meiryo UI" panose="020B0604030504040204" pitchFamily="50" charset="-128"/>
              <a:ea typeface="Meiryo UI" panose="020B0604030504040204" pitchFamily="50" charset="-128"/>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362200"/>
            <a:ext cx="3856999"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2505164"/>
            <a:ext cx="3645351" cy="3219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正方形/長方形 2"/>
          <p:cNvSpPr/>
          <p:nvPr/>
        </p:nvSpPr>
        <p:spPr bwMode="auto">
          <a:xfrm>
            <a:off x="3124200" y="4572000"/>
            <a:ext cx="1172201" cy="533400"/>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9" name="正方形/長方形 8"/>
          <p:cNvSpPr/>
          <p:nvPr/>
        </p:nvSpPr>
        <p:spPr bwMode="auto">
          <a:xfrm>
            <a:off x="5334000" y="3352800"/>
            <a:ext cx="3645351" cy="785751"/>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228810220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539962" y="1124744"/>
            <a:ext cx="471604" cy="369332"/>
          </a:xfrm>
          <a:prstGeom prst="rect">
            <a:avLst/>
          </a:prstGeom>
          <a:noFill/>
        </p:spPr>
        <p:txBody>
          <a:bodyPr wrap="none" rtlCol="0">
            <a:spAutoFit/>
          </a:bodyPr>
          <a:lstStyle/>
          <a:p>
            <a:r>
              <a:rPr kumimoji="1" lang="en-US" altLang="ja-JP" dirty="0" smtClean="0"/>
              <a:t>sr1</a:t>
            </a:r>
            <a:endParaRPr kumimoji="1" lang="ja-JP" altLang="en-US" dirty="0"/>
          </a:p>
        </p:txBody>
      </p:sp>
      <p:pic>
        <p:nvPicPr>
          <p:cNvPr id="4" name="図 3"/>
          <p:cNvPicPr>
            <a:picLocks noChangeAspect="1"/>
          </p:cNvPicPr>
          <p:nvPr/>
        </p:nvPicPr>
        <p:blipFill>
          <a:blip r:embed="rId2"/>
          <a:stretch>
            <a:fillRect/>
          </a:stretch>
        </p:blipFill>
        <p:spPr>
          <a:xfrm>
            <a:off x="558377" y="1412776"/>
            <a:ext cx="3228975" cy="3181350"/>
          </a:xfrm>
          <a:prstGeom prst="rect">
            <a:avLst/>
          </a:prstGeom>
        </p:spPr>
      </p:pic>
      <p:sp>
        <p:nvSpPr>
          <p:cNvPr id="6" name="下矢印 5"/>
          <p:cNvSpPr/>
          <p:nvPr/>
        </p:nvSpPr>
        <p:spPr>
          <a:xfrm>
            <a:off x="1979712" y="2852936"/>
            <a:ext cx="193152"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2265154" y="2818785"/>
            <a:ext cx="788999" cy="369332"/>
          </a:xfrm>
          <a:prstGeom prst="rect">
            <a:avLst/>
          </a:prstGeom>
          <a:noFill/>
        </p:spPr>
        <p:txBody>
          <a:bodyPr wrap="none" rtlCol="0">
            <a:spAutoFit/>
          </a:bodyPr>
          <a:lstStyle/>
          <a:p>
            <a:r>
              <a:rPr lang="ja-JP" altLang="en-US" dirty="0" smtClean="0"/>
              <a:t>コピー</a:t>
            </a:r>
            <a:endParaRPr kumimoji="1" lang="ja-JP" altLang="en-US" dirty="0"/>
          </a:p>
        </p:txBody>
      </p:sp>
      <p:pic>
        <p:nvPicPr>
          <p:cNvPr id="8" name="図 7"/>
          <p:cNvPicPr>
            <a:picLocks noChangeAspect="1"/>
          </p:cNvPicPr>
          <p:nvPr/>
        </p:nvPicPr>
        <p:blipFill>
          <a:blip r:embed="rId3"/>
          <a:stretch>
            <a:fillRect/>
          </a:stretch>
        </p:blipFill>
        <p:spPr>
          <a:xfrm>
            <a:off x="4139952" y="1716504"/>
            <a:ext cx="3057525" cy="2943225"/>
          </a:xfrm>
          <a:prstGeom prst="rect">
            <a:avLst/>
          </a:prstGeom>
        </p:spPr>
      </p:pic>
      <p:sp>
        <p:nvSpPr>
          <p:cNvPr id="9" name="テキスト ボックス 8"/>
          <p:cNvSpPr txBox="1"/>
          <p:nvPr/>
        </p:nvSpPr>
        <p:spPr>
          <a:xfrm>
            <a:off x="4139952" y="5085184"/>
            <a:ext cx="2816669" cy="646331"/>
          </a:xfrm>
          <a:prstGeom prst="rect">
            <a:avLst/>
          </a:prstGeom>
          <a:solidFill>
            <a:schemeClr val="accent5">
              <a:lumMod val="20000"/>
              <a:lumOff val="80000"/>
            </a:schemeClr>
          </a:solidFill>
        </p:spPr>
        <p:txBody>
          <a:bodyPr wrap="none" rtlCol="0">
            <a:spAutoFit/>
          </a:bodyPr>
          <a:lstStyle/>
          <a:p>
            <a:r>
              <a:rPr kumimoji="1" lang="ja-JP" altLang="en-US" dirty="0" smtClean="0"/>
              <a:t>通常の</a:t>
            </a:r>
            <a:r>
              <a:rPr kumimoji="1" lang="en-US" altLang="ja-JP" dirty="0" err="1" smtClean="0"/>
              <a:t>SubsystemReference</a:t>
            </a:r>
            <a:endParaRPr kumimoji="1" lang="en-US" altLang="ja-JP" dirty="0" smtClean="0"/>
          </a:p>
          <a:p>
            <a:r>
              <a:rPr lang="ja-JP" altLang="en-US" dirty="0" smtClean="0"/>
              <a:t>→再利用されない</a:t>
            </a:r>
            <a:endParaRPr kumimoji="1" lang="ja-JP" altLang="en-US" dirty="0"/>
          </a:p>
        </p:txBody>
      </p:sp>
      <p:sp>
        <p:nvSpPr>
          <p:cNvPr id="12" name="タイトル 11"/>
          <p:cNvSpPr>
            <a:spLocks noGrp="1"/>
          </p:cNvSpPr>
          <p:nvPr>
            <p:ph type="title"/>
          </p:nvPr>
        </p:nvSpPr>
        <p:spPr/>
        <p:txBody>
          <a:bodyPr/>
          <a:lstStyle/>
          <a:p>
            <a:r>
              <a:rPr kumimoji="1" lang="ja-JP" altLang="en-US" dirty="0" smtClean="0"/>
              <a:t>調査</a:t>
            </a:r>
            <a:r>
              <a:rPr kumimoji="1" lang="en-US" altLang="ja-JP" dirty="0" smtClean="0"/>
              <a:t>1</a:t>
            </a:r>
            <a:endParaRPr kumimoji="1" lang="ja-JP" altLang="en-US" dirty="0"/>
          </a:p>
        </p:txBody>
      </p:sp>
    </p:spTree>
    <p:extLst>
      <p:ext uri="{BB962C8B-B14F-4D97-AF65-F5344CB8AC3E}">
        <p14:creationId xmlns:p14="http://schemas.microsoft.com/office/powerpoint/2010/main" val="273275444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23528" y="404664"/>
            <a:ext cx="471604" cy="369332"/>
          </a:xfrm>
          <a:prstGeom prst="rect">
            <a:avLst/>
          </a:prstGeom>
          <a:noFill/>
        </p:spPr>
        <p:txBody>
          <a:bodyPr wrap="none" rtlCol="0">
            <a:spAutoFit/>
          </a:bodyPr>
          <a:lstStyle/>
          <a:p>
            <a:r>
              <a:rPr kumimoji="1" lang="en-US" altLang="ja-JP" dirty="0" smtClean="0"/>
              <a:t>sr2</a:t>
            </a:r>
            <a:endParaRPr kumimoji="1" lang="ja-JP" altLang="en-US" dirty="0"/>
          </a:p>
        </p:txBody>
      </p:sp>
      <p:pic>
        <p:nvPicPr>
          <p:cNvPr id="3" name="図 2"/>
          <p:cNvPicPr>
            <a:picLocks noChangeAspect="1"/>
          </p:cNvPicPr>
          <p:nvPr/>
        </p:nvPicPr>
        <p:blipFill>
          <a:blip r:embed="rId2"/>
          <a:stretch>
            <a:fillRect/>
          </a:stretch>
        </p:blipFill>
        <p:spPr>
          <a:xfrm>
            <a:off x="395536" y="773996"/>
            <a:ext cx="3148411" cy="3024336"/>
          </a:xfrm>
          <a:prstGeom prst="rect">
            <a:avLst/>
          </a:prstGeom>
        </p:spPr>
      </p:pic>
      <p:pic>
        <p:nvPicPr>
          <p:cNvPr id="4" name="図 3"/>
          <p:cNvPicPr>
            <a:picLocks noChangeAspect="1"/>
          </p:cNvPicPr>
          <p:nvPr/>
        </p:nvPicPr>
        <p:blipFill>
          <a:blip r:embed="rId3"/>
          <a:stretch>
            <a:fillRect/>
          </a:stretch>
        </p:blipFill>
        <p:spPr>
          <a:xfrm>
            <a:off x="4139952" y="1017612"/>
            <a:ext cx="3433865" cy="3491508"/>
          </a:xfrm>
          <a:prstGeom prst="rect">
            <a:avLst/>
          </a:prstGeom>
        </p:spPr>
      </p:pic>
      <p:pic>
        <p:nvPicPr>
          <p:cNvPr id="5" name="図 4"/>
          <p:cNvPicPr>
            <a:picLocks noChangeAspect="1"/>
          </p:cNvPicPr>
          <p:nvPr/>
        </p:nvPicPr>
        <p:blipFill>
          <a:blip r:embed="rId4"/>
          <a:stretch>
            <a:fillRect/>
          </a:stretch>
        </p:blipFill>
        <p:spPr>
          <a:xfrm>
            <a:off x="4211960" y="4941168"/>
            <a:ext cx="2592288" cy="691784"/>
          </a:xfrm>
          <a:prstGeom prst="rect">
            <a:avLst/>
          </a:prstGeom>
          <a:ln>
            <a:solidFill>
              <a:srgbClr val="FF0000"/>
            </a:solidFill>
          </a:ln>
        </p:spPr>
      </p:pic>
      <p:sp>
        <p:nvSpPr>
          <p:cNvPr id="6" name="テキスト ボックス 5"/>
          <p:cNvSpPr txBox="1"/>
          <p:nvPr/>
        </p:nvSpPr>
        <p:spPr>
          <a:xfrm>
            <a:off x="4139952" y="5916835"/>
            <a:ext cx="4985467" cy="646331"/>
          </a:xfrm>
          <a:prstGeom prst="rect">
            <a:avLst/>
          </a:prstGeom>
          <a:solidFill>
            <a:schemeClr val="accent5">
              <a:lumMod val="20000"/>
              <a:lumOff val="80000"/>
            </a:schemeClr>
          </a:solidFill>
        </p:spPr>
        <p:txBody>
          <a:bodyPr wrap="none" rtlCol="0">
            <a:spAutoFit/>
          </a:bodyPr>
          <a:lstStyle/>
          <a:p>
            <a:r>
              <a:rPr kumimoji="1" lang="en-US" altLang="ja-JP" dirty="0" err="1" smtClean="0"/>
              <a:t>SubsystemReference</a:t>
            </a:r>
            <a:r>
              <a:rPr kumimoji="1" lang="ja-JP" altLang="en-US" dirty="0" smtClean="0"/>
              <a:t>を</a:t>
            </a:r>
            <a:r>
              <a:rPr kumimoji="1" lang="en-US" altLang="ja-JP" dirty="0" smtClean="0"/>
              <a:t>Atomic</a:t>
            </a:r>
            <a:r>
              <a:rPr kumimoji="1" lang="ja-JP" altLang="en-US" dirty="0" smtClean="0"/>
              <a:t>化＆再利用設定あり</a:t>
            </a:r>
            <a:endParaRPr kumimoji="1" lang="en-US" altLang="ja-JP" dirty="0" smtClean="0"/>
          </a:p>
          <a:p>
            <a:r>
              <a:rPr lang="ja-JP" altLang="en-US" dirty="0" smtClean="0"/>
              <a:t>→再利用される</a:t>
            </a:r>
            <a:endParaRPr kumimoji="1" lang="ja-JP" altLang="en-US" dirty="0"/>
          </a:p>
        </p:txBody>
      </p:sp>
      <p:pic>
        <p:nvPicPr>
          <p:cNvPr id="7" name="図 6"/>
          <p:cNvPicPr>
            <a:picLocks noChangeAspect="1"/>
          </p:cNvPicPr>
          <p:nvPr/>
        </p:nvPicPr>
        <p:blipFill>
          <a:blip r:embed="rId5"/>
          <a:stretch>
            <a:fillRect/>
          </a:stretch>
        </p:blipFill>
        <p:spPr>
          <a:xfrm>
            <a:off x="537187" y="3747287"/>
            <a:ext cx="2797679" cy="2966504"/>
          </a:xfrm>
          <a:prstGeom prst="rect">
            <a:avLst/>
          </a:prstGeom>
        </p:spPr>
      </p:pic>
      <p:sp>
        <p:nvSpPr>
          <p:cNvPr id="8" name="下矢印 7"/>
          <p:cNvSpPr/>
          <p:nvPr/>
        </p:nvSpPr>
        <p:spPr>
          <a:xfrm>
            <a:off x="1833746" y="2080795"/>
            <a:ext cx="193152"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2119188" y="2046644"/>
            <a:ext cx="788999" cy="369332"/>
          </a:xfrm>
          <a:prstGeom prst="rect">
            <a:avLst/>
          </a:prstGeom>
          <a:noFill/>
        </p:spPr>
        <p:txBody>
          <a:bodyPr wrap="none" rtlCol="0">
            <a:spAutoFit/>
          </a:bodyPr>
          <a:lstStyle/>
          <a:p>
            <a:r>
              <a:rPr lang="ja-JP" altLang="en-US" dirty="0" smtClean="0"/>
              <a:t>コピー</a:t>
            </a:r>
            <a:endParaRPr kumimoji="1" lang="ja-JP" altLang="en-US" dirty="0"/>
          </a:p>
        </p:txBody>
      </p:sp>
      <p:sp>
        <p:nvSpPr>
          <p:cNvPr id="10" name="タイトル 9"/>
          <p:cNvSpPr>
            <a:spLocks noGrp="1"/>
          </p:cNvSpPr>
          <p:nvPr>
            <p:ph type="title"/>
          </p:nvPr>
        </p:nvSpPr>
        <p:spPr/>
        <p:txBody>
          <a:bodyPr/>
          <a:lstStyle/>
          <a:p>
            <a:r>
              <a:rPr lang="ja-JP" altLang="en-US" dirty="0" smtClean="0"/>
              <a:t>調査</a:t>
            </a:r>
            <a:r>
              <a:rPr lang="en-US" altLang="ja-JP" dirty="0" smtClean="0"/>
              <a:t>2</a:t>
            </a:r>
            <a:endParaRPr kumimoji="1" lang="ja-JP" altLang="en-US" dirty="0"/>
          </a:p>
        </p:txBody>
      </p:sp>
      <p:sp>
        <p:nvSpPr>
          <p:cNvPr id="11" name="正方形/長方形 10"/>
          <p:cNvSpPr/>
          <p:nvPr/>
        </p:nvSpPr>
        <p:spPr>
          <a:xfrm>
            <a:off x="5148064" y="2382572"/>
            <a:ext cx="2160240" cy="1823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B0F0"/>
              </a:solidFill>
            </a:endParaRPr>
          </a:p>
        </p:txBody>
      </p:sp>
      <p:sp>
        <p:nvSpPr>
          <p:cNvPr id="12" name="正方形/長方形 11"/>
          <p:cNvSpPr/>
          <p:nvPr/>
        </p:nvSpPr>
        <p:spPr>
          <a:xfrm>
            <a:off x="5147346" y="3881452"/>
            <a:ext cx="2160240" cy="1823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B0F0"/>
              </a:solidFill>
            </a:endParaRPr>
          </a:p>
        </p:txBody>
      </p:sp>
    </p:spTree>
    <p:extLst>
      <p:ext uri="{BB962C8B-B14F-4D97-AF65-F5344CB8AC3E}">
        <p14:creationId xmlns:p14="http://schemas.microsoft.com/office/powerpoint/2010/main" val="247021671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23528" y="404664"/>
            <a:ext cx="471604" cy="369332"/>
          </a:xfrm>
          <a:prstGeom prst="rect">
            <a:avLst/>
          </a:prstGeom>
          <a:noFill/>
        </p:spPr>
        <p:txBody>
          <a:bodyPr wrap="none" rtlCol="0">
            <a:spAutoFit/>
          </a:bodyPr>
          <a:lstStyle/>
          <a:p>
            <a:r>
              <a:rPr kumimoji="1" lang="en-US" altLang="ja-JP" dirty="0" smtClean="0"/>
              <a:t>sr3</a:t>
            </a:r>
            <a:endParaRPr kumimoji="1" lang="ja-JP" altLang="en-US" dirty="0"/>
          </a:p>
        </p:txBody>
      </p:sp>
      <p:pic>
        <p:nvPicPr>
          <p:cNvPr id="10" name="図 9"/>
          <p:cNvPicPr>
            <a:picLocks noChangeAspect="1"/>
          </p:cNvPicPr>
          <p:nvPr/>
        </p:nvPicPr>
        <p:blipFill>
          <a:blip r:embed="rId2"/>
          <a:stretch>
            <a:fillRect/>
          </a:stretch>
        </p:blipFill>
        <p:spPr>
          <a:xfrm>
            <a:off x="899592" y="4581128"/>
            <a:ext cx="6750174" cy="1751503"/>
          </a:xfrm>
          <a:prstGeom prst="rect">
            <a:avLst/>
          </a:prstGeom>
        </p:spPr>
      </p:pic>
      <p:pic>
        <p:nvPicPr>
          <p:cNvPr id="11" name="図 10"/>
          <p:cNvPicPr>
            <a:picLocks noChangeAspect="1"/>
          </p:cNvPicPr>
          <p:nvPr/>
        </p:nvPicPr>
        <p:blipFill>
          <a:blip r:embed="rId3"/>
          <a:stretch>
            <a:fillRect/>
          </a:stretch>
        </p:blipFill>
        <p:spPr>
          <a:xfrm>
            <a:off x="899592" y="807837"/>
            <a:ext cx="3031592" cy="3271718"/>
          </a:xfrm>
          <a:prstGeom prst="rect">
            <a:avLst/>
          </a:prstGeom>
        </p:spPr>
      </p:pic>
      <p:sp>
        <p:nvSpPr>
          <p:cNvPr id="12" name="テキスト ボックス 11"/>
          <p:cNvSpPr txBox="1"/>
          <p:nvPr/>
        </p:nvSpPr>
        <p:spPr>
          <a:xfrm>
            <a:off x="3931184" y="2060848"/>
            <a:ext cx="5100884" cy="923330"/>
          </a:xfrm>
          <a:prstGeom prst="rect">
            <a:avLst/>
          </a:prstGeom>
          <a:solidFill>
            <a:schemeClr val="accent5">
              <a:lumMod val="20000"/>
              <a:lumOff val="80000"/>
            </a:schemeClr>
          </a:solidFill>
        </p:spPr>
        <p:txBody>
          <a:bodyPr wrap="none" rtlCol="0">
            <a:spAutoFit/>
          </a:bodyPr>
          <a:lstStyle/>
          <a:p>
            <a:r>
              <a:rPr lang="ja-JP" altLang="en-US" dirty="0" smtClean="0"/>
              <a:t>・</a:t>
            </a:r>
            <a:r>
              <a:rPr lang="en-US" altLang="ja-JP" dirty="0" err="1" smtClean="0"/>
              <a:t>SubsystemReference</a:t>
            </a:r>
            <a:r>
              <a:rPr lang="ja-JP" altLang="en-US" dirty="0"/>
              <a:t>を</a:t>
            </a:r>
            <a:r>
              <a:rPr lang="en-US" altLang="ja-JP" dirty="0"/>
              <a:t>Atomic</a:t>
            </a:r>
            <a:r>
              <a:rPr lang="ja-JP" altLang="en-US" dirty="0"/>
              <a:t>化＆再利用</a:t>
            </a:r>
            <a:r>
              <a:rPr lang="ja-JP" altLang="en-US" dirty="0" smtClean="0"/>
              <a:t>設定あり</a:t>
            </a:r>
            <a:endParaRPr lang="en-US" altLang="ja-JP" dirty="0"/>
          </a:p>
          <a:p>
            <a:r>
              <a:rPr kumimoji="1" lang="ja-JP" altLang="en-US" dirty="0" smtClean="0"/>
              <a:t>・入力型違い</a:t>
            </a:r>
            <a:endParaRPr kumimoji="1" lang="en-US" altLang="ja-JP" dirty="0" smtClean="0"/>
          </a:p>
          <a:p>
            <a:r>
              <a:rPr lang="ja-JP" altLang="en-US" dirty="0" smtClean="0"/>
              <a:t>→エラーにより再利用できない</a:t>
            </a:r>
            <a:endParaRPr kumimoji="1" lang="ja-JP" altLang="en-US" dirty="0"/>
          </a:p>
        </p:txBody>
      </p:sp>
      <p:sp>
        <p:nvSpPr>
          <p:cNvPr id="3" name="タイトル 2"/>
          <p:cNvSpPr>
            <a:spLocks noGrp="1"/>
          </p:cNvSpPr>
          <p:nvPr>
            <p:ph type="title"/>
          </p:nvPr>
        </p:nvSpPr>
        <p:spPr/>
        <p:txBody>
          <a:bodyPr/>
          <a:lstStyle/>
          <a:p>
            <a:r>
              <a:rPr kumimoji="1" lang="ja-JP" altLang="en-US" dirty="0" smtClean="0"/>
              <a:t>調査</a:t>
            </a:r>
            <a:r>
              <a:rPr kumimoji="1" lang="en-US" altLang="ja-JP" dirty="0" smtClean="0"/>
              <a:t>3</a:t>
            </a:r>
            <a:endParaRPr kumimoji="1" lang="ja-JP" altLang="en-US" dirty="0"/>
          </a:p>
        </p:txBody>
      </p:sp>
    </p:spTree>
    <p:extLst>
      <p:ext uri="{BB962C8B-B14F-4D97-AF65-F5344CB8AC3E}">
        <p14:creationId xmlns:p14="http://schemas.microsoft.com/office/powerpoint/2010/main" val="164747664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23528" y="404664"/>
            <a:ext cx="471604" cy="369332"/>
          </a:xfrm>
          <a:prstGeom prst="rect">
            <a:avLst/>
          </a:prstGeom>
          <a:noFill/>
        </p:spPr>
        <p:txBody>
          <a:bodyPr wrap="none" rtlCol="0">
            <a:spAutoFit/>
          </a:bodyPr>
          <a:lstStyle/>
          <a:p>
            <a:r>
              <a:rPr kumimoji="1" lang="en-US" altLang="ja-JP" dirty="0" smtClean="0"/>
              <a:t>sr4</a:t>
            </a:r>
            <a:endParaRPr kumimoji="1" lang="ja-JP" altLang="en-US" dirty="0"/>
          </a:p>
        </p:txBody>
      </p:sp>
      <p:pic>
        <p:nvPicPr>
          <p:cNvPr id="3" name="図 2"/>
          <p:cNvPicPr>
            <a:picLocks noChangeAspect="1"/>
          </p:cNvPicPr>
          <p:nvPr/>
        </p:nvPicPr>
        <p:blipFill>
          <a:blip r:embed="rId2"/>
          <a:stretch>
            <a:fillRect/>
          </a:stretch>
        </p:blipFill>
        <p:spPr>
          <a:xfrm>
            <a:off x="560433" y="980728"/>
            <a:ext cx="2664296" cy="2852746"/>
          </a:xfrm>
          <a:prstGeom prst="rect">
            <a:avLst/>
          </a:prstGeom>
        </p:spPr>
      </p:pic>
      <p:sp>
        <p:nvSpPr>
          <p:cNvPr id="7" name="テキスト ボックス 6"/>
          <p:cNvSpPr txBox="1"/>
          <p:nvPr/>
        </p:nvSpPr>
        <p:spPr>
          <a:xfrm>
            <a:off x="2915816" y="5157192"/>
            <a:ext cx="5485604" cy="923330"/>
          </a:xfrm>
          <a:prstGeom prst="rect">
            <a:avLst/>
          </a:prstGeom>
          <a:solidFill>
            <a:schemeClr val="accent5">
              <a:lumMod val="20000"/>
              <a:lumOff val="80000"/>
            </a:schemeClr>
          </a:solidFill>
        </p:spPr>
        <p:txBody>
          <a:bodyPr wrap="none" rtlCol="0">
            <a:spAutoFit/>
          </a:bodyPr>
          <a:lstStyle/>
          <a:p>
            <a:r>
              <a:rPr lang="ja-JP" altLang="en-US" dirty="0"/>
              <a:t>・</a:t>
            </a:r>
            <a:r>
              <a:rPr lang="en-US" altLang="ja-JP" dirty="0" err="1"/>
              <a:t>SubsystemReference</a:t>
            </a:r>
            <a:r>
              <a:rPr lang="ja-JP" altLang="en-US" dirty="0"/>
              <a:t>を</a:t>
            </a:r>
            <a:r>
              <a:rPr lang="en-US" altLang="ja-JP" dirty="0"/>
              <a:t>Atomic</a:t>
            </a:r>
            <a:r>
              <a:rPr lang="ja-JP" altLang="en-US" dirty="0"/>
              <a:t>化＆再利用</a:t>
            </a:r>
            <a:r>
              <a:rPr lang="ja-JP" altLang="en-US" dirty="0" smtClean="0"/>
              <a:t>設定は</a:t>
            </a:r>
            <a:r>
              <a:rPr lang="ja-JP" altLang="en-US" dirty="0"/>
              <a:t>自動</a:t>
            </a:r>
            <a:endParaRPr lang="en-US" altLang="ja-JP" dirty="0"/>
          </a:p>
          <a:p>
            <a:r>
              <a:rPr lang="ja-JP" altLang="en-US" dirty="0"/>
              <a:t>・入力型違い</a:t>
            </a:r>
            <a:endParaRPr lang="en-US" altLang="ja-JP" dirty="0"/>
          </a:p>
          <a:p>
            <a:r>
              <a:rPr lang="ja-JP" altLang="en-US" dirty="0" smtClean="0"/>
              <a:t>→再利用されない</a:t>
            </a:r>
            <a:endParaRPr kumimoji="1" lang="ja-JP" altLang="en-US" dirty="0"/>
          </a:p>
        </p:txBody>
      </p:sp>
      <p:pic>
        <p:nvPicPr>
          <p:cNvPr id="4" name="図 3"/>
          <p:cNvPicPr>
            <a:picLocks noChangeAspect="1"/>
          </p:cNvPicPr>
          <p:nvPr/>
        </p:nvPicPr>
        <p:blipFill>
          <a:blip r:embed="rId3"/>
          <a:stretch>
            <a:fillRect/>
          </a:stretch>
        </p:blipFill>
        <p:spPr>
          <a:xfrm>
            <a:off x="3785960" y="808790"/>
            <a:ext cx="3962400" cy="3962400"/>
          </a:xfrm>
          <a:prstGeom prst="rect">
            <a:avLst/>
          </a:prstGeom>
        </p:spPr>
      </p:pic>
      <p:sp>
        <p:nvSpPr>
          <p:cNvPr id="5" name="タイトル 4"/>
          <p:cNvSpPr>
            <a:spLocks noGrp="1"/>
          </p:cNvSpPr>
          <p:nvPr>
            <p:ph type="title"/>
          </p:nvPr>
        </p:nvSpPr>
        <p:spPr/>
        <p:txBody>
          <a:bodyPr/>
          <a:lstStyle/>
          <a:p>
            <a:r>
              <a:rPr kumimoji="1" lang="ja-JP" altLang="en-US" dirty="0" smtClean="0"/>
              <a:t>調査</a:t>
            </a:r>
            <a:r>
              <a:rPr kumimoji="1" lang="en-US" altLang="ja-JP" dirty="0" smtClean="0"/>
              <a:t>4</a:t>
            </a:r>
            <a:endParaRPr kumimoji="1" lang="ja-JP" altLang="en-US" dirty="0"/>
          </a:p>
        </p:txBody>
      </p:sp>
    </p:spTree>
    <p:extLst>
      <p:ext uri="{BB962C8B-B14F-4D97-AF65-F5344CB8AC3E}">
        <p14:creationId xmlns:p14="http://schemas.microsoft.com/office/powerpoint/2010/main" val="149534582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3"/>
          <a:stretch>
            <a:fillRect/>
          </a:stretch>
        </p:blipFill>
        <p:spPr>
          <a:xfrm>
            <a:off x="539553" y="764704"/>
            <a:ext cx="3968206" cy="2376264"/>
          </a:xfrm>
          <a:prstGeom prst="rect">
            <a:avLst/>
          </a:prstGeom>
        </p:spPr>
      </p:pic>
      <p:sp>
        <p:nvSpPr>
          <p:cNvPr id="3" name="下矢印 2"/>
          <p:cNvSpPr/>
          <p:nvPr/>
        </p:nvSpPr>
        <p:spPr>
          <a:xfrm rot="16200000">
            <a:off x="2362293" y="997599"/>
            <a:ext cx="193152"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2153205" y="876886"/>
            <a:ext cx="655949" cy="307777"/>
          </a:xfrm>
          <a:prstGeom prst="rect">
            <a:avLst/>
          </a:prstGeom>
          <a:noFill/>
        </p:spPr>
        <p:txBody>
          <a:bodyPr wrap="none" rtlCol="0">
            <a:spAutoFit/>
          </a:bodyPr>
          <a:lstStyle/>
          <a:p>
            <a:r>
              <a:rPr lang="ja-JP" altLang="en-US" sz="1400" dirty="0" smtClean="0"/>
              <a:t>コピー</a:t>
            </a:r>
            <a:endParaRPr kumimoji="1" lang="ja-JP" altLang="en-US" sz="1400" dirty="0"/>
          </a:p>
        </p:txBody>
      </p:sp>
      <p:sp>
        <p:nvSpPr>
          <p:cNvPr id="5" name="下矢印 4"/>
          <p:cNvSpPr/>
          <p:nvPr/>
        </p:nvSpPr>
        <p:spPr>
          <a:xfrm rot="16200000">
            <a:off x="2355415" y="2246303"/>
            <a:ext cx="193152"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2124016" y="2089282"/>
            <a:ext cx="655949" cy="307777"/>
          </a:xfrm>
          <a:prstGeom prst="rect">
            <a:avLst/>
          </a:prstGeom>
          <a:noFill/>
        </p:spPr>
        <p:txBody>
          <a:bodyPr wrap="none" rtlCol="0">
            <a:spAutoFit/>
          </a:bodyPr>
          <a:lstStyle/>
          <a:p>
            <a:r>
              <a:rPr lang="ja-JP" altLang="en-US" sz="1400" dirty="0" smtClean="0"/>
              <a:t>コピー</a:t>
            </a:r>
            <a:endParaRPr kumimoji="1" lang="ja-JP" altLang="en-US" sz="1400" dirty="0"/>
          </a:p>
        </p:txBody>
      </p:sp>
      <p:pic>
        <p:nvPicPr>
          <p:cNvPr id="7" name="図 6"/>
          <p:cNvPicPr>
            <a:picLocks noChangeAspect="1"/>
          </p:cNvPicPr>
          <p:nvPr/>
        </p:nvPicPr>
        <p:blipFill>
          <a:blip r:embed="rId4"/>
          <a:stretch>
            <a:fillRect/>
          </a:stretch>
        </p:blipFill>
        <p:spPr>
          <a:xfrm>
            <a:off x="5436096" y="848176"/>
            <a:ext cx="2305802" cy="4381024"/>
          </a:xfrm>
          <a:prstGeom prst="rect">
            <a:avLst/>
          </a:prstGeom>
        </p:spPr>
      </p:pic>
      <p:pic>
        <p:nvPicPr>
          <p:cNvPr id="8" name="図 7"/>
          <p:cNvPicPr>
            <a:picLocks noChangeAspect="1"/>
          </p:cNvPicPr>
          <p:nvPr/>
        </p:nvPicPr>
        <p:blipFill>
          <a:blip r:embed="rId5"/>
          <a:stretch>
            <a:fillRect/>
          </a:stretch>
        </p:blipFill>
        <p:spPr>
          <a:xfrm>
            <a:off x="5509650" y="5445224"/>
            <a:ext cx="2017770" cy="535327"/>
          </a:xfrm>
          <a:prstGeom prst="rect">
            <a:avLst/>
          </a:prstGeom>
          <a:ln>
            <a:solidFill>
              <a:srgbClr val="FF0000"/>
            </a:solidFill>
          </a:ln>
        </p:spPr>
      </p:pic>
      <p:pic>
        <p:nvPicPr>
          <p:cNvPr id="9" name="図 8"/>
          <p:cNvPicPr>
            <a:picLocks noChangeAspect="1"/>
          </p:cNvPicPr>
          <p:nvPr/>
        </p:nvPicPr>
        <p:blipFill>
          <a:blip r:embed="rId6"/>
          <a:stretch>
            <a:fillRect/>
          </a:stretch>
        </p:blipFill>
        <p:spPr>
          <a:xfrm>
            <a:off x="5509650" y="6106646"/>
            <a:ext cx="2286896" cy="592460"/>
          </a:xfrm>
          <a:prstGeom prst="rect">
            <a:avLst/>
          </a:prstGeom>
          <a:ln>
            <a:solidFill>
              <a:srgbClr val="00B0F0"/>
            </a:solidFill>
          </a:ln>
        </p:spPr>
      </p:pic>
      <p:sp>
        <p:nvSpPr>
          <p:cNvPr id="10" name="正方形/長方形 9"/>
          <p:cNvSpPr/>
          <p:nvPr/>
        </p:nvSpPr>
        <p:spPr>
          <a:xfrm>
            <a:off x="539553" y="897458"/>
            <a:ext cx="4032447" cy="9473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507432" y="2137506"/>
            <a:ext cx="4032447" cy="94736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B0F0"/>
              </a:solidFill>
            </a:endParaRPr>
          </a:p>
        </p:txBody>
      </p:sp>
      <p:sp>
        <p:nvSpPr>
          <p:cNvPr id="12" name="正方形/長方形 11"/>
          <p:cNvSpPr/>
          <p:nvPr/>
        </p:nvSpPr>
        <p:spPr>
          <a:xfrm>
            <a:off x="5488257" y="2742469"/>
            <a:ext cx="2253642" cy="14401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B0F0"/>
              </a:solidFill>
            </a:endParaRPr>
          </a:p>
        </p:txBody>
      </p:sp>
      <p:sp>
        <p:nvSpPr>
          <p:cNvPr id="13" name="正方形/長方形 12"/>
          <p:cNvSpPr/>
          <p:nvPr/>
        </p:nvSpPr>
        <p:spPr>
          <a:xfrm>
            <a:off x="5488257" y="4756916"/>
            <a:ext cx="2253642" cy="14401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B0F0"/>
              </a:solidFill>
            </a:endParaRPr>
          </a:p>
        </p:txBody>
      </p:sp>
      <p:sp>
        <p:nvSpPr>
          <p:cNvPr id="14" name="正方形/長方形 13"/>
          <p:cNvSpPr/>
          <p:nvPr/>
        </p:nvSpPr>
        <p:spPr>
          <a:xfrm>
            <a:off x="5488257" y="3749692"/>
            <a:ext cx="2253642" cy="1440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B0F0"/>
              </a:solidFill>
            </a:endParaRPr>
          </a:p>
        </p:txBody>
      </p:sp>
      <p:sp>
        <p:nvSpPr>
          <p:cNvPr id="15" name="正方形/長方形 14"/>
          <p:cNvSpPr/>
          <p:nvPr/>
        </p:nvSpPr>
        <p:spPr>
          <a:xfrm>
            <a:off x="5488257" y="1735245"/>
            <a:ext cx="2253642" cy="1440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B0F0"/>
              </a:solidFill>
            </a:endParaRPr>
          </a:p>
        </p:txBody>
      </p:sp>
      <p:pic>
        <p:nvPicPr>
          <p:cNvPr id="16" name="図 15"/>
          <p:cNvPicPr>
            <a:picLocks noChangeAspect="1"/>
          </p:cNvPicPr>
          <p:nvPr/>
        </p:nvPicPr>
        <p:blipFill>
          <a:blip r:embed="rId7"/>
          <a:stretch>
            <a:fillRect/>
          </a:stretch>
        </p:blipFill>
        <p:spPr>
          <a:xfrm>
            <a:off x="408529" y="3174082"/>
            <a:ext cx="2141890" cy="2271142"/>
          </a:xfrm>
          <a:prstGeom prst="rect">
            <a:avLst/>
          </a:prstGeom>
        </p:spPr>
      </p:pic>
      <p:pic>
        <p:nvPicPr>
          <p:cNvPr id="18" name="図 17"/>
          <p:cNvPicPr>
            <a:picLocks noChangeAspect="1"/>
          </p:cNvPicPr>
          <p:nvPr/>
        </p:nvPicPr>
        <p:blipFill>
          <a:blip r:embed="rId8"/>
          <a:stretch>
            <a:fillRect/>
          </a:stretch>
        </p:blipFill>
        <p:spPr>
          <a:xfrm>
            <a:off x="2610884" y="3168539"/>
            <a:ext cx="2147117" cy="2276685"/>
          </a:xfrm>
          <a:prstGeom prst="rect">
            <a:avLst/>
          </a:prstGeom>
        </p:spPr>
      </p:pic>
      <p:sp>
        <p:nvSpPr>
          <p:cNvPr id="19" name="テキスト ボックス 18"/>
          <p:cNvSpPr txBox="1"/>
          <p:nvPr/>
        </p:nvSpPr>
        <p:spPr>
          <a:xfrm>
            <a:off x="403367" y="5598814"/>
            <a:ext cx="4867423" cy="1015663"/>
          </a:xfrm>
          <a:prstGeom prst="rect">
            <a:avLst/>
          </a:prstGeom>
          <a:solidFill>
            <a:schemeClr val="accent5">
              <a:lumMod val="20000"/>
              <a:lumOff val="80000"/>
            </a:schemeClr>
          </a:solidFill>
        </p:spPr>
        <p:txBody>
          <a:bodyPr wrap="none" rtlCol="0">
            <a:spAutoFit/>
          </a:bodyPr>
          <a:lstStyle/>
          <a:p>
            <a:r>
              <a:rPr lang="ja-JP" altLang="en-US" sz="1200" dirty="0"/>
              <a:t>・</a:t>
            </a:r>
            <a:r>
              <a:rPr lang="en-US" altLang="ja-JP" sz="1200" dirty="0" err="1"/>
              <a:t>SubsystemReference</a:t>
            </a:r>
            <a:r>
              <a:rPr lang="ja-JP" altLang="en-US" sz="1200" dirty="0"/>
              <a:t>を</a:t>
            </a:r>
            <a:r>
              <a:rPr lang="en-US" altLang="ja-JP" sz="1200" dirty="0"/>
              <a:t>Atomic</a:t>
            </a:r>
            <a:r>
              <a:rPr lang="ja-JP" altLang="en-US" sz="1200" dirty="0"/>
              <a:t>化＆</a:t>
            </a:r>
            <a:r>
              <a:rPr kumimoji="1" lang="ja-JP" altLang="en-US" sz="1200" dirty="0" smtClean="0"/>
              <a:t>再利用設定：入力型ごとに同じに設定</a:t>
            </a:r>
            <a:endParaRPr kumimoji="1" lang="en-US" altLang="ja-JP" sz="1200" dirty="0" smtClean="0"/>
          </a:p>
          <a:p>
            <a:r>
              <a:rPr lang="ja-JP" altLang="en-US" sz="1200" dirty="0" smtClean="0"/>
              <a:t>→入力型ごとに再利用される</a:t>
            </a:r>
            <a:endParaRPr lang="en-US" altLang="ja-JP" sz="1200" dirty="0" smtClean="0"/>
          </a:p>
          <a:p>
            <a:endParaRPr kumimoji="1" lang="en-US" altLang="ja-JP" sz="1200" dirty="0"/>
          </a:p>
          <a:p>
            <a:r>
              <a:rPr lang="ja-JP" altLang="en-US" sz="1200" dirty="0" smtClean="0"/>
              <a:t>編集が容易＆</a:t>
            </a:r>
            <a:r>
              <a:rPr lang="en-US" altLang="ja-JP" sz="1200" dirty="0" smtClean="0"/>
              <a:t>C</a:t>
            </a:r>
            <a:r>
              <a:rPr lang="ja-JP" altLang="en-US" sz="1200" dirty="0" smtClean="0"/>
              <a:t>コードは再利用される</a:t>
            </a:r>
            <a:endParaRPr lang="en-US" altLang="ja-JP" sz="1200" dirty="0" smtClean="0"/>
          </a:p>
          <a:p>
            <a:r>
              <a:rPr kumimoji="1" lang="ja-JP" altLang="en-US" sz="1200" dirty="0" smtClean="0"/>
              <a:t>懸念点があるか、これは意図した使い方か知りたい</a:t>
            </a:r>
            <a:endParaRPr kumimoji="1" lang="ja-JP" altLang="en-US" sz="1200" dirty="0"/>
          </a:p>
        </p:txBody>
      </p:sp>
      <p:sp>
        <p:nvSpPr>
          <p:cNvPr id="20" name="テキスト ボックス 19"/>
          <p:cNvSpPr txBox="1"/>
          <p:nvPr/>
        </p:nvSpPr>
        <p:spPr>
          <a:xfrm>
            <a:off x="142656" y="29701"/>
            <a:ext cx="471604" cy="369332"/>
          </a:xfrm>
          <a:prstGeom prst="rect">
            <a:avLst/>
          </a:prstGeom>
          <a:noFill/>
        </p:spPr>
        <p:txBody>
          <a:bodyPr wrap="none" rtlCol="0">
            <a:spAutoFit/>
          </a:bodyPr>
          <a:lstStyle/>
          <a:p>
            <a:r>
              <a:rPr kumimoji="1" lang="en-US" altLang="ja-JP" dirty="0" smtClean="0"/>
              <a:t>sr5</a:t>
            </a:r>
            <a:endParaRPr kumimoji="1" lang="ja-JP" altLang="en-US" dirty="0"/>
          </a:p>
        </p:txBody>
      </p:sp>
      <p:sp>
        <p:nvSpPr>
          <p:cNvPr id="17" name="タイトル 16"/>
          <p:cNvSpPr>
            <a:spLocks noGrp="1"/>
          </p:cNvSpPr>
          <p:nvPr>
            <p:ph type="title"/>
          </p:nvPr>
        </p:nvSpPr>
        <p:spPr/>
        <p:txBody>
          <a:bodyPr/>
          <a:lstStyle/>
          <a:p>
            <a:r>
              <a:rPr kumimoji="1" lang="ja-JP" altLang="en-US" dirty="0" smtClean="0"/>
              <a:t>調査</a:t>
            </a:r>
            <a:r>
              <a:rPr kumimoji="1" lang="en-US" altLang="ja-JP" dirty="0" smtClean="0"/>
              <a:t>5</a:t>
            </a:r>
            <a:endParaRPr kumimoji="1" lang="ja-JP" altLang="en-US" dirty="0"/>
          </a:p>
        </p:txBody>
      </p:sp>
      <p:sp>
        <p:nvSpPr>
          <p:cNvPr id="21" name="正方形/長方形 20"/>
          <p:cNvSpPr/>
          <p:nvPr/>
        </p:nvSpPr>
        <p:spPr>
          <a:xfrm>
            <a:off x="396771" y="4225420"/>
            <a:ext cx="718845" cy="1396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B0F0"/>
              </a:solidFill>
            </a:endParaRPr>
          </a:p>
        </p:txBody>
      </p:sp>
      <p:sp>
        <p:nvSpPr>
          <p:cNvPr id="22" name="正方形/長方形 21"/>
          <p:cNvSpPr/>
          <p:nvPr/>
        </p:nvSpPr>
        <p:spPr>
          <a:xfrm>
            <a:off x="2610883" y="4225420"/>
            <a:ext cx="718845" cy="139684"/>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B0F0"/>
              </a:solidFill>
            </a:endParaRPr>
          </a:p>
        </p:txBody>
      </p:sp>
    </p:spTree>
    <p:extLst>
      <p:ext uri="{BB962C8B-B14F-4D97-AF65-F5344CB8AC3E}">
        <p14:creationId xmlns:p14="http://schemas.microsoft.com/office/powerpoint/2010/main" val="244790398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075" name="Rectangle 3"/>
          <p:cNvSpPr>
            <a:spLocks noGrp="1" noChangeArrowheads="1"/>
          </p:cNvSpPr>
          <p:nvPr>
            <p:ph type="body" idx="4294967295"/>
          </p:nvPr>
        </p:nvSpPr>
        <p:spPr bwMode="auto">
          <a:xfrm>
            <a:off x="447675" y="3225800"/>
            <a:ext cx="8696325" cy="6096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ctr" eaLnBrk="1" hangingPunct="1">
              <a:lnSpc>
                <a:spcPct val="80000"/>
              </a:lnSpc>
              <a:buFont typeface="Wingdings" pitchFamily="2" charset="2"/>
              <a:buNone/>
            </a:pPr>
            <a:r>
              <a:rPr lang="ja-JP" altLang="en-US" sz="3600" dirty="0" smtClean="0"/>
              <a:t>コマンド系</a:t>
            </a:r>
            <a:endParaRPr lang="en-US" altLang="ja-JP" sz="3600" dirty="0" smtClean="0"/>
          </a:p>
        </p:txBody>
      </p:sp>
    </p:spTree>
    <p:extLst>
      <p:ext uri="{BB962C8B-B14F-4D97-AF65-F5344CB8AC3E}">
        <p14:creationId xmlns:p14="http://schemas.microsoft.com/office/powerpoint/2010/main" val="169159709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検索</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a:t>find_system</a:t>
            </a:r>
            <a:r>
              <a:rPr kumimoji="1" lang="ja-JP" altLang="en-US" dirty="0"/>
              <a:t>を使用してモデル内にサブシステム参照ブロックが含まれるかを検索することができる</a:t>
            </a:r>
          </a:p>
        </p:txBody>
      </p:sp>
      <p:pic>
        <p:nvPicPr>
          <p:cNvPr id="4" name="図 3" descr="画面の領域">
            <a:extLst>
              <a:ext uri="{FF2B5EF4-FFF2-40B4-BE49-F238E27FC236}">
                <a16:creationId xmlns="" xmlns:xdr="http://schemas.openxmlformats.org/drawingml/2006/spreadsheetDrawing" xmlns:a16="http://schemas.microsoft.com/office/drawing/2014/main" xmlns:lc="http://schemas.openxmlformats.org/drawingml/2006/lockedCanvas" id="{00000000-0008-0000-0100-0000040000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4858" y="1964175"/>
            <a:ext cx="6324431" cy="1512568"/>
          </a:xfrm>
          <a:prstGeom prst="rect">
            <a:avLst/>
          </a:prstGeom>
          <a:ln>
            <a:solidFill>
              <a:sysClr val="windowText" lastClr="000000"/>
            </a:solidFill>
          </a:ln>
        </p:spPr>
      </p:pic>
      <p:pic>
        <p:nvPicPr>
          <p:cNvPr id="5" name="図 4" descr="画面の領域">
            <a:extLst>
              <a:ext uri="{FF2B5EF4-FFF2-40B4-BE49-F238E27FC236}">
                <a16:creationId xmlns="" xmlns:xdr="http://schemas.openxmlformats.org/drawingml/2006/spreadsheetDrawing" xmlns:a16="http://schemas.microsoft.com/office/drawing/2014/main" xmlns:lc="http://schemas.openxmlformats.org/drawingml/2006/lockedCanvas" id="{00000000-0008-0000-0100-00001C000000}"/>
              </a:ext>
            </a:extLst>
          </p:cNvPr>
          <p:cNvPicPr>
            <a:picLocks noChangeAspect="1"/>
          </p:cNvPicPr>
          <p:nvPr/>
        </p:nvPicPr>
        <p:blipFill rotWithShape="1">
          <a:blip r:embed="rId3">
            <a:extLst>
              <a:ext uri="{28A0092B-C50C-407E-A947-70E740481C1C}">
                <a14:useLocalDpi xmlns:a14="http://schemas.microsoft.com/office/drawing/2010/main" val="0"/>
              </a:ext>
            </a:extLst>
          </a:blip>
          <a:srcRect l="263"/>
          <a:stretch/>
        </p:blipFill>
        <p:spPr>
          <a:xfrm>
            <a:off x="994858" y="3572842"/>
            <a:ext cx="7154284" cy="1320983"/>
          </a:xfrm>
          <a:prstGeom prst="rect">
            <a:avLst/>
          </a:prstGeom>
          <a:ln>
            <a:solidFill>
              <a:sysClr val="windowText" lastClr="000000"/>
            </a:solidFill>
          </a:ln>
        </p:spPr>
      </p:pic>
    </p:spTree>
    <p:extLst>
      <p:ext uri="{BB962C8B-B14F-4D97-AF65-F5344CB8AC3E}">
        <p14:creationId xmlns:p14="http://schemas.microsoft.com/office/powerpoint/2010/main" val="157191718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検索</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a:t>[</a:t>
            </a:r>
            <a:r>
              <a:rPr kumimoji="1" lang="ja-JP" altLang="en-US" dirty="0"/>
              <a:t>サブシステム参照ブロック内のブロックを</a:t>
            </a:r>
            <a:r>
              <a:rPr kumimoji="1" lang="en-US" altLang="ja-JP" dirty="0" err="1"/>
              <a:t>find_system</a:t>
            </a:r>
            <a:r>
              <a:rPr kumimoji="1" lang="ja-JP" altLang="en-US" dirty="0"/>
              <a:t>から除外する</a:t>
            </a:r>
            <a:r>
              <a:rPr kumimoji="1" lang="en-US" altLang="ja-JP" dirty="0"/>
              <a:t>]</a:t>
            </a:r>
            <a:endParaRPr kumimoji="1" lang="ja-JP" altLang="en-US" dirty="0"/>
          </a:p>
        </p:txBody>
      </p:sp>
      <p:pic>
        <p:nvPicPr>
          <p:cNvPr id="4" name="図 3" descr="画面の領域">
            <a:extLst>
              <a:ext uri="{FF2B5EF4-FFF2-40B4-BE49-F238E27FC236}">
                <a16:creationId xmlns="" xmlns:xdr="http://schemas.openxmlformats.org/drawingml/2006/spreadsheetDrawing" xmlns:a16="http://schemas.microsoft.com/office/drawing/2014/main" xmlns:lc="http://schemas.openxmlformats.org/drawingml/2006/lockedCanvas" id="{00000000-0008-0000-0100-00001E0000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4016" y="2031276"/>
            <a:ext cx="5935968" cy="2795447"/>
          </a:xfrm>
          <a:prstGeom prst="rect">
            <a:avLst/>
          </a:prstGeom>
          <a:ln>
            <a:solidFill>
              <a:sysClr val="windowText" lastClr="000000"/>
            </a:solidFill>
          </a:ln>
        </p:spPr>
      </p:pic>
      <p:sp>
        <p:nvSpPr>
          <p:cNvPr id="5" name="正方形/長方形 4"/>
          <p:cNvSpPr/>
          <p:nvPr/>
        </p:nvSpPr>
        <p:spPr>
          <a:xfrm>
            <a:off x="1143000" y="5105400"/>
            <a:ext cx="4572000" cy="923330"/>
          </a:xfrm>
          <a:prstGeom prst="rect">
            <a:avLst/>
          </a:prstGeom>
        </p:spPr>
        <p:txBody>
          <a:bodyPr>
            <a:spAutoFit/>
          </a:bodyPr>
          <a:lstStyle/>
          <a:p>
            <a:r>
              <a:rPr lang="ja-JP" altLang="en-US" dirty="0"/>
              <a:t>デフォルトでは、</a:t>
            </a:r>
            <a:r>
              <a:rPr lang="en-US" altLang="ja-JP" dirty="0" err="1"/>
              <a:t>LookInsideSubsystemReference</a:t>
            </a:r>
            <a:r>
              <a:rPr lang="ja-JP" altLang="en-US" dirty="0"/>
              <a:t>をオンに設定されている</a:t>
            </a:r>
          </a:p>
        </p:txBody>
      </p:sp>
    </p:spTree>
    <p:extLst>
      <p:ext uri="{BB962C8B-B14F-4D97-AF65-F5344CB8AC3E}">
        <p14:creationId xmlns:p14="http://schemas.microsoft.com/office/powerpoint/2010/main" val="87729720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サブシステム</a:t>
            </a:r>
            <a:r>
              <a:rPr lang="ja-JP" altLang="en-US" dirty="0"/>
              <a:t>参照の紐づけと上書き</a:t>
            </a:r>
            <a:r>
              <a:rPr lang="ja-JP" altLang="en-US" dirty="0" smtClean="0"/>
              <a:t>変更</a:t>
            </a:r>
            <a:endParaRPr kumimoji="1" lang="ja-JP" altLang="en-US" dirty="0"/>
          </a:p>
        </p:txBody>
      </p:sp>
      <p:pic>
        <p:nvPicPr>
          <p:cNvPr id="4" name="図 3" descr="画面の領域">
            <a:extLst>
              <a:ext uri="{FF2B5EF4-FFF2-40B4-BE49-F238E27FC236}">
                <a16:creationId xmlns="" xmlns:xdr="http://schemas.openxmlformats.org/drawingml/2006/spreadsheetDrawing" xmlns:a16="http://schemas.microsoft.com/office/drawing/2014/main" xmlns:lc="http://schemas.openxmlformats.org/drawingml/2006/lockedCanvas" id="{00000000-0008-0000-0100-000028000000}"/>
              </a:ext>
            </a:extLst>
          </p:cNvPr>
          <p:cNvPicPr>
            <a:picLocks noChangeAspect="1"/>
          </p:cNvPicPr>
          <p:nvPr/>
        </p:nvPicPr>
        <p:blipFill rotWithShape="1">
          <a:blip r:embed="rId2">
            <a:extLst>
              <a:ext uri="{28A0092B-C50C-407E-A947-70E740481C1C}">
                <a14:useLocalDpi xmlns:a14="http://schemas.microsoft.com/office/drawing/2010/main" val="0"/>
              </a:ext>
            </a:extLst>
          </a:blip>
          <a:srcRect b="47376"/>
          <a:stretch/>
        </p:blipFill>
        <p:spPr>
          <a:xfrm>
            <a:off x="523632" y="1143000"/>
            <a:ext cx="4074098" cy="190500"/>
          </a:xfrm>
          <a:prstGeom prst="rect">
            <a:avLst/>
          </a:prstGeom>
          <a:ln>
            <a:solidFill>
              <a:sysClr val="windowText" lastClr="000000"/>
            </a:solidFill>
          </a:ln>
        </p:spPr>
      </p:pic>
      <p:pic>
        <p:nvPicPr>
          <p:cNvPr id="5" name="図 4">
            <a:extLst>
              <a:ext uri="{FF2B5EF4-FFF2-40B4-BE49-F238E27FC236}">
                <a16:creationId xmlns="" xmlns:xdr="http://schemas.openxmlformats.org/drawingml/2006/spreadsheetDrawing" xmlns:a16="http://schemas.microsoft.com/office/drawing/2014/main" xmlns:lc="http://schemas.openxmlformats.org/drawingml/2006/lockedCanvas" id="{00000000-0008-0000-0100-000023000000}"/>
              </a:ext>
            </a:extLst>
          </p:cNvPr>
          <p:cNvPicPr>
            <a:picLocks noChangeAspect="1"/>
          </p:cNvPicPr>
          <p:nvPr/>
        </p:nvPicPr>
        <p:blipFill>
          <a:blip r:embed="rId3"/>
          <a:stretch>
            <a:fillRect/>
          </a:stretch>
        </p:blipFill>
        <p:spPr>
          <a:xfrm>
            <a:off x="685800" y="1333500"/>
            <a:ext cx="3284638" cy="2182284"/>
          </a:xfrm>
          <a:prstGeom prst="rect">
            <a:avLst/>
          </a:prstGeom>
        </p:spPr>
      </p:pic>
      <p:pic>
        <p:nvPicPr>
          <p:cNvPr id="6" name="図 5">
            <a:extLst>
              <a:ext uri="{FF2B5EF4-FFF2-40B4-BE49-F238E27FC236}">
                <a16:creationId xmlns="" xmlns:xdr="http://schemas.openxmlformats.org/drawingml/2006/spreadsheetDrawing" xmlns:a16="http://schemas.microsoft.com/office/drawing/2014/main" xmlns:lc="http://schemas.openxmlformats.org/drawingml/2006/lockedCanvas" id="{00000000-0008-0000-0100-000024000000}"/>
              </a:ext>
            </a:extLst>
          </p:cNvPr>
          <p:cNvPicPr>
            <a:picLocks noChangeAspect="1"/>
          </p:cNvPicPr>
          <p:nvPr/>
        </p:nvPicPr>
        <p:blipFill>
          <a:blip r:embed="rId4"/>
          <a:stretch>
            <a:fillRect/>
          </a:stretch>
        </p:blipFill>
        <p:spPr>
          <a:xfrm>
            <a:off x="5105400" y="1238250"/>
            <a:ext cx="3282521" cy="2183342"/>
          </a:xfrm>
          <a:prstGeom prst="rect">
            <a:avLst/>
          </a:prstGeom>
        </p:spPr>
      </p:pic>
      <p:sp>
        <p:nvSpPr>
          <p:cNvPr id="7" name="右矢印 6"/>
          <p:cNvSpPr/>
          <p:nvPr/>
        </p:nvSpPr>
        <p:spPr bwMode="auto">
          <a:xfrm>
            <a:off x="4419600" y="2057400"/>
            <a:ext cx="381000" cy="7620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8" name="正方形/長方形 7"/>
          <p:cNvSpPr/>
          <p:nvPr/>
        </p:nvSpPr>
        <p:spPr>
          <a:xfrm>
            <a:off x="412370" y="3733800"/>
            <a:ext cx="3831498" cy="369332"/>
          </a:xfrm>
          <a:prstGeom prst="rect">
            <a:avLst/>
          </a:prstGeom>
        </p:spPr>
        <p:txBody>
          <a:bodyPr wrap="none">
            <a:spAutoFit/>
          </a:bodyPr>
          <a:lstStyle/>
          <a:p>
            <a:r>
              <a:rPr lang="ja-JP" altLang="en-US" dirty="0"/>
              <a:t>・別のサブシステム参照への置き換え</a:t>
            </a:r>
          </a:p>
        </p:txBody>
      </p:sp>
      <p:pic>
        <p:nvPicPr>
          <p:cNvPr id="9" name="図 8">
            <a:extLst>
              <a:ext uri="{FF2B5EF4-FFF2-40B4-BE49-F238E27FC236}">
                <a16:creationId xmlns="" xmlns:xdr="http://schemas.openxmlformats.org/drawingml/2006/spreadsheetDrawing" xmlns:a16="http://schemas.microsoft.com/office/drawing/2014/main" xmlns:lc="http://schemas.openxmlformats.org/drawingml/2006/lockedCanvas" id="{00000000-0008-0000-0100-000025000000}"/>
              </a:ext>
            </a:extLst>
          </p:cNvPr>
          <p:cNvPicPr>
            <a:picLocks noChangeAspect="1"/>
          </p:cNvPicPr>
          <p:nvPr/>
        </p:nvPicPr>
        <p:blipFill>
          <a:blip r:embed="rId4"/>
          <a:stretch>
            <a:fillRect/>
          </a:stretch>
        </p:blipFill>
        <p:spPr>
          <a:xfrm>
            <a:off x="690177" y="4309517"/>
            <a:ext cx="3284638" cy="2182283"/>
          </a:xfrm>
          <a:prstGeom prst="rect">
            <a:avLst/>
          </a:prstGeom>
        </p:spPr>
      </p:pic>
      <p:pic>
        <p:nvPicPr>
          <p:cNvPr id="10" name="図 9" descr="画面の領域">
            <a:extLst>
              <a:ext uri="{FF2B5EF4-FFF2-40B4-BE49-F238E27FC236}">
                <a16:creationId xmlns="" xmlns:xdr="http://schemas.openxmlformats.org/drawingml/2006/spreadsheetDrawing" xmlns:a16="http://schemas.microsoft.com/office/drawing/2014/main" xmlns:lc="http://schemas.openxmlformats.org/drawingml/2006/lockedCanvas" id="{00000000-0008-0000-0100-00002E000000}"/>
              </a:ext>
            </a:extLst>
          </p:cNvPr>
          <p:cNvPicPr>
            <a:picLocks noChangeAspect="1"/>
          </p:cNvPicPr>
          <p:nvPr/>
        </p:nvPicPr>
        <p:blipFill rotWithShape="1">
          <a:blip r:embed="rId2">
            <a:extLst>
              <a:ext uri="{28A0092B-C50C-407E-A947-70E740481C1C}">
                <a14:useLocalDpi xmlns:a14="http://schemas.microsoft.com/office/drawing/2010/main" val="0"/>
              </a:ext>
            </a:extLst>
          </a:blip>
          <a:srcRect t="47362"/>
          <a:stretch/>
        </p:blipFill>
        <p:spPr>
          <a:xfrm>
            <a:off x="685800" y="4103132"/>
            <a:ext cx="4074098" cy="190551"/>
          </a:xfrm>
          <a:prstGeom prst="rect">
            <a:avLst/>
          </a:prstGeom>
          <a:ln>
            <a:solidFill>
              <a:sysClr val="windowText" lastClr="000000"/>
            </a:solidFill>
          </a:ln>
        </p:spPr>
      </p:pic>
      <p:pic>
        <p:nvPicPr>
          <p:cNvPr id="11" name="図 10">
            <a:extLst>
              <a:ext uri="{FF2B5EF4-FFF2-40B4-BE49-F238E27FC236}">
                <a16:creationId xmlns="" xmlns:xdr="http://schemas.openxmlformats.org/drawingml/2006/spreadsheetDrawing" xmlns:a16="http://schemas.microsoft.com/office/drawing/2014/main" xmlns:lc="http://schemas.openxmlformats.org/drawingml/2006/lockedCanvas" id="{00000000-0008-0000-0100-000026000000}"/>
              </a:ext>
            </a:extLst>
          </p:cNvPr>
          <p:cNvPicPr>
            <a:picLocks noChangeAspect="1"/>
          </p:cNvPicPr>
          <p:nvPr/>
        </p:nvPicPr>
        <p:blipFill>
          <a:blip r:embed="rId5"/>
          <a:stretch>
            <a:fillRect/>
          </a:stretch>
        </p:blipFill>
        <p:spPr>
          <a:xfrm>
            <a:off x="5334000" y="4103132"/>
            <a:ext cx="3282521" cy="2183342"/>
          </a:xfrm>
          <a:prstGeom prst="rect">
            <a:avLst/>
          </a:prstGeom>
        </p:spPr>
      </p:pic>
      <p:sp>
        <p:nvSpPr>
          <p:cNvPr id="12" name="右矢印 11"/>
          <p:cNvSpPr/>
          <p:nvPr/>
        </p:nvSpPr>
        <p:spPr bwMode="auto">
          <a:xfrm>
            <a:off x="4378898" y="5019658"/>
            <a:ext cx="381000" cy="7620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75908033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サブシステムファイル</a:t>
            </a:r>
            <a:r>
              <a:rPr lang="ja-JP" altLang="en-US" dirty="0"/>
              <a:t>であるかを</a:t>
            </a:r>
            <a:r>
              <a:rPr lang="ja-JP" altLang="en-US" dirty="0" smtClean="0"/>
              <a:t>判定</a:t>
            </a:r>
            <a:endParaRPr kumimoji="1" lang="ja-JP" altLang="en-US" dirty="0"/>
          </a:p>
        </p:txBody>
      </p:sp>
      <p:sp>
        <p:nvSpPr>
          <p:cNvPr id="3" name="コンテンツ プレースホルダー 2"/>
          <p:cNvSpPr>
            <a:spLocks noGrp="1"/>
          </p:cNvSpPr>
          <p:nvPr>
            <p:ph sz="half" idx="1"/>
          </p:nvPr>
        </p:nvSpPr>
        <p:spPr/>
        <p:txBody>
          <a:bodyPr/>
          <a:lstStyle/>
          <a:p>
            <a:r>
              <a:rPr kumimoji="1" lang="en-US" altLang="ja-JP" dirty="0" err="1" smtClean="0"/>
              <a:t>bdIsSubsystem</a:t>
            </a:r>
            <a:endParaRPr kumimoji="1" lang="ja-JP" altLang="en-US" dirty="0"/>
          </a:p>
        </p:txBody>
      </p:sp>
      <p:sp>
        <p:nvSpPr>
          <p:cNvPr id="6" name="コンテンツ プレースホルダー 5"/>
          <p:cNvSpPr>
            <a:spLocks noGrp="1"/>
          </p:cNvSpPr>
          <p:nvPr>
            <p:ph sz="half" idx="2"/>
          </p:nvPr>
        </p:nvSpPr>
        <p:spPr/>
        <p:txBody>
          <a:bodyPr/>
          <a:lstStyle/>
          <a:p>
            <a:r>
              <a:rPr kumimoji="1" lang="en-US" altLang="ja-JP" dirty="0" err="1"/>
              <a:t>get_param</a:t>
            </a:r>
            <a:endParaRPr kumimoji="1" lang="ja-JP" altLang="en-US" dirty="0"/>
          </a:p>
        </p:txBody>
      </p:sp>
      <p:pic>
        <p:nvPicPr>
          <p:cNvPr id="4" name="図 3" descr="画面の領域">
            <a:extLst>
              <a:ext uri="{FF2B5EF4-FFF2-40B4-BE49-F238E27FC236}">
                <a16:creationId xmlns="" xmlns:xdr="http://schemas.openxmlformats.org/drawingml/2006/spreadsheetDrawing" xmlns:a16="http://schemas.microsoft.com/office/drawing/2014/main" xmlns:lc="http://schemas.openxmlformats.org/drawingml/2006/lockedCanvas" id="{00000000-0008-0000-0100-00003A000000}"/>
              </a:ext>
            </a:extLst>
          </p:cNvPr>
          <p:cNvPicPr>
            <a:picLocks noChangeAspect="1"/>
          </p:cNvPicPr>
          <p:nvPr/>
        </p:nvPicPr>
        <p:blipFill rotWithShape="1">
          <a:blip r:embed="rId2">
            <a:extLst>
              <a:ext uri="{28A0092B-C50C-407E-A947-70E740481C1C}">
                <a14:useLocalDpi xmlns:a14="http://schemas.microsoft.com/office/drawing/2010/main" val="0"/>
              </a:ext>
            </a:extLst>
          </a:blip>
          <a:srcRect t="49646"/>
          <a:stretch/>
        </p:blipFill>
        <p:spPr>
          <a:xfrm>
            <a:off x="990600" y="1600200"/>
            <a:ext cx="1957134" cy="1387858"/>
          </a:xfrm>
          <a:prstGeom prst="rect">
            <a:avLst/>
          </a:prstGeom>
          <a:ln>
            <a:solidFill>
              <a:sysClr val="windowText" lastClr="000000"/>
            </a:solidFill>
          </a:ln>
        </p:spPr>
      </p:pic>
      <p:sp>
        <p:nvSpPr>
          <p:cNvPr id="5" name="正方形/長方形 4"/>
          <p:cNvSpPr/>
          <p:nvPr/>
        </p:nvSpPr>
        <p:spPr>
          <a:xfrm>
            <a:off x="976745" y="2994433"/>
            <a:ext cx="3595256" cy="646331"/>
          </a:xfrm>
          <a:prstGeom prst="rect">
            <a:avLst/>
          </a:prstGeom>
        </p:spPr>
        <p:txBody>
          <a:bodyPr wrap="square">
            <a:spAutoFit/>
          </a:bodyPr>
          <a:lstStyle/>
          <a:p>
            <a:r>
              <a:rPr lang="ja-JP" altLang="en-US" dirty="0"/>
              <a:t>システムが</a:t>
            </a:r>
            <a:r>
              <a:rPr lang="ja-JP" altLang="en-US" dirty="0" smtClean="0"/>
              <a:t>サブシステムファイル</a:t>
            </a:r>
            <a:endParaRPr lang="en-US" altLang="ja-JP" dirty="0" smtClean="0"/>
          </a:p>
          <a:p>
            <a:r>
              <a:rPr lang="ja-JP" altLang="en-US" dirty="0" smtClean="0"/>
              <a:t>の</a:t>
            </a:r>
            <a:r>
              <a:rPr lang="ja-JP" altLang="en-US" dirty="0"/>
              <a:t>場合は</a:t>
            </a:r>
            <a:r>
              <a:rPr lang="en-US" altLang="ja-JP" dirty="0"/>
              <a:t>1</a:t>
            </a:r>
            <a:r>
              <a:rPr lang="ja-JP" altLang="en-US" dirty="0"/>
              <a:t>を返す</a:t>
            </a:r>
          </a:p>
        </p:txBody>
      </p:sp>
      <p:pic>
        <p:nvPicPr>
          <p:cNvPr id="7" name="図 6" descr="画面の領域">
            <a:extLst>
              <a:ext uri="{FF2B5EF4-FFF2-40B4-BE49-F238E27FC236}">
                <a16:creationId xmlns="" xmlns:xdr="http://schemas.openxmlformats.org/drawingml/2006/spreadsheetDrawing" xmlns:a16="http://schemas.microsoft.com/office/drawing/2014/main" xmlns:lc="http://schemas.openxmlformats.org/drawingml/2006/lockedCanvas" id="{00000000-0008-0000-0100-00000C000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0200" y="1828800"/>
            <a:ext cx="2929879" cy="1971949"/>
          </a:xfrm>
          <a:prstGeom prst="rect">
            <a:avLst/>
          </a:prstGeom>
          <a:ln>
            <a:solidFill>
              <a:sysClr val="windowText" lastClr="000000"/>
            </a:solidFill>
          </a:ln>
        </p:spPr>
      </p:pic>
      <p:sp>
        <p:nvSpPr>
          <p:cNvPr id="8" name="正方形/長方形 7"/>
          <p:cNvSpPr/>
          <p:nvPr/>
        </p:nvSpPr>
        <p:spPr>
          <a:xfrm>
            <a:off x="4572001" y="4312539"/>
            <a:ext cx="4572000" cy="1200329"/>
          </a:xfrm>
          <a:prstGeom prst="rect">
            <a:avLst/>
          </a:prstGeom>
        </p:spPr>
        <p:txBody>
          <a:bodyPr>
            <a:spAutoFit/>
          </a:bodyPr>
          <a:lstStyle/>
          <a:p>
            <a:r>
              <a:rPr lang="ja-JP" altLang="en-US" dirty="0"/>
              <a:t>システムがサブシステムファイルの場合は</a:t>
            </a:r>
            <a:r>
              <a:rPr lang="en-US" altLang="ja-JP" dirty="0"/>
              <a:t>subsystem</a:t>
            </a:r>
            <a:r>
              <a:rPr lang="ja-JP" altLang="en-US" dirty="0"/>
              <a:t>を</a:t>
            </a:r>
            <a:r>
              <a:rPr lang="ja-JP" altLang="en-US" dirty="0" smtClean="0"/>
              <a:t>返す</a:t>
            </a:r>
            <a:endParaRPr lang="en-US" altLang="ja-JP" dirty="0" smtClean="0"/>
          </a:p>
          <a:p>
            <a:r>
              <a:rPr lang="ja-JP" altLang="en-US" dirty="0"/>
              <a:t>システムがモデルファイルの場合は</a:t>
            </a:r>
            <a:r>
              <a:rPr lang="en-US" altLang="ja-JP" dirty="0"/>
              <a:t>model</a:t>
            </a:r>
            <a:r>
              <a:rPr lang="ja-JP" altLang="en-US" dirty="0"/>
              <a:t>を返す</a:t>
            </a:r>
          </a:p>
        </p:txBody>
      </p:sp>
    </p:spTree>
    <p:extLst>
      <p:ext uri="{BB962C8B-B14F-4D97-AF65-F5344CB8AC3E}">
        <p14:creationId xmlns:p14="http://schemas.microsoft.com/office/powerpoint/2010/main" val="2202153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ja-JP" altLang="en-US" sz="2000" b="1" dirty="0">
                <a:latin typeface="Meiryo UI" panose="020B0604030504040204" pitchFamily="50" charset="-128"/>
                <a:ea typeface="Meiryo UI" panose="020B0604030504040204" pitchFamily="50" charset="-128"/>
              </a:rPr>
              <a:t>サブシステムリファレンス作り方</a:t>
            </a:r>
            <a:endParaRPr lang="ja-JP" altLang="en-US" sz="2000" dirty="0" smtClean="0">
              <a:latin typeface="ＭＳ Ｐゴシック" charset="-128"/>
            </a:endParaRPr>
          </a:p>
        </p:txBody>
      </p:sp>
      <p:sp>
        <p:nvSpPr>
          <p:cNvPr id="3075" name="Rectangle 3"/>
          <p:cNvSpPr>
            <a:spLocks noGrp="1" noChangeArrowheads="1"/>
          </p:cNvSpPr>
          <p:nvPr>
            <p:ph type="body" idx="4294967295"/>
          </p:nvPr>
        </p:nvSpPr>
        <p:spPr bwMode="auto">
          <a:xfrm>
            <a:off x="447675" y="1357313"/>
            <a:ext cx="869632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ja-JP" altLang="en-US" sz="2000" dirty="0" smtClean="0"/>
              <a:t>前頁　</a:t>
            </a:r>
            <a:endParaRPr lang="en-US" altLang="ja-JP" sz="2000" dirty="0" smtClean="0"/>
          </a:p>
          <a:p>
            <a:pPr eaLnBrk="1" hangingPunct="1">
              <a:lnSpc>
                <a:spcPct val="80000"/>
              </a:lnSpc>
              <a:buFont typeface="Wingdings" pitchFamily="2" charset="2"/>
              <a:buNone/>
            </a:pPr>
            <a:r>
              <a:rPr lang="ja-JP" altLang="en-US" sz="2000" dirty="0" smtClean="0"/>
              <a:t>サブシステムリファレンス対応としてサブシステムのブロックプロパティ画面に</a:t>
            </a:r>
            <a:endParaRPr lang="en-US" altLang="ja-JP" sz="2000" dirty="0" smtClean="0"/>
          </a:p>
          <a:p>
            <a:pPr eaLnBrk="1" hangingPunct="1">
              <a:lnSpc>
                <a:spcPct val="80000"/>
              </a:lnSpc>
              <a:buFont typeface="Wingdings" pitchFamily="2" charset="2"/>
              <a:buNone/>
            </a:pPr>
            <a:r>
              <a:rPr lang="ja-JP" altLang="en-US" sz="2000" dirty="0" smtClean="0"/>
              <a:t>パラメータが増えている</a:t>
            </a:r>
            <a:endParaRPr lang="en-US" altLang="ja-JP" sz="2000" dirty="0" smtClean="0"/>
          </a:p>
          <a:p>
            <a:pPr eaLnBrk="1" hangingPunct="1">
              <a:lnSpc>
                <a:spcPct val="80000"/>
              </a:lnSpc>
              <a:buFont typeface="Wingdings" pitchFamily="2" charset="2"/>
              <a:buNone/>
            </a:pPr>
            <a:r>
              <a:rPr lang="ja-JP" altLang="en-US" sz="2000" dirty="0"/>
              <a:t>　</a:t>
            </a:r>
            <a:r>
              <a:rPr lang="ja-JP" altLang="en-US" sz="2000" dirty="0" smtClean="0"/>
              <a:t>　　　　　　  </a:t>
            </a:r>
            <a:r>
              <a:rPr lang="en-US" altLang="ja-JP" sz="2000" dirty="0" smtClean="0"/>
              <a:t>R2019a</a:t>
            </a:r>
            <a:r>
              <a:rPr lang="ja-JP" altLang="en-US" sz="2000" dirty="0" smtClean="0"/>
              <a:t>　　　　　　　　　　　　　　　　　　　</a:t>
            </a:r>
            <a:r>
              <a:rPr lang="en-US" altLang="ja-JP" sz="2000" dirty="0" smtClean="0"/>
              <a:t>R2019b</a:t>
            </a:r>
            <a:endParaRPr lang="en-US" altLang="ja-JP" sz="2000" dirty="0"/>
          </a:p>
        </p:txBody>
      </p:sp>
      <p:pic>
        <p:nvPicPr>
          <p:cNvPr id="4" name="図 3"/>
          <p:cNvPicPr>
            <a:picLocks noChangeAspect="1"/>
          </p:cNvPicPr>
          <p:nvPr/>
        </p:nvPicPr>
        <p:blipFill>
          <a:blip r:embed="rId3"/>
          <a:stretch>
            <a:fillRect/>
          </a:stretch>
        </p:blipFill>
        <p:spPr>
          <a:xfrm>
            <a:off x="4644818" y="2697773"/>
            <a:ext cx="3586413" cy="3265851"/>
          </a:xfrm>
          <a:prstGeom prst="rect">
            <a:avLst/>
          </a:prstGeom>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188" y="2697773"/>
            <a:ext cx="3551516" cy="32658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正方形/長方形 5"/>
          <p:cNvSpPr/>
          <p:nvPr/>
        </p:nvSpPr>
        <p:spPr bwMode="auto">
          <a:xfrm>
            <a:off x="4644819" y="3544947"/>
            <a:ext cx="3508582" cy="785751"/>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115456727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サブシステムファイルであるかを判定</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Simulink.MDLInfo</a:t>
            </a:r>
            <a:endParaRPr kumimoji="1" lang="en-US" altLang="ja-JP" dirty="0" smtClean="0"/>
          </a:p>
          <a:p>
            <a:pPr marL="0" indent="0">
              <a:buNone/>
            </a:pPr>
            <a:r>
              <a:rPr kumimoji="1" lang="en-US" altLang="ja-JP" sz="1800" dirty="0" err="1"/>
              <a:t>BlockDiagramType</a:t>
            </a:r>
            <a:r>
              <a:rPr kumimoji="1" lang="ja-JP" altLang="en-US" sz="1800" dirty="0"/>
              <a:t>を確認することによってシステムがサブシステムであるかを判定することができる</a:t>
            </a:r>
          </a:p>
        </p:txBody>
      </p:sp>
      <p:pic>
        <p:nvPicPr>
          <p:cNvPr id="4" name="図 3" descr="画面の領域">
            <a:extLst>
              <a:ext uri="{FF2B5EF4-FFF2-40B4-BE49-F238E27FC236}">
                <a16:creationId xmlns="" xmlns:xdr="http://schemas.openxmlformats.org/drawingml/2006/spreadsheetDrawing" xmlns:a16="http://schemas.microsoft.com/office/drawing/2014/main" xmlns:lc="http://schemas.openxmlformats.org/drawingml/2006/lockedCanvas" id="{00000000-0008-0000-0100-00003B000000}"/>
              </a:ext>
            </a:extLst>
          </p:cNvPr>
          <p:cNvPicPr>
            <a:picLocks noChangeAspect="1"/>
          </p:cNvPicPr>
          <p:nvPr/>
        </p:nvPicPr>
        <p:blipFill rotWithShape="1">
          <a:blip r:embed="rId2">
            <a:extLst>
              <a:ext uri="{28A0092B-C50C-407E-A947-70E740481C1C}">
                <a14:useLocalDpi xmlns:a14="http://schemas.microsoft.com/office/drawing/2010/main" val="0"/>
              </a:ext>
            </a:extLst>
          </a:blip>
          <a:srcRect r="2973" b="44726"/>
          <a:stretch/>
        </p:blipFill>
        <p:spPr>
          <a:xfrm>
            <a:off x="523504" y="2138549"/>
            <a:ext cx="3853543" cy="3174670"/>
          </a:xfrm>
          <a:prstGeom prst="rect">
            <a:avLst/>
          </a:prstGeom>
          <a:ln>
            <a:solidFill>
              <a:sysClr val="windowText" lastClr="000000"/>
            </a:solidFill>
          </a:ln>
        </p:spPr>
      </p:pic>
      <p:pic>
        <p:nvPicPr>
          <p:cNvPr id="5" name="図 4" descr="画面の領域">
            <a:extLst>
              <a:ext uri="{FF2B5EF4-FFF2-40B4-BE49-F238E27FC236}">
                <a16:creationId xmlns="" xmlns:xdr="http://schemas.openxmlformats.org/drawingml/2006/spreadsheetDrawing" xmlns:a16="http://schemas.microsoft.com/office/drawing/2014/main" xmlns:lc="http://schemas.openxmlformats.org/drawingml/2006/lockedCanvas" id="{00000000-0008-0000-0100-00003B000000}"/>
              </a:ext>
            </a:extLst>
          </p:cNvPr>
          <p:cNvPicPr>
            <a:picLocks noChangeAspect="1"/>
          </p:cNvPicPr>
          <p:nvPr/>
        </p:nvPicPr>
        <p:blipFill rotWithShape="1">
          <a:blip r:embed="rId2">
            <a:extLst>
              <a:ext uri="{28A0092B-C50C-407E-A947-70E740481C1C}">
                <a14:useLocalDpi xmlns:a14="http://schemas.microsoft.com/office/drawing/2010/main" val="0"/>
              </a:ext>
            </a:extLst>
          </a:blip>
          <a:srcRect l="3090" t="50000"/>
          <a:stretch/>
        </p:blipFill>
        <p:spPr>
          <a:xfrm>
            <a:off x="4724400" y="2285057"/>
            <a:ext cx="4051882" cy="3023214"/>
          </a:xfrm>
          <a:prstGeom prst="rect">
            <a:avLst/>
          </a:prstGeom>
          <a:ln>
            <a:solidFill>
              <a:sysClr val="windowText" lastClr="000000"/>
            </a:solidFill>
          </a:ln>
        </p:spPr>
      </p:pic>
    </p:spTree>
    <p:extLst>
      <p:ext uri="{BB962C8B-B14F-4D97-AF65-F5344CB8AC3E}">
        <p14:creationId xmlns:p14="http://schemas.microsoft.com/office/powerpoint/2010/main" val="229422015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075" name="Rectangle 3"/>
          <p:cNvSpPr>
            <a:spLocks noGrp="1" noChangeArrowheads="1"/>
          </p:cNvSpPr>
          <p:nvPr>
            <p:ph type="body" idx="4294967295"/>
          </p:nvPr>
        </p:nvSpPr>
        <p:spPr bwMode="auto">
          <a:xfrm>
            <a:off x="447675" y="3225800"/>
            <a:ext cx="8696325" cy="6096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ctr" eaLnBrk="1" hangingPunct="1">
              <a:lnSpc>
                <a:spcPct val="80000"/>
              </a:lnSpc>
              <a:buFont typeface="Wingdings" pitchFamily="2" charset="2"/>
              <a:buNone/>
            </a:pPr>
            <a:r>
              <a:rPr lang="ja-JP" altLang="en-US" sz="3600" dirty="0"/>
              <a:t>所感</a:t>
            </a:r>
            <a:endParaRPr lang="en-US" altLang="ja-JP" sz="3600" dirty="0" smtClean="0"/>
          </a:p>
        </p:txBody>
      </p:sp>
    </p:spTree>
    <p:extLst>
      <p:ext uri="{BB962C8B-B14F-4D97-AF65-F5344CB8AC3E}">
        <p14:creationId xmlns:p14="http://schemas.microsoft.com/office/powerpoint/2010/main" val="277501631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ja-JP" altLang="en-US" sz="2800" dirty="0" smtClean="0">
                <a:latin typeface="ＭＳ Ｐゴシック" charset="-128"/>
              </a:rPr>
              <a:t>複数個は危険</a:t>
            </a:r>
          </a:p>
        </p:txBody>
      </p:sp>
      <p:sp>
        <p:nvSpPr>
          <p:cNvPr id="3075" name="Rectangle 3"/>
          <p:cNvSpPr>
            <a:spLocks noGrp="1" noChangeArrowheads="1"/>
          </p:cNvSpPr>
          <p:nvPr>
            <p:ph type="body" idx="4294967295"/>
          </p:nvPr>
        </p:nvSpPr>
        <p:spPr bwMode="auto">
          <a:xfrm>
            <a:off x="447675" y="1357313"/>
            <a:ext cx="869632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ja-JP" altLang="en-US" sz="2000" dirty="0" smtClean="0"/>
              <a:t>ライブラリのように、複数個使用可能ではあるが、</a:t>
            </a:r>
            <a:endParaRPr lang="en-US" altLang="ja-JP" sz="2000" dirty="0" smtClean="0"/>
          </a:p>
          <a:p>
            <a:pPr eaLnBrk="1" hangingPunct="1">
              <a:lnSpc>
                <a:spcPct val="80000"/>
              </a:lnSpc>
              <a:buFont typeface="Wingdings" pitchFamily="2" charset="2"/>
              <a:buNone/>
            </a:pPr>
            <a:r>
              <a:rPr lang="ja-JP" altLang="en-US" sz="2000" dirty="0" smtClean="0"/>
              <a:t>ライブラリとは異なるので</a:t>
            </a:r>
            <a:endParaRPr lang="en-US" altLang="ja-JP" sz="2000" dirty="0" smtClean="0"/>
          </a:p>
          <a:p>
            <a:pPr eaLnBrk="1" hangingPunct="1">
              <a:lnSpc>
                <a:spcPct val="80000"/>
              </a:lnSpc>
              <a:buFont typeface="Wingdings" pitchFamily="2" charset="2"/>
              <a:buNone/>
            </a:pPr>
            <a:r>
              <a:rPr lang="ja-JP" altLang="en-US" sz="2000" dirty="0" smtClean="0"/>
              <a:t>編集をした場合に、人為的なミスが発生しやすく注意が必要。</a:t>
            </a: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r>
              <a:rPr lang="ja-JP" altLang="en-US" sz="2000" dirty="0"/>
              <a:t>基本</a:t>
            </a:r>
            <a:r>
              <a:rPr lang="ja-JP" altLang="en-US" sz="2000" dirty="0" smtClean="0"/>
              <a:t>は、１対１の使用が望ましいと思われる。</a:t>
            </a:r>
            <a:endParaRPr lang="en-US" altLang="ja-JP" sz="2000" dirty="0" smtClean="0"/>
          </a:p>
        </p:txBody>
      </p:sp>
    </p:spTree>
    <p:extLst>
      <p:ext uri="{BB962C8B-B14F-4D97-AF65-F5344CB8AC3E}">
        <p14:creationId xmlns:p14="http://schemas.microsoft.com/office/powerpoint/2010/main" val="69740959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altLang="ja-JP" sz="2800" dirty="0" err="1" smtClean="0">
                <a:latin typeface="ＭＳ Ｐゴシック" charset="-128"/>
              </a:rPr>
              <a:t>SubsystemReference</a:t>
            </a:r>
            <a:endParaRPr lang="ja-JP" altLang="en-US" sz="2800" dirty="0" smtClean="0">
              <a:latin typeface="ＭＳ Ｐゴシック" charset="-128"/>
            </a:endParaRPr>
          </a:p>
        </p:txBody>
      </p:sp>
      <p:sp>
        <p:nvSpPr>
          <p:cNvPr id="3075" name="Rectangle 3"/>
          <p:cNvSpPr>
            <a:spLocks noGrp="1" noChangeArrowheads="1"/>
          </p:cNvSpPr>
          <p:nvPr>
            <p:ph type="body" idx="4294967295"/>
          </p:nvPr>
        </p:nvSpPr>
        <p:spPr bwMode="auto">
          <a:xfrm>
            <a:off x="447675" y="1357313"/>
            <a:ext cx="869632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ja-JP" altLang="en-US" sz="2000" dirty="0" smtClean="0"/>
              <a:t>○大きなモデルを構成管理する際には非常に役に立つものである。</a:t>
            </a:r>
            <a:endParaRPr lang="en-US" altLang="ja-JP" sz="2000" dirty="0" smtClean="0"/>
          </a:p>
          <a:p>
            <a:pPr eaLnBrk="1" hangingPunct="1">
              <a:lnSpc>
                <a:spcPct val="80000"/>
              </a:lnSpc>
              <a:buFont typeface="Wingdings" pitchFamily="2" charset="2"/>
              <a:buNone/>
            </a:pPr>
            <a:r>
              <a:rPr lang="ja-JP" altLang="en-US" sz="2000" dirty="0"/>
              <a:t>　</a:t>
            </a:r>
            <a:r>
              <a:rPr lang="ja-JP" altLang="en-US" sz="2000" dirty="0" smtClean="0"/>
              <a:t>コード出力は同じファイルに出力されてほしいが、モデルとして管理する際には別々で保存されてほしい。大きすぎるモデルの場合、変更点を見つけ出すことが難しいため。</a:t>
            </a:r>
            <a:endParaRPr lang="en-US" altLang="ja-JP" sz="2000" dirty="0" smtClean="0"/>
          </a:p>
          <a:p>
            <a:pPr eaLnBrk="1" hangingPunct="1">
              <a:lnSpc>
                <a:spcPct val="80000"/>
              </a:lnSpc>
              <a:buFont typeface="Wingdings" pitchFamily="2" charset="2"/>
              <a:buNone/>
            </a:pPr>
            <a:r>
              <a:rPr lang="ja-JP" altLang="en-US" sz="2000" dirty="0"/>
              <a:t>　</a:t>
            </a:r>
            <a:endParaRPr lang="en-US" altLang="ja-JP" sz="2000" dirty="0" smtClean="0"/>
          </a:p>
          <a:p>
            <a:pPr eaLnBrk="1" hangingPunct="1">
              <a:lnSpc>
                <a:spcPct val="80000"/>
              </a:lnSpc>
              <a:buFont typeface="Wingdings" pitchFamily="2" charset="2"/>
              <a:buNone/>
            </a:pPr>
            <a:r>
              <a:rPr lang="ja-JP" altLang="en-US" sz="2000" dirty="0" smtClean="0"/>
              <a:t>（モデルの差分をとれるものもあるが、線の位置ずれは無視したいというのが設定として見当たらない）</a:t>
            </a: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r>
              <a:rPr lang="ja-JP" altLang="en-US" sz="2000" dirty="0" smtClean="0"/>
              <a:t>○作ったサブシステムをテストするのは少々手間である。</a:t>
            </a:r>
            <a:endParaRPr lang="en-US" altLang="ja-JP" sz="2000" dirty="0" smtClean="0"/>
          </a:p>
          <a:p>
            <a:pPr eaLnBrk="1" hangingPunct="1">
              <a:lnSpc>
                <a:spcPct val="80000"/>
              </a:lnSpc>
              <a:buFont typeface="Wingdings" pitchFamily="2" charset="2"/>
              <a:buNone/>
            </a:pPr>
            <a:r>
              <a:rPr lang="ja-JP" altLang="en-US" sz="2000" dirty="0"/>
              <a:t>　</a:t>
            </a:r>
            <a:r>
              <a:rPr lang="ja-JP" altLang="en-US" sz="2000" dirty="0" smtClean="0"/>
              <a:t>単体で動かすことができない。</a:t>
            </a:r>
            <a:endParaRPr lang="en-US" altLang="ja-JP" sz="2000" dirty="0" smtClean="0"/>
          </a:p>
          <a:p>
            <a:pPr eaLnBrk="1" hangingPunct="1">
              <a:lnSpc>
                <a:spcPct val="80000"/>
              </a:lnSpc>
              <a:buFont typeface="Wingdings" pitchFamily="2" charset="2"/>
              <a:buNone/>
            </a:pPr>
            <a:r>
              <a:rPr lang="ja-JP" altLang="en-US" sz="2000" dirty="0"/>
              <a:t>　</a:t>
            </a:r>
            <a:r>
              <a:rPr lang="ja-JP" altLang="en-US" sz="2000" dirty="0" smtClean="0"/>
              <a:t>その部分でのテストハーネスを作ることができない。</a:t>
            </a:r>
            <a:endParaRPr lang="en-US" altLang="ja-JP" sz="2000" dirty="0" smtClean="0"/>
          </a:p>
          <a:p>
            <a:pPr eaLnBrk="1" hangingPunct="1">
              <a:lnSpc>
                <a:spcPct val="80000"/>
              </a:lnSpc>
              <a:buFont typeface="Wingdings" pitchFamily="2" charset="2"/>
              <a:buNone/>
            </a:pPr>
            <a:endParaRPr lang="en-US" altLang="ja-JP" sz="2000" dirty="0" smtClean="0"/>
          </a:p>
        </p:txBody>
      </p:sp>
    </p:spTree>
    <p:extLst>
      <p:ext uri="{BB962C8B-B14F-4D97-AF65-F5344CB8AC3E}">
        <p14:creationId xmlns:p14="http://schemas.microsoft.com/office/powerpoint/2010/main" val="381464222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Meiryo UI" panose="020B0604030504040204" pitchFamily="50" charset="-128"/>
                <a:ea typeface="Meiryo UI" panose="020B0604030504040204" pitchFamily="50" charset="-128"/>
              </a:rPr>
              <a:t>サブシステムリファレンス</a:t>
            </a:r>
            <a:endParaRPr kumimoji="1" lang="ja-JP" altLang="en-US"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4109" b="8333"/>
          <a:stretch/>
        </p:blipFill>
        <p:spPr bwMode="auto">
          <a:xfrm>
            <a:off x="457200" y="883766"/>
            <a:ext cx="6477000" cy="5536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テキスト ボックス 3"/>
          <p:cNvSpPr txBox="1"/>
          <p:nvPr/>
        </p:nvSpPr>
        <p:spPr>
          <a:xfrm>
            <a:off x="6902681" y="1981200"/>
            <a:ext cx="2241319" cy="2308324"/>
          </a:xfrm>
          <a:prstGeom prst="rect">
            <a:avLst/>
          </a:prstGeom>
          <a:noFill/>
        </p:spPr>
        <p:txBody>
          <a:bodyPr wrap="none" rtlCol="0">
            <a:spAutoFit/>
          </a:bodyPr>
          <a:lstStyle/>
          <a:p>
            <a:r>
              <a:rPr kumimoji="1" lang="ja-JP" altLang="en-US" dirty="0" smtClean="0"/>
              <a:t>呼び出し側に</a:t>
            </a:r>
            <a:endParaRPr kumimoji="1" lang="en-US" altLang="ja-JP" dirty="0" smtClean="0"/>
          </a:p>
          <a:p>
            <a:r>
              <a:rPr lang="ja-JP" altLang="en-US" dirty="0" smtClean="0"/>
              <a:t>サンプリング周期の</a:t>
            </a:r>
            <a:endParaRPr lang="en-US" altLang="ja-JP" dirty="0" smtClean="0"/>
          </a:p>
          <a:p>
            <a:r>
              <a:rPr kumimoji="1" lang="ja-JP" altLang="en-US" dirty="0"/>
              <a:t>設定</a:t>
            </a:r>
            <a:r>
              <a:rPr kumimoji="1" lang="ja-JP" altLang="en-US" dirty="0" smtClean="0"/>
              <a:t>がある。</a:t>
            </a:r>
            <a:endParaRPr kumimoji="1" lang="en-US" altLang="ja-JP" dirty="0" smtClean="0"/>
          </a:p>
          <a:p>
            <a:endParaRPr lang="en-US" altLang="ja-JP" dirty="0"/>
          </a:p>
          <a:p>
            <a:r>
              <a:rPr kumimoji="1" lang="ja-JP" altLang="en-US" dirty="0" smtClean="0"/>
              <a:t>呼び出しごとに</a:t>
            </a:r>
            <a:endParaRPr kumimoji="1" lang="en-US" altLang="ja-JP" dirty="0" smtClean="0"/>
          </a:p>
          <a:p>
            <a:r>
              <a:rPr lang="ja-JP" altLang="en-US" dirty="0" smtClean="0"/>
              <a:t>異なるサンプリング</a:t>
            </a:r>
            <a:endParaRPr lang="en-US" altLang="ja-JP" dirty="0" smtClean="0"/>
          </a:p>
          <a:p>
            <a:r>
              <a:rPr kumimoji="1" lang="ja-JP" altLang="en-US" dirty="0" smtClean="0"/>
              <a:t>の設定もできるようだ</a:t>
            </a:r>
            <a:endParaRPr kumimoji="1" lang="en-US" altLang="ja-JP" dirty="0" smtClean="0"/>
          </a:p>
          <a:p>
            <a:endParaRPr kumimoji="1" lang="ja-JP" altLang="en-US" dirty="0"/>
          </a:p>
        </p:txBody>
      </p:sp>
    </p:spTree>
    <p:extLst>
      <p:ext uri="{BB962C8B-B14F-4D97-AF65-F5344CB8AC3E}">
        <p14:creationId xmlns:p14="http://schemas.microsoft.com/office/powerpoint/2010/main" val="27123970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a:latin typeface="Meiryo UI" panose="020B0604030504040204" pitchFamily="50" charset="-128"/>
                <a:ea typeface="Meiryo UI" panose="020B0604030504040204" pitchFamily="50" charset="-128"/>
              </a:rPr>
              <a:t>サブシステムリファレンス作り方</a:t>
            </a:r>
            <a:endParaRPr lang="en-US" altLang="ja-JP" b="1" dirty="0">
              <a:latin typeface="Meiryo UI" panose="020B0604030504040204" pitchFamily="50" charset="-128"/>
              <a:ea typeface="Meiryo UI" panose="020B0604030504040204" pitchFamily="50" charset="-128"/>
            </a:endParaRPr>
          </a:p>
        </p:txBody>
      </p:sp>
      <p:sp>
        <p:nvSpPr>
          <p:cNvPr id="8" name="テキスト ボックス 7"/>
          <p:cNvSpPr txBox="1"/>
          <p:nvPr/>
        </p:nvSpPr>
        <p:spPr>
          <a:xfrm>
            <a:off x="317157" y="1199635"/>
            <a:ext cx="7772400" cy="1200329"/>
          </a:xfrm>
          <a:prstGeom prst="rect">
            <a:avLst/>
          </a:prstGeom>
          <a:noFill/>
        </p:spPr>
        <p:txBody>
          <a:bodyPr wrap="square" rtlCol="0">
            <a:spAutoFit/>
          </a:bodyPr>
          <a:lstStyle/>
          <a:p>
            <a:r>
              <a:rPr lang="ja-JP" altLang="en-US" dirty="0">
                <a:latin typeface="Meiryo UI" panose="020B0604030504040204" pitchFamily="50" charset="-128"/>
                <a:ea typeface="Meiryo UI" panose="020B0604030504040204" pitchFamily="50" charset="-128"/>
              </a:rPr>
              <a:t>方法②</a:t>
            </a:r>
            <a:r>
              <a:rPr lang="en-US" altLang="ja-JP" dirty="0">
                <a:latin typeface="Meiryo UI" panose="020B0604030504040204" pitchFamily="50" charset="-128"/>
                <a:ea typeface="Meiryo UI" panose="020B0604030504040204" pitchFamily="50" charset="-128"/>
              </a:rPr>
              <a:t/>
            </a:r>
            <a:br>
              <a:rPr lang="en-US" altLang="ja-JP" dirty="0">
                <a:latin typeface="Meiryo UI" panose="020B0604030504040204" pitchFamily="50" charset="-128"/>
                <a:ea typeface="Meiryo UI" panose="020B0604030504040204" pitchFamily="50" charset="-128"/>
              </a:rPr>
            </a:br>
            <a:r>
              <a:rPr lang="ja-JP" altLang="en-US" dirty="0">
                <a:latin typeface="Meiryo UI" panose="020B0604030504040204" pitchFamily="50" charset="-128"/>
                <a:ea typeface="Meiryo UI" panose="020B0604030504040204" pitchFamily="50" charset="-128"/>
              </a:rPr>
              <a:t>サブシステムを右クリック</a:t>
            </a:r>
            <a:r>
              <a:rPr lang="en-US" altLang="ja-JP" dirty="0">
                <a:latin typeface="Meiryo UI" panose="020B0604030504040204" pitchFamily="50" charset="-128"/>
                <a:ea typeface="Meiryo UI" panose="020B0604030504040204" pitchFamily="50" charset="-128"/>
              </a:rPr>
              <a:t/>
            </a:r>
            <a:br>
              <a:rPr lang="en-US" altLang="ja-JP" dirty="0">
                <a:latin typeface="Meiryo UI" panose="020B0604030504040204" pitchFamily="50" charset="-128"/>
                <a:ea typeface="Meiryo UI" panose="020B0604030504040204" pitchFamily="50" charset="-128"/>
              </a:rPr>
            </a:br>
            <a:r>
              <a:rPr lang="ja-JP" altLang="en-US" dirty="0">
                <a:latin typeface="Meiryo UI" panose="020B0604030504040204" pitchFamily="50" charset="-128"/>
                <a:ea typeface="Meiryo UI" panose="020B0604030504040204" pitchFamily="50" charset="-128"/>
              </a:rPr>
              <a:t>　　→</a:t>
            </a:r>
            <a:r>
              <a:rPr lang="en-US"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サブシステムとモデル参照</a:t>
            </a:r>
            <a:r>
              <a:rPr lang="en-US" altLang="ja-JP" dirty="0">
                <a:latin typeface="Meiryo UI" panose="020B0604030504040204" pitchFamily="50" charset="-128"/>
                <a:ea typeface="Meiryo UI" panose="020B0604030504040204" pitchFamily="50" charset="-128"/>
              </a:rPr>
              <a:t>(U</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a:t>
            </a:r>
            <a:r>
              <a:rPr lang="en-US"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変換</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a:t>
            </a:r>
            <a:r>
              <a:rPr lang="en-US"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参照サブシステム</a:t>
            </a:r>
            <a:r>
              <a:rPr lang="en-US" altLang="ja-JP" dirty="0">
                <a:latin typeface="Meiryo UI" panose="020B0604030504040204" pitchFamily="50" charset="-128"/>
                <a:ea typeface="Meiryo UI" panose="020B0604030504040204" pitchFamily="50" charset="-128"/>
              </a:rPr>
              <a:t>(S)]</a:t>
            </a:r>
          </a:p>
          <a:p>
            <a:endParaRPr kumimoji="1" lang="ja-JP" altLang="en-US" b="1" dirty="0">
              <a:latin typeface="Meiryo UI" panose="020B0604030504040204" pitchFamily="50" charset="-128"/>
              <a:ea typeface="Meiryo UI" panose="020B0604030504040204" pitchFamily="50" charset="-128"/>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1510" y="2133600"/>
            <a:ext cx="7134225" cy="34776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961960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a:latin typeface="Meiryo UI" panose="020B0604030504040204" pitchFamily="50" charset="-128"/>
                <a:ea typeface="Meiryo UI" panose="020B0604030504040204" pitchFamily="50" charset="-128"/>
              </a:rPr>
              <a:t>既存サブシステムとの比較</a:t>
            </a:r>
            <a:endParaRPr lang="en-US" altLang="ja-JP" b="1" dirty="0">
              <a:latin typeface="Meiryo UI" panose="020B0604030504040204" pitchFamily="50" charset="-128"/>
              <a:ea typeface="Meiryo UI" panose="020B0604030504040204" pitchFamily="50" charset="-128"/>
            </a:endParaRPr>
          </a:p>
        </p:txBody>
      </p:sp>
      <p:graphicFrame>
        <p:nvGraphicFramePr>
          <p:cNvPr id="4" name="表 3"/>
          <p:cNvGraphicFramePr>
            <a:graphicFrameLocks noGrp="1"/>
          </p:cNvGraphicFramePr>
          <p:nvPr>
            <p:extLst>
              <p:ext uri="{D42A27DB-BD31-4B8C-83A1-F6EECF244321}">
                <p14:modId xmlns:p14="http://schemas.microsoft.com/office/powerpoint/2010/main" val="566659512"/>
              </p:ext>
            </p:extLst>
          </p:nvPr>
        </p:nvGraphicFramePr>
        <p:xfrm>
          <a:off x="457200" y="1524000"/>
          <a:ext cx="8543926" cy="5092652"/>
        </p:xfrm>
        <a:graphic>
          <a:graphicData uri="http://schemas.openxmlformats.org/drawingml/2006/table">
            <a:tbl>
              <a:tblPr firstRow="1" bandRow="1">
                <a:tableStyleId>{5C22544A-7EE6-4342-B048-85BDC9FD1C3A}</a:tableStyleId>
              </a:tblPr>
              <a:tblGrid>
                <a:gridCol w="2843530"/>
                <a:gridCol w="1117918"/>
                <a:gridCol w="952818"/>
                <a:gridCol w="1465580"/>
                <a:gridCol w="2164080"/>
              </a:tblGrid>
              <a:tr h="416247">
                <a:tc>
                  <a:txBody>
                    <a:bodyPr/>
                    <a:lstStyle/>
                    <a:p>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ja-JP" altLang="en-US" sz="1400" dirty="0" smtClean="0">
                          <a:solidFill>
                            <a:srgbClr val="FF0000"/>
                          </a:solidFill>
                          <a:latin typeface="Meiryo UI" panose="020B0604030504040204" pitchFamily="50" charset="-128"/>
                          <a:ea typeface="Meiryo UI" panose="020B0604030504040204" pitchFamily="50" charset="-128"/>
                        </a:rPr>
                        <a:t>サブシステム</a:t>
                      </a:r>
                      <a:endParaRPr kumimoji="1" lang="ja-JP" altLang="en-US" sz="1400" dirty="0">
                        <a:solidFill>
                          <a:srgbClr val="FF0000"/>
                        </a:solidFill>
                        <a:latin typeface="Meiryo UI" panose="020B0604030504040204" pitchFamily="50" charset="-128"/>
                        <a:ea typeface="Meiryo UI" panose="020B0604030504040204" pitchFamily="50" charset="-128"/>
                      </a:endParaRPr>
                    </a:p>
                  </a:txBody>
                  <a:tcPr/>
                </a:tc>
                <a:tc>
                  <a:txBody>
                    <a:bodyPr/>
                    <a:lstStyle/>
                    <a:p>
                      <a:r>
                        <a:rPr kumimoji="1" lang="ja-JP" altLang="en-US" sz="1400" dirty="0" smtClean="0">
                          <a:solidFill>
                            <a:schemeClr val="tx1"/>
                          </a:solidFill>
                          <a:latin typeface="Meiryo UI" panose="020B0604030504040204" pitchFamily="50" charset="-128"/>
                          <a:ea typeface="Meiryo UI" panose="020B0604030504040204" pitchFamily="50" charset="-128"/>
                        </a:rPr>
                        <a:t>ライブラリ</a:t>
                      </a:r>
                      <a:endParaRPr kumimoji="1" lang="ja-JP" altLang="en-US" sz="14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ja-JP" altLang="en-US" sz="1400" dirty="0" smtClean="0">
                          <a:solidFill>
                            <a:schemeClr val="tx1"/>
                          </a:solidFill>
                          <a:latin typeface="Meiryo UI" panose="020B0604030504040204" pitchFamily="50" charset="-128"/>
                          <a:ea typeface="Meiryo UI" panose="020B0604030504040204" pitchFamily="50" charset="-128"/>
                        </a:rPr>
                        <a:t>モデルリファレンス</a:t>
                      </a:r>
                      <a:endParaRPr kumimoji="1" lang="ja-JP" altLang="en-US" sz="14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ja-JP" altLang="en-US" sz="1400" dirty="0" smtClean="0">
                          <a:solidFill>
                            <a:schemeClr val="tx1"/>
                          </a:solidFill>
                          <a:latin typeface="Meiryo UI" panose="020B0604030504040204" pitchFamily="50" charset="-128"/>
                          <a:ea typeface="Meiryo UI" panose="020B0604030504040204" pitchFamily="50" charset="-128"/>
                        </a:rPr>
                        <a:t>サブシステム</a:t>
                      </a:r>
                      <a:endParaRPr kumimoji="1" lang="en-US" altLang="ja-JP" sz="1400" dirty="0" smtClean="0">
                        <a:solidFill>
                          <a:schemeClr val="tx1"/>
                        </a:solidFill>
                        <a:latin typeface="Meiryo UI" panose="020B0604030504040204" pitchFamily="50" charset="-128"/>
                        <a:ea typeface="Meiryo UI" panose="020B0604030504040204" pitchFamily="50" charset="-128"/>
                      </a:endParaRPr>
                    </a:p>
                    <a:p>
                      <a:r>
                        <a:rPr kumimoji="1" lang="ja-JP" altLang="en-US" sz="1400" dirty="0" smtClean="0">
                          <a:solidFill>
                            <a:schemeClr val="tx1"/>
                          </a:solidFill>
                          <a:latin typeface="Meiryo UI" panose="020B0604030504040204" pitchFamily="50" charset="-128"/>
                          <a:ea typeface="Meiryo UI" panose="020B0604030504040204" pitchFamily="50" charset="-128"/>
                        </a:rPr>
                        <a:t>リファレンス</a:t>
                      </a:r>
                      <a:endParaRPr kumimoji="1" lang="ja-JP" altLang="en-US" sz="1400" dirty="0">
                        <a:solidFill>
                          <a:schemeClr val="tx1"/>
                        </a:solidFill>
                        <a:latin typeface="Meiryo UI" panose="020B0604030504040204" pitchFamily="50" charset="-128"/>
                        <a:ea typeface="Meiryo UI" panose="020B0604030504040204" pitchFamily="50" charset="-128"/>
                      </a:endParaRPr>
                    </a:p>
                  </a:txBody>
                  <a:tcPr/>
                </a:tc>
              </a:tr>
              <a:tr h="561965">
                <a:tc>
                  <a:txBody>
                    <a:bodyPr/>
                    <a:lstStyle/>
                    <a:p>
                      <a:r>
                        <a:rPr kumimoji="1" lang="ja-JP" altLang="en-US" sz="1400" dirty="0" smtClean="0">
                          <a:latin typeface="Meiryo UI" panose="020B0604030504040204" pitchFamily="50" charset="-128"/>
                          <a:ea typeface="Meiryo UI" panose="020B0604030504040204" pitchFamily="50" charset="-128"/>
                        </a:rPr>
                        <a:t>マスクパラメータ設定</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ja-JP" altLang="en-US" sz="1400" dirty="0" smtClean="0">
                          <a:solidFill>
                            <a:srgbClr val="FF0000"/>
                          </a:solidFill>
                          <a:latin typeface="Meiryo UI" panose="020B0604030504040204" pitchFamily="50" charset="-128"/>
                          <a:ea typeface="Meiryo UI" panose="020B0604030504040204" pitchFamily="50" charset="-128"/>
                        </a:rPr>
                        <a:t>○</a:t>
                      </a:r>
                      <a:endParaRPr kumimoji="1" lang="ja-JP" altLang="en-US" sz="1400" dirty="0">
                        <a:solidFill>
                          <a:srgbClr val="FF0000"/>
                        </a:solidFill>
                        <a:latin typeface="Meiryo UI" panose="020B0604030504040204" pitchFamily="50" charset="-128"/>
                        <a:ea typeface="Meiryo UI" panose="020B0604030504040204" pitchFamily="50" charset="-128"/>
                      </a:endParaRPr>
                    </a:p>
                  </a:txBody>
                  <a:tcPr/>
                </a:tc>
                <a:tc>
                  <a:txBody>
                    <a:bodyPr/>
                    <a:lstStyle/>
                    <a:p>
                      <a:r>
                        <a:rPr kumimoji="1" lang="ja-JP" altLang="en-US" sz="1400" dirty="0" smtClean="0">
                          <a:latin typeface="Meiryo UI" panose="020B0604030504040204" pitchFamily="50" charset="-128"/>
                          <a:ea typeface="Meiryo UI" panose="020B0604030504040204" pitchFamily="50" charset="-128"/>
                        </a:rPr>
                        <a:t>〇</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ja-JP" altLang="en-US" sz="1400" dirty="0" smtClean="0">
                          <a:latin typeface="Meiryo UI" panose="020B0604030504040204" pitchFamily="50" charset="-128"/>
                          <a:ea typeface="Meiryo UI" panose="020B0604030504040204" pitchFamily="50" charset="-128"/>
                        </a:rPr>
                        <a:t>○</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en-US" altLang="ja-JP" sz="1400" dirty="0" smtClean="0">
                          <a:latin typeface="Meiryo UI" panose="020B0604030504040204" pitchFamily="50" charset="-128"/>
                          <a:ea typeface="Meiryo UI" panose="020B0604030504040204" pitchFamily="50" charset="-128"/>
                        </a:rPr>
                        <a:t>×</a:t>
                      </a:r>
                    </a:p>
                    <a:p>
                      <a:r>
                        <a:rPr kumimoji="1" lang="ja-JP" altLang="en-US" sz="1400" dirty="0" smtClean="0">
                          <a:latin typeface="Meiryo UI" panose="020B0604030504040204" pitchFamily="50" charset="-128"/>
                          <a:ea typeface="Meiryo UI" panose="020B0604030504040204" pitchFamily="50" charset="-128"/>
                        </a:rPr>
                        <a:t>参照元の設定ブロックなら可</a:t>
                      </a:r>
                      <a:endParaRPr kumimoji="1" lang="ja-JP" altLang="en-US" sz="1400" dirty="0">
                        <a:latin typeface="Meiryo UI" panose="020B0604030504040204" pitchFamily="50" charset="-128"/>
                        <a:ea typeface="Meiryo UI" panose="020B0604030504040204" pitchFamily="50" charset="-128"/>
                      </a:endParaRPr>
                    </a:p>
                  </a:txBody>
                  <a:tcPr/>
                </a:tc>
              </a:tr>
              <a:tr h="587643">
                <a:tc>
                  <a:txBody>
                    <a:bodyPr/>
                    <a:lstStyle/>
                    <a:p>
                      <a:r>
                        <a:rPr kumimoji="1" lang="ja-JP" altLang="en-US" sz="1400" dirty="0" smtClean="0">
                          <a:latin typeface="Meiryo UI" panose="020B0604030504040204" pitchFamily="50" charset="-128"/>
                          <a:ea typeface="Meiryo UI" panose="020B0604030504040204" pitchFamily="50" charset="-128"/>
                        </a:rPr>
                        <a:t>コード生成設定</a:t>
                      </a:r>
                      <a:endParaRPr kumimoji="1" lang="en-US" altLang="ja-JP" sz="1400" dirty="0" smtClean="0">
                        <a:latin typeface="Meiryo UI" panose="020B0604030504040204" pitchFamily="50" charset="-128"/>
                        <a:ea typeface="Meiryo UI" panose="020B0604030504040204" pitchFamily="50" charset="-128"/>
                      </a:endParaRPr>
                    </a:p>
                    <a:p>
                      <a:r>
                        <a:rPr kumimoji="1" lang="en-US" altLang="ja-JP" sz="1400" dirty="0" smtClean="0">
                          <a:latin typeface="Meiryo UI" panose="020B0604030504040204" pitchFamily="50" charset="-128"/>
                          <a:ea typeface="Meiryo UI" panose="020B0604030504040204" pitchFamily="50" charset="-128"/>
                        </a:rPr>
                        <a:t>(</a:t>
                      </a:r>
                      <a:r>
                        <a:rPr kumimoji="1" lang="ja-JP" altLang="en-US" sz="1400" dirty="0" smtClean="0">
                          <a:latin typeface="Meiryo UI" panose="020B0604030504040204" pitchFamily="50" charset="-128"/>
                          <a:ea typeface="Meiryo UI" panose="020B0604030504040204" pitchFamily="50" charset="-128"/>
                        </a:rPr>
                        <a:t>インライン・再利用可能</a:t>
                      </a:r>
                      <a:r>
                        <a:rPr kumimoji="1" lang="en-US" altLang="ja-JP" sz="1400" dirty="0" smtClean="0">
                          <a:latin typeface="Meiryo UI" panose="020B0604030504040204" pitchFamily="50" charset="-128"/>
                          <a:ea typeface="Meiryo UI" panose="020B0604030504040204" pitchFamily="50" charset="-128"/>
                        </a:rPr>
                        <a:t>)</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rgbClr val="FF0000"/>
                          </a:solidFill>
                          <a:latin typeface="Meiryo UI" panose="020B0604030504040204" pitchFamily="50" charset="-128"/>
                          <a:ea typeface="Meiryo UI" panose="020B0604030504040204" pitchFamily="50" charset="-128"/>
                        </a:rPr>
                        <a:t>○</a:t>
                      </a:r>
                    </a:p>
                  </a:txBody>
                  <a:tcPr/>
                </a:tc>
                <a:tc>
                  <a:txBody>
                    <a:bodyPr/>
                    <a:lstStyle/>
                    <a:p>
                      <a:r>
                        <a:rPr kumimoji="1" lang="ja-JP" altLang="en-US" sz="1400" dirty="0" smtClean="0">
                          <a:latin typeface="Meiryo UI" panose="020B0604030504040204" pitchFamily="50" charset="-128"/>
                          <a:ea typeface="Meiryo UI" panose="020B0604030504040204" pitchFamily="50" charset="-128"/>
                        </a:rPr>
                        <a:t>〇</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en-US" altLang="ja-JP" sz="1400" dirty="0" smtClean="0">
                          <a:latin typeface="Meiryo UI" panose="020B0604030504040204" pitchFamily="50" charset="-128"/>
                          <a:ea typeface="Meiryo UI" panose="020B0604030504040204" pitchFamily="50" charset="-128"/>
                        </a:rPr>
                        <a:t>×</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ja-JP" altLang="en-US" sz="1400" dirty="0" smtClean="0">
                          <a:latin typeface="Meiryo UI" panose="020B0604030504040204" pitchFamily="50" charset="-128"/>
                          <a:ea typeface="Meiryo UI" panose="020B0604030504040204" pitchFamily="50" charset="-128"/>
                        </a:rPr>
                        <a:t>○</a:t>
                      </a:r>
                      <a:endParaRPr kumimoji="1" lang="ja-JP" altLang="en-US" sz="1400" dirty="0">
                        <a:latin typeface="Meiryo UI" panose="020B0604030504040204" pitchFamily="50" charset="-128"/>
                        <a:ea typeface="Meiryo UI" panose="020B0604030504040204" pitchFamily="50" charset="-128"/>
                      </a:endParaRPr>
                    </a:p>
                  </a:txBody>
                  <a:tcPr/>
                </a:tc>
              </a:tr>
              <a:tr h="725871">
                <a:tc>
                  <a:txBody>
                    <a:bodyPr/>
                    <a:lstStyle/>
                    <a:p>
                      <a:r>
                        <a:rPr kumimoji="1" lang="en-US" altLang="ja-JP" sz="1400" dirty="0" smtClean="0">
                          <a:latin typeface="Meiryo UI" panose="020B0604030504040204" pitchFamily="50" charset="-128"/>
                          <a:ea typeface="Meiryo UI" panose="020B0604030504040204" pitchFamily="50" charset="-128"/>
                        </a:rPr>
                        <a:t>SLDV</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latin typeface="Meiryo UI" panose="020B0604030504040204" pitchFamily="50" charset="-128"/>
                          <a:ea typeface="Meiryo UI" panose="020B0604030504040204" pitchFamily="50" charset="-128"/>
                        </a:rPr>
                        <a:t>カバレッジ対象</a:t>
                      </a:r>
                      <a:endParaRPr kumimoji="1" lang="en-US" altLang="ja-JP" sz="1400" dirty="0" smtClean="0">
                        <a:latin typeface="Meiryo UI" panose="020B0604030504040204" pitchFamily="50" charset="-128"/>
                        <a:ea typeface="Meiryo UI" panose="020B0604030504040204" pitchFamily="50" charset="-128"/>
                      </a:endParaRPr>
                    </a:p>
                    <a:p>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ja-JP" altLang="en-US" sz="1400" dirty="0" smtClean="0">
                          <a:solidFill>
                            <a:srgbClr val="FF0000"/>
                          </a:solidFill>
                          <a:latin typeface="Meiryo UI" panose="020B0604030504040204" pitchFamily="50" charset="-128"/>
                          <a:ea typeface="Meiryo UI" panose="020B0604030504040204" pitchFamily="50" charset="-128"/>
                        </a:rPr>
                        <a:t>○</a:t>
                      </a:r>
                      <a:endParaRPr kumimoji="1" lang="ja-JP" altLang="en-US" sz="1400" dirty="0">
                        <a:solidFill>
                          <a:srgbClr val="FF0000"/>
                        </a:solidFill>
                        <a:latin typeface="Meiryo UI" panose="020B0604030504040204" pitchFamily="50" charset="-128"/>
                        <a:ea typeface="Meiryo UI" panose="020B0604030504040204" pitchFamily="50" charset="-128"/>
                      </a:endParaRPr>
                    </a:p>
                  </a:txBody>
                  <a:tcPr/>
                </a:tc>
                <a:tc>
                  <a:txBody>
                    <a:bodyPr/>
                    <a:lstStyle/>
                    <a:p>
                      <a:r>
                        <a:rPr kumimoji="1" lang="ja-JP" altLang="en-US" sz="1400" dirty="0" smtClean="0">
                          <a:latin typeface="Meiryo UI" panose="020B0604030504040204" pitchFamily="50" charset="-128"/>
                          <a:ea typeface="Meiryo UI" panose="020B0604030504040204" pitchFamily="50" charset="-128"/>
                        </a:rPr>
                        <a:t>→</a:t>
                      </a:r>
                      <a:endParaRPr kumimoji="1" lang="en-US" altLang="ja-JP" sz="1400" dirty="0" smtClean="0">
                        <a:latin typeface="Meiryo UI" panose="020B0604030504040204" pitchFamily="50" charset="-128"/>
                        <a:ea typeface="Meiryo UI" panose="020B0604030504040204" pitchFamily="50" charset="-128"/>
                      </a:endParaRPr>
                    </a:p>
                  </a:txBody>
                  <a:tcPr/>
                </a:tc>
                <a:tc>
                  <a:txBody>
                    <a:bodyPr/>
                    <a:lstStyle/>
                    <a:p>
                      <a:r>
                        <a:rPr kumimoji="1" lang="ja-JP" altLang="en-US" sz="1400" dirty="0" smtClean="0">
                          <a:latin typeface="Meiryo UI" panose="020B0604030504040204" pitchFamily="50" charset="-128"/>
                          <a:ea typeface="Meiryo UI" panose="020B0604030504040204" pitchFamily="50" charset="-128"/>
                        </a:rPr>
                        <a:t>○</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ja-JP" altLang="en-US" sz="1400" dirty="0" smtClean="0">
                          <a:latin typeface="Meiryo UI" panose="020B0604030504040204" pitchFamily="50" charset="-128"/>
                          <a:ea typeface="Meiryo UI" panose="020B0604030504040204" pitchFamily="50" charset="-128"/>
                        </a:rPr>
                        <a:t>△</a:t>
                      </a:r>
                      <a:endParaRPr kumimoji="1" lang="en-US" altLang="ja-JP" sz="1400" dirty="0" smtClean="0">
                        <a:latin typeface="Meiryo UI" panose="020B0604030504040204" pitchFamily="50" charset="-128"/>
                        <a:ea typeface="Meiryo UI" panose="020B0604030504040204" pitchFamily="50" charset="-128"/>
                      </a:endParaRPr>
                    </a:p>
                    <a:p>
                      <a:r>
                        <a:rPr kumimoji="1" lang="ja-JP" altLang="en-US" sz="1400" dirty="0" smtClean="0">
                          <a:latin typeface="Meiryo UI" panose="020B0604030504040204" pitchFamily="50" charset="-128"/>
                          <a:ea typeface="Meiryo UI" panose="020B0604030504040204" pitchFamily="50" charset="-128"/>
                        </a:rPr>
                        <a:t>参照元からチェックしてくれる</a:t>
                      </a:r>
                      <a:endParaRPr kumimoji="1" lang="en-US" altLang="ja-JP" sz="1400" dirty="0" smtClean="0">
                        <a:latin typeface="Meiryo UI" panose="020B0604030504040204" pitchFamily="50" charset="-128"/>
                        <a:ea typeface="Meiryo UI" panose="020B0604030504040204" pitchFamily="50" charset="-128"/>
                      </a:endParaRPr>
                    </a:p>
                  </a:txBody>
                  <a:tcPr/>
                </a:tc>
              </a:tr>
              <a:tr h="587643">
                <a:tc>
                  <a:txBody>
                    <a:bodyPr/>
                    <a:lstStyle/>
                    <a:p>
                      <a:r>
                        <a:rPr kumimoji="1" lang="en-US" altLang="ja-JP" sz="1400" dirty="0" smtClean="0">
                          <a:latin typeface="Meiryo UI" panose="020B0604030504040204" pitchFamily="50" charset="-128"/>
                          <a:ea typeface="Meiryo UI" panose="020B0604030504040204" pitchFamily="50" charset="-128"/>
                        </a:rPr>
                        <a:t>Simulink check</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ja-JP" altLang="en-US" sz="1400" dirty="0" smtClean="0">
                          <a:solidFill>
                            <a:srgbClr val="FF0000"/>
                          </a:solidFill>
                          <a:latin typeface="Meiryo UI" panose="020B0604030504040204" pitchFamily="50" charset="-128"/>
                          <a:ea typeface="Meiryo UI" panose="020B0604030504040204" pitchFamily="50" charset="-128"/>
                        </a:rPr>
                        <a:t>〇</a:t>
                      </a:r>
                      <a:endParaRPr kumimoji="1" lang="ja-JP" altLang="en-US" sz="1400" dirty="0">
                        <a:solidFill>
                          <a:srgbClr val="FF0000"/>
                        </a:solidFill>
                        <a:latin typeface="Meiryo UI" panose="020B0604030504040204" pitchFamily="50" charset="-128"/>
                        <a:ea typeface="Meiryo UI" panose="020B0604030504040204" pitchFamily="50" charset="-128"/>
                      </a:endParaRPr>
                    </a:p>
                  </a:txBody>
                  <a:tcPr/>
                </a:tc>
                <a:tc>
                  <a:txBody>
                    <a:bodyPr/>
                    <a:lstStyle/>
                    <a:p>
                      <a:r>
                        <a:rPr kumimoji="1" lang="en-US" altLang="ja-JP" sz="1400" dirty="0" smtClean="0">
                          <a:latin typeface="Meiryo UI" panose="020B0604030504040204" pitchFamily="50" charset="-128"/>
                          <a:ea typeface="Meiryo UI" panose="020B0604030504040204" pitchFamily="50" charset="-128"/>
                        </a:rPr>
                        <a:t>-</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en-US" altLang="ja-JP" sz="1400" dirty="0" smtClean="0">
                          <a:latin typeface="Meiryo UI" panose="020B0604030504040204" pitchFamily="50" charset="-128"/>
                          <a:ea typeface="Meiryo UI" panose="020B0604030504040204" pitchFamily="50" charset="-128"/>
                        </a:rPr>
                        <a:t>-</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ja-JP" altLang="en-US" sz="1400" dirty="0" smtClean="0">
                          <a:latin typeface="Meiryo UI" panose="020B0604030504040204" pitchFamily="50" charset="-128"/>
                          <a:ea typeface="Meiryo UI" panose="020B0604030504040204" pitchFamily="50" charset="-128"/>
                        </a:rPr>
                        <a:t>△</a:t>
                      </a:r>
                      <a:endParaRPr kumimoji="1" lang="en-US" altLang="ja-JP" sz="1400" dirty="0" smtClean="0">
                        <a:latin typeface="Meiryo UI" panose="020B0604030504040204" pitchFamily="50" charset="-128"/>
                        <a:ea typeface="Meiryo UI" panose="020B0604030504040204" pitchFamily="50" charset="-128"/>
                      </a:endParaRPr>
                    </a:p>
                    <a:p>
                      <a:r>
                        <a:rPr kumimoji="1" lang="ja-JP" altLang="en-US" sz="1400" dirty="0" smtClean="0">
                          <a:latin typeface="Meiryo UI" panose="020B0604030504040204" pitchFamily="50" charset="-128"/>
                          <a:ea typeface="Meiryo UI" panose="020B0604030504040204" pitchFamily="50" charset="-128"/>
                        </a:rPr>
                        <a:t>参照元からチェックしてくれる</a:t>
                      </a:r>
                      <a:endParaRPr kumimoji="1" lang="en-US" altLang="ja-JP" sz="1400" dirty="0" smtClean="0">
                        <a:latin typeface="Meiryo UI" panose="020B0604030504040204" pitchFamily="50" charset="-128"/>
                        <a:ea typeface="Meiryo UI" panose="020B0604030504040204" pitchFamily="50" charset="-128"/>
                      </a:endParaRPr>
                    </a:p>
                  </a:txBody>
                  <a:tcPr/>
                </a:tc>
              </a:tr>
              <a:tr h="930435">
                <a:tc>
                  <a:txBody>
                    <a:bodyPr/>
                    <a:lstStyle/>
                    <a:p>
                      <a:r>
                        <a:rPr lang="en-US" altLang="ja-JP" sz="1400" dirty="0" smtClean="0">
                          <a:latin typeface="Meiryo UI" panose="020B0604030504040204" pitchFamily="50" charset="-128"/>
                          <a:ea typeface="Meiryo UI" panose="020B0604030504040204" pitchFamily="50" charset="-128"/>
                        </a:rPr>
                        <a:t>2</a:t>
                      </a:r>
                      <a:r>
                        <a:rPr lang="ja-JP" altLang="en-US" sz="1400" dirty="0" smtClean="0">
                          <a:latin typeface="Meiryo UI" panose="020B0604030504040204" pitchFamily="50" charset="-128"/>
                          <a:ea typeface="Meiryo UI" panose="020B0604030504040204" pitchFamily="50" charset="-128"/>
                        </a:rPr>
                        <a:t>次元配列転置抑制設定調査要否</a:t>
                      </a:r>
                      <a:endParaRPr lang="en-US" altLang="ja-JP" sz="1400" dirty="0" smtClean="0">
                        <a:latin typeface="Meiryo UI" panose="020B0604030504040204" pitchFamily="50" charset="-128"/>
                        <a:ea typeface="Meiryo UI" panose="020B0604030504040204" pitchFamily="50" charset="-128"/>
                      </a:endParaRPr>
                    </a:p>
                    <a:p>
                      <a:r>
                        <a:rPr kumimoji="1" lang="en-US" altLang="ja-JP" sz="1400" dirty="0" smtClean="0">
                          <a:latin typeface="Meiryo UI" panose="020B0604030504040204" pitchFamily="50" charset="-128"/>
                          <a:ea typeface="Meiryo UI" panose="020B0604030504040204" pitchFamily="50" charset="-128"/>
                        </a:rPr>
                        <a:t>(S-function</a:t>
                      </a:r>
                      <a:r>
                        <a:rPr kumimoji="1" lang="ja-JP" altLang="en-US" sz="1400" dirty="0" smtClean="0">
                          <a:latin typeface="Meiryo UI" panose="020B0604030504040204" pitchFamily="50" charset="-128"/>
                          <a:ea typeface="Meiryo UI" panose="020B0604030504040204" pitchFamily="50" charset="-128"/>
                        </a:rPr>
                        <a:t>を置けるか</a:t>
                      </a:r>
                      <a:r>
                        <a:rPr kumimoji="1" lang="en-US" altLang="ja-JP" sz="1400" dirty="0" smtClean="0">
                          <a:latin typeface="Meiryo UI" panose="020B0604030504040204" pitchFamily="50" charset="-128"/>
                          <a:ea typeface="Meiryo UI" panose="020B0604030504040204" pitchFamily="50" charset="-128"/>
                        </a:rPr>
                        <a:t>)</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ja-JP" altLang="en-US" sz="1400" dirty="0" smtClean="0">
                          <a:solidFill>
                            <a:srgbClr val="FF0000"/>
                          </a:solidFill>
                          <a:latin typeface="Meiryo UI" panose="020B0604030504040204" pitchFamily="50" charset="-128"/>
                          <a:ea typeface="Meiryo UI" panose="020B0604030504040204" pitchFamily="50" charset="-128"/>
                        </a:rPr>
                        <a:t>○</a:t>
                      </a:r>
                      <a:endParaRPr kumimoji="1" lang="ja-JP" altLang="en-US" sz="1400" dirty="0">
                        <a:solidFill>
                          <a:srgbClr val="FF0000"/>
                        </a:solidFill>
                        <a:latin typeface="Meiryo UI" panose="020B0604030504040204" pitchFamily="50" charset="-128"/>
                        <a:ea typeface="Meiryo UI" panose="020B0604030504040204" pitchFamily="50" charset="-128"/>
                      </a:endParaRPr>
                    </a:p>
                  </a:txBody>
                  <a:tcPr/>
                </a:tc>
                <a:tc>
                  <a:txBody>
                    <a:bodyPr/>
                    <a:lstStyle/>
                    <a:p>
                      <a:r>
                        <a:rPr kumimoji="1" lang="ja-JP" altLang="en-US" sz="1400" dirty="0" smtClean="0">
                          <a:latin typeface="Meiryo UI" panose="020B0604030504040204" pitchFamily="50" charset="-128"/>
                          <a:ea typeface="Meiryo UI" panose="020B0604030504040204" pitchFamily="50" charset="-128"/>
                        </a:rPr>
                        <a:t>○</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ja-JP" altLang="en-US" sz="1400" dirty="0" smtClean="0">
                          <a:latin typeface="Meiryo UI" panose="020B0604030504040204" pitchFamily="50" charset="-128"/>
                          <a:ea typeface="Meiryo UI" panose="020B0604030504040204" pitchFamily="50" charset="-128"/>
                        </a:rPr>
                        <a:t>○</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ja-JP" altLang="en-US" sz="1400" dirty="0" smtClean="0">
                          <a:latin typeface="Meiryo UI" panose="020B0604030504040204" pitchFamily="50" charset="-128"/>
                          <a:ea typeface="Meiryo UI" panose="020B0604030504040204" pitchFamily="50" charset="-128"/>
                        </a:rPr>
                        <a:t>○</a:t>
                      </a:r>
                      <a:endParaRPr kumimoji="1" lang="ja-JP" altLang="en-US" sz="1400" dirty="0">
                        <a:latin typeface="Meiryo UI" panose="020B0604030504040204" pitchFamily="50" charset="-128"/>
                        <a:ea typeface="Meiryo UI" panose="020B0604030504040204" pitchFamily="50" charset="-128"/>
                      </a:endParaRPr>
                    </a:p>
                  </a:txBody>
                  <a:tcPr/>
                </a:tc>
              </a:tr>
              <a:tr h="587643">
                <a:tc>
                  <a:txBody>
                    <a:bodyPr/>
                    <a:lstStyle/>
                    <a:p>
                      <a:r>
                        <a:rPr kumimoji="1" lang="ja-JP" altLang="en-US" sz="1400" dirty="0" smtClean="0">
                          <a:latin typeface="Meiryo UI" panose="020B0604030504040204" pitchFamily="50" charset="-128"/>
                          <a:ea typeface="Meiryo UI" panose="020B0604030504040204" pitchFamily="50" charset="-128"/>
                        </a:rPr>
                        <a:t>編集禁止ロック機能</a:t>
                      </a:r>
                      <a:endParaRPr kumimoji="1" lang="en-US" altLang="ja-JP" sz="1400" dirty="0" smtClean="0">
                        <a:latin typeface="Meiryo UI" panose="020B0604030504040204" pitchFamily="50" charset="-128"/>
                        <a:ea typeface="Meiryo UI" panose="020B0604030504040204" pitchFamily="50" charset="-128"/>
                      </a:endParaRPr>
                    </a:p>
                    <a:p>
                      <a:r>
                        <a:rPr kumimoji="1" lang="ja-JP" altLang="en-US" sz="1400" dirty="0" smtClean="0">
                          <a:latin typeface="Meiryo UI" panose="020B0604030504040204" pitchFamily="50" charset="-128"/>
                          <a:ea typeface="Meiryo UI" panose="020B0604030504040204" pitchFamily="50" charset="-128"/>
                        </a:rPr>
                        <a:t>（ライブラリロック）</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en-US" altLang="ja-JP" sz="1400" dirty="0" smtClean="0">
                          <a:solidFill>
                            <a:srgbClr val="FF0000"/>
                          </a:solidFill>
                          <a:latin typeface="Meiryo UI" panose="020B0604030504040204" pitchFamily="50" charset="-128"/>
                          <a:ea typeface="Meiryo UI" panose="020B0604030504040204" pitchFamily="50" charset="-128"/>
                        </a:rPr>
                        <a:t>×</a:t>
                      </a:r>
                      <a:endParaRPr kumimoji="1" lang="ja-JP" altLang="en-US" sz="1400" dirty="0">
                        <a:solidFill>
                          <a:srgbClr val="FF0000"/>
                        </a:solidFill>
                        <a:latin typeface="Meiryo UI" panose="020B0604030504040204" pitchFamily="50" charset="-128"/>
                        <a:ea typeface="Meiryo UI" panose="020B0604030504040204" pitchFamily="50" charset="-128"/>
                      </a:endParaRPr>
                    </a:p>
                  </a:txBody>
                  <a:tcPr/>
                </a:tc>
                <a:tc>
                  <a:txBody>
                    <a:bodyPr/>
                    <a:lstStyle/>
                    <a:p>
                      <a:r>
                        <a:rPr kumimoji="1" lang="ja-JP" altLang="en-US" sz="1400" dirty="0" smtClean="0">
                          <a:latin typeface="Meiryo UI" panose="020B0604030504040204" pitchFamily="50" charset="-128"/>
                          <a:ea typeface="Meiryo UI" panose="020B0604030504040204" pitchFamily="50" charset="-128"/>
                        </a:rPr>
                        <a:t>○</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en-US" altLang="ja-JP" sz="1400" dirty="0" smtClean="0">
                          <a:solidFill>
                            <a:schemeClr val="tx1"/>
                          </a:solidFill>
                          <a:latin typeface="Meiryo UI" panose="020B0604030504040204" pitchFamily="50" charset="-128"/>
                          <a:ea typeface="Meiryo UI" panose="020B0604030504040204" pitchFamily="50" charset="-128"/>
                        </a:rPr>
                        <a:t>×</a:t>
                      </a:r>
                      <a:endParaRPr kumimoji="1" lang="ja-JP" altLang="en-US" sz="14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1400" dirty="0" smtClean="0">
                          <a:latin typeface="Meiryo UI" panose="020B0604030504040204" pitchFamily="50" charset="-128"/>
                          <a:ea typeface="Meiryo UI" panose="020B0604030504040204" pitchFamily="50" charset="-128"/>
                        </a:rPr>
                        <a:t>×</a:t>
                      </a:r>
                      <a:r>
                        <a:rPr kumimoji="1" lang="ja-JP" altLang="en-US" sz="1400" dirty="0" smtClean="0">
                          <a:latin typeface="Meiryo UI" panose="020B0604030504040204" pitchFamily="50" charset="-128"/>
                          <a:ea typeface="Meiryo UI" panose="020B0604030504040204" pitchFamily="50" charset="-128"/>
                        </a:rPr>
                        <a:t>（警告が出る）</a:t>
                      </a:r>
                      <a:endParaRPr kumimoji="1" lang="ja-JP" altLang="en-US" sz="1400" dirty="0">
                        <a:latin typeface="Meiryo UI" panose="020B0604030504040204" pitchFamily="50" charset="-128"/>
                        <a:ea typeface="Meiryo UI" panose="020B0604030504040204" pitchFamily="50" charset="-128"/>
                      </a:endParaRPr>
                    </a:p>
                  </a:txBody>
                  <a:tcPr/>
                </a:tc>
              </a:tr>
              <a:tr h="587643">
                <a:tc>
                  <a:txBody>
                    <a:bodyPr/>
                    <a:lstStyle/>
                    <a:p>
                      <a:r>
                        <a:rPr kumimoji="1" lang="ja-JP" altLang="en-US" sz="1400" dirty="0" smtClean="0">
                          <a:latin typeface="Meiryo UI" panose="020B0604030504040204" pitchFamily="50" charset="-128"/>
                          <a:ea typeface="Meiryo UI" panose="020B0604030504040204" pitchFamily="50" charset="-128"/>
                        </a:rPr>
                        <a:t>コード生成（サブシステムとの比較）</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en-US" altLang="ja-JP" sz="1400" dirty="0" smtClean="0">
                          <a:solidFill>
                            <a:srgbClr val="FF0000"/>
                          </a:solidFill>
                          <a:latin typeface="Meiryo UI" panose="020B0604030504040204" pitchFamily="50" charset="-128"/>
                          <a:ea typeface="Meiryo UI" panose="020B0604030504040204" pitchFamily="50" charset="-128"/>
                        </a:rPr>
                        <a:t>-</a:t>
                      </a:r>
                      <a:endParaRPr kumimoji="1" lang="ja-JP" altLang="en-US" sz="1400" dirty="0">
                        <a:solidFill>
                          <a:srgbClr val="FF0000"/>
                        </a:solidFill>
                        <a:latin typeface="Meiryo UI" panose="020B0604030504040204" pitchFamily="50" charset="-128"/>
                        <a:ea typeface="Meiryo UI" panose="020B0604030504040204" pitchFamily="50" charset="-128"/>
                      </a:endParaRPr>
                    </a:p>
                  </a:txBody>
                  <a:tcPr/>
                </a:tc>
                <a:tc>
                  <a:txBody>
                    <a:bodyPr/>
                    <a:lstStyle/>
                    <a:p>
                      <a:r>
                        <a:rPr kumimoji="1" lang="ja-JP" altLang="en-US" sz="1400" dirty="0" smtClean="0">
                          <a:latin typeface="Meiryo UI" panose="020B0604030504040204" pitchFamily="50" charset="-128"/>
                          <a:ea typeface="Meiryo UI" panose="020B0604030504040204" pitchFamily="50" charset="-128"/>
                        </a:rPr>
                        <a:t>同一</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ja-JP" altLang="en-US" sz="1400" dirty="0" smtClean="0">
                          <a:solidFill>
                            <a:schemeClr val="tx1"/>
                          </a:solidFill>
                          <a:latin typeface="Meiryo UI" panose="020B0604030504040204" pitchFamily="50" charset="-128"/>
                          <a:ea typeface="Meiryo UI" panose="020B0604030504040204" pitchFamily="50" charset="-128"/>
                        </a:rPr>
                        <a:t>異なる</a:t>
                      </a:r>
                      <a:endParaRPr kumimoji="1" lang="ja-JP" altLang="en-US" sz="14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ja-JP" altLang="en-US" sz="1400" dirty="0" smtClean="0">
                          <a:latin typeface="Meiryo UI" panose="020B0604030504040204" pitchFamily="50" charset="-128"/>
                          <a:ea typeface="Meiryo UI" panose="020B0604030504040204" pitchFamily="50" charset="-128"/>
                        </a:rPr>
                        <a:t>同一</a:t>
                      </a:r>
                      <a:endParaRPr kumimoji="1" lang="ja-JP" altLang="en-US" sz="1400" dirty="0">
                        <a:latin typeface="Meiryo UI" panose="020B0604030504040204" pitchFamily="50" charset="-128"/>
                        <a:ea typeface="Meiryo UI" panose="020B0604030504040204" pitchFamily="50" charset="-128"/>
                      </a:endParaRPr>
                    </a:p>
                  </a:txBody>
                  <a:tcPr/>
                </a:tc>
              </a:tr>
            </a:tbl>
          </a:graphicData>
        </a:graphic>
      </p:graphicFrame>
      <p:sp>
        <p:nvSpPr>
          <p:cNvPr id="7" name="テキスト ボックス 6"/>
          <p:cNvSpPr txBox="1"/>
          <p:nvPr/>
        </p:nvSpPr>
        <p:spPr>
          <a:xfrm>
            <a:off x="304800" y="1070919"/>
            <a:ext cx="6781800" cy="646331"/>
          </a:xfrm>
          <a:prstGeom prst="rect">
            <a:avLst/>
          </a:prstGeom>
          <a:noFill/>
        </p:spPr>
        <p:txBody>
          <a:bodyPr wrap="square" rtlCol="0">
            <a:spAutoFit/>
          </a:bodyPr>
          <a:lstStyle/>
          <a:p>
            <a:r>
              <a:rPr lang="ja-JP" altLang="en-US" dirty="0" smtClean="0">
                <a:latin typeface="Meiryo UI" panose="020B0604030504040204" pitchFamily="50" charset="-128"/>
                <a:ea typeface="Meiryo UI" panose="020B0604030504040204" pitchFamily="50" charset="-128"/>
              </a:rPr>
              <a:t>○：可能　　</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：不可能　△</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要調査 </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未実施　　　　　　</a:t>
            </a:r>
            <a:endParaRPr lang="en-US" altLang="ja-JP" dirty="0">
              <a:latin typeface="Meiryo UI" panose="020B0604030504040204" pitchFamily="50" charset="-128"/>
              <a:ea typeface="Meiryo UI" panose="020B0604030504040204" pitchFamily="50" charset="-128"/>
            </a:endParaRPr>
          </a:p>
          <a:p>
            <a:endParaRPr lang="en-US" altLang="ja-JP" dirty="0">
              <a:effectLst/>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528948727"/>
      </p:ext>
    </p:extLst>
  </p:cSld>
  <p:clrMapOvr>
    <a:masterClrMapping/>
  </p:clrMapOvr>
  <p:timing>
    <p:tnLst>
      <p:par>
        <p:cTn id="1" dur="indefinite" restart="never" nodeType="tmRoot"/>
      </p:par>
    </p:tnLst>
  </p:timing>
</p:sld>
</file>

<file path=ppt/theme/theme1.xml><?xml version="1.0" encoding="utf-8"?>
<a:theme xmlns:a="http://schemas.openxmlformats.org/drawingml/2006/main" name="1_標準デザイン">
  <a:themeElements>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標準デザイン">
      <a:majorFont>
        <a:latin typeface="ＭＳ Ｐゴシック"/>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lnDef>
  </a:objectDefaults>
  <a:extraClrSchemeLst>
    <a:extraClrScheme>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986940A44CCD7145AA2E8857B7BDAD5B" ma:contentTypeVersion="4" ma:contentTypeDescription="新しいドキュメントを作成します。" ma:contentTypeScope="" ma:versionID="28d36059582986d3429dfa052653705c">
  <xsd:schema xmlns:xsd="http://www.w3.org/2001/XMLSchema" xmlns:xs="http://www.w3.org/2001/XMLSchema" xmlns:p="http://schemas.microsoft.com/office/2006/metadata/properties" xmlns:ns2="4f9469a5-59df-4688-ab0c-43c66142dc4b" xmlns:ns3="38d97a9f-996f-4e00-b9c5-e3c3d5b00014" targetNamespace="http://schemas.microsoft.com/office/2006/metadata/properties" ma:root="true" ma:fieldsID="7630960249235c74dc852e2cf19301d0" ns2:_="" ns3:_="">
    <xsd:import namespace="4f9469a5-59df-4688-ab0c-43c66142dc4b"/>
    <xsd:import namespace="38d97a9f-996f-4e00-b9c5-e3c3d5b0001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9469a5-59df-4688-ab0c-43c66142dc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8d97a9f-996f-4e00-b9c5-e3c3d5b00014" elementFormDefault="qualified">
    <xsd:import namespace="http://schemas.microsoft.com/office/2006/documentManagement/types"/>
    <xsd:import namespace="http://schemas.microsoft.com/office/infopath/2007/PartnerControls"/>
    <xsd:element name="SharedWithUsers" ma:index="10"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08652EB-83B3-499A-ABC3-5936BBBF18C5}">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B3FE29B0-07F8-48DF-84A6-7550D2A5FFB1}">
  <ds:schemaRefs>
    <ds:schemaRef ds:uri="http://schemas.microsoft.com/sharepoint/v3/contenttype/forms"/>
  </ds:schemaRefs>
</ds:datastoreItem>
</file>

<file path=customXml/itemProps3.xml><?xml version="1.0" encoding="utf-8"?>
<ds:datastoreItem xmlns:ds="http://schemas.openxmlformats.org/officeDocument/2006/customXml" ds:itemID="{6D94942C-C061-442F-9BB3-EB370EC485DD}"/>
</file>

<file path=docProps/app.xml><?xml version="1.0" encoding="utf-8"?>
<Properties xmlns="http://schemas.openxmlformats.org/officeDocument/2006/extended-properties" xmlns:vt="http://schemas.openxmlformats.org/officeDocument/2006/docPropsVTypes">
  <Template>JMAAB</Template>
  <TotalTime>0</TotalTime>
  <Words>2094</Words>
  <Application>Microsoft Office PowerPoint</Application>
  <PresentationFormat>画面に合わせる (4:3)</PresentationFormat>
  <Paragraphs>653</Paragraphs>
  <Slides>74</Slides>
  <Notes>57</Notes>
  <HiddenSlides>0</HiddenSlides>
  <MMClips>0</MMClips>
  <ScaleCrop>false</ScaleCrop>
  <HeadingPairs>
    <vt:vector size="4" baseType="variant">
      <vt:variant>
        <vt:lpstr>テーマ</vt:lpstr>
      </vt:variant>
      <vt:variant>
        <vt:i4>1</vt:i4>
      </vt:variant>
      <vt:variant>
        <vt:lpstr>スライド タイトル</vt:lpstr>
      </vt:variant>
      <vt:variant>
        <vt:i4>74</vt:i4>
      </vt:variant>
    </vt:vector>
  </HeadingPairs>
  <TitlesOfParts>
    <vt:vector size="75" baseType="lpstr">
      <vt:lpstr>1_標準デザイン</vt:lpstr>
      <vt:lpstr>サブシステムリファレンス</vt:lpstr>
      <vt:lpstr>調査結果</vt:lpstr>
      <vt:lpstr>機能</vt:lpstr>
      <vt:lpstr>使い分け</vt:lpstr>
      <vt:lpstr>サブシステムリファレンス作り方</vt:lpstr>
      <vt:lpstr>サブシステムリファレンス作り方</vt:lpstr>
      <vt:lpstr>サブシステムリファレンス作り方</vt:lpstr>
      <vt:lpstr>サブシステムリファレンス作り方</vt:lpstr>
      <vt:lpstr>既存サブシステムとの比較</vt:lpstr>
      <vt:lpstr>PowerPoint プレゼンテーション</vt:lpstr>
      <vt:lpstr>編集時のロック</vt:lpstr>
      <vt:lpstr>編集時のロック</vt:lpstr>
      <vt:lpstr>編集しているインスタンスの表示</vt:lpstr>
      <vt:lpstr>同じ参照のインスタンスの表示</vt:lpstr>
      <vt:lpstr>編集時のシミュレーション</vt:lpstr>
      <vt:lpstr>保存方法</vt:lpstr>
      <vt:lpstr>PowerPoint プレゼンテーション</vt:lpstr>
      <vt:lpstr>SubsystemReferenceブロックの操作</vt:lpstr>
      <vt:lpstr>PowerPoint プレゼンテーション</vt:lpstr>
      <vt:lpstr>サブシステムを既にあるサブシステム参照のモデルに変換</vt:lpstr>
      <vt:lpstr>プロパティ：ReferencedSubsystemについて</vt:lpstr>
      <vt:lpstr>PowerPoint プレゼンテーション</vt:lpstr>
      <vt:lpstr>マスクの作成方法その１</vt:lpstr>
      <vt:lpstr>マスクの作成方法その２</vt:lpstr>
      <vt:lpstr>ブロック右クリックでのマスクの作成</vt:lpstr>
      <vt:lpstr>補足：モデル参照ブロックのマスク</vt:lpstr>
      <vt:lpstr>マスクの解除方法</vt:lpstr>
      <vt:lpstr>PowerPoint プレゼンテーション</vt:lpstr>
      <vt:lpstr>サブシステム参照の変換</vt:lpstr>
      <vt:lpstr>サブシステム参照からモデル参照への変換</vt:lpstr>
      <vt:lpstr>サブシステム参照からバリアントサブシステムへの変換</vt:lpstr>
      <vt:lpstr>サブシステム参照の展開</vt:lpstr>
      <vt:lpstr>サブシステム参照の展開</vt:lpstr>
      <vt:lpstr>PowerPoint プレゼンテーション</vt:lpstr>
      <vt:lpstr>ライブラリのロックの可否</vt:lpstr>
      <vt:lpstr>ライブラリのロックの可否</vt:lpstr>
      <vt:lpstr>サブシステム参照をサブシステムで包括</vt:lpstr>
      <vt:lpstr>サブシステム参照をサブシステムで包括</vt:lpstr>
      <vt:lpstr>サブシステム参照をサブシステムで包括</vt:lpstr>
      <vt:lpstr>PowerPoint プレゼンテーション</vt:lpstr>
      <vt:lpstr>生成コードの比較(バーチャル)</vt:lpstr>
      <vt:lpstr>生成コードの比較(アトミック+コード生成オプション「自動」)</vt:lpstr>
      <vt:lpstr>生成コードの比較(アトミック+コード生成オプション「インライン」)</vt:lpstr>
      <vt:lpstr>生成コードの比較 (アトミック+コード生成オプション「再利用できない関数」)</vt:lpstr>
      <vt:lpstr>生成コードの比較 (アトミック+コード生成オプション「再利用可能な関数」)</vt:lpstr>
      <vt:lpstr>生成コードの比較(モデル参照)</vt:lpstr>
      <vt:lpstr>PowerPoint プレゼンテーション</vt:lpstr>
      <vt:lpstr>SubsystemReferenceブロック自体のテストハーネス</vt:lpstr>
      <vt:lpstr>SubsystemReferenceブロックを含んだブロックのテストハーネス</vt:lpstr>
      <vt:lpstr>モデル参照ブロックのテストハーネス</vt:lpstr>
      <vt:lpstr>PowerPoint プレゼンテーション</vt:lpstr>
      <vt:lpstr>モデル参照とサブシステム参照の結果比較</vt:lpstr>
      <vt:lpstr>モデル参照とサブシステム参照の結果比較</vt:lpstr>
      <vt:lpstr>モデル参照とサブシステム参照の結果比較</vt:lpstr>
      <vt:lpstr>モデル参照とサブシステム参照の結果比較(サブシステム参照側)</vt:lpstr>
      <vt:lpstr>モデル参照とサブシステム参照の結果比較(モデル参照側)</vt:lpstr>
      <vt:lpstr>PowerPoint プレゼンテーション</vt:lpstr>
      <vt:lpstr>R2015aSP1へのエクスポート</vt:lpstr>
      <vt:lpstr>PowerPoint プレゼンテーション</vt:lpstr>
      <vt:lpstr>調査1</vt:lpstr>
      <vt:lpstr>調査2</vt:lpstr>
      <vt:lpstr>調査3</vt:lpstr>
      <vt:lpstr>調査4</vt:lpstr>
      <vt:lpstr>調査5</vt:lpstr>
      <vt:lpstr>PowerPoint プレゼンテーション</vt:lpstr>
      <vt:lpstr>検索</vt:lpstr>
      <vt:lpstr>検索</vt:lpstr>
      <vt:lpstr>サブシステム参照の紐づけと上書き変更</vt:lpstr>
      <vt:lpstr>サブシステムファイルであるかを判定</vt:lpstr>
      <vt:lpstr>サブシステムファイルであるかを判定</vt:lpstr>
      <vt:lpstr>PowerPoint プレゼンテーション</vt:lpstr>
      <vt:lpstr>複数個は危険</vt:lpstr>
      <vt:lpstr>SubsystemReference</vt:lpstr>
      <vt:lpstr>サブシステムリファレンス</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2014-11-07T02:25:43Z</dcterms:created>
  <dcterms:modified xsi:type="dcterms:W3CDTF">2020-07-29T02:58:35Z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0x010100986940A44CCD7145AA2E8857B7BDAD5B</vt:lpwstr>
  </property>
</Properties>
</file>