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39"/>
  </p:notesMasterIdLst>
  <p:sldIdLst>
    <p:sldId id="390" r:id="rId5"/>
    <p:sldId id="458" r:id="rId6"/>
    <p:sldId id="472" r:id="rId7"/>
    <p:sldId id="471" r:id="rId8"/>
    <p:sldId id="405" r:id="rId9"/>
    <p:sldId id="407" r:id="rId10"/>
    <p:sldId id="470" r:id="rId11"/>
    <p:sldId id="457" r:id="rId12"/>
    <p:sldId id="444" r:id="rId13"/>
    <p:sldId id="403" r:id="rId14"/>
    <p:sldId id="406" r:id="rId15"/>
    <p:sldId id="408" r:id="rId16"/>
    <p:sldId id="410" r:id="rId17"/>
    <p:sldId id="443" r:id="rId18"/>
    <p:sldId id="459" r:id="rId19"/>
    <p:sldId id="445" r:id="rId20"/>
    <p:sldId id="411" r:id="rId21"/>
    <p:sldId id="412" r:id="rId22"/>
    <p:sldId id="413" r:id="rId23"/>
    <p:sldId id="415" r:id="rId24"/>
    <p:sldId id="460" r:id="rId25"/>
    <p:sldId id="461" r:id="rId26"/>
    <p:sldId id="462" r:id="rId27"/>
    <p:sldId id="463" r:id="rId28"/>
    <p:sldId id="464" r:id="rId29"/>
    <p:sldId id="465" r:id="rId30"/>
    <p:sldId id="466" r:id="rId31"/>
    <p:sldId id="467" r:id="rId32"/>
    <p:sldId id="468" r:id="rId33"/>
    <p:sldId id="469" r:id="rId34"/>
    <p:sldId id="473" r:id="rId35"/>
    <p:sldId id="474" r:id="rId36"/>
    <p:sldId id="476" r:id="rId37"/>
    <p:sldId id="475" r:id="rId3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7" autoAdjust="0"/>
    <p:restoredTop sz="99885" autoAdjust="0"/>
  </p:normalViewPr>
  <p:slideViewPr>
    <p:cSldViewPr>
      <p:cViewPr varScale="1">
        <p:scale>
          <a:sx n="108" d="100"/>
          <a:sy n="108" d="100"/>
        </p:scale>
        <p:origin x="-540" y="-90"/>
      </p:cViewPr>
      <p:guideLst>
        <p:guide orient="horz" pos="2160"/>
        <p:guide pos="2880"/>
      </p:guideLst>
    </p:cSldViewPr>
  </p:slideViewPr>
  <p:outlineViewPr>
    <p:cViewPr>
      <p:scale>
        <a:sx n="33" d="100"/>
        <a:sy n="33" d="100"/>
      </p:scale>
      <p:origin x="0" y="6648"/>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jp.mathworks.com/help/simulink/ug/export-function-models.html" TargetMode="External"/><Relationship Id="rId2" Type="http://schemas.openxmlformats.org/officeDocument/2006/relationships/hyperlink" Target="https://jp.mathworks.com/help/simulink/slref/unitconversion.html" TargetMode="External"/><Relationship Id="rId1" Type="http://schemas.openxmlformats.org/officeDocument/2006/relationships/slideLayout" Target="../slideLayouts/slideLayout2.xml"/><Relationship Id="rId6" Type="http://schemas.openxmlformats.org/officeDocument/2006/relationships/hyperlink" Target="https://jp.mathworks.com/help/simulink/ug/configure-your-model.html" TargetMode="External"/><Relationship Id="rId5" Type="http://schemas.openxmlformats.org/officeDocument/2006/relationships/hyperlink" Target="https://jp.mathworks.com/help/simulink/ug/convert-units.html"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644775"/>
            <a:ext cx="7772400" cy="1470025"/>
          </a:xfrm>
        </p:spPr>
        <p:txBody>
          <a:bodyPr/>
          <a:lstStyle/>
          <a:p>
            <a:pPr marL="0" indent="0"/>
            <a:r>
              <a:rPr kumimoji="1" lang="ja-JP" altLang="en-US" sz="4000" dirty="0">
                <a:solidFill>
                  <a:srgbClr val="0000FF"/>
                </a:solidFill>
              </a:rPr>
              <a:t>単位概要</a:t>
            </a:r>
            <a:r>
              <a:rPr kumimoji="1" lang="en-US" altLang="ja-JP" sz="4000" dirty="0">
                <a:solidFill>
                  <a:srgbClr val="0000FF"/>
                </a:solidFill>
              </a:rPr>
              <a:t/>
            </a:r>
            <a:br>
              <a:rPr kumimoji="1" lang="en-US" altLang="ja-JP" sz="4000" dirty="0">
                <a:solidFill>
                  <a:srgbClr val="0000FF"/>
                </a:solidFill>
              </a:rPr>
            </a:br>
            <a:r>
              <a:rPr kumimoji="1" lang="en-US" altLang="ja-JP" sz="4000" dirty="0"/>
              <a:t>Unit</a:t>
            </a:r>
            <a:r>
              <a:rPr kumimoji="1" lang="ja-JP" altLang="en-US" sz="4000" dirty="0"/>
              <a:t> </a:t>
            </a:r>
            <a:r>
              <a:rPr kumimoji="1" lang="en-US" altLang="ja-JP" sz="4000" dirty="0"/>
              <a:t>Conversion</a:t>
            </a: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Rectangle 4"/>
          <p:cNvSpPr txBox="1">
            <a:spLocks noChangeArrowheads="1"/>
          </p:cNvSpPr>
          <p:nvPr/>
        </p:nvSpPr>
        <p:spPr bwMode="auto">
          <a:xfrm>
            <a:off x="838200" y="1143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0" sz="4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a:lstStyle>
          <a:p>
            <a:pPr fontAlgn="t"/>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br>
              <a:rPr lang="en-US" altLang="ja-JP" sz="4800" kern="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kern="0" dirty="0" smtClean="0">
                <a:solidFill>
                  <a:srgbClr val="00B050"/>
                </a:solidFill>
              </a:rPr>
              <a:t>Simulink function check20WS</a:t>
            </a:r>
            <a:endParaRPr lang="ja-JP" altLang="en-US" sz="4000" kern="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2951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単位の自動変換</a:t>
            </a:r>
            <a:r>
              <a:rPr kumimoji="1" lang="en-US" altLang="ja-JP" dirty="0" smtClean="0"/>
              <a:t>-</a:t>
            </a:r>
            <a:r>
              <a:rPr kumimoji="1" lang="ja-JP" altLang="en-US" dirty="0" smtClean="0"/>
              <a:t>コンフィギュレーション</a:t>
            </a:r>
            <a:endParaRPr kumimoji="1" lang="ja-JP" altLang="en-US" dirty="0"/>
          </a:p>
        </p:txBody>
      </p:sp>
      <p:sp>
        <p:nvSpPr>
          <p:cNvPr id="3" name="コンテンツ プレースホルダー 2"/>
          <p:cNvSpPr>
            <a:spLocks noGrp="1"/>
          </p:cNvSpPr>
          <p:nvPr>
            <p:ph idx="1"/>
          </p:nvPr>
        </p:nvSpPr>
        <p:spPr>
          <a:xfrm>
            <a:off x="457200" y="762001"/>
            <a:ext cx="8229600" cy="1219200"/>
          </a:xfrm>
        </p:spPr>
        <p:txBody>
          <a:bodyPr/>
          <a:lstStyle/>
          <a:p>
            <a:pPr marL="0" indent="0">
              <a:buNone/>
            </a:pPr>
            <a:r>
              <a:rPr kumimoji="1" lang="ja-JP" altLang="en-US" sz="2000" dirty="0" smtClean="0"/>
              <a:t>コンフィギュレーションパラメータの、</a:t>
            </a:r>
            <a:endParaRPr kumimoji="1" lang="en-US" altLang="ja-JP" sz="2000" dirty="0" smtClean="0"/>
          </a:p>
          <a:p>
            <a:pPr marL="0" indent="0">
              <a:buNone/>
            </a:pPr>
            <a:r>
              <a:rPr kumimoji="1" lang="ja-JP" altLang="en-US" sz="2000" dirty="0" smtClean="0"/>
              <a:t>「診断」→「自動単位変換を許可」</a:t>
            </a:r>
            <a:r>
              <a:rPr kumimoji="1" lang="en-US" altLang="ja-JP" sz="2000" dirty="0" smtClean="0"/>
              <a:t>=ON</a:t>
            </a:r>
          </a:p>
          <a:p>
            <a:pPr marL="0" indent="0">
              <a:buNone/>
            </a:pPr>
            <a:r>
              <a:rPr kumimoji="1" lang="ja-JP" altLang="en-US" sz="2000" dirty="0" smtClean="0"/>
              <a:t>であれば、「</a:t>
            </a:r>
            <a:r>
              <a:rPr kumimoji="1" lang="en-US" altLang="ja-JP" sz="2000" dirty="0" smtClean="0"/>
              <a:t>Unit Conversion</a:t>
            </a:r>
            <a:r>
              <a:rPr kumimoji="1" lang="ja-JP" altLang="en-US" sz="2000" dirty="0" smtClean="0"/>
              <a:t>」ブロックを用いなくても単位変換可能。</a:t>
            </a:r>
            <a:endParaRPr kumimoji="1" lang="ja-JP"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56913"/>
            <a:ext cx="6400800" cy="434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角丸四角形 3"/>
          <p:cNvSpPr/>
          <p:nvPr/>
        </p:nvSpPr>
        <p:spPr bwMode="auto">
          <a:xfrm>
            <a:off x="2971800" y="4724400"/>
            <a:ext cx="1043697" cy="19569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22284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単位の自動</a:t>
            </a:r>
            <a:r>
              <a:rPr lang="ja-JP" altLang="en-US" dirty="0" smtClean="0"/>
              <a:t>変換例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2819400" cy="2777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吹き出し 4"/>
          <p:cNvSpPr/>
          <p:nvPr/>
        </p:nvSpPr>
        <p:spPr bwMode="auto">
          <a:xfrm>
            <a:off x="533400" y="914400"/>
            <a:ext cx="4038600" cy="2438400"/>
          </a:xfrm>
          <a:prstGeom prst="wedgeRoundRectCallout">
            <a:avLst>
              <a:gd name="adj1" fmla="val -13522"/>
              <a:gd name="adj2" fmla="val 87500"/>
              <a:gd name="adj3" fmla="val 16667"/>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18" y="1004887"/>
            <a:ext cx="3566564"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角丸四角形吹き出し 8"/>
          <p:cNvSpPr/>
          <p:nvPr/>
        </p:nvSpPr>
        <p:spPr bwMode="auto">
          <a:xfrm>
            <a:off x="4791075" y="814353"/>
            <a:ext cx="4038600" cy="2112203"/>
          </a:xfrm>
          <a:prstGeom prst="wedgeRoundRectCallout">
            <a:avLst>
              <a:gd name="adj1" fmla="val -69889"/>
              <a:gd name="adj2" fmla="val 116433"/>
              <a:gd name="adj3" fmla="val 16667"/>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017" y="1274515"/>
            <a:ext cx="2405063" cy="1522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1143000" y="2407443"/>
            <a:ext cx="304800"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5257800" y="2209800"/>
            <a:ext cx="304800"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 11"/>
          <p:cNvSpPr/>
          <p:nvPr/>
        </p:nvSpPr>
        <p:spPr bwMode="auto">
          <a:xfrm>
            <a:off x="1152525" y="1326000"/>
            <a:ext cx="295275"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角丸四角形 12"/>
          <p:cNvSpPr/>
          <p:nvPr/>
        </p:nvSpPr>
        <p:spPr bwMode="auto">
          <a:xfrm>
            <a:off x="3748635" y="3719157"/>
            <a:ext cx="457200"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 13"/>
          <p:cNvSpPr/>
          <p:nvPr/>
        </p:nvSpPr>
        <p:spPr bwMode="auto">
          <a:xfrm>
            <a:off x="3748635" y="5029200"/>
            <a:ext cx="457200"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5486399" y="2977752"/>
            <a:ext cx="3596217" cy="3727848"/>
          </a:xfrm>
          <a:prstGeom prst="wedgeRoundRectCallout">
            <a:avLst>
              <a:gd name="adj1" fmla="val -90698"/>
              <a:gd name="adj2" fmla="val 32336"/>
              <a:gd name="adj3" fmla="val 16667"/>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027760"/>
            <a:ext cx="2837389" cy="3583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 6"/>
          <p:cNvSpPr/>
          <p:nvPr/>
        </p:nvSpPr>
        <p:spPr bwMode="auto">
          <a:xfrm>
            <a:off x="5791200" y="1870454"/>
            <a:ext cx="2057400" cy="71675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err="1"/>
              <a:t>Simulink.Signal</a:t>
            </a:r>
            <a:r>
              <a:rPr lang="ja-JP" altLang="en-US" dirty="0"/>
              <a:t>で指定し</a:t>
            </a:r>
            <a:r>
              <a:rPr lang="ja-JP" altLang="en-US" dirty="0" smtClean="0"/>
              <a:t>変換</a:t>
            </a:r>
            <a:endParaRPr lang="ja-JP" altLang="en-US" dirty="0"/>
          </a:p>
        </p:txBody>
      </p:sp>
      <p:sp>
        <p:nvSpPr>
          <p:cNvPr id="18" name="角丸四角形 17"/>
          <p:cNvSpPr/>
          <p:nvPr/>
        </p:nvSpPr>
        <p:spPr bwMode="auto">
          <a:xfrm>
            <a:off x="6324600" y="4975621"/>
            <a:ext cx="1429811" cy="71675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err="1" smtClean="0"/>
              <a:t>outport</a:t>
            </a:r>
            <a:r>
              <a:rPr lang="ja-JP" altLang="en-US" dirty="0" smtClean="0"/>
              <a:t>で</a:t>
            </a:r>
            <a:endParaRPr lang="en-US" altLang="ja-JP" dirty="0" smtClean="0"/>
          </a:p>
          <a:p>
            <a:r>
              <a:rPr lang="ja-JP" altLang="en-US" dirty="0" smtClean="0"/>
              <a:t>指定</a:t>
            </a:r>
            <a:r>
              <a:rPr lang="ja-JP" altLang="en-US" dirty="0"/>
              <a:t>し</a:t>
            </a:r>
            <a:r>
              <a:rPr lang="ja-JP" altLang="en-US" dirty="0" smtClean="0"/>
              <a:t>変換</a:t>
            </a:r>
            <a:endParaRPr lang="ja-JP" altLang="en-US" dirty="0"/>
          </a:p>
        </p:txBody>
      </p:sp>
      <p:sp>
        <p:nvSpPr>
          <p:cNvPr id="19" name="角丸四角形 18"/>
          <p:cNvSpPr/>
          <p:nvPr/>
        </p:nvSpPr>
        <p:spPr bwMode="auto">
          <a:xfrm>
            <a:off x="5867400" y="4899421"/>
            <a:ext cx="304800" cy="25955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4038600" y="4325826"/>
            <a:ext cx="1752600" cy="663178"/>
          </a:xfrm>
          <a:prstGeom prst="wedgeRoundRectCallout">
            <a:avLst>
              <a:gd name="adj1" fmla="val -61510"/>
              <a:gd name="adj2" fmla="val 5593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err="1" smtClean="0"/>
              <a:t>Outport</a:t>
            </a:r>
            <a:r>
              <a:rPr lang="ja-JP" altLang="en-US" dirty="0" smtClean="0"/>
              <a:t>を出た後に変換される</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3" name="角丸四角形吹き出し 22"/>
          <p:cNvSpPr/>
          <p:nvPr/>
        </p:nvSpPr>
        <p:spPr bwMode="auto">
          <a:xfrm>
            <a:off x="366712" y="4794468"/>
            <a:ext cx="2466975" cy="847903"/>
          </a:xfrm>
          <a:prstGeom prst="wedgeRoundRectCallout">
            <a:avLst>
              <a:gd name="adj1" fmla="val 64959"/>
              <a:gd name="adj2" fmla="val 7955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マウスカーソルを合わせると、単位変換の情報を表示可能</a:t>
            </a:r>
          </a:p>
        </p:txBody>
      </p:sp>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334000"/>
            <a:ext cx="13716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58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「自動単位変換を許可」</a:t>
            </a:r>
            <a:r>
              <a:rPr lang="en-US" altLang="ja-JP" dirty="0" smtClean="0"/>
              <a:t>=OFF</a:t>
            </a:r>
            <a:r>
              <a:rPr lang="ja-JP" altLang="en-US" dirty="0" smtClean="0"/>
              <a:t>の場合</a:t>
            </a: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66676"/>
            <a:ext cx="5372100" cy="405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1676400" y="3429000"/>
            <a:ext cx="1043697" cy="19569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 5"/>
          <p:cNvSpPr/>
          <p:nvPr/>
        </p:nvSpPr>
        <p:spPr bwMode="auto">
          <a:xfrm>
            <a:off x="1676400" y="3962400"/>
            <a:ext cx="2895600" cy="19569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2198247" y="1690422"/>
            <a:ext cx="3640577" cy="788789"/>
          </a:xfrm>
          <a:prstGeom prst="wedgeRoundRectCallout">
            <a:avLst>
              <a:gd name="adj1" fmla="val -13724"/>
              <a:gd name="adj2" fmla="val 23072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a:t>
            </a:r>
            <a:r>
              <a:rPr lang="ja-JP" altLang="en-US" dirty="0"/>
              <a:t>警告</a:t>
            </a:r>
            <a:r>
              <a:rPr lang="ja-JP" altLang="en-US" dirty="0" smtClean="0"/>
              <a:t>」</a:t>
            </a:r>
            <a:r>
              <a:rPr lang="en-US" altLang="ja-JP" dirty="0" smtClean="0"/>
              <a:t>or</a:t>
            </a:r>
            <a:r>
              <a:rPr lang="ja-JP" altLang="en-US" dirty="0" smtClean="0"/>
              <a:t>「なし」のみで、</a:t>
            </a:r>
            <a:endParaRPr lang="en-US" altLang="ja-JP" dirty="0" smtClean="0"/>
          </a:p>
          <a:p>
            <a:r>
              <a:rPr lang="ja-JP" altLang="en-US" dirty="0" smtClean="0"/>
              <a:t>「エラー」は選べない</a:t>
            </a:r>
            <a:endParaRPr lang="en-US" altLang="ja-JP" dirty="0" smtClean="0"/>
          </a:p>
          <a:p>
            <a:endParaRPr lang="en-US" altLang="ja-JP"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901634"/>
            <a:ext cx="18954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角丸四角形吹き出し 8"/>
          <p:cNvSpPr/>
          <p:nvPr/>
        </p:nvSpPr>
        <p:spPr bwMode="auto">
          <a:xfrm>
            <a:off x="6324600" y="3275029"/>
            <a:ext cx="2171700" cy="663178"/>
          </a:xfrm>
          <a:prstGeom prst="wedgeRoundRectCallout">
            <a:avLst>
              <a:gd name="adj1" fmla="val 39257"/>
              <a:gd name="adj2" fmla="val -11497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単位変換されず、</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数値が維持される</a:t>
            </a:r>
          </a:p>
        </p:txBody>
      </p:sp>
      <p:sp>
        <p:nvSpPr>
          <p:cNvPr id="10" name="角丸四角形 9"/>
          <p:cNvSpPr/>
          <p:nvPr/>
        </p:nvSpPr>
        <p:spPr bwMode="auto">
          <a:xfrm>
            <a:off x="7653337" y="1066800"/>
            <a:ext cx="947738" cy="19569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7624762" y="1981200"/>
            <a:ext cx="947738" cy="19569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4724400"/>
            <a:ext cx="666750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角丸四角形 12"/>
          <p:cNvSpPr/>
          <p:nvPr/>
        </p:nvSpPr>
        <p:spPr bwMode="auto">
          <a:xfrm>
            <a:off x="647700" y="5334000"/>
            <a:ext cx="2057400" cy="71675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警告内容</a:t>
            </a:r>
            <a:endParaRPr lang="ja-JP" altLang="en-US" dirty="0"/>
          </a:p>
        </p:txBody>
      </p:sp>
    </p:spTree>
    <p:extLst>
      <p:ext uri="{BB962C8B-B14F-4D97-AF65-F5344CB8AC3E}">
        <p14:creationId xmlns:p14="http://schemas.microsoft.com/office/powerpoint/2010/main" val="292469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Unit Conversion</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0"/>
            <a:ext cx="34861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角丸四角形 4"/>
          <p:cNvSpPr/>
          <p:nvPr/>
        </p:nvSpPr>
        <p:spPr bwMode="auto">
          <a:xfrm>
            <a:off x="533400" y="838200"/>
            <a:ext cx="5867400" cy="1066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a:t>Unit </a:t>
            </a:r>
            <a:r>
              <a:rPr lang="en-US" altLang="ja-JP" dirty="0" smtClean="0"/>
              <a:t>Conversion</a:t>
            </a:r>
            <a:r>
              <a:rPr lang="ja-JP" altLang="en-US" dirty="0" smtClean="0"/>
              <a:t>ブロックを用いると、</a:t>
            </a:r>
            <a:endParaRPr lang="en-US" altLang="ja-JP" dirty="0" smtClean="0"/>
          </a:p>
          <a:p>
            <a:r>
              <a:rPr lang="ja-JP" altLang="en-US" dirty="0" smtClean="0"/>
              <a:t>コンフィギュレーションの「</a:t>
            </a:r>
            <a:r>
              <a:rPr lang="ja-JP" altLang="en-US" dirty="0"/>
              <a:t>自動単位変換を許可」</a:t>
            </a:r>
            <a:r>
              <a:rPr lang="en-US" altLang="ja-JP" dirty="0"/>
              <a:t>=</a:t>
            </a:r>
            <a:r>
              <a:rPr lang="en-US" altLang="ja-JP" dirty="0" smtClean="0"/>
              <a:t>OFF</a:t>
            </a:r>
          </a:p>
          <a:p>
            <a:r>
              <a:rPr lang="ja-JP" altLang="en-US" dirty="0" smtClean="0"/>
              <a:t>でも単位変換可能。</a:t>
            </a:r>
            <a:endParaRPr lang="en-US" altLang="ja-JP" dirty="0" smtClean="0"/>
          </a:p>
        </p:txBody>
      </p:sp>
      <p:sp>
        <p:nvSpPr>
          <p:cNvPr id="6" name="角丸四角形 5"/>
          <p:cNvSpPr/>
          <p:nvPr/>
        </p:nvSpPr>
        <p:spPr bwMode="auto">
          <a:xfrm>
            <a:off x="2438399" y="2438400"/>
            <a:ext cx="685801"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 6"/>
          <p:cNvSpPr/>
          <p:nvPr/>
        </p:nvSpPr>
        <p:spPr bwMode="auto">
          <a:xfrm>
            <a:off x="2438399" y="3467100"/>
            <a:ext cx="685801"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 7"/>
          <p:cNvSpPr/>
          <p:nvPr/>
        </p:nvSpPr>
        <p:spPr bwMode="auto">
          <a:xfrm>
            <a:off x="4114800" y="2133600"/>
            <a:ext cx="838201" cy="304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角丸四角形 8"/>
          <p:cNvSpPr/>
          <p:nvPr/>
        </p:nvSpPr>
        <p:spPr bwMode="auto">
          <a:xfrm>
            <a:off x="4114799" y="3081337"/>
            <a:ext cx="838201" cy="304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114800"/>
            <a:ext cx="44196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角丸四角形吹き出し 10"/>
          <p:cNvSpPr/>
          <p:nvPr/>
        </p:nvSpPr>
        <p:spPr bwMode="auto">
          <a:xfrm>
            <a:off x="6019800" y="3888580"/>
            <a:ext cx="2847975" cy="1978820"/>
          </a:xfrm>
          <a:prstGeom prst="wedgeRoundRectCallout">
            <a:avLst>
              <a:gd name="adj1" fmla="val -83941"/>
              <a:gd name="adj2" fmla="val 3554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Internal rule</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と</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t>back propagation</a:t>
            </a:r>
            <a:r>
              <a:rPr lang="ja-JP" altLang="en-US" sz="1400" dirty="0" smtClean="0"/>
              <a:t>が</a:t>
            </a:r>
            <a:endParaRPr lang="en-US" altLang="ja-JP" sz="1400"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選択できる</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が、</a:t>
            </a:r>
            <a:r>
              <a:rPr lang="ja-JP" altLang="en-US" sz="1400" dirty="0" smtClean="0"/>
              <a:t>単位選択に対する</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違いは不明</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（確認した範囲では、</a:t>
            </a:r>
            <a:r>
              <a:rPr lang="en-US" altLang="ja-JP" sz="1400" dirty="0" smtClean="0"/>
              <a:t>internal</a:t>
            </a:r>
            <a:r>
              <a:rPr lang="ja-JP" altLang="en-US" sz="1400" dirty="0" smtClean="0"/>
              <a:t>設定時、逆伝搬でない状態になることは確認できなかった）</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06595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単位変換の対象</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305800" cy="1867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5785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注意点・バグ・エラーの発生</a:t>
            </a:r>
            <a:r>
              <a:rPr lang="ja-JP" altLang="en-US" dirty="0" smtClean="0"/>
              <a:t>ケース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Unit Conversion</a:t>
            </a:r>
            <a:r>
              <a:rPr kumimoji="1" lang="ja-JP" altLang="en-US" dirty="0" smtClean="0"/>
              <a:t>は</a:t>
            </a:r>
            <a:r>
              <a:rPr kumimoji="1" lang="en-US" altLang="ja-JP" dirty="0" smtClean="0"/>
              <a:t>[m]</a:t>
            </a:r>
            <a:r>
              <a:rPr kumimoji="1" lang="ja-JP" altLang="en-US" dirty="0" smtClean="0"/>
              <a:t>→</a:t>
            </a:r>
            <a:r>
              <a:rPr kumimoji="1" lang="en-US" altLang="ja-JP" dirty="0" smtClean="0"/>
              <a:t>[km]</a:t>
            </a:r>
            <a:r>
              <a:rPr kumimoji="1" lang="ja-JP" altLang="en-US" dirty="0" smtClean="0"/>
              <a:t>や</a:t>
            </a:r>
            <a:r>
              <a:rPr kumimoji="1" lang="en-US" altLang="ja-JP" dirty="0" smtClean="0"/>
              <a:t>[m/s]</a:t>
            </a:r>
            <a:r>
              <a:rPr kumimoji="1" lang="ja-JP" altLang="en-US" dirty="0"/>
              <a:t>→</a:t>
            </a:r>
            <a:r>
              <a:rPr kumimoji="1" lang="en-US" altLang="ja-JP" dirty="0" smtClean="0"/>
              <a:t>[km/h]</a:t>
            </a:r>
            <a:r>
              <a:rPr kumimoji="1" lang="ja-JP" altLang="en-US" dirty="0" smtClean="0"/>
              <a:t>は変換可能だが、</a:t>
            </a:r>
            <a:r>
              <a:rPr kumimoji="1" lang="en-US" altLang="ja-JP" dirty="0" smtClean="0"/>
              <a:t>[km]</a:t>
            </a:r>
            <a:r>
              <a:rPr kumimoji="1" lang="ja-JP" altLang="en-US" dirty="0"/>
              <a:t>→</a:t>
            </a:r>
            <a:r>
              <a:rPr kumimoji="1" lang="en-US" altLang="ja-JP" dirty="0" smtClean="0"/>
              <a:t>[km/h]</a:t>
            </a:r>
            <a:r>
              <a:rPr kumimoji="1" lang="ja-JP" altLang="en-US" dirty="0" smtClean="0"/>
              <a:t>は変換できない。</a:t>
            </a:r>
            <a:endParaRPr kumimoji="1" lang="ja-JP" altLang="en-US" dirty="0"/>
          </a:p>
        </p:txBody>
      </p:sp>
      <p:pic>
        <p:nvPicPr>
          <p:cNvPr id="4" name="図 3" descr="診断ビューアー"/>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895600"/>
            <a:ext cx="4269589" cy="2438400"/>
          </a:xfrm>
          <a:prstGeom prst="rect">
            <a:avLst/>
          </a:prstGeom>
        </p:spPr>
      </p:pic>
      <p:pic>
        <p:nvPicPr>
          <p:cNvPr id="5" name="図 4" descr="err_sample/Subsystem - Simulin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896" y="2590800"/>
            <a:ext cx="3981450" cy="3014114"/>
          </a:xfrm>
          <a:prstGeom prst="rect">
            <a:avLst/>
          </a:prstGeom>
        </p:spPr>
      </p:pic>
    </p:spTree>
    <p:extLst>
      <p:ext uri="{BB962C8B-B14F-4D97-AF65-F5344CB8AC3E}">
        <p14:creationId xmlns:p14="http://schemas.microsoft.com/office/powerpoint/2010/main" val="2751905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bwMode="auto">
          <a:xfrm>
            <a:off x="2895600" y="3200400"/>
            <a:ext cx="35242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4000" kern="0" dirty="0" smtClean="0">
                <a:solidFill>
                  <a:srgbClr val="0000FF"/>
                </a:solidFill>
              </a:rPr>
              <a:t>３</a:t>
            </a:r>
            <a:r>
              <a:rPr kumimoji="1" lang="en-US" altLang="ja-JP" sz="4000" kern="0" dirty="0" smtClean="0">
                <a:solidFill>
                  <a:srgbClr val="0000FF"/>
                </a:solidFill>
              </a:rPr>
              <a:t>. </a:t>
            </a:r>
            <a:r>
              <a:rPr kumimoji="1" lang="ja-JP" altLang="en-US" sz="4000" kern="0" dirty="0" smtClean="0">
                <a:solidFill>
                  <a:srgbClr val="0000FF"/>
                </a:solidFill>
              </a:rPr>
              <a:t>許可単位</a:t>
            </a:r>
            <a:endParaRPr kumimoji="1" lang="en-US" altLang="ja-JP" sz="4000" kern="0" dirty="0">
              <a:solidFill>
                <a:srgbClr val="0000FF"/>
              </a:solidFill>
            </a:endParaRPr>
          </a:p>
        </p:txBody>
      </p:sp>
    </p:spTree>
    <p:extLst>
      <p:ext uri="{BB962C8B-B14F-4D97-AF65-F5344CB8AC3E}">
        <p14:creationId xmlns:p14="http://schemas.microsoft.com/office/powerpoint/2010/main" val="251472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許可された単位系</a:t>
            </a:r>
            <a:endParaRPr kumimoji="1" lang="ja-JP"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324600" cy="4769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914400"/>
            <a:ext cx="4829175" cy="3148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bwMode="auto">
          <a:xfrm>
            <a:off x="1828800" y="4774406"/>
            <a:ext cx="4495800" cy="278606"/>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4" name="下矢印 3"/>
          <p:cNvSpPr/>
          <p:nvPr/>
        </p:nvSpPr>
        <p:spPr bwMode="auto">
          <a:xfrm flipV="1">
            <a:off x="5638800" y="4062870"/>
            <a:ext cx="457200" cy="635794"/>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 7"/>
          <p:cNvSpPr/>
          <p:nvPr/>
        </p:nvSpPr>
        <p:spPr bwMode="auto">
          <a:xfrm>
            <a:off x="6324600" y="2983753"/>
            <a:ext cx="2686050" cy="107911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コンフィギュレーションにて、モデル中で許可する単位系を設定可能</a:t>
            </a:r>
            <a:endParaRPr lang="ja-JP" altLang="en-US" dirty="0"/>
          </a:p>
        </p:txBody>
      </p:sp>
    </p:spTree>
    <p:extLst>
      <p:ext uri="{BB962C8B-B14F-4D97-AF65-F5344CB8AC3E}">
        <p14:creationId xmlns:p14="http://schemas.microsoft.com/office/powerpoint/2010/main" val="1982216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許可された単位</a:t>
            </a:r>
            <a:r>
              <a:rPr lang="ja-JP" altLang="en-US" dirty="0" smtClean="0"/>
              <a:t>系　使用例</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00100"/>
            <a:ext cx="3809999" cy="248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380" y="2009699"/>
            <a:ext cx="4977240" cy="127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800100"/>
            <a:ext cx="26098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5" y="3657600"/>
            <a:ext cx="3809999" cy="248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25" y="3470849"/>
            <a:ext cx="26003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8380" y="4838879"/>
            <a:ext cx="4977240" cy="1302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角丸四角形 9"/>
          <p:cNvSpPr/>
          <p:nvPr/>
        </p:nvSpPr>
        <p:spPr bwMode="auto">
          <a:xfrm>
            <a:off x="2667000" y="1452487"/>
            <a:ext cx="685801"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 10"/>
          <p:cNvSpPr/>
          <p:nvPr/>
        </p:nvSpPr>
        <p:spPr bwMode="auto">
          <a:xfrm>
            <a:off x="2666999" y="4342387"/>
            <a:ext cx="685801"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 11"/>
          <p:cNvSpPr/>
          <p:nvPr/>
        </p:nvSpPr>
        <p:spPr bwMode="auto">
          <a:xfrm>
            <a:off x="5381625" y="1614488"/>
            <a:ext cx="1400175"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角丸四角形 12"/>
          <p:cNvSpPr/>
          <p:nvPr/>
        </p:nvSpPr>
        <p:spPr bwMode="auto">
          <a:xfrm>
            <a:off x="5372100" y="3671888"/>
            <a:ext cx="1400175" cy="5572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685800" y="2646899"/>
            <a:ext cx="2847975" cy="626270"/>
          </a:xfrm>
          <a:prstGeom prst="wedgeRoundRectCallout">
            <a:avLst>
              <a:gd name="adj1" fmla="val 32972"/>
              <a:gd name="adj2" fmla="val -1479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SI</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のみ許可</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→インチ使用箇所で警告</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角丸四角形吹き出し 14"/>
          <p:cNvSpPr/>
          <p:nvPr/>
        </p:nvSpPr>
        <p:spPr bwMode="auto">
          <a:xfrm>
            <a:off x="685799" y="5515329"/>
            <a:ext cx="2847975" cy="626270"/>
          </a:xfrm>
          <a:prstGeom prst="wedgeRoundRectCallout">
            <a:avLst>
              <a:gd name="adj1" fmla="val 32972"/>
              <a:gd name="adj2" fmla="val -1479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t>English</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のみ許可</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→メートル使用箇所で警告</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90527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3038474" y="3577122"/>
            <a:ext cx="5876926" cy="2886074"/>
          </a:xfrm>
          <a:prstGeom prst="round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Unit System </a:t>
            </a:r>
            <a:r>
              <a:rPr kumimoji="1" lang="en-US" altLang="ja-JP" dirty="0" err="1" smtClean="0"/>
              <a:t>Configration</a:t>
            </a:r>
            <a:endParaRPr kumimoji="1" lang="ja-JP" altLang="en-US" dirty="0"/>
          </a:p>
        </p:txBody>
      </p:sp>
      <p:sp>
        <p:nvSpPr>
          <p:cNvPr id="3" name="コンテンツ プレースホルダー 2"/>
          <p:cNvSpPr>
            <a:spLocks noGrp="1"/>
          </p:cNvSpPr>
          <p:nvPr>
            <p:ph idx="1"/>
          </p:nvPr>
        </p:nvSpPr>
        <p:spPr>
          <a:xfrm>
            <a:off x="1104900" y="866775"/>
            <a:ext cx="8229600" cy="933450"/>
          </a:xfrm>
        </p:spPr>
        <p:txBody>
          <a:bodyPr/>
          <a:lstStyle/>
          <a:p>
            <a:pPr marL="0" indent="0">
              <a:buNone/>
            </a:pPr>
            <a:r>
              <a:rPr kumimoji="1" lang="ja-JP" altLang="en-US" dirty="0" smtClean="0"/>
              <a:t>サブシステム単位で、「</a:t>
            </a:r>
            <a:r>
              <a:rPr lang="ja-JP" altLang="en-US" dirty="0"/>
              <a:t>許可された単位</a:t>
            </a:r>
            <a:r>
              <a:rPr lang="ja-JP" altLang="en-US" dirty="0" smtClean="0"/>
              <a:t>系</a:t>
            </a:r>
            <a:r>
              <a:rPr kumimoji="1" lang="ja-JP" altLang="en-US" dirty="0" smtClean="0"/>
              <a:t>」の設定が可能</a:t>
            </a:r>
            <a:endParaRPr kumimoji="1" lang="en-US" altLang="ja-JP" dirty="0" smtClean="0"/>
          </a:p>
          <a:p>
            <a:pPr marL="0" indent="0">
              <a:buNone/>
            </a:pPr>
            <a:r>
              <a:rPr kumimoji="1" lang="ja-JP" altLang="en-US" dirty="0"/>
              <a:t>設置</a:t>
            </a:r>
            <a:r>
              <a:rPr kumimoji="1" lang="ja-JP" altLang="en-US" dirty="0" smtClean="0"/>
              <a:t>階層</a:t>
            </a:r>
            <a:r>
              <a:rPr kumimoji="1" lang="ja-JP" altLang="en-US" dirty="0" smtClean="0">
                <a:solidFill>
                  <a:srgbClr val="FF0000"/>
                </a:solidFill>
              </a:rPr>
              <a:t>以下</a:t>
            </a:r>
            <a:r>
              <a:rPr kumimoji="1" lang="ja-JP" altLang="en-US" dirty="0" smtClean="0"/>
              <a:t>で、設定された単位系の使用が許可される</a:t>
            </a:r>
            <a:endParaRPr kumimoji="1" lang="ja-JP"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7239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074" y="3766167"/>
            <a:ext cx="5495925" cy="2572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8" y="2133598"/>
            <a:ext cx="3333751" cy="217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 6"/>
          <p:cNvSpPr/>
          <p:nvPr/>
        </p:nvSpPr>
        <p:spPr bwMode="auto">
          <a:xfrm>
            <a:off x="409574" y="1790698"/>
            <a:ext cx="3352800" cy="685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コンフィギュレーションパラメータ</a:t>
            </a:r>
            <a:endParaRPr lang="en-US" altLang="ja-JP" dirty="0" smtClean="0"/>
          </a:p>
          <a:p>
            <a:r>
              <a:rPr lang="ja-JP" altLang="en-US" dirty="0" smtClean="0"/>
              <a:t>→</a:t>
            </a:r>
            <a:r>
              <a:rPr lang="en-US" altLang="ja-JP" dirty="0" smtClean="0"/>
              <a:t>English</a:t>
            </a:r>
            <a:r>
              <a:rPr lang="ja-JP" altLang="en-US" dirty="0" smtClean="0"/>
              <a:t>のみ許可</a:t>
            </a:r>
            <a:endParaRPr lang="en-US" altLang="ja-JP" dirty="0" smtClean="0"/>
          </a:p>
        </p:txBody>
      </p:sp>
      <p:sp>
        <p:nvSpPr>
          <p:cNvPr id="10" name="角丸四角形 9"/>
          <p:cNvSpPr/>
          <p:nvPr/>
        </p:nvSpPr>
        <p:spPr bwMode="auto">
          <a:xfrm>
            <a:off x="3352799" y="5800725"/>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1133474" y="6019799"/>
            <a:ext cx="1905000" cy="600075"/>
          </a:xfrm>
          <a:prstGeom prst="wedgeRoundRectCallout">
            <a:avLst>
              <a:gd name="adj1" fmla="val 65005"/>
              <a:gd name="adj2" fmla="val -7278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モデル最上位階層で、</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全単位許可</a:t>
            </a:r>
          </a:p>
        </p:txBody>
      </p:sp>
      <p:sp>
        <p:nvSpPr>
          <p:cNvPr id="12" name="角丸四角形吹き出し 11"/>
          <p:cNvSpPr/>
          <p:nvPr/>
        </p:nvSpPr>
        <p:spPr bwMode="auto">
          <a:xfrm>
            <a:off x="1104900" y="4833937"/>
            <a:ext cx="1905000" cy="600075"/>
          </a:xfrm>
          <a:prstGeom prst="wedgeRoundRectCallout">
            <a:avLst>
              <a:gd name="adj1" fmla="val 111005"/>
              <a:gd name="adj2" fmla="val -7436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メートルを使用しても警告なし</a:t>
            </a:r>
          </a:p>
        </p:txBody>
      </p:sp>
      <p:sp>
        <p:nvSpPr>
          <p:cNvPr id="13" name="角丸四角形 12"/>
          <p:cNvSpPr/>
          <p:nvPr/>
        </p:nvSpPr>
        <p:spPr bwMode="auto">
          <a:xfrm>
            <a:off x="4143375" y="4514850"/>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角丸四角形吹き出し 4"/>
          <p:cNvSpPr/>
          <p:nvPr/>
        </p:nvSpPr>
        <p:spPr bwMode="auto">
          <a:xfrm>
            <a:off x="6705600" y="1948345"/>
            <a:ext cx="2209800" cy="1600200"/>
          </a:xfrm>
          <a:prstGeom prst="wedgeRoundRectCallout">
            <a:avLst>
              <a:gd name="adj1" fmla="val -47558"/>
              <a:gd name="adj2" fmla="val 103572"/>
              <a:gd name="adj3" fmla="val 16667"/>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224570"/>
            <a:ext cx="18288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 16"/>
          <p:cNvSpPr/>
          <p:nvPr/>
        </p:nvSpPr>
        <p:spPr bwMode="auto">
          <a:xfrm>
            <a:off x="7877175" y="2234097"/>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角丸四角形吹き出し 17"/>
          <p:cNvSpPr/>
          <p:nvPr/>
        </p:nvSpPr>
        <p:spPr bwMode="auto">
          <a:xfrm>
            <a:off x="4000501" y="1736657"/>
            <a:ext cx="2666999" cy="1452080"/>
          </a:xfrm>
          <a:prstGeom prst="wedgeRoundRectCallout">
            <a:avLst>
              <a:gd name="adj1" fmla="val 92434"/>
              <a:gd name="adj2" fmla="val -1664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Unit System </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Configration</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設置階層以下（この階層には</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Unit</a:t>
            </a:r>
            <a:r>
              <a:rPr kumimoji="1" lang="en-US" altLang="ja-JP" sz="1400" b="0" i="0" u="none" strike="noStrike" cap="none" normalizeH="0" dirty="0" smtClean="0">
                <a:ln>
                  <a:noFill/>
                </a:ln>
                <a:solidFill>
                  <a:schemeClr val="tx1"/>
                </a:solidFill>
                <a:effectLst/>
                <a:latin typeface="Arial" charset="0"/>
                <a:ea typeface="ＭＳ Ｐゴシック" pitchFamily="50" charset="-128"/>
              </a:rPr>
              <a:t> System </a:t>
            </a:r>
            <a:r>
              <a:rPr kumimoji="1" lang="en-US" altLang="ja-JP" sz="1400" b="0" i="0" u="none" strike="noStrike" cap="none" normalizeH="0" dirty="0" err="1" smtClean="0">
                <a:ln>
                  <a:noFill/>
                </a:ln>
                <a:solidFill>
                  <a:schemeClr val="tx1"/>
                </a:solidFill>
                <a:effectLst/>
                <a:latin typeface="Arial" charset="0"/>
                <a:ea typeface="ＭＳ Ｐゴシック" pitchFamily="50" charset="-128"/>
              </a:rPr>
              <a:t>Configration</a:t>
            </a:r>
            <a:r>
              <a:rPr kumimoji="1" lang="ja-JP" altLang="en-US" sz="1400" b="0" i="0" u="none" strike="noStrike" cap="none" normalizeH="0" dirty="0" smtClean="0">
                <a:ln>
                  <a:noFill/>
                </a:ln>
                <a:solidFill>
                  <a:schemeClr val="tx1"/>
                </a:solidFill>
                <a:effectLst/>
                <a:latin typeface="Arial" charset="0"/>
                <a:ea typeface="ＭＳ Ｐゴシック" pitchFamily="50" charset="-128"/>
              </a:rPr>
              <a:t>なし</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でメートルを使用しても、警告なし</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74043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r>
              <a:rPr kumimoji="1" lang="en-US" altLang="ja-JP" dirty="0" smtClean="0"/>
              <a:t>Unit Conversion</a:t>
            </a:r>
          </a:p>
          <a:p>
            <a:pPr lvl="1"/>
            <a:r>
              <a:rPr lang="en-US" altLang="ja-JP" dirty="0" smtClean="0"/>
              <a:t>Unit Conversion</a:t>
            </a:r>
            <a:r>
              <a:rPr lang="ja-JP" altLang="en-US" dirty="0" smtClean="0"/>
              <a:t>ブロックは入力信号の単位を出力信号に変換します。</a:t>
            </a:r>
            <a:endParaRPr lang="en-US" altLang="ja-JP" dirty="0" smtClean="0"/>
          </a:p>
          <a:p>
            <a:pPr marL="457200" lvl="1" indent="0">
              <a:buNone/>
            </a:pPr>
            <a:endParaRPr lang="en-US" altLang="ja-JP" dirty="0" smtClean="0"/>
          </a:p>
          <a:p>
            <a:r>
              <a:rPr kumimoji="1" lang="en-US" altLang="ja-JP" dirty="0" smtClean="0"/>
              <a:t>Unit System Configuration</a:t>
            </a:r>
          </a:p>
          <a:p>
            <a:pPr lvl="1"/>
            <a:r>
              <a:rPr lang="en-US" altLang="ja-JP" dirty="0" smtClean="0"/>
              <a:t>Unit System Configuration</a:t>
            </a:r>
            <a:r>
              <a:rPr lang="ja-JP" altLang="en-US" dirty="0" smtClean="0"/>
              <a:t>ブロックでは、コンポーネントに対する許可される単位系と許可されない単位系を指定します。</a:t>
            </a:r>
            <a:endParaRPr lang="en-US" altLang="ja-JP" dirty="0" smtClean="0"/>
          </a:p>
          <a:p>
            <a:pPr marL="0" indent="0">
              <a:buNone/>
            </a:pPr>
            <a:endParaRPr kumimoji="1" lang="en-US" altLang="ja-JP" dirty="0" smtClean="0"/>
          </a:p>
          <a:p>
            <a:r>
              <a:rPr kumimoji="1" lang="en-US" altLang="ja-JP" dirty="0" smtClean="0"/>
              <a:t>Sequence Viewer</a:t>
            </a:r>
          </a:p>
          <a:p>
            <a:pPr lvl="1"/>
            <a:r>
              <a:rPr lang="en-US" altLang="ja-JP" dirty="0" smtClean="0"/>
              <a:t>Sequence Viewer</a:t>
            </a:r>
            <a:r>
              <a:rPr lang="ja-JP" altLang="en-US" dirty="0" smtClean="0"/>
              <a:t>ブロックは、シミュレーション時に特定のブロック間におけるメッセージ、イベント、ステート、遷移、および関数を表示します。</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7334646" y="1905000"/>
            <a:ext cx="1164431" cy="942919"/>
          </a:xfrm>
          <a:prstGeom prst="rect">
            <a:avLst/>
          </a:prstGeom>
        </p:spPr>
      </p:pic>
      <p:pic>
        <p:nvPicPr>
          <p:cNvPr id="5" name="図 4"/>
          <p:cNvPicPr>
            <a:picLocks noChangeAspect="1"/>
          </p:cNvPicPr>
          <p:nvPr/>
        </p:nvPicPr>
        <p:blipFill>
          <a:blip r:embed="rId3"/>
          <a:stretch>
            <a:fillRect/>
          </a:stretch>
        </p:blipFill>
        <p:spPr>
          <a:xfrm>
            <a:off x="6985792" y="3351157"/>
            <a:ext cx="1862137" cy="1046219"/>
          </a:xfrm>
          <a:prstGeom prst="rect">
            <a:avLst/>
          </a:prstGeom>
        </p:spPr>
      </p:pic>
      <p:pic>
        <p:nvPicPr>
          <p:cNvPr id="6" name="図 5"/>
          <p:cNvPicPr>
            <a:picLocks noChangeAspect="1"/>
          </p:cNvPicPr>
          <p:nvPr/>
        </p:nvPicPr>
        <p:blipFill>
          <a:blip r:embed="rId4"/>
          <a:stretch>
            <a:fillRect/>
          </a:stretch>
        </p:blipFill>
        <p:spPr>
          <a:xfrm>
            <a:off x="7088185" y="5179798"/>
            <a:ext cx="1657350" cy="1201952"/>
          </a:xfrm>
          <a:prstGeom prst="rect">
            <a:avLst/>
          </a:prstGeom>
        </p:spPr>
      </p:pic>
    </p:spTree>
    <p:extLst>
      <p:ext uri="{BB962C8B-B14F-4D97-AF65-F5344CB8AC3E}">
        <p14:creationId xmlns:p14="http://schemas.microsoft.com/office/powerpoint/2010/main" val="3845445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bwMode="auto">
          <a:xfrm>
            <a:off x="3038474" y="3577122"/>
            <a:ext cx="5876926" cy="2886074"/>
          </a:xfrm>
          <a:prstGeom prst="round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en-US" altLang="ja-JP" dirty="0" smtClean="0"/>
              <a:t>Unit System </a:t>
            </a:r>
            <a:r>
              <a:rPr kumimoji="1" lang="en-US" altLang="ja-JP" dirty="0" err="1" smtClean="0"/>
              <a:t>Configration</a:t>
            </a:r>
            <a:r>
              <a:rPr kumimoji="1" lang="en-US" altLang="ja-JP" dirty="0" smtClean="0"/>
              <a:t> </a:t>
            </a:r>
            <a:r>
              <a:rPr lang="ja-JP" altLang="en-US" dirty="0"/>
              <a:t>複数</a:t>
            </a:r>
            <a:r>
              <a:rPr lang="ja-JP" altLang="en-US" dirty="0" smtClean="0"/>
              <a:t>階層設置</a:t>
            </a:r>
            <a:endParaRPr kumimoji="1" lang="ja-JP" altLang="en-US" dirty="0"/>
          </a:p>
        </p:txBody>
      </p:sp>
      <p:sp>
        <p:nvSpPr>
          <p:cNvPr id="3" name="コンテンツ プレースホルダー 2"/>
          <p:cNvSpPr>
            <a:spLocks noGrp="1"/>
          </p:cNvSpPr>
          <p:nvPr>
            <p:ph idx="1"/>
          </p:nvPr>
        </p:nvSpPr>
        <p:spPr>
          <a:xfrm>
            <a:off x="466725" y="831782"/>
            <a:ext cx="8229600" cy="933450"/>
          </a:xfrm>
        </p:spPr>
        <p:txBody>
          <a:bodyPr/>
          <a:lstStyle/>
          <a:p>
            <a:pPr marL="0" indent="0">
              <a:buNone/>
            </a:pPr>
            <a:r>
              <a:rPr kumimoji="1" lang="ja-JP" altLang="en-US" dirty="0" smtClean="0"/>
              <a:t>複数階層に設置されている場合は、より下位に設置されているものが優先される</a:t>
            </a:r>
            <a:endParaRPr kumimoji="1" lang="ja-JP" altLang="en-US" dirty="0"/>
          </a:p>
        </p:txBody>
      </p:sp>
      <p:sp>
        <p:nvSpPr>
          <p:cNvPr id="13" name="角丸四角形 12"/>
          <p:cNvSpPr/>
          <p:nvPr/>
        </p:nvSpPr>
        <p:spPr bwMode="auto">
          <a:xfrm>
            <a:off x="4143375" y="4514850"/>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2234097"/>
            <a:ext cx="3457574" cy="2254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角丸四角形 6"/>
          <p:cNvSpPr/>
          <p:nvPr/>
        </p:nvSpPr>
        <p:spPr bwMode="auto">
          <a:xfrm>
            <a:off x="409574" y="1790698"/>
            <a:ext cx="3352800" cy="685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dirty="0" smtClean="0"/>
              <a:t>コンフィギュレーションパラメータ</a:t>
            </a:r>
            <a:endParaRPr lang="en-US" altLang="ja-JP" dirty="0" smtClean="0"/>
          </a:p>
          <a:p>
            <a:r>
              <a:rPr lang="ja-JP" altLang="en-US" dirty="0" smtClean="0"/>
              <a:t>→全許可</a:t>
            </a:r>
            <a:endParaRPr lang="en-US" altLang="ja-JP" dirty="0" smtClean="0"/>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99" y="4086708"/>
            <a:ext cx="4813355" cy="2205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角丸四角形 9"/>
          <p:cNvSpPr/>
          <p:nvPr/>
        </p:nvSpPr>
        <p:spPr bwMode="auto">
          <a:xfrm>
            <a:off x="3409949" y="5791199"/>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1133474" y="6019799"/>
            <a:ext cx="1905000" cy="600075"/>
          </a:xfrm>
          <a:prstGeom prst="wedgeRoundRectCallout">
            <a:avLst>
              <a:gd name="adj1" fmla="val 65005"/>
              <a:gd name="adj2" fmla="val -7278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モデル最上位階層で、</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SI</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のみ許可</a:t>
            </a:r>
          </a:p>
        </p:txBody>
      </p:sp>
      <p:sp>
        <p:nvSpPr>
          <p:cNvPr id="12" name="角丸四角形吹き出し 11"/>
          <p:cNvSpPr/>
          <p:nvPr/>
        </p:nvSpPr>
        <p:spPr bwMode="auto">
          <a:xfrm>
            <a:off x="457200" y="4748212"/>
            <a:ext cx="2133600" cy="600075"/>
          </a:xfrm>
          <a:prstGeom prst="wedgeRoundRectCallout">
            <a:avLst>
              <a:gd name="adj1" fmla="val 105648"/>
              <a:gd name="adj2" fmla="val -5373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メートルを使用しても</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警告なし</a:t>
            </a:r>
          </a:p>
        </p:txBody>
      </p:sp>
      <p:sp>
        <p:nvSpPr>
          <p:cNvPr id="21" name="角丸四角形 20"/>
          <p:cNvSpPr/>
          <p:nvPr/>
        </p:nvSpPr>
        <p:spPr bwMode="auto">
          <a:xfrm>
            <a:off x="4143374" y="4633912"/>
            <a:ext cx="228601"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2" name="角丸四角形 21"/>
          <p:cNvSpPr/>
          <p:nvPr/>
        </p:nvSpPr>
        <p:spPr bwMode="auto">
          <a:xfrm>
            <a:off x="3867148" y="5189226"/>
            <a:ext cx="1314452"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角丸四角形吹き出し 22"/>
          <p:cNvSpPr/>
          <p:nvPr/>
        </p:nvSpPr>
        <p:spPr bwMode="auto">
          <a:xfrm>
            <a:off x="4692676" y="5734048"/>
            <a:ext cx="2133600" cy="600075"/>
          </a:xfrm>
          <a:prstGeom prst="wedgeRoundRectCallout">
            <a:avLst>
              <a:gd name="adj1" fmla="val -51048"/>
              <a:gd name="adj2" fmla="val -9976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インチは警告される</a:t>
            </a:r>
          </a:p>
        </p:txBody>
      </p:sp>
      <p:sp>
        <p:nvSpPr>
          <p:cNvPr id="5" name="角丸四角形吹き出し 4"/>
          <p:cNvSpPr/>
          <p:nvPr/>
        </p:nvSpPr>
        <p:spPr bwMode="auto">
          <a:xfrm>
            <a:off x="6172200" y="1380883"/>
            <a:ext cx="2743200" cy="2100745"/>
          </a:xfrm>
          <a:prstGeom prst="wedgeRoundRectCallout">
            <a:avLst>
              <a:gd name="adj1" fmla="val -47558"/>
              <a:gd name="adj2" fmla="val 103572"/>
              <a:gd name="adj3" fmla="val 16667"/>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1545430"/>
            <a:ext cx="2571750"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角丸四角形 16"/>
          <p:cNvSpPr/>
          <p:nvPr/>
        </p:nvSpPr>
        <p:spPr bwMode="auto">
          <a:xfrm>
            <a:off x="7543800" y="1640924"/>
            <a:ext cx="857250"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5" name="角丸四角形 24"/>
          <p:cNvSpPr/>
          <p:nvPr/>
        </p:nvSpPr>
        <p:spPr bwMode="auto">
          <a:xfrm>
            <a:off x="6257925" y="2712486"/>
            <a:ext cx="657225" cy="60459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角丸四角形吹き出し 17"/>
          <p:cNvSpPr/>
          <p:nvPr/>
        </p:nvSpPr>
        <p:spPr bwMode="auto">
          <a:xfrm>
            <a:off x="3824286" y="1260406"/>
            <a:ext cx="2666999" cy="1452080"/>
          </a:xfrm>
          <a:prstGeom prst="wedgeRoundRectCallout">
            <a:avLst>
              <a:gd name="adj1" fmla="val 56363"/>
              <a:gd name="adj2" fmla="val 5157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t>下位層で</a:t>
            </a:r>
            <a:r>
              <a:rPr lang="en-US" altLang="ja-JP" sz="1400" dirty="0" smtClean="0"/>
              <a:t>English</a:t>
            </a:r>
            <a:r>
              <a:rPr lang="ja-JP" altLang="en-US" sz="1400" dirty="0" smtClean="0"/>
              <a:t>のみ許可</a:t>
            </a:r>
            <a:endParaRPr lang="en-US" altLang="ja-JP" sz="1400"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→メートルは警告されるが</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t>　</a:t>
            </a:r>
            <a:r>
              <a:rPr lang="ja-JP" altLang="en-US" sz="1400" dirty="0" smtClean="0"/>
              <a:t>インチは警告されない</a:t>
            </a:r>
            <a:endParaRPr lang="en-US" altLang="ja-JP" sz="1400" dirty="0" smtClean="0"/>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⇒下位設置の</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Unit System </a:t>
            </a:r>
            <a:r>
              <a:rPr kumimoji="1" lang="en-US" altLang="ja-JP" sz="1400" b="0" i="0" u="none" strike="noStrike" cap="none" normalizeH="0" baseline="0" dirty="0" err="1" smtClean="0">
                <a:ln>
                  <a:noFill/>
                </a:ln>
                <a:solidFill>
                  <a:schemeClr val="tx1"/>
                </a:solidFill>
                <a:effectLst/>
                <a:latin typeface="Arial" charset="0"/>
                <a:ea typeface="ＭＳ Ｐゴシック" pitchFamily="50" charset="-128"/>
              </a:rPr>
              <a:t>Configration</a:t>
            </a:r>
            <a:r>
              <a:rPr lang="ja-JP" altLang="en-US" sz="1400" dirty="0" err="1" smtClean="0"/>
              <a:t>が優</a:t>
            </a:r>
            <a:r>
              <a:rPr lang="ja-JP" altLang="en-US" sz="1400" dirty="0" smtClean="0"/>
              <a:t>先</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6" name="角丸四角形 25"/>
          <p:cNvSpPr/>
          <p:nvPr/>
        </p:nvSpPr>
        <p:spPr bwMode="auto">
          <a:xfrm>
            <a:off x="7543800" y="2234097"/>
            <a:ext cx="857250" cy="2286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619577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sample_R2019a/Subsystem - Simuli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50349"/>
            <a:ext cx="4376737" cy="3016635"/>
          </a:xfrm>
          <a:prstGeom prst="rect">
            <a:avLst/>
          </a:prstGeom>
        </p:spPr>
      </p:pic>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6" name="角丸四角形吹き出し 5"/>
          <p:cNvSpPr/>
          <p:nvPr/>
        </p:nvSpPr>
        <p:spPr bwMode="auto">
          <a:xfrm>
            <a:off x="5638800" y="1295400"/>
            <a:ext cx="2057400" cy="1368066"/>
          </a:xfrm>
          <a:prstGeom prst="wedgeRoundRectCallout">
            <a:avLst>
              <a:gd name="adj1" fmla="val -21698"/>
              <a:gd name="adj2" fmla="val 6163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SLDV</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実行項目</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・設計エラー検出</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・テスト生成</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・プロパティ証明</a:t>
            </a:r>
          </a:p>
        </p:txBody>
      </p:sp>
      <p:pic>
        <p:nvPicPr>
          <p:cNvPr id="9" name="図 8"/>
          <p:cNvPicPr>
            <a:picLocks noChangeAspect="1"/>
          </p:cNvPicPr>
          <p:nvPr/>
        </p:nvPicPr>
        <p:blipFill>
          <a:blip r:embed="rId3"/>
          <a:stretch>
            <a:fillRect/>
          </a:stretch>
        </p:blipFill>
        <p:spPr>
          <a:xfrm>
            <a:off x="3657600" y="2819400"/>
            <a:ext cx="5176038" cy="3581400"/>
          </a:xfrm>
          <a:prstGeom prst="rect">
            <a:avLst/>
          </a:prstGeom>
        </p:spPr>
      </p:pic>
      <p:sp>
        <p:nvSpPr>
          <p:cNvPr id="10" name="角丸四角形吹き出し 9"/>
          <p:cNvSpPr/>
          <p:nvPr/>
        </p:nvSpPr>
        <p:spPr bwMode="auto">
          <a:xfrm>
            <a:off x="1248569" y="5257800"/>
            <a:ext cx="2057400" cy="757489"/>
          </a:xfrm>
          <a:prstGeom prst="wedgeRoundRectCallout">
            <a:avLst>
              <a:gd name="adj1" fmla="val 59871"/>
              <a:gd name="adj2" fmla="val 2830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SLDV</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実行項目に対して実行可能</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5627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設計エラー検出</a:t>
            </a:r>
            <a:endParaRPr kumimoji="1" lang="ja-JP" altLang="en-US" dirty="0"/>
          </a:p>
        </p:txBody>
      </p:sp>
      <p:pic>
        <p:nvPicPr>
          <p:cNvPr id="5" name="図 4"/>
          <p:cNvPicPr>
            <a:picLocks noChangeAspect="1"/>
          </p:cNvPicPr>
          <p:nvPr/>
        </p:nvPicPr>
        <p:blipFill>
          <a:blip r:embed="rId2"/>
          <a:stretch>
            <a:fillRect/>
          </a:stretch>
        </p:blipFill>
        <p:spPr>
          <a:xfrm>
            <a:off x="659728" y="1735931"/>
            <a:ext cx="8091243" cy="3962400"/>
          </a:xfrm>
          <a:prstGeom prst="rect">
            <a:avLst/>
          </a:prstGeom>
          <a:ln>
            <a:solidFill>
              <a:schemeClr val="tx1"/>
            </a:solidFill>
          </a:ln>
        </p:spPr>
      </p:pic>
    </p:spTree>
    <p:extLst>
      <p:ext uri="{BB962C8B-B14F-4D97-AF65-F5344CB8AC3E}">
        <p14:creationId xmlns:p14="http://schemas.microsoft.com/office/powerpoint/2010/main" val="1981825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テスト生成</a:t>
            </a:r>
            <a:endParaRPr kumimoji="1" lang="ja-JP" altLang="en-US" dirty="0"/>
          </a:p>
        </p:txBody>
      </p:sp>
      <p:pic>
        <p:nvPicPr>
          <p:cNvPr id="4" name="図 3"/>
          <p:cNvPicPr>
            <a:picLocks noChangeAspect="1"/>
          </p:cNvPicPr>
          <p:nvPr/>
        </p:nvPicPr>
        <p:blipFill>
          <a:blip r:embed="rId2"/>
          <a:stretch>
            <a:fillRect/>
          </a:stretch>
        </p:blipFill>
        <p:spPr>
          <a:xfrm>
            <a:off x="662413" y="1735931"/>
            <a:ext cx="8085874" cy="3962400"/>
          </a:xfrm>
          <a:prstGeom prst="rect">
            <a:avLst/>
          </a:prstGeom>
          <a:ln>
            <a:solidFill>
              <a:schemeClr val="tx1"/>
            </a:solidFill>
          </a:ln>
        </p:spPr>
      </p:pic>
    </p:spTree>
    <p:extLst>
      <p:ext uri="{BB962C8B-B14F-4D97-AF65-F5344CB8AC3E}">
        <p14:creationId xmlns:p14="http://schemas.microsoft.com/office/powerpoint/2010/main" val="3757652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SLDV</a:t>
            </a:r>
            <a:r>
              <a:rPr kumimoji="1" lang="ja-JP" altLang="en-US" dirty="0" smtClean="0"/>
              <a:t>の実行可否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プロパティ証明</a:t>
            </a:r>
            <a:endParaRPr kumimoji="1" lang="ja-JP" altLang="en-US" dirty="0"/>
          </a:p>
        </p:txBody>
      </p:sp>
      <p:pic>
        <p:nvPicPr>
          <p:cNvPr id="4" name="図 3"/>
          <p:cNvPicPr>
            <a:picLocks noChangeAspect="1"/>
          </p:cNvPicPr>
          <p:nvPr/>
        </p:nvPicPr>
        <p:blipFill>
          <a:blip r:embed="rId2"/>
          <a:stretch>
            <a:fillRect/>
          </a:stretch>
        </p:blipFill>
        <p:spPr>
          <a:xfrm>
            <a:off x="659584" y="1734491"/>
            <a:ext cx="8091532" cy="3965280"/>
          </a:xfrm>
          <a:prstGeom prst="rect">
            <a:avLst/>
          </a:prstGeom>
          <a:ln>
            <a:solidFill>
              <a:schemeClr val="tx1"/>
            </a:solidFill>
          </a:ln>
        </p:spPr>
      </p:pic>
    </p:spTree>
    <p:extLst>
      <p:ext uri="{BB962C8B-B14F-4D97-AF65-F5344CB8AC3E}">
        <p14:creationId xmlns:p14="http://schemas.microsoft.com/office/powerpoint/2010/main" val="328852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SimulinkCheck</a:t>
            </a:r>
            <a:r>
              <a:rPr lang="ja-JP" altLang="en-US" dirty="0" smtClean="0"/>
              <a:t>の実行可否</a:t>
            </a:r>
            <a:endParaRPr kumimoji="1" lang="ja-JP" altLang="en-US" dirty="0"/>
          </a:p>
        </p:txBody>
      </p:sp>
      <p:pic>
        <p:nvPicPr>
          <p:cNvPr id="5" name="図 4" descr="Web ブラウザー - 'sample' のモデル アドバイザー レポート"/>
          <p:cNvPicPr>
            <a:picLocks noChangeAspect="1"/>
          </p:cNvPicPr>
          <p:nvPr/>
        </p:nvPicPr>
        <p:blipFill rotWithShape="1">
          <a:blip r:embed="rId2">
            <a:extLst>
              <a:ext uri="{28A0092B-C50C-407E-A947-70E740481C1C}">
                <a14:useLocalDpi xmlns:a14="http://schemas.microsoft.com/office/drawing/2010/main" val="0"/>
              </a:ext>
            </a:extLst>
          </a:blip>
          <a:srcRect r="20000" b="20846"/>
          <a:stretch/>
        </p:blipFill>
        <p:spPr>
          <a:xfrm>
            <a:off x="3124200" y="3200400"/>
            <a:ext cx="5823438" cy="3293882"/>
          </a:xfrm>
          <a:prstGeom prst="rect">
            <a:avLst/>
          </a:prstGeom>
        </p:spPr>
      </p:pic>
      <p:pic>
        <p:nvPicPr>
          <p:cNvPr id="4" name="コンテンツ プレースホルダー 3" descr="sample - Simulink"/>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 r="20188" b="19929"/>
          <a:stretch/>
        </p:blipFill>
        <p:spPr>
          <a:xfrm>
            <a:off x="609600" y="914400"/>
            <a:ext cx="3504057" cy="2423007"/>
          </a:xfrm>
        </p:spPr>
      </p:pic>
      <p:sp>
        <p:nvSpPr>
          <p:cNvPr id="6" name="角丸四角形吹き出し 5"/>
          <p:cNvSpPr/>
          <p:nvPr/>
        </p:nvSpPr>
        <p:spPr bwMode="auto">
          <a:xfrm>
            <a:off x="5105400" y="2725615"/>
            <a:ext cx="3048000" cy="457200"/>
          </a:xfrm>
          <a:prstGeom prst="wedgeRoundRectCallout">
            <a:avLst>
              <a:gd name="adj1" fmla="val -21698"/>
              <a:gd name="adj2" fmla="val 836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smtClean="0">
                <a:ln>
                  <a:noFill/>
                </a:ln>
                <a:solidFill>
                  <a:schemeClr val="tx1"/>
                </a:solidFill>
                <a:effectLst/>
                <a:latin typeface="Arial" charset="0"/>
                <a:ea typeface="ＭＳ Ｐゴシック" pitchFamily="50" charset="-128"/>
              </a:rPr>
              <a:t>SimulinkCheck</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の</a:t>
            </a:r>
            <a:r>
              <a:rPr lang="ja-JP" altLang="en-US" dirty="0" smtClean="0"/>
              <a:t>実行</a:t>
            </a:r>
            <a:r>
              <a:rPr lang="ja-JP" altLang="en-US" dirty="0"/>
              <a:t>可能</a:t>
            </a:r>
            <a:endParaRPr kumimoji="1" lang="ja-JP" altLang="en-US" sz="18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37831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SimulinkCheck</a:t>
            </a:r>
            <a:r>
              <a:rPr lang="ja-JP" altLang="en-US" dirty="0"/>
              <a:t>の実行可否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564172" y="846714"/>
            <a:ext cx="4523347" cy="2732378"/>
          </a:xfrm>
          <a:prstGeom prst="rect">
            <a:avLst/>
          </a:prstGeom>
        </p:spPr>
      </p:pic>
      <p:pic>
        <p:nvPicPr>
          <p:cNvPr id="5" name="図 4"/>
          <p:cNvPicPr>
            <a:picLocks noChangeAspect="1"/>
          </p:cNvPicPr>
          <p:nvPr/>
        </p:nvPicPr>
        <p:blipFill>
          <a:blip r:embed="rId3"/>
          <a:stretch>
            <a:fillRect/>
          </a:stretch>
        </p:blipFill>
        <p:spPr>
          <a:xfrm>
            <a:off x="4743699" y="2411388"/>
            <a:ext cx="4133850" cy="2031952"/>
          </a:xfrm>
          <a:prstGeom prst="rect">
            <a:avLst/>
          </a:prstGeom>
        </p:spPr>
      </p:pic>
      <p:sp>
        <p:nvSpPr>
          <p:cNvPr id="6" name="角丸四角形吹き出し 5"/>
          <p:cNvSpPr/>
          <p:nvPr/>
        </p:nvSpPr>
        <p:spPr bwMode="auto">
          <a:xfrm>
            <a:off x="5620919" y="1389051"/>
            <a:ext cx="2665830" cy="685800"/>
          </a:xfrm>
          <a:prstGeom prst="wedgeRoundRectCallout">
            <a:avLst>
              <a:gd name="adj1" fmla="val -21698"/>
              <a:gd name="adj2" fmla="val 8365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デフォルトのブロック名が</a:t>
            </a:r>
            <a:endParaRPr kumimoji="1" lang="en-US" altLang="ja-JP" sz="18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警告として出力される</a:t>
            </a:r>
          </a:p>
        </p:txBody>
      </p:sp>
      <p:pic>
        <p:nvPicPr>
          <p:cNvPr id="7" name="図 6"/>
          <p:cNvPicPr>
            <a:picLocks noChangeAspect="1"/>
          </p:cNvPicPr>
          <p:nvPr/>
        </p:nvPicPr>
        <p:blipFill>
          <a:blip r:embed="rId4"/>
          <a:stretch>
            <a:fillRect/>
          </a:stretch>
        </p:blipFill>
        <p:spPr>
          <a:xfrm>
            <a:off x="590550" y="3659671"/>
            <a:ext cx="4550481" cy="2722079"/>
          </a:xfrm>
          <a:prstGeom prst="rect">
            <a:avLst/>
          </a:prstGeom>
        </p:spPr>
      </p:pic>
    </p:spTree>
    <p:extLst>
      <p:ext uri="{BB962C8B-B14F-4D97-AF65-F5344CB8AC3E}">
        <p14:creationId xmlns:p14="http://schemas.microsoft.com/office/powerpoint/2010/main" val="122297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Unit Conversion</a:t>
            </a:r>
            <a:endParaRPr kumimoji="1" lang="ja-JP" altLang="en-US" dirty="0"/>
          </a:p>
        </p:txBody>
      </p:sp>
      <p:pic>
        <p:nvPicPr>
          <p:cNvPr id="4" name="図 3"/>
          <p:cNvPicPr>
            <a:picLocks noChangeAspect="1"/>
          </p:cNvPicPr>
          <p:nvPr/>
        </p:nvPicPr>
        <p:blipFill>
          <a:blip r:embed="rId2"/>
          <a:stretch>
            <a:fillRect/>
          </a:stretch>
        </p:blipFill>
        <p:spPr>
          <a:xfrm>
            <a:off x="3305969" y="1506779"/>
            <a:ext cx="2353663" cy="1545619"/>
          </a:xfrm>
          <a:prstGeom prst="rect">
            <a:avLst/>
          </a:prstGeom>
        </p:spPr>
      </p:pic>
      <p:pic>
        <p:nvPicPr>
          <p:cNvPr id="6" name="図 5"/>
          <p:cNvPicPr>
            <a:picLocks noChangeAspect="1"/>
          </p:cNvPicPr>
          <p:nvPr/>
        </p:nvPicPr>
        <p:blipFill>
          <a:blip r:embed="rId3"/>
          <a:stretch>
            <a:fillRect/>
          </a:stretch>
        </p:blipFill>
        <p:spPr>
          <a:xfrm>
            <a:off x="914400" y="1502381"/>
            <a:ext cx="2353663" cy="1545619"/>
          </a:xfrm>
          <a:prstGeom prst="rect">
            <a:avLst/>
          </a:prstGeom>
        </p:spPr>
      </p:pic>
      <p:pic>
        <p:nvPicPr>
          <p:cNvPr id="7" name="図 6"/>
          <p:cNvPicPr>
            <a:picLocks noChangeAspect="1"/>
          </p:cNvPicPr>
          <p:nvPr/>
        </p:nvPicPr>
        <p:blipFill>
          <a:blip r:embed="rId4"/>
          <a:stretch>
            <a:fillRect/>
          </a:stretch>
        </p:blipFill>
        <p:spPr>
          <a:xfrm>
            <a:off x="914400" y="3192704"/>
            <a:ext cx="7706174" cy="3548016"/>
          </a:xfrm>
          <a:prstGeom prst="rect">
            <a:avLst/>
          </a:prstGeom>
        </p:spPr>
      </p:pic>
      <p:sp>
        <p:nvSpPr>
          <p:cNvPr id="15" name="角丸四角形吹き出し 14"/>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Unit Conversion</a:t>
            </a:r>
            <a:r>
              <a:rPr lang="ja-JP" altLang="en-US" dirty="0" smtClean="0"/>
              <a:t>の単位変換がコード上でも確認できた。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22546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Unit System </a:t>
            </a:r>
            <a:r>
              <a:rPr kumimoji="1" lang="en-US" altLang="ja-JP" dirty="0" err="1" smtClean="0"/>
              <a:t>Configration</a:t>
            </a:r>
            <a:endParaRPr kumimoji="1" lang="ja-JP" altLang="en-US" dirty="0"/>
          </a:p>
        </p:txBody>
      </p:sp>
      <p:pic>
        <p:nvPicPr>
          <p:cNvPr id="5" name="図 4"/>
          <p:cNvPicPr>
            <a:picLocks noChangeAspect="1"/>
          </p:cNvPicPr>
          <p:nvPr/>
        </p:nvPicPr>
        <p:blipFill>
          <a:blip r:embed="rId2"/>
          <a:stretch>
            <a:fillRect/>
          </a:stretch>
        </p:blipFill>
        <p:spPr>
          <a:xfrm>
            <a:off x="914400" y="3197102"/>
            <a:ext cx="7706174" cy="3548017"/>
          </a:xfrm>
          <a:prstGeom prst="rect">
            <a:avLst/>
          </a:prstGeom>
        </p:spPr>
      </p:pic>
      <p:pic>
        <p:nvPicPr>
          <p:cNvPr id="8" name="図 7"/>
          <p:cNvPicPr>
            <a:picLocks noChangeAspect="1"/>
          </p:cNvPicPr>
          <p:nvPr/>
        </p:nvPicPr>
        <p:blipFill>
          <a:blip r:embed="rId3"/>
          <a:stretch>
            <a:fillRect/>
          </a:stretch>
        </p:blipFill>
        <p:spPr>
          <a:xfrm>
            <a:off x="3259249" y="1483625"/>
            <a:ext cx="2344849" cy="1721642"/>
          </a:xfrm>
          <a:prstGeom prst="rect">
            <a:avLst/>
          </a:prstGeom>
        </p:spPr>
      </p:pic>
      <p:pic>
        <p:nvPicPr>
          <p:cNvPr id="9" name="図 8"/>
          <p:cNvPicPr>
            <a:picLocks noChangeAspect="1"/>
          </p:cNvPicPr>
          <p:nvPr/>
        </p:nvPicPr>
        <p:blipFill>
          <a:blip r:embed="rId4"/>
          <a:stretch>
            <a:fillRect/>
          </a:stretch>
        </p:blipFill>
        <p:spPr>
          <a:xfrm>
            <a:off x="914400" y="1475460"/>
            <a:ext cx="2344849" cy="1721642"/>
          </a:xfrm>
          <a:prstGeom prst="rect">
            <a:avLst/>
          </a:prstGeom>
        </p:spPr>
      </p:pic>
      <p:sp>
        <p:nvSpPr>
          <p:cNvPr id="10" name="角丸四角形吹き出し 9"/>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Unit System Configuration</a:t>
            </a:r>
            <a:r>
              <a:rPr lang="ja-JP" altLang="en-US" dirty="0" smtClean="0"/>
              <a:t>が存在するモデルとの比較では差異を発見できなかった。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670886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コード生成の可否</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r>
              <a:rPr kumimoji="1" lang="en-US" altLang="ja-JP" dirty="0" smtClean="0"/>
              <a:t>Sequence</a:t>
            </a:r>
            <a:r>
              <a:rPr kumimoji="1" lang="ja-JP" altLang="en-US" dirty="0"/>
              <a:t> </a:t>
            </a:r>
            <a:r>
              <a:rPr kumimoji="1" lang="en-US" altLang="ja-JP" dirty="0" smtClean="0"/>
              <a:t>Viewer</a:t>
            </a:r>
            <a:endParaRPr kumimoji="1" lang="ja-JP" altLang="en-US" dirty="0"/>
          </a:p>
        </p:txBody>
      </p:sp>
      <p:pic>
        <p:nvPicPr>
          <p:cNvPr id="4" name="図 3"/>
          <p:cNvPicPr>
            <a:picLocks noChangeAspect="1"/>
          </p:cNvPicPr>
          <p:nvPr/>
        </p:nvPicPr>
        <p:blipFill>
          <a:blip r:embed="rId2"/>
          <a:stretch>
            <a:fillRect/>
          </a:stretch>
        </p:blipFill>
        <p:spPr>
          <a:xfrm>
            <a:off x="914401" y="3219213"/>
            <a:ext cx="7787550" cy="3585483"/>
          </a:xfrm>
          <a:prstGeom prst="rect">
            <a:avLst/>
          </a:prstGeom>
        </p:spPr>
      </p:pic>
      <p:pic>
        <p:nvPicPr>
          <p:cNvPr id="6" name="図 5"/>
          <p:cNvPicPr>
            <a:picLocks noChangeAspect="1"/>
          </p:cNvPicPr>
          <p:nvPr/>
        </p:nvPicPr>
        <p:blipFill>
          <a:blip r:embed="rId3"/>
          <a:stretch>
            <a:fillRect/>
          </a:stretch>
        </p:blipFill>
        <p:spPr>
          <a:xfrm>
            <a:off x="3358153" y="1457248"/>
            <a:ext cx="2443752" cy="1794260"/>
          </a:xfrm>
          <a:prstGeom prst="rect">
            <a:avLst/>
          </a:prstGeom>
        </p:spPr>
      </p:pic>
      <p:pic>
        <p:nvPicPr>
          <p:cNvPr id="7" name="図 6"/>
          <p:cNvPicPr>
            <a:picLocks noChangeAspect="1"/>
          </p:cNvPicPr>
          <p:nvPr/>
        </p:nvPicPr>
        <p:blipFill>
          <a:blip r:embed="rId4"/>
          <a:stretch>
            <a:fillRect/>
          </a:stretch>
        </p:blipFill>
        <p:spPr>
          <a:xfrm>
            <a:off x="914401" y="1451387"/>
            <a:ext cx="2443752" cy="1794260"/>
          </a:xfrm>
          <a:prstGeom prst="rect">
            <a:avLst/>
          </a:prstGeom>
        </p:spPr>
      </p:pic>
      <p:sp>
        <p:nvSpPr>
          <p:cNvPr id="10" name="角丸四角形吹き出し 9"/>
          <p:cNvSpPr/>
          <p:nvPr/>
        </p:nvSpPr>
        <p:spPr bwMode="auto">
          <a:xfrm>
            <a:off x="5892459" y="1455943"/>
            <a:ext cx="3031486" cy="166825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dirty="0" smtClean="0"/>
              <a:t>コード生成：可能</a:t>
            </a:r>
            <a:endParaRPr lang="en-US" altLang="ja-JP" dirty="0" smtClean="0"/>
          </a:p>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Sequence Viewer</a:t>
            </a:r>
            <a:r>
              <a:rPr lang="ja-JP" altLang="en-US" dirty="0" smtClean="0"/>
              <a:t>が存在するモデルとの比較では差異を発見できなかった。</a:t>
            </a:r>
            <a:endParaRPr kumimoji="1" lang="en-US" altLang="ja-JP" sz="1800" b="0" i="0" u="none" strike="noStrike" cap="none" normalizeH="0" baseline="0" dirty="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05149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Unit Conversion – </a:t>
            </a:r>
            <a:r>
              <a:rPr kumimoji="1" lang="ja-JP" altLang="en-US" dirty="0" smtClean="0"/>
              <a:t>概要と設定 </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590550" y="2667000"/>
            <a:ext cx="8229600" cy="3714750"/>
          </a:xfrm>
        </p:spPr>
        <p:txBody>
          <a:bodyPr/>
          <a:lstStyle/>
          <a:p>
            <a:r>
              <a:rPr kumimoji="1" lang="ja-JP" altLang="en-US" sz="1600" dirty="0" smtClean="0"/>
              <a:t>概要</a:t>
            </a:r>
            <a:endParaRPr kumimoji="1" lang="en-US" altLang="ja-JP" sz="1600" dirty="0" smtClean="0"/>
          </a:p>
          <a:p>
            <a:pPr lvl="1"/>
            <a:r>
              <a:rPr lang="ja-JP" altLang="en-US" sz="1400" dirty="0"/>
              <a:t>入力信号の単位を出力</a:t>
            </a:r>
            <a:r>
              <a:rPr lang="ja-JP" altLang="en-US" sz="1400" dirty="0" smtClean="0"/>
              <a:t>信号の単位に変換</a:t>
            </a:r>
            <a:r>
              <a:rPr lang="ja-JP" altLang="en-US" sz="1400" dirty="0"/>
              <a:t>する</a:t>
            </a:r>
            <a:r>
              <a:rPr lang="ja-JP" altLang="en-US" sz="1400" dirty="0" smtClean="0"/>
              <a:t>。</a:t>
            </a:r>
            <a:endParaRPr lang="en-US" altLang="ja-JP" sz="1400" dirty="0" smtClean="0"/>
          </a:p>
          <a:p>
            <a:pPr lvl="1"/>
            <a:r>
              <a:rPr lang="ja-JP" altLang="en-US" sz="1400" dirty="0"/>
              <a:t>変換係数またはオフセットで区切られた単位</a:t>
            </a:r>
            <a:r>
              <a:rPr lang="ja-JP" altLang="en-US" sz="1400" dirty="0" smtClean="0"/>
              <a:t>を変換する。</a:t>
            </a:r>
            <a:endParaRPr lang="en-US" altLang="ja-JP" sz="1400" dirty="0" smtClean="0"/>
          </a:p>
          <a:p>
            <a:pPr lvl="2">
              <a:buFont typeface="Wingdings" panose="05000000000000000000" pitchFamily="2" charset="2"/>
              <a:buChar char="Ø"/>
            </a:pPr>
            <a:r>
              <a:rPr lang="en-US" altLang="ja-JP" sz="1600" dirty="0" smtClean="0"/>
              <a:t>y=a*U</a:t>
            </a:r>
            <a:endParaRPr lang="en-US" altLang="ja-JP" sz="1600" dirty="0"/>
          </a:p>
          <a:p>
            <a:pPr lvl="2">
              <a:buFont typeface="Wingdings" panose="05000000000000000000" pitchFamily="2" charset="2"/>
              <a:buChar char="Ø"/>
            </a:pPr>
            <a:r>
              <a:rPr lang="en-US" altLang="ja-JP" sz="1600" dirty="0"/>
              <a:t>y=a*</a:t>
            </a:r>
            <a:r>
              <a:rPr lang="en-US" altLang="ja-JP" sz="1600" dirty="0" err="1"/>
              <a:t>U+b</a:t>
            </a:r>
            <a:r>
              <a:rPr lang="en-US" altLang="ja-JP" sz="1600" dirty="0"/>
              <a:t> (a </a:t>
            </a:r>
            <a:r>
              <a:rPr lang="ja-JP" altLang="en-US" sz="1600" dirty="0"/>
              <a:t>はスケールで </a:t>
            </a:r>
            <a:r>
              <a:rPr lang="en-US" altLang="ja-JP" sz="1600" dirty="0"/>
              <a:t>b </a:t>
            </a:r>
            <a:r>
              <a:rPr lang="ja-JP" altLang="en-US" sz="1600" dirty="0"/>
              <a:t>はオフセット</a:t>
            </a:r>
            <a:r>
              <a:rPr lang="en-US" altLang="ja-JP" sz="1600" dirty="0" smtClean="0"/>
              <a:t>)</a:t>
            </a:r>
            <a:endParaRPr lang="en-US" altLang="ja-JP" sz="1600" dirty="0"/>
          </a:p>
          <a:p>
            <a:pPr lvl="2">
              <a:buFont typeface="Wingdings" panose="05000000000000000000" pitchFamily="2" charset="2"/>
              <a:buChar char="Ø"/>
            </a:pPr>
            <a:r>
              <a:rPr lang="en-US" altLang="ja-JP" sz="1600" dirty="0"/>
              <a:t>y=a/U</a:t>
            </a:r>
          </a:p>
          <a:p>
            <a:endParaRPr kumimoji="1" lang="en-US" altLang="ja-JP" sz="1600" dirty="0"/>
          </a:p>
          <a:p>
            <a:r>
              <a:rPr kumimoji="1" lang="ja-JP" altLang="en-US" sz="1600" dirty="0" smtClean="0"/>
              <a:t>設定：出力データ型</a:t>
            </a:r>
            <a:endParaRPr kumimoji="1" lang="en-US" altLang="ja-JP" sz="1600" dirty="0" smtClean="0"/>
          </a:p>
          <a:p>
            <a:pPr lvl="1"/>
            <a:r>
              <a:rPr kumimoji="1" lang="en-US" altLang="ja-JP" sz="1400" dirty="0" err="1"/>
              <a:t>Inherit:Inherit</a:t>
            </a:r>
            <a:r>
              <a:rPr kumimoji="1" lang="en-US" altLang="ja-JP" sz="1400" dirty="0"/>
              <a:t> via internal rule — Simulink® </a:t>
            </a:r>
            <a:r>
              <a:rPr kumimoji="1" lang="ja-JP" altLang="en-US" sz="1400" dirty="0"/>
              <a:t>は、</a:t>
            </a:r>
            <a:r>
              <a:rPr kumimoji="1" lang="ja-JP" altLang="en-US" sz="1400" dirty="0">
                <a:solidFill>
                  <a:srgbClr val="FF0000"/>
                </a:solidFill>
              </a:rPr>
              <a:t>組み込みターゲット ハードウェアのプロパティを考慮</a:t>
            </a:r>
            <a:r>
              <a:rPr kumimoji="1" lang="ja-JP" altLang="en-US" sz="1400" dirty="0"/>
              <a:t>しつつ、数値の精度、パフォーマンス、生成コードのサイズのバランスが取れるように、</a:t>
            </a:r>
            <a:r>
              <a:rPr kumimoji="1" lang="ja-JP" altLang="en-US" sz="1400" dirty="0">
                <a:solidFill>
                  <a:srgbClr val="FF0000"/>
                </a:solidFill>
              </a:rPr>
              <a:t>中間データ型と出力データ型を選択</a:t>
            </a:r>
            <a:r>
              <a:rPr kumimoji="1" lang="ja-JP" altLang="en-US" sz="1400" dirty="0"/>
              <a:t>します。組み込みターゲット ハードウェアの設定を変更すると、内部ルールにより選択されるデータ型が変更される可能性があります</a:t>
            </a:r>
            <a:r>
              <a:rPr kumimoji="1" lang="ja-JP" altLang="en-US" sz="1400" dirty="0" smtClean="0"/>
              <a:t>。</a:t>
            </a:r>
            <a:endParaRPr kumimoji="1" lang="ja-JP" altLang="en-US" sz="1400" dirty="0"/>
          </a:p>
          <a:p>
            <a:pPr lvl="1"/>
            <a:r>
              <a:rPr kumimoji="1" lang="en-US" altLang="ja-JP" sz="1400" dirty="0" err="1"/>
              <a:t>Inherit:Inherit</a:t>
            </a:r>
            <a:r>
              <a:rPr kumimoji="1" lang="en-US" altLang="ja-JP" sz="1400" dirty="0"/>
              <a:t> via back propagation — </a:t>
            </a:r>
            <a:r>
              <a:rPr kumimoji="1" lang="ja-JP" altLang="en-US" sz="1400" dirty="0"/>
              <a:t>出力データ型は</a:t>
            </a:r>
            <a:r>
              <a:rPr kumimoji="1" lang="ja-JP" altLang="en-US" sz="1400" dirty="0">
                <a:solidFill>
                  <a:srgbClr val="FF0000"/>
                </a:solidFill>
              </a:rPr>
              <a:t>逆伝播を介して継承</a:t>
            </a:r>
            <a:r>
              <a:rPr kumimoji="1" lang="ja-JP" altLang="en-US" sz="1400" dirty="0"/>
              <a:t>されます。継承ルールによって中間データ型が決定され、</a:t>
            </a:r>
            <a:r>
              <a:rPr kumimoji="1" lang="en-US" altLang="ja-JP" sz="1400" dirty="0"/>
              <a:t>Simulink </a:t>
            </a:r>
            <a:r>
              <a:rPr kumimoji="1" lang="ja-JP" altLang="en-US" sz="1400" dirty="0"/>
              <a:t>は最終的な結果を出力データ型にキャストします</a:t>
            </a:r>
            <a:r>
              <a:rPr kumimoji="1" lang="ja-JP" altLang="en-US" sz="1400" dirty="0" smtClean="0"/>
              <a:t>。</a:t>
            </a:r>
            <a:endParaRPr kumimoji="1" lang="en-US" altLang="ja-JP" sz="1400" dirty="0" smtClean="0"/>
          </a:p>
          <a:p>
            <a:pPr lvl="1"/>
            <a:endParaRPr lang="en-US" altLang="ja-JP" sz="1400" dirty="0"/>
          </a:p>
        </p:txBody>
      </p:sp>
      <p:pic>
        <p:nvPicPr>
          <p:cNvPr id="4" name="図 3"/>
          <p:cNvPicPr>
            <a:picLocks noChangeAspect="1"/>
          </p:cNvPicPr>
          <p:nvPr/>
        </p:nvPicPr>
        <p:blipFill>
          <a:blip r:embed="rId2"/>
          <a:stretch>
            <a:fillRect/>
          </a:stretch>
        </p:blipFill>
        <p:spPr>
          <a:xfrm>
            <a:off x="2609850" y="990600"/>
            <a:ext cx="4191000" cy="1490289"/>
          </a:xfrm>
          <a:prstGeom prst="rect">
            <a:avLst/>
          </a:prstGeom>
        </p:spPr>
      </p:pic>
    </p:spTree>
    <p:extLst>
      <p:ext uri="{BB962C8B-B14F-4D97-AF65-F5344CB8AC3E}">
        <p14:creationId xmlns:p14="http://schemas.microsoft.com/office/powerpoint/2010/main" val="37106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r>
              <a:rPr lang="ja-JP" altLang="en-US" dirty="0" smtClean="0"/>
              <a:t>ダウングレード時の影響</a:t>
            </a:r>
            <a:endParaRPr kumimoji="1" lang="ja-JP" altLang="en-US" dirty="0"/>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p:txBody>
          <a:bodyPr/>
          <a:lstStyle/>
          <a:p>
            <a:pPr marL="0" indent="0">
              <a:buNone/>
            </a:pPr>
            <a:endParaRPr kumimoji="1" lang="ja-JP" altLang="en-US" dirty="0"/>
          </a:p>
        </p:txBody>
      </p:sp>
      <p:pic>
        <p:nvPicPr>
          <p:cNvPr id="10" name="図 9"/>
          <p:cNvPicPr>
            <a:picLocks noChangeAspect="1"/>
          </p:cNvPicPr>
          <p:nvPr/>
        </p:nvPicPr>
        <p:blipFill>
          <a:blip r:embed="rId2"/>
          <a:stretch>
            <a:fillRect/>
          </a:stretch>
        </p:blipFill>
        <p:spPr>
          <a:xfrm>
            <a:off x="592479" y="838200"/>
            <a:ext cx="3624262" cy="2757398"/>
          </a:xfrm>
          <a:prstGeom prst="rect">
            <a:avLst/>
          </a:prstGeom>
        </p:spPr>
      </p:pic>
      <p:pic>
        <p:nvPicPr>
          <p:cNvPr id="11" name="図 10"/>
          <p:cNvPicPr>
            <a:picLocks noChangeAspect="1"/>
          </p:cNvPicPr>
          <p:nvPr/>
        </p:nvPicPr>
        <p:blipFill>
          <a:blip r:embed="rId3"/>
          <a:stretch>
            <a:fillRect/>
          </a:stretch>
        </p:blipFill>
        <p:spPr>
          <a:xfrm>
            <a:off x="578208" y="3717131"/>
            <a:ext cx="3638533" cy="2771684"/>
          </a:xfrm>
          <a:prstGeom prst="rect">
            <a:avLst/>
          </a:prstGeom>
        </p:spPr>
      </p:pic>
      <p:pic>
        <p:nvPicPr>
          <p:cNvPr id="12" name="図 11"/>
          <p:cNvPicPr>
            <a:picLocks noChangeAspect="1"/>
          </p:cNvPicPr>
          <p:nvPr/>
        </p:nvPicPr>
        <p:blipFill>
          <a:blip r:embed="rId4"/>
          <a:stretch>
            <a:fillRect/>
          </a:stretch>
        </p:blipFill>
        <p:spPr>
          <a:xfrm>
            <a:off x="4419600" y="2216899"/>
            <a:ext cx="4552507" cy="2605882"/>
          </a:xfrm>
          <a:prstGeom prst="rect">
            <a:avLst/>
          </a:prstGeom>
        </p:spPr>
      </p:pic>
      <p:sp>
        <p:nvSpPr>
          <p:cNvPr id="13" name="下矢印 12"/>
          <p:cNvSpPr/>
          <p:nvPr/>
        </p:nvSpPr>
        <p:spPr bwMode="auto">
          <a:xfrm>
            <a:off x="1711674" y="3567796"/>
            <a:ext cx="1371600" cy="21440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4419600" y="5131910"/>
            <a:ext cx="2686050" cy="993027"/>
          </a:xfrm>
          <a:prstGeom prst="wedgeRoundRectCallout">
            <a:avLst>
              <a:gd name="adj1" fmla="val -56599"/>
              <a:gd name="adj2" fmla="val 2869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Proxy Block</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や空の</a:t>
            </a:r>
            <a:r>
              <a:rPr kumimoji="1" lang="en-US" altLang="ja-JP" sz="1800" b="0" i="0" u="none" strike="noStrike" cap="none" normalizeH="0" baseline="0" dirty="0" smtClean="0">
                <a:ln>
                  <a:noFill/>
                </a:ln>
                <a:solidFill>
                  <a:schemeClr val="tx1"/>
                </a:solidFill>
                <a:effectLst/>
                <a:latin typeface="Arial" charset="0"/>
                <a:ea typeface="ＭＳ Ｐゴシック" pitchFamily="50" charset="-128"/>
              </a:rPr>
              <a:t>Subsystem</a:t>
            </a:r>
            <a:r>
              <a:rPr kumimoji="1" lang="ja-JP" altLang="en-US" sz="1800" b="0" i="0" u="none" strike="noStrike" cap="none" normalizeH="0" baseline="0" dirty="0" smtClean="0">
                <a:ln>
                  <a:noFill/>
                </a:ln>
                <a:solidFill>
                  <a:schemeClr val="tx1"/>
                </a:solidFill>
                <a:effectLst/>
                <a:latin typeface="Arial" charset="0"/>
                <a:ea typeface="ＭＳ Ｐゴシック" pitchFamily="50" charset="-128"/>
              </a:rPr>
              <a:t>に変換される</a:t>
            </a:r>
          </a:p>
        </p:txBody>
      </p:sp>
    </p:spTree>
    <p:extLst>
      <p:ext uri="{BB962C8B-B14F-4D97-AF65-F5344CB8AC3E}">
        <p14:creationId xmlns:p14="http://schemas.microsoft.com/office/powerpoint/2010/main" val="3011846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bwMode="auto">
          <a:xfrm>
            <a:off x="2895600" y="3200400"/>
            <a:ext cx="35242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4000" kern="0" dirty="0" smtClean="0">
                <a:solidFill>
                  <a:srgbClr val="0000FF"/>
                </a:solidFill>
              </a:rPr>
              <a:t>５</a:t>
            </a:r>
            <a:r>
              <a:rPr kumimoji="1" lang="en-US" altLang="ja-JP" sz="4000" kern="0" dirty="0" smtClean="0">
                <a:solidFill>
                  <a:srgbClr val="0000FF"/>
                </a:solidFill>
              </a:rPr>
              <a:t>. </a:t>
            </a:r>
            <a:r>
              <a:rPr kumimoji="1" lang="ja-JP" altLang="en-US" sz="4000" kern="0" dirty="0" smtClean="0">
                <a:solidFill>
                  <a:srgbClr val="0000FF"/>
                </a:solidFill>
              </a:rPr>
              <a:t>ツール対応</a:t>
            </a:r>
            <a:endParaRPr kumimoji="1" lang="en-US" altLang="ja-JP" sz="4000" kern="0" dirty="0">
              <a:solidFill>
                <a:srgbClr val="0000FF"/>
              </a:solidFill>
            </a:endParaRPr>
          </a:p>
        </p:txBody>
      </p:sp>
    </p:spTree>
    <p:extLst>
      <p:ext uri="{BB962C8B-B14F-4D97-AF65-F5344CB8AC3E}">
        <p14:creationId xmlns:p14="http://schemas.microsoft.com/office/powerpoint/2010/main" val="4171611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ツール対応　</a:t>
            </a:r>
            <a:r>
              <a:rPr lang="ja-JP" altLang="en-US" dirty="0" smtClean="0"/>
              <a:t>まとめ</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04154463"/>
              </p:ext>
            </p:extLst>
          </p:nvPr>
        </p:nvGraphicFramePr>
        <p:xfrm>
          <a:off x="457200" y="1828800"/>
          <a:ext cx="8458200" cy="2651760"/>
        </p:xfrm>
        <a:graphic>
          <a:graphicData uri="http://schemas.openxmlformats.org/drawingml/2006/table">
            <a:tbl>
              <a:tblPr firstRow="1" bandRow="1">
                <a:tableStyleId>{5C22544A-7EE6-4342-B048-85BDC9FD1C3A}</a:tableStyleId>
              </a:tblPr>
              <a:tblGrid>
                <a:gridCol w="1409700"/>
                <a:gridCol w="1409700"/>
                <a:gridCol w="1409700"/>
                <a:gridCol w="1409700"/>
                <a:gridCol w="1409700"/>
                <a:gridCol w="1409700"/>
              </a:tblGrid>
              <a:tr h="185420">
                <a:tc rowSpan="2">
                  <a:txBody>
                    <a:bodyPr/>
                    <a:lstStyle/>
                    <a:p>
                      <a:r>
                        <a:rPr kumimoji="1" lang="ja-JP" altLang="en-US" sz="1600" dirty="0" smtClean="0">
                          <a:solidFill>
                            <a:schemeClr val="tx1"/>
                          </a:solidFill>
                        </a:rPr>
                        <a:t>ブロック</a:t>
                      </a:r>
                      <a:endParaRPr kumimoji="1" lang="ja-JP" altLang="en-US" sz="1600" dirty="0">
                        <a:solidFill>
                          <a:schemeClr val="tx1"/>
                        </a:solidFill>
                      </a:endParaRPr>
                    </a:p>
                  </a:txBody>
                  <a:tcPr/>
                </a:tc>
                <a:tc rowSpan="2">
                  <a:txBody>
                    <a:bodyPr/>
                    <a:lstStyle/>
                    <a:p>
                      <a:r>
                        <a:rPr kumimoji="1" lang="en-US" altLang="ja-JP" sz="1600" dirty="0" smtClean="0">
                          <a:solidFill>
                            <a:schemeClr val="tx1"/>
                          </a:solidFill>
                        </a:rPr>
                        <a:t>Embedded</a:t>
                      </a:r>
                      <a:r>
                        <a:rPr kumimoji="1" lang="en-US" altLang="ja-JP" sz="1600" baseline="0" dirty="0" smtClean="0">
                          <a:solidFill>
                            <a:schemeClr val="tx1"/>
                          </a:solidFill>
                        </a:rPr>
                        <a:t> coder</a:t>
                      </a:r>
                      <a:endParaRPr kumimoji="1" lang="ja-JP" altLang="en-US" sz="1600" dirty="0">
                        <a:solidFill>
                          <a:schemeClr val="tx1"/>
                        </a:solidFill>
                      </a:endParaRPr>
                    </a:p>
                  </a:txBody>
                  <a:tcPr/>
                </a:tc>
                <a:tc gridSpan="3">
                  <a:txBody>
                    <a:bodyPr/>
                    <a:lstStyle/>
                    <a:p>
                      <a:r>
                        <a:rPr kumimoji="1" lang="en-US" altLang="ja-JP" sz="1600" dirty="0" smtClean="0">
                          <a:solidFill>
                            <a:schemeClr val="tx1"/>
                          </a:solidFill>
                        </a:rPr>
                        <a:t>SLDV</a:t>
                      </a:r>
                      <a:endParaRPr kumimoji="1" lang="ja-JP" altLang="en-US" sz="1600" dirty="0">
                        <a:solidFill>
                          <a:schemeClr val="tx1"/>
                        </a:solidFill>
                      </a:endParaRPr>
                    </a:p>
                  </a:txBody>
                  <a:tcP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dirty="0"/>
                    </a:p>
                  </a:txBody>
                  <a:tcPr>
                    <a:lnB w="12700" cap="flat" cmpd="sng" algn="ctr">
                      <a:solidFill>
                        <a:schemeClr val="tx1"/>
                      </a:solidFill>
                      <a:prstDash val="solid"/>
                      <a:round/>
                      <a:headEnd type="none" w="med" len="med"/>
                      <a:tailEnd type="none" w="med" len="med"/>
                    </a:lnB>
                  </a:tcPr>
                </a:tc>
                <a:tc rowSpan="2">
                  <a:txBody>
                    <a:bodyPr/>
                    <a:lstStyle/>
                    <a:p>
                      <a:r>
                        <a:rPr kumimoji="1" lang="ja-JP" altLang="en-US" sz="1600" dirty="0" smtClean="0">
                          <a:solidFill>
                            <a:schemeClr val="tx1"/>
                          </a:solidFill>
                        </a:rPr>
                        <a:t>バージョン</a:t>
                      </a:r>
                      <a:endParaRPr kumimoji="1" lang="en-US" altLang="ja-JP" sz="1600" dirty="0" smtClean="0">
                        <a:solidFill>
                          <a:schemeClr val="tx1"/>
                        </a:solidFill>
                      </a:endParaRPr>
                    </a:p>
                    <a:p>
                      <a:r>
                        <a:rPr kumimoji="1" lang="ja-JP" altLang="en-US" sz="1600" dirty="0" smtClean="0">
                          <a:solidFill>
                            <a:schemeClr val="tx1"/>
                          </a:solidFill>
                        </a:rPr>
                        <a:t>ダウン</a:t>
                      </a:r>
                      <a:endParaRPr kumimoji="1" lang="en-US" altLang="ja-JP" sz="1600" dirty="0" smtClean="0">
                        <a:solidFill>
                          <a:schemeClr val="tx1"/>
                        </a:solidFill>
                      </a:endParaRPr>
                    </a:p>
                    <a:p>
                      <a:r>
                        <a:rPr kumimoji="1" lang="en-US" altLang="ja-JP" sz="1600" dirty="0" smtClean="0">
                          <a:solidFill>
                            <a:schemeClr val="tx1"/>
                          </a:solidFill>
                        </a:rPr>
                        <a:t>(R2015a)</a:t>
                      </a:r>
                      <a:endParaRPr kumimoji="1" lang="ja-JP" altLang="en-US" sz="1600" dirty="0">
                        <a:solidFill>
                          <a:schemeClr val="tx1"/>
                        </a:solidFill>
                      </a:endParaRPr>
                    </a:p>
                  </a:txBody>
                  <a:tcPr/>
                </a:tc>
              </a:tr>
              <a:tr h="185420">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600" dirty="0" smtClean="0">
                          <a:solidFill>
                            <a:schemeClr val="tx1"/>
                          </a:solidFill>
                        </a:rPr>
                        <a:t>設計エラー</a:t>
                      </a:r>
                      <a:endParaRPr kumimoji="1" lang="en-US" altLang="ja-JP" sz="1600" dirty="0" smtClean="0">
                        <a:solidFill>
                          <a:schemeClr val="tx1"/>
                        </a:solidFill>
                      </a:endParaRPr>
                    </a:p>
                    <a:p>
                      <a:r>
                        <a:rPr kumimoji="1" lang="ja-JP" altLang="en-US" sz="1600" dirty="0" smtClean="0">
                          <a:solidFill>
                            <a:schemeClr val="tx1"/>
                          </a:solidFill>
                        </a:rPr>
                        <a:t>検証</a:t>
                      </a:r>
                      <a:endParaRPr kumimoji="1" lang="ja-JP" altLang="en-US" sz="1600" dirty="0">
                        <a:solidFill>
                          <a:schemeClr val="tx1"/>
                        </a:solidFill>
                      </a:endParaRPr>
                    </a:p>
                  </a:txBody>
                  <a:tcPr>
                    <a:lnT w="12700" cap="flat" cmpd="sng" algn="ctr">
                      <a:solidFill>
                        <a:schemeClr val="bg1"/>
                      </a:solidFill>
                      <a:prstDash val="solid"/>
                      <a:round/>
                      <a:headEnd type="none" w="med" len="med"/>
                      <a:tailEnd type="none" w="med" len="med"/>
                    </a:lnT>
                    <a:solidFill>
                      <a:schemeClr val="accent1"/>
                    </a:solidFill>
                  </a:tcPr>
                </a:tc>
                <a:tc>
                  <a:txBody>
                    <a:bodyPr/>
                    <a:lstStyle/>
                    <a:p>
                      <a:r>
                        <a:rPr kumimoji="1" lang="ja-JP" altLang="en-US" sz="1600" dirty="0" smtClean="0">
                          <a:solidFill>
                            <a:schemeClr val="tx1"/>
                          </a:solidFill>
                        </a:rPr>
                        <a:t>テストパターン生成</a:t>
                      </a:r>
                      <a:endParaRPr kumimoji="1" lang="ja-JP" altLang="en-US" sz="1600" dirty="0">
                        <a:solidFill>
                          <a:schemeClr val="tx1"/>
                        </a:solidFill>
                      </a:endParaRPr>
                    </a:p>
                  </a:txBody>
                  <a:tcPr>
                    <a:lnT w="12700" cap="flat" cmpd="sng" algn="ctr">
                      <a:solidFill>
                        <a:schemeClr val="bg1"/>
                      </a:solidFill>
                      <a:prstDash val="solid"/>
                      <a:round/>
                      <a:headEnd type="none" w="med" len="med"/>
                      <a:tailEnd type="none" w="med" len="med"/>
                    </a:lnT>
                    <a:solidFill>
                      <a:schemeClr val="accent1"/>
                    </a:solidFill>
                  </a:tcPr>
                </a:tc>
                <a:tc>
                  <a:txBody>
                    <a:bodyPr/>
                    <a:lstStyle/>
                    <a:p>
                      <a:r>
                        <a:rPr kumimoji="1" lang="ja-JP" altLang="en-US" sz="1600" dirty="0" smtClean="0">
                          <a:solidFill>
                            <a:schemeClr val="tx1"/>
                          </a:solidFill>
                        </a:rPr>
                        <a:t>プロパティ証明</a:t>
                      </a:r>
                      <a:endParaRPr kumimoji="1" lang="ja-JP" altLang="en-US" sz="1600" dirty="0">
                        <a:solidFill>
                          <a:schemeClr val="tx1"/>
                        </a:solidFill>
                      </a:endParaRPr>
                    </a:p>
                  </a:txBody>
                  <a:tcPr>
                    <a:lnT w="12700" cap="flat" cmpd="sng" algn="ctr">
                      <a:solidFill>
                        <a:schemeClr val="bg1"/>
                      </a:solidFill>
                      <a:prstDash val="solid"/>
                      <a:round/>
                      <a:headEnd type="none" w="med" len="med"/>
                      <a:tailEnd type="none" w="med" len="med"/>
                    </a:lnT>
                    <a:solidFill>
                      <a:schemeClr val="accent1"/>
                    </a:solidFill>
                  </a:tcPr>
                </a:tc>
                <a:tc vMerge="1">
                  <a:txBody>
                    <a:bodyPr/>
                    <a:lstStyle/>
                    <a:p>
                      <a:endParaRPr kumimoji="1" lang="ja-JP" altLang="en-US" dirty="0">
                        <a:solidFill>
                          <a:schemeClr val="tx1"/>
                        </a:solidFill>
                      </a:endParaRPr>
                    </a:p>
                  </a:txBody>
                  <a:tcPr>
                    <a:lnT w="12700" cap="flat" cmpd="sng" algn="ctr">
                      <a:solidFill>
                        <a:schemeClr val="bg1"/>
                      </a:solidFill>
                      <a:prstDash val="solid"/>
                      <a:round/>
                      <a:headEnd type="none" w="med" len="med"/>
                      <a:tailEnd type="none" w="med" len="med"/>
                    </a:lnT>
                    <a:solidFill>
                      <a:schemeClr val="accent1"/>
                    </a:solidFill>
                  </a:tcPr>
                </a:tc>
              </a:tr>
              <a:tr h="370840">
                <a:tc>
                  <a:txBody>
                    <a:bodyPr/>
                    <a:lstStyle/>
                    <a:p>
                      <a:r>
                        <a:rPr kumimoji="1" lang="en-US" altLang="ja-JP" sz="1600" dirty="0" smtClean="0">
                          <a:solidFill>
                            <a:schemeClr val="tx1"/>
                          </a:solidFill>
                        </a:rPr>
                        <a:t>Unit Conversion</a:t>
                      </a:r>
                      <a:endParaRPr kumimoji="1" lang="ja-JP" altLang="en-US" sz="16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rPr>
                        <a:t>〇</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rPr>
                        <a:t>〇</a:t>
                      </a: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機能喪失</a:t>
                      </a:r>
                      <a:endParaRPr kumimoji="1" lang="en-US" altLang="ja-JP" sz="1600" dirty="0" smtClean="0">
                        <a:solidFill>
                          <a:schemeClr val="tx1"/>
                        </a:solidFill>
                      </a:endParaRPr>
                    </a:p>
                    <a:p>
                      <a:pPr algn="ctr"/>
                      <a:r>
                        <a:rPr kumimoji="1" lang="ja-JP" altLang="en-US" sz="1600" dirty="0" smtClean="0">
                          <a:solidFill>
                            <a:schemeClr val="tx1"/>
                          </a:solidFill>
                        </a:rPr>
                        <a:t>（単位喪失）</a:t>
                      </a:r>
                      <a:endParaRPr kumimoji="1" lang="ja-JP" altLang="en-US" sz="1600" dirty="0">
                        <a:solidFill>
                          <a:schemeClr val="tx1"/>
                        </a:solidFill>
                      </a:endParaRPr>
                    </a:p>
                  </a:txBody>
                  <a:tcPr anchor="ctr"/>
                </a:tc>
              </a:tr>
              <a:tr h="370840">
                <a:tc>
                  <a:txBody>
                    <a:bodyPr/>
                    <a:lstStyle/>
                    <a:p>
                      <a:r>
                        <a:rPr kumimoji="1" lang="en-US" altLang="ja-JP" sz="1600" dirty="0" smtClean="0">
                          <a:solidFill>
                            <a:schemeClr val="tx1"/>
                          </a:solidFill>
                        </a:rPr>
                        <a:t>Unit System </a:t>
                      </a:r>
                      <a:r>
                        <a:rPr kumimoji="1" lang="en-US" altLang="ja-JP" sz="1600" dirty="0" err="1" smtClean="0">
                          <a:solidFill>
                            <a:schemeClr val="tx1"/>
                          </a:solidFill>
                        </a:rPr>
                        <a:t>Configration</a:t>
                      </a:r>
                      <a:r>
                        <a:rPr kumimoji="1" lang="en-US" altLang="ja-JP" sz="1600" dirty="0" smtClean="0">
                          <a:solidFill>
                            <a:schemeClr val="tx1"/>
                          </a:solidFill>
                        </a:rPr>
                        <a:t> </a:t>
                      </a:r>
                      <a:endParaRPr kumimoji="1" lang="ja-JP" altLang="en-US" sz="1600" dirty="0">
                        <a:solidFill>
                          <a:schemeClr val="tx1"/>
                        </a:solidFill>
                      </a:endParaRPr>
                    </a:p>
                  </a:txBody>
                  <a:tcPr/>
                </a:tc>
                <a:tc>
                  <a:txBody>
                    <a:bodyPr/>
                    <a:lstStyle/>
                    <a:p>
                      <a:pPr algn="ctr"/>
                      <a:r>
                        <a:rPr kumimoji="1" lang="ja-JP" altLang="en-US" sz="1600" dirty="0" smtClean="0">
                          <a:solidFill>
                            <a:schemeClr val="tx1"/>
                          </a:solidFill>
                        </a:rPr>
                        <a:t>〇</a:t>
                      </a:r>
                      <a:r>
                        <a:rPr kumimoji="1" lang="en-US" altLang="ja-JP" sz="1600" dirty="0" smtClean="0">
                          <a:solidFill>
                            <a:schemeClr val="tx1"/>
                          </a:solidFill>
                        </a:rPr>
                        <a:t>※</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シミュレーション不可</a:t>
                      </a:r>
                      <a:endParaRPr kumimoji="1" lang="ja-JP" altLang="en-US" sz="1600" dirty="0">
                        <a:solidFill>
                          <a:schemeClr val="tx1"/>
                        </a:solidFill>
                      </a:endParaRPr>
                    </a:p>
                  </a:txBody>
                  <a:tcPr anchor="ctr"/>
                </a:tc>
              </a:tr>
              <a:tr h="370840">
                <a:tc>
                  <a:txBody>
                    <a:bodyPr/>
                    <a:lstStyle/>
                    <a:p>
                      <a:r>
                        <a:rPr lang="en-US" altLang="ja-JP" sz="1600" dirty="0" smtClean="0">
                          <a:solidFill>
                            <a:schemeClr val="tx1"/>
                          </a:solidFill>
                        </a:rPr>
                        <a:t>Sequence Viewer</a:t>
                      </a:r>
                      <a:endParaRPr kumimoji="1" lang="ja-JP" altLang="en-US" sz="1600" dirty="0">
                        <a:solidFill>
                          <a:schemeClr val="tx1"/>
                        </a:solidFill>
                      </a:endParaRPr>
                    </a:p>
                  </a:txBody>
                  <a:tcPr/>
                </a:tc>
                <a:tc>
                  <a:txBody>
                    <a:bodyPr/>
                    <a:lstStyle/>
                    <a:p>
                      <a:pPr algn="ctr"/>
                      <a:r>
                        <a:rPr kumimoji="1" lang="ja-JP" altLang="en-US" sz="1600" dirty="0" smtClean="0">
                          <a:solidFill>
                            <a:schemeClr val="tx1"/>
                          </a:solidFill>
                        </a:rPr>
                        <a:t>〇</a:t>
                      </a:r>
                      <a:r>
                        <a:rPr kumimoji="1" lang="en-US" altLang="ja-JP" sz="1600" dirty="0" smtClean="0">
                          <a:solidFill>
                            <a:schemeClr val="tx1"/>
                          </a:solidFill>
                        </a:rPr>
                        <a:t>※</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algn="ctr"/>
                      <a:r>
                        <a:rPr kumimoji="1" lang="ja-JP" altLang="en-US" sz="1600" dirty="0" smtClean="0">
                          <a:solidFill>
                            <a:schemeClr val="tx1"/>
                          </a:solidFill>
                        </a:rPr>
                        <a:t>〇</a:t>
                      </a:r>
                      <a:endParaRPr kumimoji="1" lang="ja-JP" altLang="en-US" sz="16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tx1"/>
                          </a:solidFill>
                        </a:rPr>
                        <a:t>機能喪失</a:t>
                      </a:r>
                    </a:p>
                    <a:p>
                      <a:pPr algn="ctr"/>
                      <a:r>
                        <a:rPr kumimoji="1" lang="ja-JP" altLang="en-US" sz="1600" dirty="0" smtClean="0">
                          <a:solidFill>
                            <a:schemeClr val="tx1"/>
                          </a:solidFill>
                        </a:rPr>
                        <a:t>（空のマスク）</a:t>
                      </a:r>
                      <a:endParaRPr kumimoji="1" lang="ja-JP" altLang="en-US" sz="1600" dirty="0">
                        <a:solidFill>
                          <a:schemeClr val="tx1"/>
                        </a:solidFill>
                      </a:endParaRPr>
                    </a:p>
                  </a:txBody>
                  <a:tcPr anchor="ctr"/>
                </a:tc>
              </a:tr>
            </a:tbl>
          </a:graphicData>
        </a:graphic>
      </p:graphicFrame>
      <p:sp>
        <p:nvSpPr>
          <p:cNvPr id="5" name="角丸四角形 4"/>
          <p:cNvSpPr/>
          <p:nvPr/>
        </p:nvSpPr>
        <p:spPr bwMode="auto">
          <a:xfrm>
            <a:off x="2362200" y="4572000"/>
            <a:ext cx="3395201" cy="480241"/>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ja-JP" dirty="0" smtClean="0"/>
              <a:t>※</a:t>
            </a:r>
            <a:r>
              <a:rPr lang="ja-JP" altLang="en-US" dirty="0" smtClean="0"/>
              <a:t>コード生成への影響なし</a:t>
            </a:r>
            <a:endParaRPr lang="en-US" altLang="ja-JP" dirty="0" smtClean="0"/>
          </a:p>
        </p:txBody>
      </p:sp>
    </p:spTree>
    <p:extLst>
      <p:ext uri="{BB962C8B-B14F-4D97-AF65-F5344CB8AC3E}">
        <p14:creationId xmlns:p14="http://schemas.microsoft.com/office/powerpoint/2010/main" val="8739061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モデル中への単位の表示</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set_param</a:t>
            </a:r>
            <a:r>
              <a:rPr kumimoji="1" lang="en-US" altLang="ja-JP" dirty="0"/>
              <a:t>(</a:t>
            </a:r>
            <a:r>
              <a:rPr kumimoji="1" lang="en-US" altLang="ja-JP" dirty="0" err="1"/>
              <a:t>bdroot</a:t>
            </a:r>
            <a:r>
              <a:rPr kumimoji="1" lang="en-US" altLang="ja-JP" dirty="0"/>
              <a:t>,'</a:t>
            </a:r>
            <a:r>
              <a:rPr kumimoji="1" lang="en-US" altLang="ja-JP" dirty="0" err="1"/>
              <a:t>ShowPortUnits</a:t>
            </a:r>
            <a:r>
              <a:rPr kumimoji="1" lang="en-US" altLang="ja-JP" dirty="0"/>
              <a:t>','on')</a:t>
            </a:r>
            <a:endParaRPr kumimoji="1" lang="ja-JP" altLang="en-US" dirty="0"/>
          </a:p>
        </p:txBody>
      </p:sp>
    </p:spTree>
    <p:extLst>
      <p:ext uri="{BB962C8B-B14F-4D97-AF65-F5344CB8AC3E}">
        <p14:creationId xmlns:p14="http://schemas.microsoft.com/office/powerpoint/2010/main" val="1140221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まとめ・所感</a:t>
            </a:r>
            <a:endParaRPr kumimoji="1" lang="ja-JP" altLang="en-US" dirty="0"/>
          </a:p>
        </p:txBody>
      </p:sp>
      <p:sp>
        <p:nvSpPr>
          <p:cNvPr id="3" name="コンテンツ プレースホルダー 2"/>
          <p:cNvSpPr>
            <a:spLocks noGrp="1"/>
          </p:cNvSpPr>
          <p:nvPr>
            <p:ph idx="1"/>
          </p:nvPr>
        </p:nvSpPr>
        <p:spPr>
          <a:xfrm>
            <a:off x="533400" y="838200"/>
            <a:ext cx="8229600" cy="5329237"/>
          </a:xfrm>
        </p:spPr>
        <p:txBody>
          <a:bodyPr/>
          <a:lstStyle/>
          <a:p>
            <a:pPr marL="0" indent="0">
              <a:buNone/>
            </a:pPr>
            <a:r>
              <a:rPr kumimoji="1" lang="en-US" altLang="ja-JP" sz="2000" dirty="0" smtClean="0"/>
              <a:t>【</a:t>
            </a:r>
            <a:r>
              <a:rPr kumimoji="1" lang="ja-JP" altLang="en-US" sz="2000" dirty="0"/>
              <a:t>単位変換</a:t>
            </a:r>
            <a:r>
              <a:rPr kumimoji="1" lang="ja-JP" altLang="en-US" sz="2000" dirty="0" smtClean="0"/>
              <a:t>関連</a:t>
            </a:r>
            <a:r>
              <a:rPr kumimoji="1" lang="en-US" altLang="ja-JP" sz="2000" dirty="0" smtClean="0"/>
              <a:t>】</a:t>
            </a:r>
          </a:p>
          <a:p>
            <a:pPr marL="0" indent="0">
              <a:buNone/>
            </a:pPr>
            <a:r>
              <a:rPr kumimoji="1" lang="ja-JP" altLang="en-US" sz="2000" dirty="0" smtClean="0"/>
              <a:t>・自動で単位変換できるのは便利ではあるが、オーバーフロー・アンダーフローが発生する可能性もあり、使用には注意が必要。浮動小数点用なので主にプラントモデル向けの印象。</a:t>
            </a:r>
            <a:endParaRPr kumimoji="1" lang="en-US" altLang="ja-JP" sz="2000" dirty="0" smtClean="0"/>
          </a:p>
          <a:p>
            <a:pPr marL="0" indent="0">
              <a:buNone/>
            </a:pPr>
            <a:r>
              <a:rPr kumimoji="1" lang="en-US" altLang="ja-JP" sz="2000" dirty="0" smtClean="0"/>
              <a:t>【</a:t>
            </a:r>
            <a:r>
              <a:rPr kumimoji="1" lang="ja-JP" altLang="en-US" sz="2000" dirty="0"/>
              <a:t>疑問点</a:t>
            </a:r>
            <a:r>
              <a:rPr kumimoji="1" lang="en-US" altLang="ja-JP" sz="2000" dirty="0" smtClean="0"/>
              <a:t>】</a:t>
            </a:r>
          </a:p>
          <a:p>
            <a:pPr marL="0" indent="0">
              <a:buNone/>
            </a:pPr>
            <a:r>
              <a:rPr kumimoji="1" lang="ja-JP" altLang="en-US" sz="2000" dirty="0" smtClean="0"/>
              <a:t>・</a:t>
            </a:r>
            <a:r>
              <a:rPr lang="en-US" altLang="ja-JP" sz="2000" dirty="0"/>
              <a:t> Unit </a:t>
            </a:r>
            <a:r>
              <a:rPr lang="en-US" altLang="ja-JP" sz="2000" dirty="0" smtClean="0"/>
              <a:t>Conversion</a:t>
            </a:r>
            <a:r>
              <a:rPr lang="ja-JP" altLang="en-US" sz="2000" dirty="0" smtClean="0"/>
              <a:t>パラメータ　出力データ型の</a:t>
            </a:r>
            <a:r>
              <a:rPr lang="en-US" altLang="ja-JP" sz="2000" dirty="0" smtClean="0"/>
              <a:t>internal rule</a:t>
            </a:r>
            <a:r>
              <a:rPr lang="ja-JP" altLang="en-US" sz="2000" dirty="0" smtClean="0"/>
              <a:t>と</a:t>
            </a:r>
            <a:endParaRPr lang="en-US" altLang="ja-JP" sz="2000" dirty="0" smtClean="0"/>
          </a:p>
          <a:p>
            <a:pPr marL="0" indent="0">
              <a:buNone/>
            </a:pPr>
            <a:r>
              <a:rPr lang="ja-JP" altLang="en-US" sz="2000" dirty="0"/>
              <a:t>　</a:t>
            </a:r>
            <a:r>
              <a:rPr lang="en-US" altLang="ja-JP" sz="2000" dirty="0" smtClean="0"/>
              <a:t>back propagation</a:t>
            </a:r>
            <a:r>
              <a:rPr lang="ja-JP" altLang="en-US" sz="2000" dirty="0" smtClean="0"/>
              <a:t>が、返還後単位の選択に与える影響の</a:t>
            </a:r>
            <a:r>
              <a:rPr lang="ja-JP" altLang="en-US" sz="2000" dirty="0" smtClean="0"/>
              <a:t>有無</a:t>
            </a:r>
            <a:endParaRPr lang="en-US" altLang="ja-JP" sz="2000" dirty="0" smtClean="0"/>
          </a:p>
        </p:txBody>
      </p:sp>
    </p:spTree>
    <p:extLst>
      <p:ext uri="{BB962C8B-B14F-4D97-AF65-F5344CB8AC3E}">
        <p14:creationId xmlns:p14="http://schemas.microsoft.com/office/powerpoint/2010/main" val="1795520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Unit Conversion – </a:t>
            </a:r>
            <a:r>
              <a:rPr lang="ja-JP" altLang="en-US" dirty="0" smtClean="0"/>
              <a:t>コード生成 </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サンプル：速度単位変換 </a:t>
            </a:r>
            <a:r>
              <a:rPr kumimoji="1" lang="en-US" altLang="ja-JP" sz="1600" dirty="0" smtClean="0"/>
              <a:t>(km/h </a:t>
            </a:r>
            <a:r>
              <a:rPr kumimoji="1" lang="ja-JP" altLang="en-US" sz="1600" dirty="0" smtClean="0"/>
              <a:t>→ </a:t>
            </a:r>
            <a:r>
              <a:rPr kumimoji="1" lang="en-US" altLang="ja-JP" sz="1600" dirty="0" smtClean="0"/>
              <a:t>m/s)</a:t>
            </a:r>
          </a:p>
          <a:p>
            <a:endParaRPr kumimoji="1" lang="en-US" altLang="ja-JP" sz="1600" dirty="0"/>
          </a:p>
          <a:p>
            <a:endParaRPr kumimoji="1" lang="en-US" altLang="ja-JP" sz="1600" dirty="0" smtClean="0"/>
          </a:p>
          <a:p>
            <a:endParaRPr kumimoji="1" lang="en-US" altLang="ja-JP" sz="1600" dirty="0"/>
          </a:p>
          <a:p>
            <a:endParaRPr kumimoji="1" lang="en-US" altLang="ja-JP" sz="1600" dirty="0" smtClean="0"/>
          </a:p>
          <a:p>
            <a:endParaRPr kumimoji="1" lang="en-US" altLang="ja-JP" sz="1600" dirty="0"/>
          </a:p>
          <a:p>
            <a:endParaRPr kumimoji="1" lang="en-US" altLang="ja-JP" sz="1600" dirty="0" smtClean="0"/>
          </a:p>
          <a:p>
            <a:r>
              <a:rPr kumimoji="1" lang="ja-JP" altLang="en-US" sz="1600" dirty="0" smtClean="0"/>
              <a:t>コード生成結果</a:t>
            </a:r>
            <a:endParaRPr kumimoji="1" lang="ja-JP" altLang="en-US" sz="1600" dirty="0"/>
          </a:p>
        </p:txBody>
      </p:sp>
      <p:pic>
        <p:nvPicPr>
          <p:cNvPr id="5" name="図 4"/>
          <p:cNvPicPr>
            <a:picLocks noChangeAspect="1"/>
          </p:cNvPicPr>
          <p:nvPr/>
        </p:nvPicPr>
        <p:blipFill>
          <a:blip r:embed="rId2"/>
          <a:stretch>
            <a:fillRect/>
          </a:stretch>
        </p:blipFill>
        <p:spPr>
          <a:xfrm>
            <a:off x="2076450" y="1600199"/>
            <a:ext cx="5257800" cy="1269346"/>
          </a:xfrm>
          <a:prstGeom prst="rect">
            <a:avLst/>
          </a:prstGeom>
        </p:spPr>
      </p:pic>
      <p:pic>
        <p:nvPicPr>
          <p:cNvPr id="6" name="図 5"/>
          <p:cNvPicPr>
            <a:picLocks noChangeAspect="1"/>
          </p:cNvPicPr>
          <p:nvPr/>
        </p:nvPicPr>
        <p:blipFill>
          <a:blip r:embed="rId3"/>
          <a:stretch>
            <a:fillRect/>
          </a:stretch>
        </p:blipFill>
        <p:spPr>
          <a:xfrm>
            <a:off x="1447800" y="3810000"/>
            <a:ext cx="4057650" cy="1978315"/>
          </a:xfrm>
          <a:prstGeom prst="rect">
            <a:avLst/>
          </a:prstGeom>
        </p:spPr>
      </p:pic>
      <p:sp>
        <p:nvSpPr>
          <p:cNvPr id="7" name="正方形/長方形 6"/>
          <p:cNvSpPr/>
          <p:nvPr/>
        </p:nvSpPr>
        <p:spPr bwMode="auto">
          <a:xfrm>
            <a:off x="1436336" y="4876800"/>
            <a:ext cx="3897664" cy="750232"/>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4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5543887" y="5062380"/>
            <a:ext cx="2743200" cy="379071"/>
          </a:xfrm>
          <a:prstGeom prst="rect">
            <a:avLst/>
          </a:prstGeom>
          <a:solidFill>
            <a:schemeClr val="bg1"/>
          </a:solidFill>
          <a:ln w="95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km/h </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m/s</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の変換処理が出力</a:t>
            </a:r>
          </a:p>
        </p:txBody>
      </p:sp>
    </p:spTree>
    <p:extLst>
      <p:ext uri="{BB962C8B-B14F-4D97-AF65-F5344CB8AC3E}">
        <p14:creationId xmlns:p14="http://schemas.microsoft.com/office/powerpoint/2010/main" val="163624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Simulink</a:t>
            </a:r>
            <a:r>
              <a:rPr kumimoji="1" lang="ja-JP" altLang="en-US" dirty="0" smtClean="0"/>
              <a:t>の単位</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914401"/>
            <a:ext cx="5715001" cy="2485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3733800"/>
            <a:ext cx="2693644" cy="20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3964478"/>
            <a:ext cx="5707008" cy="225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bwMode="auto">
          <a:xfrm>
            <a:off x="796102" y="2895600"/>
            <a:ext cx="2328098" cy="4572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 6"/>
          <p:cNvSpPr/>
          <p:nvPr/>
        </p:nvSpPr>
        <p:spPr bwMode="auto">
          <a:xfrm>
            <a:off x="777567" y="4495800"/>
            <a:ext cx="1792638" cy="1828800"/>
          </a:xfrm>
          <a:prstGeom prst="roundRect">
            <a:avLst>
              <a:gd name="adj" fmla="val 7936"/>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64163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許可されている単位</a:t>
            </a:r>
            <a:endParaRPr kumimoji="1" lang="ja-JP" altLang="en-US" dirty="0"/>
          </a:p>
        </p:txBody>
      </p:sp>
      <p:sp>
        <p:nvSpPr>
          <p:cNvPr id="3" name="コンテンツ プレースホルダー 2"/>
          <p:cNvSpPr>
            <a:spLocks noGrp="1"/>
          </p:cNvSpPr>
          <p:nvPr>
            <p:ph idx="1"/>
          </p:nvPr>
        </p:nvSpPr>
        <p:spPr>
          <a:xfrm>
            <a:off x="457200" y="762000"/>
            <a:ext cx="8229600" cy="776287"/>
          </a:xfrm>
        </p:spPr>
        <p:txBody>
          <a:bodyPr/>
          <a:lstStyle/>
          <a:p>
            <a:pPr marL="0" indent="0">
              <a:buNone/>
            </a:pPr>
            <a:r>
              <a:rPr kumimoji="1" lang="en-US" altLang="ja-JP" dirty="0" err="1" smtClean="0"/>
              <a:t>matlab</a:t>
            </a:r>
            <a:r>
              <a:rPr kumimoji="1" lang="ja-JP" altLang="en-US" dirty="0" smtClean="0"/>
              <a:t>インストールパス内</a:t>
            </a:r>
            <a:r>
              <a:rPr kumimoji="1" lang="en-US" altLang="ja-JP" dirty="0" smtClean="0"/>
              <a:t>/toolbox/</a:t>
            </a:r>
            <a:r>
              <a:rPr kumimoji="1" lang="en-US" altLang="ja-JP" dirty="0" err="1" smtClean="0"/>
              <a:t>simulink</a:t>
            </a:r>
            <a:r>
              <a:rPr kumimoji="1" lang="en-US" altLang="ja-JP" dirty="0" smtClean="0"/>
              <a:t>/</a:t>
            </a:r>
            <a:r>
              <a:rPr kumimoji="1" lang="en-US" altLang="ja-JP" dirty="0" err="1" smtClean="0"/>
              <a:t>simulink</a:t>
            </a:r>
            <a:r>
              <a:rPr kumimoji="1" lang="en-US" altLang="ja-JP" dirty="0" smtClean="0"/>
              <a:t>/units/doc/simulink_units_list.html</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17416"/>
            <a:ext cx="7848600" cy="404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コンテンツ プレースホルダー 2"/>
          <p:cNvSpPr txBox="1">
            <a:spLocks/>
          </p:cNvSpPr>
          <p:nvPr/>
        </p:nvSpPr>
        <p:spPr bwMode="auto">
          <a:xfrm>
            <a:off x="464820" y="5638800"/>
            <a:ext cx="8229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lang="ja-JP" altLang="en-US" kern="0" dirty="0"/>
              <a:t>リスト</a:t>
            </a:r>
            <a:r>
              <a:rPr lang="ja-JP" altLang="en-US" kern="0" dirty="0" smtClean="0"/>
              <a:t>に直接は記載されていないが、</a:t>
            </a:r>
            <a:r>
              <a:rPr lang="en-US" altLang="ja-JP" kern="0" dirty="0" smtClean="0"/>
              <a:t>Nm(N*m</a:t>
            </a:r>
            <a:r>
              <a:rPr lang="ja-JP" altLang="en-US" kern="0" dirty="0" smtClean="0"/>
              <a:t>と記述</a:t>
            </a:r>
            <a:r>
              <a:rPr lang="en-US" altLang="ja-JP" kern="0" dirty="0" smtClean="0"/>
              <a:t>)</a:t>
            </a:r>
            <a:r>
              <a:rPr lang="ja-JP" altLang="en-US" kern="0" dirty="0" smtClean="0"/>
              <a:t>等の組み合わせた状態でも使用可能</a:t>
            </a:r>
            <a:endParaRPr kumimoji="1" lang="ja-JP" altLang="en-US" kern="0" dirty="0"/>
          </a:p>
        </p:txBody>
      </p:sp>
    </p:spTree>
    <p:extLst>
      <p:ext uri="{BB962C8B-B14F-4D97-AF65-F5344CB8AC3E}">
        <p14:creationId xmlns:p14="http://schemas.microsoft.com/office/powerpoint/2010/main" val="1745346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ja-JP" altLang="en-US" dirty="0"/>
              <a:t>：</a:t>
            </a:r>
            <a:r>
              <a:rPr kumimoji="1" lang="ja-JP" altLang="en-US" dirty="0" smtClean="0"/>
              <a:t>単位の変換</a:t>
            </a:r>
            <a:endParaRPr kumimoji="1" lang="ja-JP" altLang="en-US" dirty="0"/>
          </a:p>
        </p:txBody>
      </p:sp>
      <p:sp>
        <p:nvSpPr>
          <p:cNvPr id="4" name="Rectangle 1"/>
          <p:cNvSpPr>
            <a:spLocks noChangeArrowheads="1"/>
          </p:cNvSpPr>
          <p:nvPr/>
        </p:nvSpPr>
        <p:spPr bwMode="auto">
          <a:xfrm>
            <a:off x="762000" y="2860025"/>
            <a:ext cx="7229728" cy="204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 tIns="0" rIns="0" bIns="57132"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a:t>
            </a:r>
            <a:r>
              <a:rPr kumimoji="0" lang="ja-JP" altLang="ja-JP" sz="700" b="0" i="0" u="none" strike="noStrike" cap="none" normalizeH="0" baseline="3000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では、次のような既知の数学的な関係をもつ不一致を検出した場合に端子間で単位を変換できます。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スケーリング ファクター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変換係数とオフセット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°F</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(華氏) から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°C</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(摂氏) へなど)</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スケーリングされた逆数の単位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mpg</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(ガロンあたりの走行マイル数) や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L/km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(キロメートルあたりのリットル数) など)</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たとえば、単位が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cm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の 1 </a:t>
            </a:r>
            <a:r>
              <a:rPr kumimoji="0" lang="ja-JP" altLang="ja-JP" sz="900" b="0" i="0" u="none" strike="noStrike" cap="none" normalizeH="0" baseline="0" dirty="0" err="1"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つの</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端子を単位が </a:t>
            </a:r>
            <a:r>
              <a:rPr kumimoji="0" lang="ja-JP" altLang="ja-JP" sz="1000" b="0" i="0" u="none" strike="noStrike" cap="none" normalizeH="0" baseline="0" dirty="0" smtClean="0">
                <a:ln>
                  <a:noFill/>
                </a:ln>
                <a:solidFill>
                  <a:srgbClr val="404040"/>
                </a:solidFill>
                <a:effectLst/>
                <a:latin typeface="Arial Unicode MS" panose="020B0604020202020204" pitchFamily="50" charset="-128"/>
                <a:ea typeface="Menlo"/>
                <a:cs typeface="メイリオ" panose="020B0604030504040204" pitchFamily="50" charset="-128"/>
              </a:rPr>
              <a:t>mm</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の端子に接続すると、Simulink は 1 つの単位を自動的にスケーリングして他の単位と連携させることができます。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でモデルの単位の不一致を自動的に変換できるようにするには、</a:t>
            </a:r>
            <a:r>
              <a:rPr kumimoji="0" lang="ja-JP" altLang="ja-JP" sz="900" b="1"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[自動単位変換を許可]</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コンフィギュレーション パラメーターを選択します。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がブロック端子での信号単位の変換に成功すると、  </a:t>
            </a:r>
            <a:r>
              <a:rPr kumimoji="0" lang="ja-JP" altLang="ja-JP" sz="8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が表示されます。</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Simulink で自動変換が不可能であることが検出されると、  </a:t>
            </a:r>
            <a:r>
              <a:rPr kumimoji="0" lang="ja-JP" altLang="ja-JP" sz="8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が表示されます。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変換係数またはオフセットで区切られた単位を手動で変換するには、次のようにします。</a:t>
            </a:r>
            <a:endParaRPr kumimoji="0" lang="ja-JP" altLang="ja-JP"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ja-JP" altLang="ja-JP" sz="900" b="1"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[自動単位変換を許可]</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コンフィギュレーション パラメーターをクリアします。</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単位を変換する端子間に </a:t>
            </a:r>
            <a:r>
              <a:rPr kumimoji="0" lang="ja-JP" altLang="ja-JP" sz="900" b="0" i="0" u="none" strike="noStrike" cap="none" normalizeH="0" baseline="0" dirty="0" smtClean="0">
                <a:ln>
                  <a:noFill/>
                </a:ln>
                <a:solidFill>
                  <a:srgbClr val="005487"/>
                </a:solidFill>
                <a:effectLst/>
                <a:latin typeface="メイリオ" panose="020B0604030504040204" pitchFamily="50" charset="-128"/>
                <a:ea typeface="メイリオ" panose="020B0604030504040204" pitchFamily="50" charset="-128"/>
                <a:cs typeface="メイリオ" panose="020B0604030504040204" pitchFamily="50" charset="-128"/>
                <a:hlinkClick r:id="rId2"/>
              </a:rPr>
              <a:t>Unit Conversion</a:t>
            </a:r>
            <a:r>
              <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rPr>
              <a:t> ブロックを挿入します。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900" b="0" i="0" u="none" strike="noStrike" cap="none" normalizeH="0" baseline="0" dirty="0" smtClean="0">
              <a:ln>
                <a:noFill/>
              </a:ln>
              <a:solidFill>
                <a:srgbClr val="40404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s://jp.mathworks.com/help/simulink/ug/units_convoarrow_ja_J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003025"/>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jp.mathworks.com/help/simulink/ug/units_no_convoarrow_ja_J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4139550"/>
            <a:ext cx="133350" cy="13335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685800" y="1941570"/>
            <a:ext cx="8001000" cy="461665"/>
          </a:xfrm>
          <a:prstGeom prst="rect">
            <a:avLst/>
          </a:prstGeom>
        </p:spPr>
        <p:txBody>
          <a:bodyPr wrap="square">
            <a:spAutoFit/>
          </a:bodyPr>
          <a:lstStyle/>
          <a:p>
            <a:r>
              <a:rPr lang="en-US" altLang="ja-JP" sz="1200" dirty="0" smtClean="0"/>
              <a:t>Mathworks</a:t>
            </a:r>
            <a:r>
              <a:rPr lang="ja-JP" altLang="en-US" sz="1200" dirty="0" smtClean="0"/>
              <a:t>ヘルプの抜粋：</a:t>
            </a:r>
            <a:endParaRPr lang="en-US" altLang="ja-JP" sz="1200" dirty="0" smtClean="0">
              <a:hlinkClick r:id="rId5"/>
            </a:endParaRPr>
          </a:p>
          <a:p>
            <a:r>
              <a:rPr lang="en-US" altLang="ja-JP" sz="1200" dirty="0" smtClean="0">
                <a:hlinkClick r:id="rId5"/>
              </a:rPr>
              <a:t>https</a:t>
            </a:r>
            <a:r>
              <a:rPr lang="en-US" altLang="ja-JP" sz="1200" dirty="0">
                <a:hlinkClick r:id="rId5"/>
              </a:rPr>
              <a:t>://jp.mathworks.com/help/simulink/ug/convert-units.html</a:t>
            </a:r>
            <a:endParaRPr lang="ja-JP" altLang="en-US" sz="1200" dirty="0"/>
          </a:p>
        </p:txBody>
      </p:sp>
      <p:sp>
        <p:nvSpPr>
          <p:cNvPr id="6" name="正方形/長方形 5"/>
          <p:cNvSpPr/>
          <p:nvPr/>
        </p:nvSpPr>
        <p:spPr>
          <a:xfrm>
            <a:off x="762000" y="4902200"/>
            <a:ext cx="7391400" cy="1338828"/>
          </a:xfrm>
          <a:prstGeom prst="rect">
            <a:avLst/>
          </a:prstGeom>
        </p:spPr>
        <p:txBody>
          <a:bodyPr wrap="square">
            <a:spAutoFit/>
          </a:bodyPr>
          <a:lstStyle/>
          <a:p>
            <a:r>
              <a:rPr lang="ja-JP" altLang="en-US" sz="900" b="1" dirty="0">
                <a:solidFill>
                  <a:srgbClr val="C45400"/>
                </a:solidFill>
                <a:latin typeface="Meiryo" panose="020B0604030504040204" pitchFamily="50" charset="-128"/>
                <a:ea typeface="Meiryo" panose="020B0604030504040204" pitchFamily="50" charset="-128"/>
              </a:rPr>
              <a:t>単位の自動変換の制限</a:t>
            </a:r>
          </a:p>
          <a:p>
            <a:r>
              <a:rPr lang="en-US" altLang="ja-JP" sz="900" dirty="0">
                <a:solidFill>
                  <a:srgbClr val="404040"/>
                </a:solidFill>
                <a:latin typeface="Meiryo" panose="020B0604030504040204" pitchFamily="50" charset="-128"/>
                <a:ea typeface="Meiryo" panose="020B0604030504040204" pitchFamily="50" charset="-128"/>
              </a:rPr>
              <a:t>Simulink </a:t>
            </a:r>
            <a:r>
              <a:rPr lang="ja-JP" altLang="en-US" sz="900" dirty="0">
                <a:solidFill>
                  <a:srgbClr val="404040"/>
                </a:solidFill>
                <a:latin typeface="Meiryo" panose="020B0604030504040204" pitchFamily="50" charset="-128"/>
                <a:ea typeface="Meiryo" panose="020B0604030504040204" pitchFamily="50" charset="-128"/>
              </a:rPr>
              <a:t>では、以下では自動変換を実行できません。</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同時実行に設定されたモデルのルート レベルまたはエクスポート関数モデル。詳細については、</a:t>
            </a:r>
            <a:r>
              <a:rPr lang="ja-JP" altLang="en-US" sz="900" dirty="0">
                <a:solidFill>
                  <a:srgbClr val="005487"/>
                </a:solidFill>
                <a:latin typeface="Meiryo" panose="020B0604030504040204" pitchFamily="50" charset="-128"/>
                <a:ea typeface="Meiryo" panose="020B0604030504040204" pitchFamily="50" charset="-128"/>
                <a:hlinkClick r:id="rId6"/>
              </a:rPr>
              <a:t>同時実行用のモデルの構成</a:t>
            </a:r>
            <a:r>
              <a:rPr lang="ja-JP" altLang="en-US" sz="900" dirty="0">
                <a:solidFill>
                  <a:srgbClr val="404040"/>
                </a:solidFill>
                <a:latin typeface="Meiryo" panose="020B0604030504040204" pitchFamily="50" charset="-128"/>
                <a:ea typeface="Meiryo" panose="020B0604030504040204" pitchFamily="50" charset="-128"/>
              </a:rPr>
              <a:t>と</a:t>
            </a:r>
            <a:r>
              <a:rPr lang="ja-JP" altLang="en-US" sz="900" dirty="0">
                <a:solidFill>
                  <a:srgbClr val="005487"/>
                </a:solidFill>
                <a:latin typeface="Meiryo" panose="020B0604030504040204" pitchFamily="50" charset="-128"/>
                <a:ea typeface="Meiryo" panose="020B0604030504040204" pitchFamily="50" charset="-128"/>
                <a:hlinkClick r:id="rId7"/>
              </a:rPr>
              <a:t>エクスポート関数モデルの概要</a:t>
            </a:r>
            <a:r>
              <a:rPr lang="ja-JP" altLang="en-US" sz="900" dirty="0">
                <a:solidFill>
                  <a:srgbClr val="404040"/>
                </a:solidFill>
                <a:latin typeface="Meiryo" panose="020B0604030504040204" pitchFamily="50" charset="-128"/>
                <a:ea typeface="Meiryo" panose="020B0604030504040204" pitchFamily="50" charset="-128"/>
              </a:rPr>
              <a:t>を参照してください。</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固定小数点と整数型信号の場合。</a:t>
            </a:r>
          </a:p>
          <a:p>
            <a:pPr>
              <a:buFont typeface="Arial" panose="020B0604020202020204" pitchFamily="34" charset="0"/>
              <a:buChar char="•"/>
            </a:pPr>
            <a:r>
              <a:rPr lang="en-US" altLang="ja-JP" sz="900" dirty="0">
                <a:solidFill>
                  <a:srgbClr val="404040"/>
                </a:solidFill>
                <a:latin typeface="Meiryo" panose="020B0604030504040204" pitchFamily="50" charset="-128"/>
                <a:ea typeface="Meiryo" panose="020B0604030504040204" pitchFamily="50" charset="-128"/>
              </a:rPr>
              <a:t>Merge </a:t>
            </a:r>
            <a:r>
              <a:rPr lang="ja-JP" altLang="en-US" sz="900" dirty="0">
                <a:solidFill>
                  <a:srgbClr val="404040"/>
                </a:solidFill>
                <a:latin typeface="Meiryo" panose="020B0604030504040204" pitchFamily="50" charset="-128"/>
                <a:ea typeface="Meiryo" panose="020B0604030504040204" pitchFamily="50" charset="-128"/>
              </a:rPr>
              <a:t>ブロックの入力端子。</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非同期の </a:t>
            </a:r>
            <a:r>
              <a:rPr lang="en-US" altLang="ja-JP" sz="900" dirty="0">
                <a:solidFill>
                  <a:srgbClr val="404040"/>
                </a:solidFill>
                <a:latin typeface="Meiryo" panose="020B0604030504040204" pitchFamily="50" charset="-128"/>
                <a:ea typeface="Meiryo" panose="020B0604030504040204" pitchFamily="50" charset="-128"/>
              </a:rPr>
              <a:t>Rate Transition </a:t>
            </a:r>
            <a:r>
              <a:rPr lang="ja-JP" altLang="en-US" sz="900" dirty="0">
                <a:solidFill>
                  <a:srgbClr val="404040"/>
                </a:solidFill>
                <a:latin typeface="Meiryo" panose="020B0604030504040204" pitchFamily="50" charset="-128"/>
                <a:ea typeface="Meiryo" panose="020B0604030504040204" pitchFamily="50" charset="-128"/>
              </a:rPr>
              <a:t>ブロックの任意の端子。</a:t>
            </a:r>
          </a:p>
          <a:p>
            <a:pPr>
              <a:buFont typeface="Arial" panose="020B0604020202020204" pitchFamily="34" charset="0"/>
              <a:buChar char="•"/>
            </a:pPr>
            <a:r>
              <a:rPr lang="en-US" altLang="ja-JP" sz="900" dirty="0">
                <a:solidFill>
                  <a:srgbClr val="404040"/>
                </a:solidFill>
                <a:latin typeface="Meiryo" panose="020B0604030504040204" pitchFamily="50" charset="-128"/>
                <a:ea typeface="Meiryo" panose="020B0604030504040204" pitchFamily="50" charset="-128"/>
              </a:rPr>
              <a:t>Function-Call Subsystem </a:t>
            </a:r>
            <a:r>
              <a:rPr lang="ja-JP" altLang="en-US" sz="900" dirty="0">
                <a:solidFill>
                  <a:srgbClr val="404040"/>
                </a:solidFill>
                <a:latin typeface="Meiryo" panose="020B0604030504040204" pitchFamily="50" charset="-128"/>
                <a:ea typeface="Meiryo" panose="020B0604030504040204" pitchFamily="50" charset="-128"/>
              </a:rPr>
              <a:t>の入力端子。</a:t>
            </a:r>
          </a:p>
          <a:p>
            <a:pPr>
              <a:buFont typeface="Arial" panose="020B0604020202020204" pitchFamily="34" charset="0"/>
              <a:buChar char="•"/>
            </a:pPr>
            <a:r>
              <a:rPr lang="ja-JP" altLang="en-US" sz="900" dirty="0">
                <a:solidFill>
                  <a:srgbClr val="404040"/>
                </a:solidFill>
                <a:latin typeface="Meiryo" panose="020B0604030504040204" pitchFamily="50" charset="-128"/>
                <a:ea typeface="Meiryo" panose="020B0604030504040204" pitchFamily="50" charset="-128"/>
              </a:rPr>
              <a:t>バス信号の場合。</a:t>
            </a:r>
            <a:endParaRPr lang="ja-JP" altLang="en-US" sz="900" b="0" i="0" dirty="0">
              <a:solidFill>
                <a:srgbClr val="404040"/>
              </a:solidFill>
              <a:effectLst/>
              <a:latin typeface="Meiryo" panose="020B0604030504040204" pitchFamily="50" charset="-128"/>
              <a:ea typeface="Meiryo" panose="020B0604030504040204" pitchFamily="50" charset="-128"/>
            </a:endParaRPr>
          </a:p>
        </p:txBody>
      </p:sp>
      <p:sp>
        <p:nvSpPr>
          <p:cNvPr id="7" name="正方形/長方形 6"/>
          <p:cNvSpPr/>
          <p:nvPr/>
        </p:nvSpPr>
        <p:spPr>
          <a:xfrm>
            <a:off x="685800" y="2493744"/>
            <a:ext cx="4572000" cy="646331"/>
          </a:xfrm>
          <a:prstGeom prst="rect">
            <a:avLst/>
          </a:prstGeom>
        </p:spPr>
        <p:txBody>
          <a:bodyPr>
            <a:spAutoFit/>
          </a:bodyPr>
          <a:lstStyle/>
          <a:p>
            <a:r>
              <a:rPr lang="ja-JP" altLang="en-US" sz="1200" b="1" dirty="0">
                <a:solidFill>
                  <a:srgbClr val="C45400"/>
                </a:solidFill>
                <a:latin typeface="Meiryo" panose="020B0604030504040204" pitchFamily="50" charset="-128"/>
                <a:ea typeface="Meiryo" panose="020B0604030504040204" pitchFamily="50" charset="-128"/>
              </a:rPr>
              <a:t>単位の変換</a:t>
            </a:r>
          </a:p>
          <a:p>
            <a:r>
              <a:rPr lang="ja-JP" altLang="en-US" sz="1200" dirty="0"/>
              <a:t/>
            </a:r>
            <a:br>
              <a:rPr lang="ja-JP" altLang="en-US" sz="1200" dirty="0"/>
            </a:br>
            <a:endParaRPr lang="ja-JP" altLang="en-US" sz="1200" dirty="0"/>
          </a:p>
        </p:txBody>
      </p:sp>
      <p:sp>
        <p:nvSpPr>
          <p:cNvPr id="10" name="コンテンツ プレースホルダー 2"/>
          <p:cNvSpPr>
            <a:spLocks noGrp="1"/>
          </p:cNvSpPr>
          <p:nvPr>
            <p:ph idx="1"/>
          </p:nvPr>
        </p:nvSpPr>
        <p:spPr>
          <a:xfrm>
            <a:off x="535106" y="838201"/>
            <a:ext cx="8532694" cy="689694"/>
          </a:xfrm>
        </p:spPr>
        <p:txBody>
          <a:bodyPr/>
          <a:lstStyle/>
          <a:p>
            <a:r>
              <a:rPr kumimoji="1" lang="en-US" altLang="ja-JP" sz="1400" dirty="0" smtClean="0"/>
              <a:t>Configuration Parameter</a:t>
            </a:r>
            <a:r>
              <a:rPr kumimoji="1" lang="ja-JP" altLang="en-US" sz="1400" dirty="0" smtClean="0"/>
              <a:t>で「自動単位変換を許可」にすることで、ブロック端子間の単位の自動変換が可能</a:t>
            </a:r>
            <a:endParaRPr kumimoji="1" lang="en-US" altLang="ja-JP" sz="1400" dirty="0" smtClean="0"/>
          </a:p>
          <a:p>
            <a:r>
              <a:rPr kumimoji="1" lang="ja-JP" altLang="en-US" sz="1400" dirty="0"/>
              <a:t>変換係数</a:t>
            </a:r>
            <a:r>
              <a:rPr kumimoji="1" lang="ja-JP" altLang="en-US" sz="1400" dirty="0" smtClean="0"/>
              <a:t>やオフセットで区切られた単位を変換するには </a:t>
            </a:r>
            <a:r>
              <a:rPr kumimoji="1" lang="en-US" altLang="ja-JP" sz="1400" dirty="0" smtClean="0"/>
              <a:t>Unit Conversion</a:t>
            </a:r>
            <a:r>
              <a:rPr kumimoji="1" lang="ja-JP" altLang="en-US" sz="1400" dirty="0" smtClean="0"/>
              <a:t>ブロックを利用する</a:t>
            </a:r>
            <a:endParaRPr kumimoji="1" lang="en-US" altLang="ja-JP" sz="1400" dirty="0" smtClean="0"/>
          </a:p>
        </p:txBody>
      </p:sp>
    </p:spTree>
    <p:extLst>
      <p:ext uri="{BB962C8B-B14F-4D97-AF65-F5344CB8AC3E}">
        <p14:creationId xmlns:p14="http://schemas.microsoft.com/office/powerpoint/2010/main" val="230470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07087391"/>
              </p:ext>
            </p:extLst>
          </p:nvPr>
        </p:nvGraphicFramePr>
        <p:xfrm>
          <a:off x="533400" y="990600"/>
          <a:ext cx="8458200" cy="5125720"/>
        </p:xfrm>
        <a:graphic>
          <a:graphicData uri="http://schemas.openxmlformats.org/drawingml/2006/table">
            <a:tbl>
              <a:tblPr firstRow="1" bandRow="1">
                <a:tableStyleId>{5C22544A-7EE6-4342-B048-85BDC9FD1C3A}</a:tableStyleId>
              </a:tblPr>
              <a:tblGrid>
                <a:gridCol w="2292668"/>
                <a:gridCol w="2660332"/>
                <a:gridCol w="3505200"/>
              </a:tblGrid>
              <a:tr h="370840">
                <a:tc>
                  <a:txBody>
                    <a:bodyPr/>
                    <a:lstStyle/>
                    <a:p>
                      <a:r>
                        <a:rPr kumimoji="1" lang="ja-JP" altLang="en-US" sz="1400" dirty="0" smtClean="0">
                          <a:solidFill>
                            <a:schemeClr val="tx1"/>
                          </a:solidFill>
                        </a:rPr>
                        <a:t>ブロック</a:t>
                      </a:r>
                      <a:endParaRPr kumimoji="1" lang="ja-JP" altLang="en-US" sz="1400" dirty="0">
                        <a:solidFill>
                          <a:schemeClr val="tx1"/>
                        </a:solidFill>
                      </a:endParaRPr>
                    </a:p>
                  </a:txBody>
                  <a:tcPr/>
                </a:tc>
                <a:tc>
                  <a:txBody>
                    <a:bodyPr/>
                    <a:lstStyle/>
                    <a:p>
                      <a:r>
                        <a:rPr kumimoji="1" lang="ja-JP" altLang="en-US" sz="1400" dirty="0" smtClean="0">
                          <a:solidFill>
                            <a:schemeClr val="tx1"/>
                          </a:solidFill>
                        </a:rPr>
                        <a:t>特徴</a:t>
                      </a:r>
                      <a:endParaRPr kumimoji="1" lang="ja-JP" altLang="en-US" sz="1400" dirty="0">
                        <a:solidFill>
                          <a:schemeClr val="tx1"/>
                        </a:solidFill>
                      </a:endParaRPr>
                    </a:p>
                  </a:txBody>
                  <a:tcPr/>
                </a:tc>
                <a:tc>
                  <a:txBody>
                    <a:bodyPr/>
                    <a:lstStyle/>
                    <a:p>
                      <a:r>
                        <a:rPr kumimoji="1" lang="ja-JP" altLang="en-US" sz="1400" dirty="0" smtClean="0">
                          <a:solidFill>
                            <a:schemeClr val="tx1"/>
                          </a:solidFill>
                        </a:rPr>
                        <a:t>詳細</a:t>
                      </a:r>
                      <a:r>
                        <a:rPr kumimoji="1" lang="en-US" altLang="ja-JP" sz="1400" dirty="0" smtClean="0">
                          <a:solidFill>
                            <a:schemeClr val="tx1"/>
                          </a:solidFill>
                        </a:rPr>
                        <a:t>,</a:t>
                      </a:r>
                      <a:r>
                        <a:rPr kumimoji="1" lang="en-US" altLang="ja-JP" sz="1400" baseline="0" dirty="0" smtClean="0">
                          <a:solidFill>
                            <a:schemeClr val="tx1"/>
                          </a:solidFill>
                        </a:rPr>
                        <a:t> </a:t>
                      </a:r>
                      <a:r>
                        <a:rPr kumimoji="1" lang="en-US" altLang="ja-JP" sz="1400" dirty="0" smtClean="0">
                          <a:solidFill>
                            <a:schemeClr val="tx1"/>
                          </a:solidFill>
                        </a:rPr>
                        <a:t>Use Case</a:t>
                      </a:r>
                      <a:endParaRPr kumimoji="1" lang="ja-JP" altLang="en-US" sz="1400" dirty="0">
                        <a:solidFill>
                          <a:schemeClr val="tx1"/>
                        </a:solidFill>
                      </a:endParaRPr>
                    </a:p>
                  </a:txBody>
                  <a:tcPr/>
                </a:tc>
              </a:tr>
              <a:tr h="370840">
                <a:tc>
                  <a:txBody>
                    <a:bodyPr/>
                    <a:lstStyle/>
                    <a:p>
                      <a:r>
                        <a:rPr lang="en-US" altLang="ja-JP" sz="1400" b="0" i="0" kern="1200" dirty="0" smtClean="0">
                          <a:solidFill>
                            <a:schemeClr val="dk1"/>
                          </a:solidFill>
                          <a:effectLst/>
                          <a:latin typeface="+mn-lt"/>
                          <a:ea typeface="+mn-ea"/>
                          <a:cs typeface="+mn-cs"/>
                        </a:rPr>
                        <a:t>Unit Conversion​</a:t>
                      </a:r>
                    </a:p>
                  </a:txBody>
                  <a:tcPr/>
                </a:tc>
                <a:tc>
                  <a:txBody>
                    <a:bodyPr/>
                    <a:lstStyle/>
                    <a:p>
                      <a:pPr marL="0" indent="0">
                        <a:buFont typeface="Arial" panose="020B0604020202020204" pitchFamily="34" charset="0"/>
                        <a:buNone/>
                      </a:pPr>
                      <a:r>
                        <a:rPr lang="ja-JP" altLang="en-US" sz="1400" b="0" i="0" kern="1200" dirty="0" smtClean="0">
                          <a:solidFill>
                            <a:schemeClr val="dk1"/>
                          </a:solidFill>
                          <a:effectLst/>
                          <a:latin typeface="+mn-lt"/>
                          <a:ea typeface="+mn-ea"/>
                          <a:cs typeface="+mn-cs"/>
                        </a:rPr>
                        <a:t>単位変換ブロックで、入力信号の単位→出力先の単位に自動変換する。</a:t>
                      </a:r>
                      <a:endParaRPr lang="en-US" altLang="ja-JP" sz="1400" b="0" i="0" kern="1200" dirty="0" smtClean="0">
                        <a:solidFill>
                          <a:schemeClr val="dk1"/>
                        </a:solidFill>
                        <a:effectLst/>
                        <a:latin typeface="+mn-lt"/>
                        <a:ea typeface="+mn-ea"/>
                        <a:cs typeface="+mn-cs"/>
                      </a:endParaRPr>
                    </a:p>
                    <a:p>
                      <a:pPr marL="0" indent="0">
                        <a:buFont typeface="Arial" panose="020B0604020202020204" pitchFamily="34" charset="0"/>
                        <a:buNone/>
                      </a:pPr>
                      <a:r>
                        <a:rPr lang="ja-JP" altLang="en-US" sz="1400" b="0" i="0" kern="1200" dirty="0" smtClean="0">
                          <a:solidFill>
                            <a:schemeClr val="dk1"/>
                          </a:solidFill>
                          <a:effectLst/>
                          <a:latin typeface="+mn-lt"/>
                          <a:ea typeface="+mn-ea"/>
                          <a:cs typeface="+mn-cs"/>
                        </a:rPr>
                        <a:t>変換係数またはオフセットで区切られた単位を変換するのに利用する。</a:t>
                      </a:r>
                      <a:endParaRPr lang="en-US" altLang="ja-JP" sz="1400" b="0" i="0" kern="1200" dirty="0" smtClean="0">
                        <a:solidFill>
                          <a:schemeClr val="dk1"/>
                        </a:solidFill>
                        <a:effectLst/>
                        <a:latin typeface="+mn-lt"/>
                        <a:ea typeface="+mn-ea"/>
                        <a:cs typeface="+mn-cs"/>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開発者は単位換算を意識（実装）する必要がなく、換算ミスや実装工数の削減</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Use Case</a:t>
                      </a:r>
                      <a:r>
                        <a:rPr kumimoji="1" lang="ja-JP" altLang="en-US" sz="1400" dirty="0" smtClean="0">
                          <a:solidFill>
                            <a:schemeClr val="tx1"/>
                          </a:solidFill>
                        </a:rPr>
                        <a:t>：</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smtClean="0">
                          <a:solidFill>
                            <a:schemeClr val="tx1"/>
                          </a:solidFill>
                        </a:rPr>
                        <a:t>SW</a:t>
                      </a:r>
                      <a:r>
                        <a:rPr kumimoji="1" lang="ja-JP" altLang="en-US" sz="1400" dirty="0" smtClean="0">
                          <a:solidFill>
                            <a:schemeClr val="tx1"/>
                          </a:solidFill>
                        </a:rPr>
                        <a:t>世代間の整合で単位変換が必要な場合（</a:t>
                      </a:r>
                      <a:r>
                        <a:rPr kumimoji="1" lang="en-US" altLang="ja-JP" sz="1400" dirty="0" smtClean="0">
                          <a:solidFill>
                            <a:schemeClr val="tx1"/>
                          </a:solidFill>
                        </a:rPr>
                        <a:t>IF</a:t>
                      </a:r>
                      <a:r>
                        <a:rPr kumimoji="1" lang="ja-JP" altLang="en-US" sz="1400" dirty="0" smtClean="0">
                          <a:solidFill>
                            <a:schemeClr val="tx1"/>
                          </a:solidFill>
                        </a:rPr>
                        <a:t>変更や移植が推測される）</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Unit System Configuration​</a:t>
                      </a:r>
                    </a:p>
                  </a:txBody>
                  <a:tcPr/>
                </a:tc>
                <a:tc>
                  <a:txBody>
                    <a:bodyPr/>
                    <a:lstStyle/>
                    <a:p>
                      <a:pPr marL="0" indent="0">
                        <a:buFont typeface="Arial" panose="020B0604020202020204" pitchFamily="34" charset="0"/>
                        <a:buNone/>
                      </a:pPr>
                      <a:r>
                        <a:rPr kumimoji="1" lang="ja-JP" altLang="en-US" sz="1400" dirty="0" smtClean="0">
                          <a:solidFill>
                            <a:schemeClr val="tx1"/>
                          </a:solidFill>
                        </a:rPr>
                        <a:t>許可される単位と許可されない単位を指定する。</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‘SI’, ‘English’, ‘SI (extended)’, ‘CGS‘ </a:t>
                      </a:r>
                      <a:r>
                        <a:rPr kumimoji="1" lang="ja-JP" altLang="en-US" sz="1400" dirty="0" smtClean="0">
                          <a:solidFill>
                            <a:schemeClr val="tx1"/>
                          </a:solidFill>
                        </a:rPr>
                        <a:t>から選択。</a:t>
                      </a:r>
                      <a:endParaRPr kumimoji="1" lang="en-US" altLang="ja-JP" sz="1400" dirty="0" smtClean="0">
                        <a:solidFill>
                          <a:schemeClr val="tx1"/>
                        </a:solidFill>
                      </a:endParaRPr>
                    </a:p>
                    <a:p>
                      <a:pPr marL="0" indent="0">
                        <a:buFont typeface="Arial" panose="020B0604020202020204" pitchFamily="34" charset="0"/>
                        <a:buNone/>
                      </a:pPr>
                      <a:endParaRPr kumimoji="1" lang="en-US" altLang="ja-JP" sz="1400" dirty="0" smtClean="0">
                        <a:solidFill>
                          <a:schemeClr val="tx1"/>
                        </a:solidFill>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開発者はモデル（サブシステム）単位で単位を意識すれば良く、統合モデルでの単位の不一致を検証可能</a:t>
                      </a:r>
                      <a:endParaRPr kumimoji="1" lang="en-US" altLang="ja-JP" sz="14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400" dirty="0" smtClean="0">
                          <a:solidFill>
                            <a:schemeClr val="tx1"/>
                          </a:solidFill>
                        </a:rPr>
                        <a:t>Use Case</a:t>
                      </a:r>
                      <a:r>
                        <a:rPr kumimoji="1" lang="ja-JP" altLang="en-US" sz="1400" dirty="0" smtClean="0">
                          <a:solidFill>
                            <a:schemeClr val="tx1"/>
                          </a:solidFill>
                        </a:rPr>
                        <a:t>：</a:t>
                      </a:r>
                      <a:endParaRPr kumimoji="1" lang="en-US" altLang="ja-JP" sz="1400" dirty="0" smtClean="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モデル単位で単位が異なる</a:t>
                      </a:r>
                      <a:r>
                        <a:rPr kumimoji="1" lang="en-US" altLang="ja-JP" sz="1400" b="0" i="0" u="none" strike="noStrike" kern="1200" cap="none" spc="0" normalizeH="0" baseline="0" noProof="0" dirty="0" smtClean="0">
                          <a:ln>
                            <a:noFill/>
                          </a:ln>
                          <a:solidFill>
                            <a:srgbClr val="000000"/>
                          </a:solidFill>
                          <a:effectLst/>
                          <a:uLnTx/>
                          <a:uFillTx/>
                          <a:latin typeface="+mn-lt"/>
                          <a:ea typeface="+mn-ea"/>
                          <a:cs typeface="+mn-cs"/>
                        </a:rPr>
                        <a:t>SW</a:t>
                      </a: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統合時の検証</a:t>
                      </a:r>
                      <a:endParaRPr kumimoji="1" lang="en-US" altLang="ja-JP" sz="1400" b="0" i="0" u="none" strike="noStrike" kern="1200" cap="none" spc="0" normalizeH="0" baseline="0" noProof="0" dirty="0" smtClean="0">
                        <a:ln>
                          <a:noFill/>
                        </a:ln>
                        <a:solidFill>
                          <a:srgbClr val="000000"/>
                        </a:solidFill>
                        <a:effectLst/>
                        <a:uLnTx/>
                        <a:uFillTx/>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dirty="0" smtClean="0">
                          <a:ln>
                            <a:noFill/>
                          </a:ln>
                          <a:solidFill>
                            <a:srgbClr val="000000"/>
                          </a:solidFill>
                          <a:effectLst/>
                          <a:uLnTx/>
                          <a:uFillTx/>
                          <a:latin typeface="+mn-lt"/>
                          <a:ea typeface="+mn-ea"/>
                          <a:cs typeface="+mn-cs"/>
                        </a:rPr>
                        <a:t>Unit Conversion</a:t>
                      </a:r>
                      <a:r>
                        <a:rPr kumimoji="1" lang="ja-JP" altLang="en-US" sz="1400" b="0" i="0" u="none" strike="noStrike" kern="1200" cap="none" spc="0" normalizeH="0" baseline="0" noProof="0" dirty="0" smtClean="0">
                          <a:ln>
                            <a:noFill/>
                          </a:ln>
                          <a:solidFill>
                            <a:srgbClr val="000000"/>
                          </a:solidFill>
                          <a:effectLst/>
                          <a:uLnTx/>
                          <a:uFillTx/>
                          <a:latin typeface="+mn-lt"/>
                          <a:ea typeface="+mn-ea"/>
                          <a:cs typeface="+mn-cs"/>
                        </a:rPr>
                        <a:t>ブロックと併用することが推測される</a:t>
                      </a:r>
                      <a:endParaRPr kumimoji="1" lang="ja-JP" altLang="en-US" sz="1400" dirty="0">
                        <a:solidFill>
                          <a:schemeClr val="tx1"/>
                        </a:solidFill>
                      </a:endParaRPr>
                    </a:p>
                  </a:txBody>
                  <a:tcPr/>
                </a:tc>
              </a:tr>
              <a:tr h="370840">
                <a:tc>
                  <a:txBody>
                    <a:bodyPr/>
                    <a:lstStyle/>
                    <a:p>
                      <a:r>
                        <a:rPr kumimoji="1" lang="en-US" altLang="ja-JP" sz="1400" dirty="0" smtClean="0">
                          <a:solidFill>
                            <a:schemeClr val="tx1"/>
                          </a:solidFill>
                        </a:rPr>
                        <a:t>Sequence Viewer​​</a:t>
                      </a:r>
                    </a:p>
                  </a:txBody>
                  <a:tcPr/>
                </a:tc>
                <a:tc>
                  <a:txBody>
                    <a:bodyPr/>
                    <a:lstStyle/>
                    <a:p>
                      <a:pPr marL="0" indent="0">
                        <a:buFont typeface="Arial" panose="020B0604020202020204" pitchFamily="34" charset="0"/>
                        <a:buNone/>
                      </a:pPr>
                      <a:r>
                        <a:rPr kumimoji="1" lang="ja-JP" altLang="en-US" sz="1400" dirty="0" smtClean="0">
                          <a:solidFill>
                            <a:schemeClr val="tx1"/>
                          </a:solidFill>
                        </a:rPr>
                        <a:t>シミュレーション時にブロック間のメッセージ、イベント、ステート、遷移、および関数を表示する。</a:t>
                      </a:r>
                      <a:endParaRPr kumimoji="1" lang="ja-JP" altLang="en-US" sz="1400" dirty="0">
                        <a:solidFill>
                          <a:schemeClr val="tx1"/>
                        </a:solidFill>
                      </a:endParaRPr>
                    </a:p>
                  </a:txBody>
                  <a:tcPr/>
                </a:tc>
                <a:tc>
                  <a:txBody>
                    <a:bodyPr/>
                    <a:lstStyle/>
                    <a:p>
                      <a:pPr marL="0" indent="0">
                        <a:buFont typeface="Arial" panose="020B0604020202020204" pitchFamily="34" charset="0"/>
                        <a:buNone/>
                      </a:pPr>
                      <a:r>
                        <a:rPr kumimoji="1" lang="ja-JP" altLang="en-US" sz="1400" dirty="0" smtClean="0">
                          <a:solidFill>
                            <a:schemeClr val="tx1"/>
                          </a:solidFill>
                        </a:rPr>
                        <a:t>利点：</a:t>
                      </a:r>
                      <a:endParaRPr kumimoji="1" lang="en-US" altLang="ja-JP" sz="1400" dirty="0" smtClean="0">
                        <a:solidFill>
                          <a:schemeClr val="tx1"/>
                        </a:solidFill>
                      </a:endParaRPr>
                    </a:p>
                    <a:p>
                      <a:pPr marL="285750" indent="-285750">
                        <a:buFont typeface="Arial" panose="020B0604020202020204" pitchFamily="34" charset="0"/>
                        <a:buChar char="•"/>
                      </a:pPr>
                      <a:r>
                        <a:rPr kumimoji="1" lang="ja-JP" altLang="en-US" sz="1400" dirty="0" smtClean="0">
                          <a:solidFill>
                            <a:schemeClr val="tx1"/>
                          </a:solidFill>
                        </a:rPr>
                        <a:t>メッセージ・イベント・遷移に関する検証が可視化されるため容易となる</a:t>
                      </a:r>
                      <a:endParaRPr kumimoji="1" lang="en-US" altLang="ja-JP" sz="1400" dirty="0" smtClean="0">
                        <a:solidFill>
                          <a:schemeClr val="tx1"/>
                        </a:solidFill>
                      </a:endParaRPr>
                    </a:p>
                    <a:p>
                      <a:pPr marL="0" indent="0">
                        <a:buFont typeface="Arial" panose="020B0604020202020204" pitchFamily="34" charset="0"/>
                        <a:buNone/>
                      </a:pPr>
                      <a:r>
                        <a:rPr kumimoji="1" lang="en-US" altLang="ja-JP" sz="1400" dirty="0" smtClean="0">
                          <a:solidFill>
                            <a:schemeClr val="tx1"/>
                          </a:solidFill>
                        </a:rPr>
                        <a:t>Use</a:t>
                      </a:r>
                      <a:r>
                        <a:rPr kumimoji="1" lang="en-US" altLang="ja-JP" sz="1400" baseline="0" dirty="0" smtClean="0">
                          <a:solidFill>
                            <a:schemeClr val="tx1"/>
                          </a:solidFill>
                        </a:rPr>
                        <a:t> Case</a:t>
                      </a:r>
                    </a:p>
                    <a:p>
                      <a:pPr marL="285750" indent="-285750">
                        <a:buFont typeface="Arial" panose="020B0604020202020204" pitchFamily="34" charset="0"/>
                        <a:buChar char="•"/>
                      </a:pPr>
                      <a:r>
                        <a:rPr kumimoji="1" lang="ja-JP" altLang="en-US" sz="1400" baseline="0" dirty="0" smtClean="0">
                          <a:solidFill>
                            <a:schemeClr val="tx1"/>
                          </a:solidFill>
                        </a:rPr>
                        <a:t>モデル実装時の単体検証、状態遷移検証、デバッグ解析</a:t>
                      </a:r>
                      <a:endParaRPr kumimoji="1" lang="en-US" altLang="ja-JP" sz="1400" dirty="0" smtClean="0">
                        <a:solidFill>
                          <a:schemeClr val="tx1"/>
                        </a:solidFill>
                      </a:endParaRPr>
                    </a:p>
                  </a:txBody>
                  <a:tcPr/>
                </a:tc>
              </a:tr>
            </a:tbl>
          </a:graphicData>
        </a:graphic>
      </p:graphicFrame>
    </p:spTree>
    <p:extLst>
      <p:ext uri="{BB962C8B-B14F-4D97-AF65-F5344CB8AC3E}">
        <p14:creationId xmlns:p14="http://schemas.microsoft.com/office/powerpoint/2010/main" val="358134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txBox="1">
            <a:spLocks/>
          </p:cNvSpPr>
          <p:nvPr/>
        </p:nvSpPr>
        <p:spPr bwMode="auto">
          <a:xfrm>
            <a:off x="2895600" y="3200400"/>
            <a:ext cx="352425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FontTx/>
              <a:buNone/>
            </a:pPr>
            <a:r>
              <a:rPr kumimoji="1" lang="ja-JP" altLang="en-US" sz="4000" kern="0" dirty="0" smtClean="0">
                <a:solidFill>
                  <a:srgbClr val="0000FF"/>
                </a:solidFill>
              </a:rPr>
              <a:t>２</a:t>
            </a:r>
            <a:r>
              <a:rPr kumimoji="1" lang="en-US" altLang="ja-JP" sz="4000" kern="0" dirty="0" smtClean="0">
                <a:solidFill>
                  <a:srgbClr val="0000FF"/>
                </a:solidFill>
              </a:rPr>
              <a:t>. </a:t>
            </a:r>
            <a:r>
              <a:rPr kumimoji="1" lang="ja-JP" altLang="en-US" sz="4000" kern="0" dirty="0" smtClean="0">
                <a:solidFill>
                  <a:srgbClr val="0000FF"/>
                </a:solidFill>
              </a:rPr>
              <a:t>単位変換</a:t>
            </a:r>
            <a:endParaRPr kumimoji="1" lang="en-US" altLang="ja-JP" sz="4000" kern="0" dirty="0">
              <a:solidFill>
                <a:srgbClr val="0000FF"/>
              </a:solidFill>
            </a:endParaRPr>
          </a:p>
        </p:txBody>
      </p:sp>
    </p:spTree>
    <p:extLst>
      <p:ext uri="{BB962C8B-B14F-4D97-AF65-F5344CB8AC3E}">
        <p14:creationId xmlns:p14="http://schemas.microsoft.com/office/powerpoint/2010/main" val="59615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C7C777-3E68-4A6E-B193-87994BA87AC6}"/>
</file>

<file path=customXml/itemProps2.xml><?xml version="1.0" encoding="utf-8"?>
<ds:datastoreItem xmlns:ds="http://schemas.openxmlformats.org/officeDocument/2006/customXml" ds:itemID="{5DA664C2-CCE2-4B10-8669-5D34F1BEE413}">
  <ds:schemaRefs>
    <ds:schemaRef ds:uri="http://schemas.openxmlformats.org/package/2006/metadata/core-properties"/>
    <ds:schemaRef ds:uri="4f9469a5-59df-4688-ab0c-43c66142dc4b"/>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AF6A28B0-91EE-4580-937F-72EBAF519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1323</Words>
  <Application>Microsoft Office PowerPoint</Application>
  <PresentationFormat>画面に合わせる (4:3)</PresentationFormat>
  <Paragraphs>219</Paragraphs>
  <Slides>34</Slides>
  <Notes>0</Notes>
  <HiddenSlides>0</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1_標準デザイン</vt:lpstr>
      <vt:lpstr>単位概要 Unit Conversion</vt:lpstr>
      <vt:lpstr>概要</vt:lpstr>
      <vt:lpstr>Unit Conversion – 概要と設定 -</vt:lpstr>
      <vt:lpstr>Unit Conversion – コード生成 -</vt:lpstr>
      <vt:lpstr>Simulinkの単位</vt:lpstr>
      <vt:lpstr>許可されている単位</vt:lpstr>
      <vt:lpstr>参考：単位の変換</vt:lpstr>
      <vt:lpstr>まとめ</vt:lpstr>
      <vt:lpstr>PowerPoint プレゼンテーション</vt:lpstr>
      <vt:lpstr>単位の自動変換-コンフィギュレーション</vt:lpstr>
      <vt:lpstr>単位の自動変換例</vt:lpstr>
      <vt:lpstr>「自動単位変換を許可」=OFFの場合</vt:lpstr>
      <vt:lpstr>Unit Conversion</vt:lpstr>
      <vt:lpstr>単位変換の対象</vt:lpstr>
      <vt:lpstr>注意点・バグ・エラーの発生ケース</vt:lpstr>
      <vt:lpstr>PowerPoint プレゼンテーション</vt:lpstr>
      <vt:lpstr>許可された単位系</vt:lpstr>
      <vt:lpstr>許可された単位系　使用例</vt:lpstr>
      <vt:lpstr>Unit System Configration</vt:lpstr>
      <vt:lpstr>Unit System Configration 複数階層設置</vt:lpstr>
      <vt:lpstr>SLDVの実行可否</vt:lpstr>
      <vt:lpstr>SLDVの実行可否</vt:lpstr>
      <vt:lpstr>SLDVの実行可否</vt:lpstr>
      <vt:lpstr>SLDVの実行可否</vt:lpstr>
      <vt:lpstr>SimulinkCheckの実行可否</vt:lpstr>
      <vt:lpstr>SimulinkCheckの実行可否</vt:lpstr>
      <vt:lpstr>コード生成の可否</vt:lpstr>
      <vt:lpstr>コード生成の可否</vt:lpstr>
      <vt:lpstr>コード生成の可否</vt:lpstr>
      <vt:lpstr>ダウングレード時の影響</vt:lpstr>
      <vt:lpstr>PowerPoint プレゼンテーション</vt:lpstr>
      <vt:lpstr>ツール対応　まとめ</vt:lpstr>
      <vt:lpstr>モデル中への単位の表示</vt:lpstr>
      <vt:lpstr>まとめ・所感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2014-11-07T02:25:43Z</dcterms:created>
  <dcterms:modified xsi:type="dcterms:W3CDTF">2020-07-16T00:32:43Z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