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71"/>
  </p:notesMasterIdLst>
  <p:sldIdLst>
    <p:sldId id="256" r:id="rId5"/>
    <p:sldId id="257" r:id="rId6"/>
    <p:sldId id="260" r:id="rId7"/>
    <p:sldId id="259" r:id="rId8"/>
    <p:sldId id="261" r:id="rId9"/>
    <p:sldId id="262" r:id="rId10"/>
    <p:sldId id="264" r:id="rId11"/>
    <p:sldId id="263" r:id="rId12"/>
    <p:sldId id="265" r:id="rId13"/>
    <p:sldId id="266" r:id="rId14"/>
    <p:sldId id="276" r:id="rId15"/>
    <p:sldId id="269" r:id="rId16"/>
    <p:sldId id="272" r:id="rId17"/>
    <p:sldId id="271" r:id="rId18"/>
    <p:sldId id="273" r:id="rId19"/>
    <p:sldId id="275" r:id="rId20"/>
    <p:sldId id="270" r:id="rId21"/>
    <p:sldId id="298" r:id="rId22"/>
    <p:sldId id="277" r:id="rId23"/>
    <p:sldId id="278" r:id="rId24"/>
    <p:sldId id="282" r:id="rId25"/>
    <p:sldId id="284" r:id="rId26"/>
    <p:sldId id="285" r:id="rId27"/>
    <p:sldId id="287" r:id="rId28"/>
    <p:sldId id="288" r:id="rId29"/>
    <p:sldId id="299" r:id="rId30"/>
    <p:sldId id="369" r:id="rId31"/>
    <p:sldId id="289" r:id="rId32"/>
    <p:sldId id="324" r:id="rId33"/>
    <p:sldId id="325" r:id="rId34"/>
    <p:sldId id="326" r:id="rId35"/>
    <p:sldId id="328" r:id="rId36"/>
    <p:sldId id="330" r:id="rId37"/>
    <p:sldId id="346" r:id="rId38"/>
    <p:sldId id="332" r:id="rId39"/>
    <p:sldId id="321" r:id="rId40"/>
    <p:sldId id="334" r:id="rId41"/>
    <p:sldId id="335" r:id="rId42"/>
    <p:sldId id="336" r:id="rId43"/>
    <p:sldId id="337" r:id="rId44"/>
    <p:sldId id="338" r:id="rId45"/>
    <p:sldId id="339" r:id="rId46"/>
    <p:sldId id="340" r:id="rId47"/>
    <p:sldId id="341" r:id="rId48"/>
    <p:sldId id="363" r:id="rId49"/>
    <p:sldId id="364" r:id="rId50"/>
    <p:sldId id="365" r:id="rId51"/>
    <p:sldId id="366" r:id="rId52"/>
    <p:sldId id="367" r:id="rId53"/>
    <p:sldId id="368" r:id="rId54"/>
    <p:sldId id="353" r:id="rId55"/>
    <p:sldId id="354" r:id="rId56"/>
    <p:sldId id="355" r:id="rId57"/>
    <p:sldId id="356" r:id="rId58"/>
    <p:sldId id="357" r:id="rId59"/>
    <p:sldId id="358" r:id="rId60"/>
    <p:sldId id="359" r:id="rId61"/>
    <p:sldId id="360" r:id="rId62"/>
    <p:sldId id="361" r:id="rId63"/>
    <p:sldId id="362" r:id="rId64"/>
    <p:sldId id="342" r:id="rId65"/>
    <p:sldId id="345" r:id="rId66"/>
    <p:sldId id="344" r:id="rId67"/>
    <p:sldId id="343" r:id="rId68"/>
    <p:sldId id="370" r:id="rId69"/>
    <p:sldId id="371" r:id="rId70"/>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9656" autoAdjust="0"/>
  </p:normalViewPr>
  <p:slideViewPr>
    <p:cSldViewPr>
      <p:cViewPr varScale="1">
        <p:scale>
          <a:sx n="92" d="100"/>
          <a:sy n="92" d="100"/>
        </p:scale>
        <p:origin x="-264" y="-9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4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5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 xmlns:a16="http://schemas.microsoft.com/office/drawing/2014/main"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 xmlns:a16="http://schemas.microsoft.com/office/drawing/2014/main" id="{D2717D22-89D8-480D-AF40-E9CB8EC5C8E6}"/>
              </a:ext>
            </a:extLst>
          </p:cNvPr>
          <p:cNvSpPr>
            <a:spLocks noGrp="1"/>
          </p:cNvSpPr>
          <p:nvPr>
            <p:ph type="ctrTitle"/>
          </p:nvPr>
        </p:nvSpPr>
        <p:spPr/>
        <p:txBody>
          <a:bodyPr/>
          <a:lstStyle/>
          <a:p>
            <a:r>
              <a:rPr kumimoji="1" lang="en-US" altLang="ja-JP" dirty="0" err="1" smtClean="0"/>
              <a:t>SimulinkState</a:t>
            </a:r>
            <a:r>
              <a:rPr kumimoji="1" lang="ja-JP" altLang="en-US" dirty="0" smtClean="0"/>
              <a:t>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外部からのデータ入出力</a:t>
            </a:r>
            <a:endParaRPr kumimoji="1" lang="en-US" altLang="ja-JP" dirty="0" smtClean="0"/>
          </a:p>
          <a:p>
            <a:pPr marL="0" indent="0">
              <a:buNone/>
            </a:pPr>
            <a:r>
              <a:rPr kumimoji="1" lang="ja-JP" altLang="en-US" dirty="0" smtClean="0"/>
              <a:t>　モデルエクスプローラーで定義されていない名前の場合、赤枠で未定義であることが強調される</a:t>
            </a:r>
            <a:endParaRPr kumimoji="1" lang="en-US" altLang="ja-JP" dirty="0" smtClean="0"/>
          </a:p>
          <a:p>
            <a:pPr marL="0" indent="0">
              <a:buNone/>
            </a:pPr>
            <a:endParaRPr kumimoji="1" lang="en-US" altLang="ja-JP"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648200"/>
            <a:ext cx="46386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65211"/>
            <a:ext cx="22098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504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の</a:t>
            </a:r>
            <a:r>
              <a:rPr kumimoji="1" lang="en-US" altLang="ja-JP" dirty="0" err="1" smtClean="0"/>
              <a:t>Outport</a:t>
            </a:r>
            <a:r>
              <a:rPr kumimoji="1" lang="ja-JP" altLang="en-US" dirty="0" smtClean="0"/>
              <a:t>の設定値</a:t>
            </a:r>
            <a:endParaRPr kumimoji="1" lang="en-US" altLang="ja-JP" dirty="0" smtClean="0"/>
          </a:p>
          <a:p>
            <a:pPr marL="0" indent="0">
              <a:buNone/>
            </a:pPr>
            <a:r>
              <a:rPr kumimoji="1" lang="ja-JP" altLang="en-US" dirty="0" smtClean="0"/>
              <a:t>　</a:t>
            </a:r>
            <a:r>
              <a:rPr kumimoji="1" lang="en-US" altLang="ja-JP" dirty="0" smtClean="0"/>
              <a:t>Action Port</a:t>
            </a:r>
            <a:r>
              <a:rPr kumimoji="1" lang="ja-JP" altLang="en-US" dirty="0" smtClean="0"/>
              <a:t>が存在するため、</a:t>
            </a:r>
            <a:r>
              <a:rPr kumimoji="1" lang="en-US" altLang="ja-JP" dirty="0" err="1" smtClean="0"/>
              <a:t>Outport</a:t>
            </a:r>
            <a:r>
              <a:rPr kumimoji="1" lang="ja-JP" altLang="en-US" dirty="0" smtClean="0"/>
              <a:t>の設定値に、下図赤枠内の</a:t>
            </a:r>
            <a:r>
              <a:rPr kumimoji="1" lang="en-US" altLang="ja-JP" dirty="0" smtClean="0"/>
              <a:t>3</a:t>
            </a:r>
            <a:r>
              <a:rPr kumimoji="1" lang="ja-JP" altLang="en-US" dirty="0" err="1" smtClean="0"/>
              <a:t>つの</a:t>
            </a:r>
            <a:r>
              <a:rPr kumimoji="1" lang="ja-JP" altLang="en-US" dirty="0" smtClean="0"/>
              <a:t>設定値が増える</a:t>
            </a:r>
            <a:endParaRPr kumimoji="1" lang="en-US" altLang="ja-JP" dirty="0" smtClean="0"/>
          </a:p>
          <a:p>
            <a:pPr marL="0" indent="0">
              <a:buNone/>
            </a:pPr>
            <a:r>
              <a:rPr kumimoji="1" lang="ja-JP" altLang="en-US" dirty="0"/>
              <a:t>　これらの値</a:t>
            </a:r>
            <a:r>
              <a:rPr kumimoji="1" lang="ja-JP" altLang="en-US" dirty="0" smtClean="0"/>
              <a:t>は固定されている</a:t>
            </a:r>
            <a:endParaRPr kumimoji="1" lang="en-US" altLang="ja-JP" dirty="0" smtClean="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743200"/>
            <a:ext cx="436245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2409825" y="5157787"/>
            <a:ext cx="4371975" cy="11668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06167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外部へのデータ入出力</a:t>
            </a:r>
            <a:endParaRPr kumimoji="1" lang="en-US" altLang="ja-JP" dirty="0" smtClean="0"/>
          </a:p>
          <a:p>
            <a:pPr marL="0" indent="0">
              <a:buNone/>
            </a:pPr>
            <a:r>
              <a:rPr kumimoji="1" lang="ja-JP" altLang="en-US" dirty="0" smtClean="0"/>
              <a:t>　</a:t>
            </a:r>
            <a:r>
              <a:rPr kumimoji="1" lang="ja-JP" altLang="en-US" dirty="0"/>
              <a:t>モデルエクスプローラー</a:t>
            </a:r>
            <a:r>
              <a:rPr kumimoji="1" lang="ja-JP" altLang="en-US" dirty="0" smtClean="0"/>
              <a:t>であらかじめ</a:t>
            </a:r>
            <a:r>
              <a:rPr kumimoji="1" lang="en-US" altLang="ja-JP" dirty="0" smtClean="0"/>
              <a:t>Input</a:t>
            </a:r>
            <a:r>
              <a:rPr kumimoji="1" lang="ja-JP" altLang="en-US" dirty="0" err="1" smtClean="0"/>
              <a:t>、</a:t>
            </a:r>
            <a:r>
              <a:rPr kumimoji="1" lang="en-US" altLang="ja-JP" dirty="0" smtClean="0"/>
              <a:t>Output</a:t>
            </a:r>
            <a:r>
              <a:rPr kumimoji="1" lang="ja-JP" altLang="en-US" dirty="0" smtClean="0"/>
              <a:t>の変数が定義されている場合</a:t>
            </a:r>
            <a:endParaRPr kumimoji="1" lang="en-US" altLang="ja-JP" dirty="0" smtClean="0"/>
          </a:p>
          <a:p>
            <a:pPr marL="0" indent="0">
              <a:buNone/>
            </a:pPr>
            <a:r>
              <a:rPr kumimoji="1" lang="ja-JP" altLang="en-US" dirty="0"/>
              <a:t>　</a:t>
            </a:r>
            <a:r>
              <a:rPr kumimoji="1" lang="en-US" altLang="ja-JP" dirty="0" smtClean="0"/>
              <a:t>Simulink</a:t>
            </a:r>
            <a:r>
              <a:rPr kumimoji="1" lang="ja-JP" altLang="en-US" dirty="0"/>
              <a:t> </a:t>
            </a:r>
            <a:r>
              <a:rPr kumimoji="1" lang="en-US" altLang="ja-JP" dirty="0" smtClean="0"/>
              <a:t>State</a:t>
            </a:r>
            <a:r>
              <a:rPr kumimoji="1" lang="ja-JP" altLang="en-US" dirty="0" smtClean="0"/>
              <a:t>を新規配置したとき対応する</a:t>
            </a:r>
            <a:r>
              <a:rPr kumimoji="1" lang="en-US" altLang="ja-JP" dirty="0" err="1" smtClean="0"/>
              <a:t>Inport</a:t>
            </a:r>
            <a:r>
              <a:rPr kumimoji="1" lang="ja-JP" altLang="en-US" dirty="0" err="1" smtClean="0"/>
              <a:t>、</a:t>
            </a:r>
            <a:r>
              <a:rPr kumimoji="1" lang="en-US" altLang="ja-JP" dirty="0" err="1" smtClean="0"/>
              <a:t>Outport</a:t>
            </a:r>
            <a:r>
              <a:rPr kumimoji="1" lang="ja-JP" altLang="en-US" dirty="0" smtClean="0"/>
              <a:t>が生成される</a:t>
            </a:r>
            <a:endParaRPr kumimoji="1" lang="en-US" altLang="ja-JP" dirty="0"/>
          </a:p>
          <a:p>
            <a:pPr marL="0" indent="0">
              <a:buNone/>
            </a:pPr>
            <a:endParaRPr kumimoji="1" lang="en-US" altLang="ja-JP"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5105400"/>
            <a:ext cx="55245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67100"/>
            <a:ext cx="15811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3171825"/>
            <a:ext cx="24003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2381250" y="3171826"/>
            <a:ext cx="1447800" cy="40957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直線コネクタ 9"/>
          <p:cNvCxnSpPr/>
          <p:nvPr/>
        </p:nvCxnSpPr>
        <p:spPr bwMode="auto">
          <a:xfrm>
            <a:off x="2381250" y="4205288"/>
            <a:ext cx="1447800" cy="5286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41606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の特徴</a:t>
            </a:r>
            <a:endParaRPr kumimoji="1" lang="en-US" altLang="ja-JP" sz="4000" dirty="0"/>
          </a:p>
        </p:txBody>
      </p:sp>
    </p:spTree>
    <p:extLst>
      <p:ext uri="{BB962C8B-B14F-4D97-AF65-F5344CB8AC3E}">
        <p14:creationId xmlns:p14="http://schemas.microsoft.com/office/powerpoint/2010/main" val="3953236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a:t>
            </a:r>
            <a:r>
              <a:rPr lang="ja-JP" altLang="en-US" dirty="0"/>
              <a:t>状態</a:t>
            </a:r>
            <a:r>
              <a:rPr lang="ja-JP" altLang="en-US" dirty="0" smtClean="0"/>
              <a:t>変数に</a:t>
            </a:r>
            <a:r>
              <a:rPr lang="ja-JP" altLang="en-US" dirty="0"/>
              <a:t>ついて</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a:t>内</a:t>
            </a:r>
            <a:r>
              <a:rPr kumimoji="1" lang="ja-JP" altLang="en-US" dirty="0" smtClean="0"/>
              <a:t>の状態変数は、アクティブステートが該当</a:t>
            </a:r>
            <a:r>
              <a:rPr kumimoji="1" lang="en-US" altLang="ja-JP" dirty="0" smtClean="0"/>
              <a:t>Simulink State</a:t>
            </a:r>
            <a:r>
              <a:rPr kumimoji="1" lang="ja-JP" altLang="en-US" dirty="0" smtClean="0"/>
              <a:t>以外になっても保持される</a:t>
            </a:r>
            <a:endParaRPr kumimoji="1" lang="en-US" altLang="ja-JP" dirty="0" smtClean="0"/>
          </a:p>
          <a:p>
            <a:pPr marL="0" indent="0">
              <a:buNone/>
            </a:pPr>
            <a:endParaRPr kumimoji="1" lang="en-US" altLang="ja-JP" dirty="0"/>
          </a:p>
          <a:p>
            <a:pPr marL="0" indent="0">
              <a:buNone/>
            </a:pPr>
            <a:r>
              <a:rPr kumimoji="1" lang="ja-JP" altLang="en-US" dirty="0" smtClean="0"/>
              <a:t>内部の</a:t>
            </a:r>
            <a:r>
              <a:rPr kumimoji="1" lang="en-US" altLang="ja-JP" dirty="0" smtClean="0"/>
              <a:t>Action Port</a:t>
            </a:r>
            <a:r>
              <a:rPr kumimoji="1" lang="ja-JP" altLang="en-US" dirty="0" smtClean="0"/>
              <a:t>が内部の状態を保持する設定で固定されているため</a:t>
            </a:r>
            <a:endParaRPr kumimoji="1" lang="en-US" altLang="ja-JP" dirty="0" smtClean="0"/>
          </a:p>
          <a:p>
            <a:pPr marL="0" indent="0">
              <a:buNone/>
            </a:pP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2" y="3429000"/>
            <a:ext cx="43719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2386012" y="4624387"/>
            <a:ext cx="4371975" cy="4048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39862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a:t>
            </a:r>
            <a:r>
              <a:rPr lang="ja-JP" altLang="en-US" dirty="0"/>
              <a:t>状態</a:t>
            </a:r>
            <a:r>
              <a:rPr lang="ja-JP" altLang="en-US" dirty="0" smtClean="0"/>
              <a:t>変数に</a:t>
            </a:r>
            <a:r>
              <a:rPr lang="ja-JP" altLang="en-US" dirty="0"/>
              <a:t>ついて</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参考モデル</a:t>
            </a:r>
            <a:endParaRPr kumimoji="1" lang="en-US" altLang="ja-JP" dirty="0" smtClean="0"/>
          </a:p>
          <a:p>
            <a:pPr marL="0" indent="0">
              <a:buNone/>
            </a:pPr>
            <a:endParaRPr kumimoji="1" lang="en-US" altLang="ja-JP" dirty="0"/>
          </a:p>
          <a:p>
            <a:pPr marL="0" indent="0">
              <a:buNone/>
            </a:pPr>
            <a:r>
              <a:rPr kumimoji="1" lang="en-US" altLang="ja-JP" dirty="0" smtClean="0"/>
              <a:t>Chart</a:t>
            </a:r>
            <a:r>
              <a:rPr kumimoji="1" lang="ja-JP" altLang="en-US" dirty="0" smtClean="0"/>
              <a:t>ブロック内部</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90600"/>
            <a:ext cx="3657600" cy="7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66" y="2362200"/>
            <a:ext cx="1820969" cy="2194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29527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700587"/>
            <a:ext cx="23050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715000" y="1976735"/>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511" y="2438400"/>
            <a:ext cx="3181321" cy="288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テキスト ボックス 16"/>
          <p:cNvSpPr txBox="1"/>
          <p:nvPr/>
        </p:nvSpPr>
        <p:spPr>
          <a:xfrm>
            <a:off x="5257800" y="5388114"/>
            <a:ext cx="3886200" cy="707886"/>
          </a:xfrm>
          <a:prstGeom prst="rect">
            <a:avLst/>
          </a:prstGeom>
          <a:noFill/>
        </p:spPr>
        <p:txBody>
          <a:bodyPr wrap="square" rtlCol="0">
            <a:spAutoFit/>
          </a:bodyPr>
          <a:lstStyle/>
          <a:p>
            <a:r>
              <a:rPr lang="ja-JP" altLang="en-US" sz="2000" dirty="0"/>
              <a:t>上の</a:t>
            </a:r>
            <a:r>
              <a:rPr lang="en-US" altLang="ja-JP" sz="2000" dirty="0"/>
              <a:t>State</a:t>
            </a:r>
            <a:r>
              <a:rPr lang="ja-JP" altLang="en-US" sz="2000" dirty="0"/>
              <a:t>が実行されているときの</a:t>
            </a:r>
            <a:r>
              <a:rPr lang="en-US" altLang="ja-JP" sz="2000" dirty="0" err="1"/>
              <a:t>UnitDelay</a:t>
            </a:r>
            <a:r>
              <a:rPr lang="ja-JP" altLang="en-US" sz="2000" dirty="0"/>
              <a:t>の値が保持されて</a:t>
            </a:r>
            <a:r>
              <a:rPr lang="ja-JP" altLang="en-US" sz="2000" dirty="0" smtClean="0"/>
              <a:t>いる</a:t>
            </a:r>
            <a:endParaRPr lang="en-US" altLang="ja-JP" sz="2000" dirty="0"/>
          </a:p>
        </p:txBody>
      </p:sp>
      <p:cxnSp>
        <p:nvCxnSpPr>
          <p:cNvPr id="18" name="直線矢印コネクタ 17"/>
          <p:cNvCxnSpPr/>
          <p:nvPr/>
        </p:nvCxnSpPr>
        <p:spPr bwMode="auto">
          <a:xfrm>
            <a:off x="1771142" y="3124200"/>
            <a:ext cx="895858" cy="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a:off x="1749521" y="4267200"/>
            <a:ext cx="1146079" cy="6858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154047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の動作タイミング</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先ほどのモデルの実行結果から</a:t>
            </a:r>
            <a:r>
              <a:rPr kumimoji="1" lang="en-US" altLang="ja-JP" dirty="0" smtClean="0"/>
              <a:t>State</a:t>
            </a:r>
            <a:r>
              <a:rPr kumimoji="1" lang="ja-JP" altLang="en-US" dirty="0" smtClean="0"/>
              <a:t>の</a:t>
            </a:r>
            <a:r>
              <a:rPr kumimoji="1" lang="ja-JP" altLang="en-US" dirty="0"/>
              <a:t>実行</a:t>
            </a:r>
            <a:r>
              <a:rPr kumimoji="1" lang="ja-JP" altLang="en-US" dirty="0" smtClean="0"/>
              <a:t>タイミングが分かる</a:t>
            </a:r>
            <a:endParaRPr kumimoji="1" lang="en-US" altLang="ja-JP" dirty="0" smtClean="0"/>
          </a:p>
          <a:p>
            <a:pPr marL="0" indent="0">
              <a:buNone/>
            </a:pPr>
            <a:endParaRPr kumimoji="1" lang="en-US" altLang="ja-JP" dirty="0"/>
          </a:p>
          <a:p>
            <a:pPr marL="0" indent="0">
              <a:buNone/>
            </a:pPr>
            <a:r>
              <a:rPr kumimoji="1" lang="en-US" altLang="ja-JP" dirty="0" smtClean="0"/>
              <a:t>State</a:t>
            </a:r>
            <a:r>
              <a:rPr kumimoji="1" lang="ja-JP" altLang="en-US" dirty="0" smtClean="0"/>
              <a:t>における、</a:t>
            </a:r>
            <a:r>
              <a:rPr kumimoji="1" lang="en-US" altLang="ja-JP" dirty="0" err="1" smtClean="0"/>
              <a:t>entry,during</a:t>
            </a:r>
            <a:r>
              <a:rPr kumimoji="1" lang="ja-JP" altLang="en-US" dirty="0" smtClean="0"/>
              <a:t>のタイミングで駆動している</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5105400" cy="33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a:off x="3505200" y="3524250"/>
            <a:ext cx="2895600" cy="0"/>
          </a:xfrm>
          <a:prstGeom prst="line">
            <a:avLst/>
          </a:prstGeom>
          <a:solidFill>
            <a:schemeClr val="accent1"/>
          </a:solidFill>
          <a:ln w="57150" cap="flat" cmpd="sng" algn="ctr">
            <a:solidFill>
              <a:srgbClr val="FF0000"/>
            </a:solidFill>
            <a:prstDash val="sysDot"/>
            <a:round/>
            <a:headEnd type="none" w="med" len="med"/>
            <a:tailEnd type="none" w="med" len="med"/>
          </a:ln>
          <a:effectLst/>
        </p:spPr>
      </p:cxnSp>
    </p:spTree>
    <p:extLst>
      <p:ext uri="{BB962C8B-B14F-4D97-AF65-F5344CB8AC3E}">
        <p14:creationId xmlns:p14="http://schemas.microsoft.com/office/powerpoint/2010/main" val="3316073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間のデータやり取り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大きく</a:t>
            </a:r>
            <a:r>
              <a:rPr kumimoji="1" lang="en-US" altLang="ja-JP" dirty="0"/>
              <a:t>3</a:t>
            </a:r>
            <a:r>
              <a:rPr kumimoji="1" lang="ja-JP" altLang="en-US" dirty="0" smtClean="0"/>
              <a:t>パターン存在する</a:t>
            </a: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616334162"/>
              </p:ext>
            </p:extLst>
          </p:nvPr>
        </p:nvGraphicFramePr>
        <p:xfrm>
          <a:off x="685800" y="2286000"/>
          <a:ext cx="8229600" cy="1981200"/>
        </p:xfrm>
        <a:graphic>
          <a:graphicData uri="http://schemas.openxmlformats.org/drawingml/2006/table">
            <a:tbl>
              <a:tblPr firstRow="1" bandRow="1">
                <a:tableStyleId>{2D5ABB26-0587-4C30-8999-92F81FD0307C}</a:tableStyleId>
              </a:tblPr>
              <a:tblGrid>
                <a:gridCol w="4191000"/>
                <a:gridCol w="4038600"/>
              </a:tblGrid>
              <a:tr h="768096">
                <a:tc>
                  <a:txBody>
                    <a:bodyPr/>
                    <a:lstStyle/>
                    <a:p>
                      <a:r>
                        <a:rPr kumimoji="1" lang="ja-JP" altLang="en-US" dirty="0" smtClean="0"/>
                        <a:t>１．</a:t>
                      </a:r>
                      <a:r>
                        <a:rPr kumimoji="1" lang="en-US" altLang="ja-JP" dirty="0" smtClean="0"/>
                        <a:t>Chart</a:t>
                      </a:r>
                      <a:r>
                        <a:rPr kumimoji="1" lang="ja-JP" altLang="en-US" dirty="0" smtClean="0"/>
                        <a:t>ブロック外部への入出力を用いる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外部に</a:t>
                      </a:r>
                      <a:r>
                        <a:rPr kumimoji="1" lang="en-US" altLang="ja-JP" dirty="0" err="1" smtClean="0"/>
                        <a:t>UnitDelay</a:t>
                      </a:r>
                      <a:r>
                        <a:rPr kumimoji="1" lang="ja-JP" altLang="en-US" dirty="0" smtClean="0"/>
                        <a:t>を配置して行う</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096">
                <a:tc>
                  <a:txBody>
                    <a:bodyPr/>
                    <a:lstStyle/>
                    <a:p>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Chart</a:t>
                      </a:r>
                      <a:r>
                        <a:rPr kumimoji="1" lang="ja-JP" altLang="en-US" dirty="0" smtClean="0"/>
                        <a:t>ブロック内部で完結</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３．状態名を直接指定する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Chart</a:t>
                      </a:r>
                      <a:r>
                        <a:rPr kumimoji="1" lang="ja-JP" altLang="en-US" dirty="0" smtClean="0"/>
                        <a:t>ブロック内部で完結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2133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１</a:t>
            </a:r>
            <a:r>
              <a:rPr kumimoji="1" lang="ja-JP" altLang="en-US" dirty="0" smtClean="0"/>
              <a:t>．</a:t>
            </a:r>
            <a:r>
              <a:rPr kumimoji="1" lang="en-US" altLang="ja-JP" dirty="0"/>
              <a:t>Chart</a:t>
            </a:r>
            <a:r>
              <a:rPr kumimoji="1" lang="ja-JP" altLang="en-US" dirty="0"/>
              <a:t>ブロック外部への入出力を</a:t>
            </a:r>
            <a:r>
              <a:rPr kumimoji="1" lang="ja-JP" altLang="en-US" dirty="0" smtClean="0"/>
              <a:t>用いる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a:t>Chart</a:t>
            </a:r>
            <a:r>
              <a:rPr kumimoji="1" lang="ja-JP" altLang="en-US" dirty="0"/>
              <a:t>ブロック内部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70998"/>
            <a:ext cx="2575760" cy="1172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5638800" y="2855779"/>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615" y="3305433"/>
            <a:ext cx="2299385" cy="10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95800"/>
            <a:ext cx="2289088" cy="102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8128" y="3276255"/>
            <a:ext cx="3247272" cy="291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354" y="3244178"/>
            <a:ext cx="21050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直線矢印コネクタ 13"/>
          <p:cNvCxnSpPr/>
          <p:nvPr/>
        </p:nvCxnSpPr>
        <p:spPr bwMode="auto">
          <a:xfrm flipV="1">
            <a:off x="2133600" y="3864551"/>
            <a:ext cx="1066800" cy="97849"/>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6" name="直線矢印コネクタ 15"/>
          <p:cNvCxnSpPr/>
          <p:nvPr/>
        </p:nvCxnSpPr>
        <p:spPr bwMode="auto">
          <a:xfrm flipV="1">
            <a:off x="2133600" y="4953000"/>
            <a:ext cx="1007270" cy="1524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27066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a:t>Chart</a:t>
            </a:r>
            <a:r>
              <a:rPr kumimoji="1" lang="ja-JP" altLang="en-US" dirty="0"/>
              <a:t>ブロック内部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81200"/>
            <a:ext cx="28860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57600"/>
            <a:ext cx="2743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412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Simulink State</a:t>
            </a:r>
            <a:r>
              <a:rPr kumimoji="1" lang="ja-JP" altLang="en-US" dirty="0" smtClean="0"/>
              <a:t>とは</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Simulink State</a:t>
            </a:r>
            <a:r>
              <a:rPr kumimoji="1" lang="ja-JP" altLang="en-US" dirty="0" smtClean="0"/>
              <a:t>の使い方</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Simulink State</a:t>
            </a:r>
            <a:r>
              <a:rPr kumimoji="1" lang="ja-JP" altLang="en-US" dirty="0" smtClean="0"/>
              <a:t>の特徴</a:t>
            </a:r>
            <a:endParaRPr kumimoji="1" lang="en-US" altLang="ja-JP" dirty="0" smtClean="0"/>
          </a:p>
          <a:p>
            <a:pPr marL="0" indent="0">
              <a:buNone/>
            </a:pPr>
            <a:r>
              <a:rPr kumimoji="1" lang="ja-JP" altLang="en-US" dirty="0"/>
              <a:t>４</a:t>
            </a:r>
            <a:r>
              <a:rPr kumimoji="1" lang="ja-JP" altLang="en-US" dirty="0" smtClean="0"/>
              <a:t>．</a:t>
            </a:r>
            <a:r>
              <a:rPr kumimoji="1" lang="en-US" altLang="ja-JP" dirty="0" smtClean="0"/>
              <a:t>Simulink State</a:t>
            </a:r>
            <a:r>
              <a:rPr kumimoji="1" lang="ja-JP" altLang="en-US" dirty="0" smtClean="0"/>
              <a:t>のコード生成</a:t>
            </a:r>
            <a:endParaRPr kumimoji="1" lang="en-US" altLang="ja-JP" dirty="0" smtClean="0"/>
          </a:p>
          <a:p>
            <a:pPr marL="0" indent="0">
              <a:buNone/>
            </a:pPr>
            <a:r>
              <a:rPr kumimoji="1" lang="ja-JP" altLang="en-US" dirty="0" smtClean="0"/>
              <a:t>５．</a:t>
            </a:r>
            <a:r>
              <a:rPr kumimoji="1" lang="en-US" altLang="ja-JP" dirty="0" smtClean="0"/>
              <a:t>Simulink State</a:t>
            </a:r>
            <a:r>
              <a:rPr kumimoji="1" lang="ja-JP" altLang="en-US" dirty="0" smtClean="0"/>
              <a:t>の</a:t>
            </a:r>
            <a:r>
              <a:rPr kumimoji="1" lang="en-US" altLang="ja-JP" dirty="0" smtClean="0"/>
              <a:t>SLDV</a:t>
            </a:r>
            <a:endParaRPr kumimoji="1" lang="en-US" altLang="ja-JP" dirty="0" smtClean="0"/>
          </a:p>
          <a:p>
            <a:pPr marL="0" indent="0">
              <a:buNone/>
            </a:pPr>
            <a:r>
              <a:rPr kumimoji="1" lang="ja-JP" altLang="en-US" dirty="0"/>
              <a:t>６</a:t>
            </a:r>
            <a:r>
              <a:rPr kumimoji="1" lang="ja-JP" altLang="en-US" dirty="0" smtClean="0"/>
              <a:t>．</a:t>
            </a:r>
            <a:r>
              <a:rPr kumimoji="1" lang="en-US" altLang="ja-JP" dirty="0" smtClean="0"/>
              <a:t>Simulink State</a:t>
            </a:r>
            <a:r>
              <a:rPr kumimoji="1" lang="ja-JP" altLang="en-US" dirty="0" smtClean="0"/>
              <a:t>の</a:t>
            </a:r>
            <a:r>
              <a:rPr kumimoji="1" lang="ja-JP" altLang="en-US" dirty="0" smtClean="0"/>
              <a:t>ダウングレード</a:t>
            </a:r>
            <a:endParaRPr kumimoji="1" lang="en-US" altLang="ja-JP" dirty="0" smtClean="0"/>
          </a:p>
          <a:p>
            <a:pPr marL="0" indent="0">
              <a:buNone/>
            </a:pPr>
            <a:r>
              <a:rPr kumimoji="1" lang="ja-JP" altLang="en-US" dirty="0"/>
              <a:t>７</a:t>
            </a:r>
            <a:r>
              <a:rPr kumimoji="1" lang="en-US" altLang="ja-JP" dirty="0" smtClean="0"/>
              <a:t>.</a:t>
            </a:r>
            <a:r>
              <a:rPr kumimoji="1" lang="ja-JP" altLang="en-US" dirty="0"/>
              <a:t>便利</a:t>
            </a:r>
            <a:r>
              <a:rPr kumimoji="1" lang="ja-JP" altLang="en-US" dirty="0" smtClean="0"/>
              <a:t>機能</a:t>
            </a:r>
            <a:endParaRPr kumimoji="1" lang="en-US" altLang="ja-JP" dirty="0" smtClean="0"/>
          </a:p>
          <a:p>
            <a:pPr marL="0" indent="0">
              <a:buNone/>
            </a:pPr>
            <a:r>
              <a:rPr kumimoji="1" lang="ja-JP" altLang="en-US" dirty="0"/>
              <a:t>８</a:t>
            </a:r>
            <a:r>
              <a:rPr kumimoji="1" lang="en-US" altLang="ja-JP" dirty="0" smtClean="0"/>
              <a:t>.</a:t>
            </a:r>
            <a:r>
              <a:rPr kumimoji="1" lang="ja-JP" altLang="en-US" dirty="0" smtClean="0"/>
              <a:t>ＡＰＩ</a:t>
            </a: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ja-JP" altLang="en-US" dirty="0" smtClean="0"/>
              <a:t>各種</a:t>
            </a:r>
            <a:r>
              <a:rPr kumimoji="1" lang="en-US" altLang="ja-JP" dirty="0" err="1" smtClean="0"/>
              <a:t>State,Simulink</a:t>
            </a:r>
            <a:r>
              <a:rPr kumimoji="1" lang="ja-JP" altLang="en-US" dirty="0"/>
              <a:t> </a:t>
            </a:r>
            <a:r>
              <a:rPr kumimoji="1" lang="en-US" altLang="ja-JP" dirty="0" err="1" smtClean="0"/>
              <a:t>Funtion</a:t>
            </a:r>
            <a:r>
              <a:rPr kumimoji="1" lang="ja-JP" altLang="en-US" dirty="0" smtClean="0"/>
              <a:t>内部と結果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82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599"/>
            <a:ext cx="23241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981200"/>
            <a:ext cx="25622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909503"/>
            <a:ext cx="24479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198" y="3581398"/>
            <a:ext cx="18764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1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99" y="4952999"/>
            <a:ext cx="23336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25" y="3276600"/>
            <a:ext cx="356379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4" name="直線矢印コネクタ 73"/>
          <p:cNvCxnSpPr/>
          <p:nvPr/>
        </p:nvCxnSpPr>
        <p:spPr bwMode="auto">
          <a:xfrm flipV="1">
            <a:off x="1947860" y="2971800"/>
            <a:ext cx="1404940" cy="25601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76" name="直線矢印コネクタ 75"/>
          <p:cNvCxnSpPr/>
          <p:nvPr/>
        </p:nvCxnSpPr>
        <p:spPr bwMode="auto">
          <a:xfrm flipV="1">
            <a:off x="2116930" y="2971800"/>
            <a:ext cx="3445670" cy="109421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78" name="直線矢印コネクタ 77"/>
          <p:cNvCxnSpPr/>
          <p:nvPr/>
        </p:nvCxnSpPr>
        <p:spPr bwMode="auto">
          <a:xfrm flipV="1">
            <a:off x="2147822" y="4329693"/>
            <a:ext cx="1204978" cy="547107"/>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80" name="直線矢印コネクタ 79"/>
          <p:cNvCxnSpPr/>
          <p:nvPr/>
        </p:nvCxnSpPr>
        <p:spPr bwMode="auto">
          <a:xfrm flipV="1">
            <a:off x="2331210" y="5329236"/>
            <a:ext cx="945390" cy="27355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357465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a16="http://schemas.microsoft.com/office/drawing/2014/main" xmlns="" id="{645338D4-445C-4134-8DEE-F76BAAA8C72D}"/>
              </a:ext>
            </a:extLst>
          </p:cNvPr>
          <p:cNvSpPr txBox="1">
            <a:spLocks/>
          </p:cNvSpPr>
          <p:nvPr/>
        </p:nvSpPr>
        <p:spPr bwMode="auto">
          <a:xfrm>
            <a:off x="601362" y="2372901"/>
            <a:ext cx="4961238" cy="27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①．遷移条件の書き方</a:t>
            </a:r>
            <a:endParaRPr lang="en-US" altLang="ja-JP" dirty="0"/>
          </a:p>
          <a:p>
            <a:pPr marL="0" indent="0">
              <a:buNone/>
            </a:pPr>
            <a:r>
              <a:rPr lang="ja-JP" altLang="en-US" dirty="0" smtClean="0"/>
              <a:t>次の</a:t>
            </a:r>
            <a:r>
              <a:rPr lang="en-US" altLang="ja-JP" dirty="0" smtClean="0"/>
              <a:t>Simulink Function</a:t>
            </a:r>
            <a:r>
              <a:rPr lang="ja-JP" altLang="en-US" dirty="0" smtClean="0"/>
              <a:t>を用いる</a:t>
            </a:r>
            <a:endParaRPr lang="en-US" altLang="ja-JP" dirty="0" smtClean="0"/>
          </a:p>
          <a:p>
            <a:pPr marL="0" indent="0">
              <a:buNone/>
            </a:pPr>
            <a:r>
              <a:rPr lang="en-US" altLang="ja-JP" dirty="0" err="1" smtClean="0"/>
              <a:t>stateA</a:t>
            </a:r>
            <a:r>
              <a:rPr lang="ja-JP" altLang="en-US" dirty="0"/>
              <a:t>の</a:t>
            </a:r>
            <a:r>
              <a:rPr lang="en-US" altLang="ja-JP" dirty="0" err="1"/>
              <a:t>UnitDelay</a:t>
            </a:r>
            <a:r>
              <a:rPr lang="en-US" altLang="ja-JP" dirty="0"/>
              <a:t>(</a:t>
            </a:r>
            <a:r>
              <a:rPr lang="ja-JP" altLang="en-US" dirty="0"/>
              <a:t>状態名</a:t>
            </a:r>
            <a:r>
              <a:rPr lang="en-US" altLang="ja-JP" dirty="0" err="1" smtClean="0"/>
              <a:t>sigA</a:t>
            </a:r>
            <a:r>
              <a:rPr lang="en-US" altLang="ja-JP" dirty="0" smtClean="0"/>
              <a:t>)</a:t>
            </a:r>
            <a:r>
              <a:rPr lang="ja-JP" altLang="en-US" dirty="0" smtClean="0"/>
              <a:t>の値を</a:t>
            </a:r>
            <a:r>
              <a:rPr lang="en-US" altLang="ja-JP" dirty="0" smtClean="0"/>
              <a:t>State Reader</a:t>
            </a:r>
            <a:r>
              <a:rPr lang="ja-JP" altLang="en-US" dirty="0" smtClean="0"/>
              <a:t>で読み込む</a:t>
            </a:r>
            <a:endParaRPr lang="en-US" altLang="ja-JP" dirty="0" smtClean="0"/>
          </a:p>
          <a:p>
            <a:pPr marL="0" indent="0">
              <a:buNone/>
            </a:pPr>
            <a:endParaRPr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81201"/>
            <a:ext cx="2209800" cy="300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648200"/>
            <a:ext cx="27527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348413" y="3130385"/>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9686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a16="http://schemas.microsoft.com/office/drawing/2014/main" xmlns="" id="{645338D4-445C-4134-8DEE-F76BAAA8C72D}"/>
              </a:ext>
            </a:extLst>
          </p:cNvPr>
          <p:cNvSpPr txBox="1">
            <a:spLocks/>
          </p:cNvSpPr>
          <p:nvPr/>
        </p:nvSpPr>
        <p:spPr bwMode="auto">
          <a:xfrm>
            <a:off x="601362" y="2372901"/>
            <a:ext cx="4961238" cy="27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②</a:t>
            </a:r>
            <a:r>
              <a:rPr lang="ja-JP" altLang="en-US" dirty="0" smtClean="0"/>
              <a:t>．遷移時のデータ受け渡し方法</a:t>
            </a:r>
            <a:endParaRPr lang="en-US" altLang="ja-JP" dirty="0"/>
          </a:p>
          <a:p>
            <a:pPr marL="0" indent="0">
              <a:buNone/>
            </a:pPr>
            <a:r>
              <a:rPr lang="ja-JP" altLang="en-US" dirty="0" smtClean="0"/>
              <a:t>次の</a:t>
            </a:r>
            <a:r>
              <a:rPr lang="en-US" altLang="ja-JP" dirty="0" smtClean="0"/>
              <a:t>Simulink Function</a:t>
            </a:r>
            <a:r>
              <a:rPr lang="ja-JP" altLang="en-US" dirty="0" smtClean="0"/>
              <a:t>を用いる</a:t>
            </a:r>
            <a:endParaRPr lang="en-US" altLang="ja-JP" dirty="0" smtClean="0"/>
          </a:p>
          <a:p>
            <a:pPr marL="0" indent="0">
              <a:buNone/>
            </a:pPr>
            <a:r>
              <a:rPr lang="en-US" altLang="ja-JP" dirty="0" err="1" smtClean="0"/>
              <a:t>stateA</a:t>
            </a:r>
            <a:r>
              <a:rPr lang="ja-JP" altLang="en-US" dirty="0"/>
              <a:t>の</a:t>
            </a:r>
            <a:r>
              <a:rPr lang="en-US" altLang="ja-JP" dirty="0" smtClean="0"/>
              <a:t>Unit Delay</a:t>
            </a:r>
            <a:r>
              <a:rPr lang="en-US" altLang="ja-JP" dirty="0"/>
              <a:t>(</a:t>
            </a:r>
            <a:r>
              <a:rPr lang="ja-JP" altLang="en-US" dirty="0"/>
              <a:t>状態名</a:t>
            </a:r>
            <a:r>
              <a:rPr lang="en-US" altLang="ja-JP" dirty="0" err="1" smtClean="0"/>
              <a:t>sigA</a:t>
            </a:r>
            <a:r>
              <a:rPr lang="en-US" altLang="ja-JP" dirty="0" smtClean="0"/>
              <a:t>)</a:t>
            </a:r>
            <a:r>
              <a:rPr lang="ja-JP" altLang="en-US" dirty="0" smtClean="0"/>
              <a:t>の値を</a:t>
            </a:r>
            <a:r>
              <a:rPr lang="en-US" altLang="ja-JP" dirty="0" smtClean="0"/>
              <a:t>State Reader</a:t>
            </a:r>
            <a:r>
              <a:rPr lang="ja-JP" altLang="en-US" dirty="0" smtClean="0"/>
              <a:t>で読み取り、</a:t>
            </a:r>
            <a:r>
              <a:rPr lang="en-US" altLang="ja-JP" dirty="0" smtClean="0"/>
              <a:t>State Writer</a:t>
            </a:r>
            <a:r>
              <a:rPr lang="ja-JP" altLang="en-US" dirty="0" smtClean="0"/>
              <a:t>で</a:t>
            </a:r>
            <a:r>
              <a:rPr lang="ja-JP" altLang="en-US" dirty="0"/>
              <a:t>、</a:t>
            </a:r>
            <a:r>
              <a:rPr lang="en-US" altLang="ja-JP" dirty="0" err="1" smtClean="0"/>
              <a:t>stateB</a:t>
            </a:r>
            <a:r>
              <a:rPr lang="ja-JP" altLang="en-US" dirty="0" smtClean="0"/>
              <a:t>の</a:t>
            </a:r>
            <a:r>
              <a:rPr lang="en-US" altLang="ja-JP" dirty="0" smtClean="0"/>
              <a:t>Unit Delay(</a:t>
            </a:r>
            <a:r>
              <a:rPr lang="ja-JP" altLang="en-US" dirty="0" smtClean="0"/>
              <a:t>状態名</a:t>
            </a:r>
            <a:r>
              <a:rPr lang="en-US" altLang="ja-JP" dirty="0" err="1" smtClean="0"/>
              <a:t>sigB</a:t>
            </a:r>
            <a:r>
              <a:rPr lang="en-US" altLang="ja-JP" dirty="0" smtClean="0"/>
              <a:t>)</a:t>
            </a:r>
            <a:r>
              <a:rPr lang="ja-JP" altLang="en-US" dirty="0" smtClean="0"/>
              <a:t>の値を上書きする</a:t>
            </a:r>
            <a:endParaRPr lang="en-US" altLang="ja-JP"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81201"/>
            <a:ext cx="2209800" cy="300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05401"/>
            <a:ext cx="23622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6348413" y="3484613"/>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81583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a:t>
            </a:r>
            <a:r>
              <a:rPr kumimoji="1" lang="ja-JP" altLang="en-US" dirty="0" smtClean="0"/>
              <a:t>．</a:t>
            </a:r>
            <a:r>
              <a:rPr kumimoji="1" lang="ja-JP" altLang="en-US" dirty="0"/>
              <a:t>状態名を直接指定する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smtClean="0"/>
          </a:p>
          <a:p>
            <a:pPr marL="0" indent="0">
              <a:buNone/>
            </a:pPr>
            <a:r>
              <a:rPr kumimoji="1" lang="en-US" altLang="ja-JP" dirty="0"/>
              <a:t>Chart</a:t>
            </a:r>
            <a:r>
              <a:rPr kumimoji="1" lang="ja-JP" altLang="en-US" dirty="0"/>
              <a:t>ブロック</a:t>
            </a:r>
            <a:r>
              <a:rPr kumimoji="1" lang="ja-JP" altLang="en-US" dirty="0" smtClean="0"/>
              <a:t>内部</a:t>
            </a:r>
            <a:r>
              <a:rPr kumimoji="1" lang="en-US" altLang="ja-JP" dirty="0" smtClean="0"/>
              <a:t>/State</a:t>
            </a:r>
            <a:r>
              <a:rPr kumimoji="1" lang="ja-JP" altLang="en-US" dirty="0" smtClean="0"/>
              <a:t>内部と結果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28765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918253"/>
            <a:ext cx="3614866" cy="324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043" y="5097058"/>
            <a:ext cx="20193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254" y="3695196"/>
            <a:ext cx="19335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49338"/>
            <a:ext cx="2255623" cy="169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矢印コネクタ 17"/>
          <p:cNvCxnSpPr/>
          <p:nvPr/>
        </p:nvCxnSpPr>
        <p:spPr bwMode="auto">
          <a:xfrm>
            <a:off x="2362200" y="3505200"/>
            <a:ext cx="990600" cy="3048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6" name="直線矢印コネクタ 15"/>
          <p:cNvCxnSpPr/>
          <p:nvPr/>
        </p:nvCxnSpPr>
        <p:spPr bwMode="auto">
          <a:xfrm>
            <a:off x="2407508" y="4343400"/>
            <a:ext cx="107092" cy="8382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538602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３．状態名を直接指定する</a:t>
            </a:r>
            <a:endParaRPr kumimoji="1" lang="en-US" altLang="ja-JP" dirty="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a16="http://schemas.microsoft.com/office/drawing/2014/main" xmlns="" id="{645338D4-445C-4134-8DEE-F76BAAA8C72D}"/>
              </a:ext>
            </a:extLst>
          </p:cNvPr>
          <p:cNvSpPr txBox="1">
            <a:spLocks/>
          </p:cNvSpPr>
          <p:nvPr/>
        </p:nvSpPr>
        <p:spPr bwMode="auto">
          <a:xfrm>
            <a:off x="601362" y="2372900"/>
            <a:ext cx="5266038" cy="410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①．遷移条件の書き方</a:t>
            </a:r>
            <a:endParaRPr lang="en-US" altLang="ja-JP" dirty="0"/>
          </a:p>
          <a:p>
            <a:pPr marL="0" indent="0">
              <a:buNone/>
            </a:pPr>
            <a:r>
              <a:rPr lang="en-US" altLang="ja-JP" dirty="0" err="1" smtClean="0"/>
              <a:t>stateA</a:t>
            </a:r>
            <a:r>
              <a:rPr lang="ja-JP" altLang="en-US" dirty="0" smtClean="0"/>
              <a:t>の</a:t>
            </a:r>
            <a:r>
              <a:rPr lang="en-US" altLang="ja-JP" dirty="0" smtClean="0"/>
              <a:t>Unit </a:t>
            </a:r>
            <a:r>
              <a:rPr lang="en-US" altLang="ja-JP" dirty="0" err="1" smtClean="0"/>
              <a:t>Dalay</a:t>
            </a:r>
            <a:r>
              <a:rPr lang="en-US" altLang="ja-JP" dirty="0" smtClean="0"/>
              <a:t>(</a:t>
            </a:r>
            <a:r>
              <a:rPr lang="ja-JP" altLang="en-US" dirty="0" smtClean="0"/>
              <a:t>状態名</a:t>
            </a:r>
            <a:r>
              <a:rPr lang="en-US" altLang="ja-JP" dirty="0" err="1" smtClean="0"/>
              <a:t>sigA</a:t>
            </a:r>
            <a:r>
              <a:rPr lang="en-US" altLang="ja-JP" dirty="0" smtClean="0"/>
              <a:t>)</a:t>
            </a:r>
            <a:r>
              <a:rPr lang="ja-JP" altLang="en-US" dirty="0" smtClean="0"/>
              <a:t>に対し、アクセスするには右のように書く</a:t>
            </a:r>
            <a:endParaRPr lang="en-US" altLang="ja-JP" dirty="0"/>
          </a:p>
          <a:p>
            <a:pPr marL="0" indent="0">
              <a:buNone/>
            </a:pPr>
            <a:r>
              <a:rPr lang="ja-JP" altLang="en-US" dirty="0" smtClean="0"/>
              <a:t>「ステート名</a:t>
            </a:r>
            <a:r>
              <a:rPr lang="en-US" altLang="ja-JP" dirty="0" smtClean="0"/>
              <a:t>.</a:t>
            </a:r>
            <a:r>
              <a:rPr lang="ja-JP" altLang="en-US" dirty="0" smtClean="0"/>
              <a:t>状態名」でアクセスが可能</a:t>
            </a:r>
            <a:endParaRPr lang="en-US" altLang="ja-JP" dirty="0" smtClean="0"/>
          </a:p>
          <a:p>
            <a:pPr marL="0" indent="0">
              <a:buNone/>
            </a:pPr>
            <a:endParaRPr lang="en-US" altLang="ja-JP" dirty="0"/>
          </a:p>
          <a:p>
            <a:pPr marL="0" indent="0">
              <a:buNone/>
            </a:pPr>
            <a:r>
              <a:rPr lang="ja-JP" altLang="en-US" dirty="0" smtClean="0"/>
              <a:t>状態変数がベクトルの場合</a:t>
            </a:r>
            <a:endParaRPr lang="en-US" altLang="ja-JP" dirty="0" smtClean="0"/>
          </a:p>
          <a:p>
            <a:pPr marL="0" indent="0">
              <a:buNone/>
            </a:pPr>
            <a:r>
              <a:rPr lang="ja-JP" altLang="en-US" dirty="0" smtClean="0"/>
              <a:t>「ステート名</a:t>
            </a:r>
            <a:r>
              <a:rPr lang="en-US" altLang="ja-JP" dirty="0" smtClean="0"/>
              <a:t>.</a:t>
            </a:r>
            <a:r>
              <a:rPr lang="ja-JP" altLang="en-US" dirty="0" smtClean="0"/>
              <a:t>状態名</a:t>
            </a:r>
            <a:r>
              <a:rPr lang="en-US" altLang="ja-JP" dirty="0" smtClean="0"/>
              <a:t>(</a:t>
            </a:r>
            <a:r>
              <a:rPr lang="ja-JP" altLang="en-US" dirty="0" smtClean="0"/>
              <a:t>添え字</a:t>
            </a:r>
            <a:r>
              <a:rPr lang="en-US" altLang="ja-JP" dirty="0" smtClean="0"/>
              <a:t>)</a:t>
            </a:r>
            <a:r>
              <a:rPr lang="ja-JP" altLang="en-US" dirty="0" smtClean="0"/>
              <a:t>」でベクトル内のデータを参照可能</a:t>
            </a:r>
            <a:endParaRPr lang="en-US" altLang="ja-JP"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37150"/>
            <a:ext cx="22860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6172200" y="3291023"/>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86001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３．状態名を直接指定する</a:t>
            </a:r>
            <a:endParaRPr kumimoji="1" lang="en-US" altLang="ja-JP" dirty="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a16="http://schemas.microsoft.com/office/drawing/2014/main" xmlns="" id="{645338D4-445C-4134-8DEE-F76BAAA8C72D}"/>
              </a:ext>
            </a:extLst>
          </p:cNvPr>
          <p:cNvSpPr txBox="1">
            <a:spLocks/>
          </p:cNvSpPr>
          <p:nvPr/>
        </p:nvSpPr>
        <p:spPr bwMode="auto">
          <a:xfrm>
            <a:off x="601362" y="2372900"/>
            <a:ext cx="5266038" cy="410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②</a:t>
            </a:r>
            <a:r>
              <a:rPr lang="ja-JP" altLang="en-US" dirty="0" smtClean="0"/>
              <a:t>．</a:t>
            </a:r>
            <a:r>
              <a:rPr lang="ja-JP" altLang="en-US" dirty="0"/>
              <a:t>遷移時のデータ受け渡し</a:t>
            </a:r>
            <a:r>
              <a:rPr lang="ja-JP" altLang="en-US" dirty="0" smtClean="0"/>
              <a:t>方法</a:t>
            </a:r>
            <a:endParaRPr lang="en-US" altLang="ja-JP" dirty="0"/>
          </a:p>
          <a:p>
            <a:pPr marL="0" indent="0">
              <a:buNone/>
            </a:pPr>
            <a:r>
              <a:rPr lang="ja-JP" altLang="en-US" dirty="0" smtClean="0"/>
              <a:t>「ステート名</a:t>
            </a:r>
            <a:r>
              <a:rPr lang="en-US" altLang="ja-JP" dirty="0" smtClean="0"/>
              <a:t>.</a:t>
            </a:r>
            <a:r>
              <a:rPr lang="ja-JP" altLang="en-US" dirty="0" smtClean="0"/>
              <a:t>状態名」で書き込みが可能</a:t>
            </a:r>
            <a:endParaRPr lang="en-US" altLang="ja-JP" dirty="0" smtClean="0"/>
          </a:p>
          <a:p>
            <a:pPr marL="0" indent="0">
              <a:buNone/>
            </a:pPr>
            <a:endParaRPr lang="en-US" altLang="ja-JP"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37150"/>
            <a:ext cx="22860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6315460" y="3628775"/>
            <a:ext cx="1837939"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72608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参考：従来の</a:t>
            </a:r>
            <a:r>
              <a:rPr lang="en-US" altLang="ja-JP" dirty="0" smtClean="0"/>
              <a:t>Chart</a:t>
            </a:r>
            <a:r>
              <a:rPr lang="ja-JP" altLang="en-US" dirty="0" smtClean="0"/>
              <a:t>と</a:t>
            </a:r>
            <a:r>
              <a:rPr lang="en-US" altLang="ja-JP" dirty="0" smtClean="0"/>
              <a:t>Simulink</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を用いず従来通りの組み方をした場合</a:t>
            </a:r>
            <a:endParaRPr kumimoji="1" lang="en-US" altLang="ja-JP" dirty="0" smtClean="0"/>
          </a:p>
          <a:p>
            <a:pPr marL="0" indent="0">
              <a:buNone/>
            </a:pPr>
            <a:r>
              <a:rPr kumimoji="1" lang="ja-JP" altLang="en-US" dirty="0" smtClean="0"/>
              <a:t>モデル外観</a:t>
            </a:r>
            <a:r>
              <a:rPr kumimoji="1" lang="en-US" altLang="ja-JP" dirty="0" smtClean="0"/>
              <a:t>/</a:t>
            </a:r>
            <a:r>
              <a:rPr kumimoji="1" lang="ja-JP" altLang="en-US" dirty="0" smtClean="0"/>
              <a:t>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24050"/>
            <a:ext cx="40671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47800"/>
            <a:ext cx="2819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67000"/>
            <a:ext cx="27622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4679864" y="3962400"/>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7828" y="4953000"/>
            <a:ext cx="2134886" cy="130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17" y="3886200"/>
            <a:ext cx="18669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線矢印コネクタ 15"/>
          <p:cNvCxnSpPr/>
          <p:nvPr/>
        </p:nvCxnSpPr>
        <p:spPr bwMode="auto">
          <a:xfrm flipH="1">
            <a:off x="1447800" y="2308460"/>
            <a:ext cx="162967" cy="180634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8" name="直線矢印コネクタ 17"/>
          <p:cNvCxnSpPr/>
          <p:nvPr/>
        </p:nvCxnSpPr>
        <p:spPr bwMode="auto">
          <a:xfrm flipV="1">
            <a:off x="3048000" y="2209801"/>
            <a:ext cx="2057400" cy="32949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2" name="直線矢印コネクタ 21"/>
          <p:cNvCxnSpPr/>
          <p:nvPr/>
        </p:nvCxnSpPr>
        <p:spPr bwMode="auto">
          <a:xfrm flipV="1">
            <a:off x="3027405" y="3200400"/>
            <a:ext cx="2001795" cy="72317"/>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3598" y="4114800"/>
            <a:ext cx="2675602" cy="239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32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モデル参照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モデル参照可能</a:t>
            </a:r>
            <a:r>
              <a:rPr kumimoji="1" lang="en-US" altLang="ja-JP" dirty="0" smtClean="0"/>
              <a:t>(</a:t>
            </a:r>
            <a:r>
              <a:rPr kumimoji="1" lang="ja-JP" altLang="en-US" dirty="0" smtClean="0"/>
              <a:t>変換機能も使用可能</a:t>
            </a:r>
            <a:r>
              <a:rPr kumimoji="1" lang="en-US" altLang="ja-JP" dirty="0" smtClean="0"/>
              <a:t>)</a:t>
            </a:r>
            <a:endParaRPr kumimoji="1" lang="ja-JP" altLang="en-US" dirty="0"/>
          </a:p>
        </p:txBody>
      </p:sp>
      <p:pic>
        <p:nvPicPr>
          <p:cNvPr id="5" name="図 4"/>
          <p:cNvPicPr>
            <a:picLocks noChangeAspect="1"/>
          </p:cNvPicPr>
          <p:nvPr/>
        </p:nvPicPr>
        <p:blipFill>
          <a:blip r:embed="rId2"/>
          <a:stretch>
            <a:fillRect/>
          </a:stretch>
        </p:blipFill>
        <p:spPr>
          <a:xfrm>
            <a:off x="1750218" y="3505200"/>
            <a:ext cx="2981325" cy="1019175"/>
          </a:xfrm>
          <a:prstGeom prst="rect">
            <a:avLst/>
          </a:prstGeom>
          <a:ln>
            <a:solidFill>
              <a:schemeClr val="accent1"/>
            </a:solidFill>
          </a:ln>
        </p:spPr>
      </p:pic>
      <p:pic>
        <p:nvPicPr>
          <p:cNvPr id="6" name="図 5"/>
          <p:cNvPicPr>
            <a:picLocks noChangeAspect="1"/>
          </p:cNvPicPr>
          <p:nvPr/>
        </p:nvPicPr>
        <p:blipFill>
          <a:blip r:embed="rId3"/>
          <a:stretch>
            <a:fillRect/>
          </a:stretch>
        </p:blipFill>
        <p:spPr>
          <a:xfrm>
            <a:off x="2590800" y="4784006"/>
            <a:ext cx="1192879" cy="1559644"/>
          </a:xfrm>
          <a:prstGeom prst="rect">
            <a:avLst/>
          </a:prstGeom>
        </p:spPr>
      </p:pic>
      <p:cxnSp>
        <p:nvCxnSpPr>
          <p:cNvPr id="9" name="直線矢印コネクタ 8"/>
          <p:cNvCxnSpPr/>
          <p:nvPr/>
        </p:nvCxnSpPr>
        <p:spPr bwMode="auto">
          <a:xfrm>
            <a:off x="3505200" y="4350639"/>
            <a:ext cx="0" cy="564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2" name="図 11"/>
          <p:cNvPicPr>
            <a:picLocks noChangeAspect="1"/>
          </p:cNvPicPr>
          <p:nvPr/>
        </p:nvPicPr>
        <p:blipFill>
          <a:blip r:embed="rId4"/>
          <a:stretch>
            <a:fillRect/>
          </a:stretch>
        </p:blipFill>
        <p:spPr>
          <a:xfrm>
            <a:off x="1295400" y="1752600"/>
            <a:ext cx="3667126" cy="1612893"/>
          </a:xfrm>
          <a:prstGeom prst="rect">
            <a:avLst/>
          </a:prstGeom>
          <a:ln>
            <a:solidFill>
              <a:schemeClr val="accent1"/>
            </a:solidFill>
          </a:ln>
        </p:spPr>
      </p:pic>
      <p:cxnSp>
        <p:nvCxnSpPr>
          <p:cNvPr id="8" name="直線矢印コネクタ 7"/>
          <p:cNvCxnSpPr/>
          <p:nvPr/>
        </p:nvCxnSpPr>
        <p:spPr bwMode="auto">
          <a:xfrm>
            <a:off x="3581400" y="2559046"/>
            <a:ext cx="0" cy="1168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4" name="図 13"/>
          <p:cNvPicPr>
            <a:picLocks noChangeAspect="1"/>
          </p:cNvPicPr>
          <p:nvPr/>
        </p:nvPicPr>
        <p:blipFill>
          <a:blip r:embed="rId5"/>
          <a:stretch>
            <a:fillRect/>
          </a:stretch>
        </p:blipFill>
        <p:spPr>
          <a:xfrm>
            <a:off x="5093372" y="2559046"/>
            <a:ext cx="3839107" cy="2698708"/>
          </a:xfrm>
          <a:prstGeom prst="rect">
            <a:avLst/>
          </a:prstGeom>
        </p:spPr>
      </p:pic>
      <p:sp>
        <p:nvSpPr>
          <p:cNvPr id="15" name="角丸四角形吹き出し 14"/>
          <p:cNvSpPr/>
          <p:nvPr/>
        </p:nvSpPr>
        <p:spPr bwMode="auto">
          <a:xfrm>
            <a:off x="3880186" y="5479842"/>
            <a:ext cx="1383628" cy="692358"/>
          </a:xfrm>
          <a:prstGeom prst="wedgeRoundRectCallout">
            <a:avLst>
              <a:gd name="adj1" fmla="val -56433"/>
              <a:gd name="adj2" fmla="val -2022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rPr>
              <a:t>出力</a:t>
            </a:r>
            <a:r>
              <a:rPr kumimoji="1" lang="en-US" altLang="ja-JP" sz="1000" b="0" i="0" u="none" strike="noStrike" cap="none" normalizeH="0" baseline="0" dirty="0" smtClean="0">
                <a:ln>
                  <a:noFill/>
                </a:ln>
                <a:solidFill>
                  <a:schemeClr val="tx1"/>
                </a:solidFill>
                <a:effectLst/>
              </a:rPr>
              <a:t>=</a:t>
            </a:r>
            <a:r>
              <a:rPr kumimoji="1" lang="ja-JP" altLang="en-US" sz="1000" b="0" i="0" u="none" strike="noStrike" cap="none" normalizeH="0" baseline="0" dirty="0" smtClean="0">
                <a:ln>
                  <a:noFill/>
                </a:ln>
                <a:solidFill>
                  <a:schemeClr val="tx1"/>
                </a:solidFill>
                <a:effectLst/>
              </a:rPr>
              <a:t>入力で、</a:t>
            </a:r>
            <a:endParaRPr kumimoji="1" lang="en-US" altLang="ja-JP" sz="1000" b="0"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rPr>
              <a:t>入力</a:t>
            </a:r>
            <a:r>
              <a:rPr kumimoji="1" lang="en-US" altLang="ja-JP" sz="1000" b="0" i="0" u="none" strike="noStrike" cap="none" normalizeH="0" baseline="0" dirty="0" smtClean="0">
                <a:ln>
                  <a:noFill/>
                </a:ln>
                <a:solidFill>
                  <a:schemeClr val="tx1"/>
                </a:solidFill>
                <a:effectLst/>
              </a:rPr>
              <a:t>&gt;=5</a:t>
            </a:r>
            <a:r>
              <a:rPr lang="ja-JP" altLang="en-US" sz="1000" dirty="0" smtClean="0"/>
              <a:t>の時に</a:t>
            </a:r>
            <a:endParaRPr lang="en-US" altLang="ja-JP" sz="1000"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sz="1000" dirty="0" smtClean="0"/>
              <a:t>0</a:t>
            </a:r>
            <a:r>
              <a:rPr lang="ja-JP" altLang="en-US" sz="1000" dirty="0" smtClean="0"/>
              <a:t>出力するロジック</a:t>
            </a:r>
            <a:endParaRPr kumimoji="1" lang="en-US" altLang="ja-JP"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41946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のコード生成</a:t>
            </a:r>
            <a:endParaRPr kumimoji="1" lang="en-US" altLang="ja-JP" sz="4000" dirty="0"/>
          </a:p>
        </p:txBody>
      </p:sp>
    </p:spTree>
    <p:extLst>
      <p:ext uri="{BB962C8B-B14F-4D97-AF65-F5344CB8AC3E}">
        <p14:creationId xmlns:p14="http://schemas.microsoft.com/office/powerpoint/2010/main" val="1470080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のコード生成比較</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以下の</a:t>
            </a:r>
            <a:r>
              <a:rPr kumimoji="1" lang="en-US" altLang="ja-JP" dirty="0" smtClean="0"/>
              <a:t>4</a:t>
            </a:r>
            <a:r>
              <a:rPr kumimoji="1" lang="ja-JP" altLang="en-US" dirty="0" smtClean="0"/>
              <a:t>パターンで比較する</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1219908315"/>
              </p:ext>
            </p:extLst>
          </p:nvPr>
        </p:nvGraphicFramePr>
        <p:xfrm>
          <a:off x="685800" y="1552759"/>
          <a:ext cx="8305800" cy="4741361"/>
        </p:xfrm>
        <a:graphic>
          <a:graphicData uri="http://schemas.openxmlformats.org/drawingml/2006/table">
            <a:tbl>
              <a:tblPr firstRow="1" bandRow="1">
                <a:tableStyleId>{8799B23B-EC83-4686-B30A-512413B5E67A}</a:tableStyleId>
              </a:tblPr>
              <a:tblGrid>
                <a:gridCol w="3200400"/>
                <a:gridCol w="5105400"/>
              </a:tblGrid>
              <a:tr h="4349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0" dirty="0" smtClean="0"/>
                        <a:t>モデル外観</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2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０．従来の組み方</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(Simulink State</a:t>
                      </a:r>
                      <a:r>
                        <a:rPr kumimoji="1" lang="ja-JP" altLang="en-US" b="0" dirty="0" smtClean="0"/>
                        <a:t>を使わない</a:t>
                      </a:r>
                      <a:r>
                        <a:rPr kumimoji="1" lang="en-US" altLang="ja-JP" b="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１．遷移に</a:t>
                      </a:r>
                      <a:r>
                        <a:rPr kumimoji="1" lang="en-US" altLang="ja-JP" dirty="0" smtClean="0"/>
                        <a:t>Unit</a:t>
                      </a:r>
                      <a:r>
                        <a:rPr kumimoji="1" lang="ja-JP" altLang="en-US" dirty="0" smtClean="0"/>
                        <a:t> </a:t>
                      </a:r>
                      <a:r>
                        <a:rPr kumimoji="1" lang="en-US" altLang="ja-JP" dirty="0" smtClean="0"/>
                        <a:t>Delay</a:t>
                      </a:r>
                      <a:r>
                        <a:rPr kumimoji="1" lang="ja-JP" altLang="en-US" dirty="0" smtClean="0"/>
                        <a:t>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２．遷移に</a:t>
                      </a:r>
                      <a:r>
                        <a:rPr kumimoji="1" lang="en-US" altLang="ja-JP" dirty="0" smtClean="0"/>
                        <a:t>State Reader</a:t>
                      </a:r>
                      <a:r>
                        <a:rPr kumimoji="1" lang="ja-JP" altLang="en-US" dirty="0" smtClean="0"/>
                        <a:t>を使用</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３．遷移に直接状態名を使用</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024678"/>
            <a:ext cx="2362200" cy="109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231148"/>
            <a:ext cx="1700213" cy="723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2965" y="4003460"/>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15824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直線矢印コネクタ 16"/>
          <p:cNvCxnSpPr/>
          <p:nvPr/>
        </p:nvCxnSpPr>
        <p:spPr bwMode="auto">
          <a:xfrm flipV="1">
            <a:off x="5733407" y="4529716"/>
            <a:ext cx="914400" cy="22937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5507" y="5230265"/>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957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とは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コード</a:t>
            </a:r>
            <a:r>
              <a:rPr kumimoji="1" lang="ja-JP" altLang="en-US" dirty="0" smtClean="0"/>
              <a:t>生成時各設定を以下に統一して生成する</a:t>
            </a:r>
            <a:endParaRPr kumimoji="1" lang="en-US" altLang="ja-JP" dirty="0" smtClean="0"/>
          </a:p>
          <a:p>
            <a:pPr marL="0" indent="0">
              <a:buNone/>
            </a:pPr>
            <a:endParaRPr kumimoji="1" lang="en-US" altLang="ja-JP" dirty="0" smtClean="0"/>
          </a:p>
          <a:p>
            <a:pPr marL="0" indent="0">
              <a:buNone/>
            </a:pPr>
            <a:r>
              <a:rPr kumimoji="1" lang="en-US" altLang="ja-JP" dirty="0" smtClean="0"/>
              <a:t>Simulink State</a:t>
            </a:r>
            <a:r>
              <a:rPr kumimoji="1" lang="ja-JP" altLang="en-US" dirty="0" smtClean="0"/>
              <a:t>の設定              </a:t>
            </a:r>
            <a:r>
              <a:rPr kumimoji="1" lang="en-US" altLang="ja-JP" dirty="0" smtClean="0"/>
              <a:t>Simulink Function</a:t>
            </a:r>
            <a:r>
              <a:rPr kumimoji="1" lang="ja-JP" altLang="en-US" dirty="0" smtClean="0"/>
              <a:t>の設定</a:t>
            </a:r>
            <a:endParaRPr kumimoji="1" lang="en-US" altLang="ja-JP"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301622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43200"/>
            <a:ext cx="3121068"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081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a:t>Ａ</a:t>
            </a:r>
            <a:r>
              <a:rPr lang="ja-JP" altLang="en-US" dirty="0" smtClean="0"/>
              <a:t>．コード生成比較（０．</a:t>
            </a:r>
            <a:r>
              <a:rPr lang="en-US" altLang="ja-JP" dirty="0" smtClean="0"/>
              <a:t>vs</a:t>
            </a:r>
            <a:r>
              <a:rPr lang="ja-JP" altLang="en-US" dirty="0" smtClean="0"/>
              <a:t>１．）</a:t>
            </a:r>
            <a:endParaRPr kumimoji="1" lang="ja-JP" alt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16" y="1905000"/>
            <a:ext cx="393927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1981200"/>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57200" y="770692"/>
            <a:ext cx="1676400" cy="338554"/>
          </a:xfrm>
          <a:prstGeom prst="rect">
            <a:avLst/>
          </a:prstGeom>
          <a:noFill/>
        </p:spPr>
        <p:txBody>
          <a:bodyPr wrap="square" rtlCol="0">
            <a:spAutoFit/>
          </a:bodyPr>
          <a:lstStyle/>
          <a:p>
            <a:r>
              <a:rPr lang="ja-JP" altLang="en-US" sz="1600" dirty="0" smtClean="0"/>
              <a:t>・０．のコード</a:t>
            </a:r>
            <a:endParaRPr lang="en-US" altLang="ja-JP" sz="1600" dirty="0" smtClean="0"/>
          </a:p>
        </p:txBody>
      </p:sp>
      <p:sp>
        <p:nvSpPr>
          <p:cNvPr id="9" name="テキスト ボックス 8"/>
          <p:cNvSpPr txBox="1"/>
          <p:nvPr/>
        </p:nvSpPr>
        <p:spPr>
          <a:xfrm>
            <a:off x="4724400" y="804446"/>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11" name="テキスト ボックス 10"/>
          <p:cNvSpPr txBox="1"/>
          <p:nvPr/>
        </p:nvSpPr>
        <p:spPr>
          <a:xfrm>
            <a:off x="685799" y="5892225"/>
            <a:ext cx="8135055" cy="584775"/>
          </a:xfrm>
          <a:prstGeom prst="rect">
            <a:avLst/>
          </a:prstGeom>
          <a:noFill/>
        </p:spPr>
        <p:txBody>
          <a:bodyPr wrap="square" rtlCol="0">
            <a:spAutoFit/>
          </a:bodyPr>
          <a:lstStyle/>
          <a:p>
            <a:r>
              <a:rPr lang="ja-JP" altLang="en-US" sz="1600" dirty="0" smtClean="0">
                <a:solidFill>
                  <a:srgbClr val="0000FF"/>
                </a:solidFill>
              </a:rPr>
              <a:t>変数の扱い方が異なる。（</a:t>
            </a:r>
            <a:r>
              <a:rPr lang="en-US" altLang="ja-JP" sz="1600" dirty="0" smtClean="0">
                <a:solidFill>
                  <a:srgbClr val="0000FF"/>
                </a:solidFill>
              </a:rPr>
              <a:t>Unit Delay</a:t>
            </a:r>
            <a:r>
              <a:rPr lang="ja-JP" altLang="en-US" sz="1600" dirty="0" smtClean="0">
                <a:solidFill>
                  <a:srgbClr val="0000FF"/>
                </a:solidFill>
              </a:rPr>
              <a:t>の値をそのまま次の周期で用いるか、用いないか</a:t>
            </a:r>
            <a:r>
              <a:rPr lang="en-US" altLang="ja-JP" sz="1600" dirty="0" smtClean="0">
                <a:solidFill>
                  <a:srgbClr val="0000FF"/>
                </a:solidFill>
              </a:rPr>
              <a:t>)</a:t>
            </a:r>
          </a:p>
          <a:p>
            <a:r>
              <a:rPr lang="ja-JP" altLang="en-US" sz="1600" dirty="0"/>
              <a:t>　</a:t>
            </a:r>
            <a:r>
              <a:rPr lang="ja-JP" altLang="en-US" sz="1600" dirty="0" smtClean="0"/>
              <a:t>→</a:t>
            </a:r>
            <a:r>
              <a:rPr lang="en-US" altLang="ja-JP" sz="1600" dirty="0" smtClean="0"/>
              <a:t>Function-Call Subsystem</a:t>
            </a:r>
            <a:r>
              <a:rPr lang="ja-JP" altLang="en-US" sz="1600" dirty="0" smtClean="0"/>
              <a:t>を使っているかどうか</a:t>
            </a:r>
            <a:r>
              <a:rPr lang="ja-JP" altLang="en-US" sz="1600" dirty="0"/>
              <a:t>。</a:t>
            </a:r>
            <a:endParaRPr lang="en-US" altLang="ja-JP" sz="1600" dirty="0" smtClean="0"/>
          </a:p>
        </p:txBody>
      </p:sp>
      <p:sp>
        <p:nvSpPr>
          <p:cNvPr id="12" name="正方形/長方形 11"/>
          <p:cNvSpPr/>
          <p:nvPr/>
        </p:nvSpPr>
        <p:spPr bwMode="auto">
          <a:xfrm>
            <a:off x="685800" y="2209800"/>
            <a:ext cx="2667000" cy="254969"/>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85799" y="5181600"/>
            <a:ext cx="8135055" cy="5334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47352"/>
            <a:ext cx="2057400" cy="957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97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8790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B</a:t>
            </a:r>
            <a:r>
              <a:rPr lang="ja-JP" altLang="en-US" dirty="0" err="1" smtClean="0"/>
              <a:t>．</a:t>
            </a:r>
            <a:r>
              <a:rPr lang="ja-JP" altLang="en-US" dirty="0" smtClean="0"/>
              <a:t>コード生成比較（１．</a:t>
            </a:r>
            <a:r>
              <a:rPr lang="en-US" altLang="ja-JP" dirty="0" smtClean="0"/>
              <a:t>vs</a:t>
            </a:r>
            <a:r>
              <a:rPr lang="ja-JP" altLang="en-US" dirty="0"/>
              <a:t>２</a:t>
            </a:r>
            <a:r>
              <a:rPr lang="ja-JP" altLang="en-US" dirty="0" smtClean="0"/>
              <a:t>．）</a:t>
            </a:r>
            <a:endParaRPr kumimoji="1" lang="ja-JP" alt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2941"/>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860" y="1905000"/>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p:cNvSpPr txBox="1"/>
          <p:nvPr/>
        </p:nvSpPr>
        <p:spPr>
          <a:xfrm>
            <a:off x="457200" y="762000"/>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13" name="テキスト ボックス 12"/>
          <p:cNvSpPr txBox="1"/>
          <p:nvPr/>
        </p:nvSpPr>
        <p:spPr>
          <a:xfrm>
            <a:off x="5105400" y="795754"/>
            <a:ext cx="1676400" cy="338554"/>
          </a:xfrm>
          <a:prstGeom prst="rect">
            <a:avLst/>
          </a:prstGeom>
          <a:noFill/>
        </p:spPr>
        <p:txBody>
          <a:bodyPr wrap="square" rtlCol="0">
            <a:spAutoFit/>
          </a:bodyPr>
          <a:lstStyle/>
          <a:p>
            <a:r>
              <a:rPr lang="ja-JP" altLang="en-US" sz="1600" dirty="0" smtClean="0"/>
              <a:t>・２．のコード</a:t>
            </a:r>
            <a:endParaRPr lang="en-US" altLang="ja-JP" sz="1600" dirty="0" smtClean="0"/>
          </a:p>
        </p:txBody>
      </p:sp>
      <p:sp>
        <p:nvSpPr>
          <p:cNvPr id="14" name="正方形/長方形 13"/>
          <p:cNvSpPr/>
          <p:nvPr/>
        </p:nvSpPr>
        <p:spPr bwMode="auto">
          <a:xfrm>
            <a:off x="609600" y="2895802"/>
            <a:ext cx="3944054" cy="203684"/>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199946" y="2946884"/>
            <a:ext cx="2877254" cy="482116"/>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テキスト ボックス 15"/>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○外部の</a:t>
            </a:r>
            <a:r>
              <a:rPr lang="ja-JP" altLang="en-US" sz="1600" dirty="0">
                <a:solidFill>
                  <a:srgbClr val="FF0000"/>
                </a:solidFill>
              </a:rPr>
              <a:t>状態</a:t>
            </a:r>
            <a:r>
              <a:rPr lang="ja-JP" altLang="en-US" sz="1600" dirty="0" smtClean="0">
                <a:solidFill>
                  <a:srgbClr val="FF0000"/>
                </a:solidFill>
              </a:rPr>
              <a:t>変数に代入する処理がなくなる</a:t>
            </a:r>
            <a:endParaRPr lang="en-US" altLang="ja-JP" sz="1600" dirty="0" smtClean="0">
              <a:solidFill>
                <a:srgbClr val="FF0000"/>
              </a:solidFill>
            </a:endParaRPr>
          </a:p>
          <a:p>
            <a:r>
              <a:rPr lang="ja-JP" altLang="en-US" sz="1600" dirty="0" smtClean="0">
                <a:solidFill>
                  <a:srgbClr val="0000FF"/>
                </a:solidFill>
              </a:rPr>
              <a:t>○遷移条件・遷移先状態変数への代入を関数を用いて行う</a:t>
            </a:r>
            <a:endParaRPr lang="en-US" altLang="ja-JP" sz="1600" dirty="0" smtClean="0">
              <a:solidFill>
                <a:srgbClr val="0000FF"/>
              </a:solidFill>
            </a:endParaRPr>
          </a:p>
        </p:txBody>
      </p:sp>
      <p:sp>
        <p:nvSpPr>
          <p:cNvPr id="17" name="正方形/長方形 16"/>
          <p:cNvSpPr/>
          <p:nvPr/>
        </p:nvSpPr>
        <p:spPr bwMode="auto">
          <a:xfrm>
            <a:off x="586946" y="5206516"/>
            <a:ext cx="3944054" cy="2036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FF0000"/>
              </a:solidFill>
              <a:effectLst/>
              <a:latin typeface="Arial" charset="0"/>
              <a:ea typeface="ＭＳ Ｐゴシック" pitchFamily="50" charset="-128"/>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4600" y="852488"/>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1007269"/>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直線矢印コネクタ 20"/>
          <p:cNvCxnSpPr/>
          <p:nvPr/>
        </p:nvCxnSpPr>
        <p:spPr bwMode="auto">
          <a:xfrm flipV="1">
            <a:off x="7175042" y="1493430"/>
            <a:ext cx="673558" cy="114686"/>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3427495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a:t>C</a:t>
            </a:r>
            <a:r>
              <a:rPr lang="ja-JP" altLang="en-US" dirty="0" err="1" smtClean="0"/>
              <a:t>．</a:t>
            </a:r>
            <a:r>
              <a:rPr lang="ja-JP" altLang="en-US" dirty="0" smtClean="0"/>
              <a:t>コード生成比較（１．</a:t>
            </a:r>
            <a:r>
              <a:rPr lang="en-US" altLang="ja-JP" dirty="0" smtClean="0"/>
              <a:t>vs</a:t>
            </a:r>
            <a:r>
              <a:rPr lang="ja-JP" altLang="en-US" dirty="0" smtClean="0"/>
              <a:t>３．）</a:t>
            </a:r>
            <a:endParaRPr kumimoji="1" lang="ja-JP" alt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53514"/>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77412"/>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57200" y="762000"/>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9" name="テキスト ボックス 8"/>
          <p:cNvSpPr txBox="1"/>
          <p:nvPr/>
        </p:nvSpPr>
        <p:spPr>
          <a:xfrm>
            <a:off x="49530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0" name="テキスト ボックス 9"/>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○外部の</a:t>
            </a:r>
            <a:r>
              <a:rPr lang="ja-JP" altLang="en-US" sz="1600" dirty="0">
                <a:solidFill>
                  <a:srgbClr val="FF0000"/>
                </a:solidFill>
              </a:rPr>
              <a:t>状態</a:t>
            </a:r>
            <a:r>
              <a:rPr lang="ja-JP" altLang="en-US" sz="1600" dirty="0" smtClean="0">
                <a:solidFill>
                  <a:srgbClr val="FF0000"/>
                </a:solidFill>
              </a:rPr>
              <a:t>変数に代入する処理がなくなる</a:t>
            </a:r>
            <a:endParaRPr lang="en-US" altLang="ja-JP" sz="1600" dirty="0" smtClean="0">
              <a:solidFill>
                <a:srgbClr val="FF0000"/>
              </a:solidFill>
            </a:endParaRPr>
          </a:p>
          <a:p>
            <a:r>
              <a:rPr lang="ja-JP" altLang="en-US" sz="1600" dirty="0" smtClean="0">
                <a:solidFill>
                  <a:srgbClr val="0000FF"/>
                </a:solidFill>
              </a:rPr>
              <a:t>○遷移条件・遷移先状態変数への代入を構造体で直接指定して行う</a:t>
            </a:r>
            <a:endParaRPr lang="en-US" altLang="ja-JP" sz="1600" dirty="0" smtClean="0">
              <a:solidFill>
                <a:srgbClr val="0000FF"/>
              </a:solidFill>
            </a:endParaRPr>
          </a:p>
        </p:txBody>
      </p:sp>
      <p:sp>
        <p:nvSpPr>
          <p:cNvPr id="11" name="正方形/長方形 10"/>
          <p:cNvSpPr/>
          <p:nvPr/>
        </p:nvSpPr>
        <p:spPr bwMode="auto">
          <a:xfrm>
            <a:off x="609600" y="5208373"/>
            <a:ext cx="3944054" cy="1274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4876800" y="2938848"/>
            <a:ext cx="3944054" cy="3048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33400" y="2887360"/>
            <a:ext cx="3944054" cy="1524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37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0005" y="914400"/>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623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D</a:t>
            </a:r>
            <a:r>
              <a:rPr lang="ja-JP" altLang="en-US" dirty="0" err="1" smtClean="0"/>
              <a:t>．</a:t>
            </a:r>
            <a:r>
              <a:rPr lang="ja-JP" altLang="en-US" dirty="0" smtClean="0"/>
              <a:t>コード生成比較（２．</a:t>
            </a:r>
            <a:r>
              <a:rPr lang="en-US" altLang="ja-JP" dirty="0" smtClean="0"/>
              <a:t>vs</a:t>
            </a:r>
            <a:r>
              <a:rPr lang="ja-JP" altLang="en-US" dirty="0" smtClean="0"/>
              <a:t>３．）</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3591"/>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37038"/>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609600" y="762000"/>
            <a:ext cx="1676400" cy="338554"/>
          </a:xfrm>
          <a:prstGeom prst="rect">
            <a:avLst/>
          </a:prstGeom>
          <a:noFill/>
        </p:spPr>
        <p:txBody>
          <a:bodyPr wrap="square" rtlCol="0">
            <a:spAutoFit/>
          </a:bodyPr>
          <a:lstStyle/>
          <a:p>
            <a:r>
              <a:rPr lang="ja-JP" altLang="en-US" sz="1600" dirty="0" smtClean="0"/>
              <a:t>・２．のコード</a:t>
            </a:r>
            <a:endParaRPr lang="en-US" altLang="ja-JP" sz="1600" dirty="0" smtClean="0"/>
          </a:p>
        </p:txBody>
      </p:sp>
      <p:sp>
        <p:nvSpPr>
          <p:cNvPr id="15" name="テキスト ボックス 14"/>
          <p:cNvSpPr txBox="1"/>
          <p:nvPr/>
        </p:nvSpPr>
        <p:spPr>
          <a:xfrm>
            <a:off x="47244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6" name="テキスト ボックス 15"/>
          <p:cNvSpPr txBox="1"/>
          <p:nvPr/>
        </p:nvSpPr>
        <p:spPr>
          <a:xfrm>
            <a:off x="1066800" y="5892225"/>
            <a:ext cx="7543800" cy="338554"/>
          </a:xfrm>
          <a:prstGeom prst="rect">
            <a:avLst/>
          </a:prstGeom>
          <a:noFill/>
        </p:spPr>
        <p:txBody>
          <a:bodyPr wrap="square" rtlCol="0">
            <a:spAutoFit/>
          </a:bodyPr>
          <a:lstStyle/>
          <a:p>
            <a:r>
              <a:rPr lang="ja-JP" altLang="en-US" sz="1600" dirty="0" smtClean="0">
                <a:solidFill>
                  <a:srgbClr val="FF0000"/>
                </a:solidFill>
              </a:rPr>
              <a:t>○判定部分や遷移時の状態変数のやりとりが関数かされているかどうか</a:t>
            </a:r>
            <a:endParaRPr lang="en-US" altLang="ja-JP" sz="1600" dirty="0" smtClean="0">
              <a:solidFill>
                <a:srgbClr val="FF0000"/>
              </a:solidFill>
            </a:endParaRPr>
          </a:p>
        </p:txBody>
      </p:sp>
      <p:sp>
        <p:nvSpPr>
          <p:cNvPr id="17" name="正方形/長方形 16"/>
          <p:cNvSpPr/>
          <p:nvPr/>
        </p:nvSpPr>
        <p:spPr bwMode="auto">
          <a:xfrm>
            <a:off x="627946" y="2920516"/>
            <a:ext cx="3944054" cy="4322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4721379" y="2971800"/>
            <a:ext cx="3944054"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876986"/>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794952"/>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91678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線矢印コネクタ 19"/>
          <p:cNvCxnSpPr/>
          <p:nvPr/>
        </p:nvCxnSpPr>
        <p:spPr bwMode="auto">
          <a:xfrm flipV="1">
            <a:off x="2679242" y="1321208"/>
            <a:ext cx="749758" cy="19642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33323226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D</a:t>
            </a:r>
            <a:r>
              <a:rPr lang="ja-JP" altLang="en-US" dirty="0" err="1" smtClean="0"/>
              <a:t>．</a:t>
            </a:r>
            <a:r>
              <a:rPr lang="ja-JP" altLang="en-US" dirty="0" smtClean="0"/>
              <a:t>コード生成比較（２．</a:t>
            </a:r>
            <a:r>
              <a:rPr lang="en-US" altLang="ja-JP" dirty="0" smtClean="0"/>
              <a:t>vs</a:t>
            </a:r>
            <a:r>
              <a:rPr lang="ja-JP" altLang="en-US" dirty="0" smtClean="0"/>
              <a:t>３．）</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3591"/>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37038"/>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609600" y="762000"/>
            <a:ext cx="1676400" cy="338554"/>
          </a:xfrm>
          <a:prstGeom prst="rect">
            <a:avLst/>
          </a:prstGeom>
          <a:noFill/>
        </p:spPr>
        <p:txBody>
          <a:bodyPr wrap="square" rtlCol="0">
            <a:spAutoFit/>
          </a:bodyPr>
          <a:lstStyle/>
          <a:p>
            <a:r>
              <a:rPr lang="ja-JP" altLang="en-US" sz="1600" dirty="0" smtClean="0"/>
              <a:t>・２．のコード</a:t>
            </a:r>
            <a:endParaRPr lang="en-US" altLang="ja-JP" sz="1600" dirty="0" smtClean="0"/>
          </a:p>
        </p:txBody>
      </p:sp>
      <p:sp>
        <p:nvSpPr>
          <p:cNvPr id="15" name="テキスト ボックス 14"/>
          <p:cNvSpPr txBox="1"/>
          <p:nvPr/>
        </p:nvSpPr>
        <p:spPr>
          <a:xfrm>
            <a:off x="47244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6" name="テキスト ボックス 15"/>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○判定部分や遷移時の状態変数のやりとりが関数かされているかどうか</a:t>
            </a:r>
            <a:endParaRPr lang="en-US" altLang="ja-JP" sz="1600" dirty="0" smtClean="0">
              <a:solidFill>
                <a:srgbClr val="FF0000"/>
              </a:solidFill>
            </a:endParaRPr>
          </a:p>
          <a:p>
            <a:r>
              <a:rPr lang="ja-JP" altLang="en-US" sz="1600" b="1" u="sng" dirty="0">
                <a:solidFill>
                  <a:srgbClr val="00B050"/>
                </a:solidFill>
              </a:rPr>
              <a:t>○関数中身まで見ると、状態変数の指定の仕方は</a:t>
            </a:r>
            <a:r>
              <a:rPr lang="ja-JP" altLang="en-US" sz="1600" b="1" u="sng" dirty="0" smtClean="0">
                <a:solidFill>
                  <a:srgbClr val="00B050"/>
                </a:solidFill>
              </a:rPr>
              <a:t>変わらない</a:t>
            </a:r>
            <a:endParaRPr lang="en-US" altLang="ja-JP" sz="1600" b="1" u="sng" dirty="0">
              <a:solidFill>
                <a:srgbClr val="00B050"/>
              </a:solidFill>
            </a:endParaRPr>
          </a:p>
        </p:txBody>
      </p:sp>
      <p:sp>
        <p:nvSpPr>
          <p:cNvPr id="17" name="正方形/長方形 16"/>
          <p:cNvSpPr/>
          <p:nvPr/>
        </p:nvSpPr>
        <p:spPr bwMode="auto">
          <a:xfrm>
            <a:off x="627946" y="2920516"/>
            <a:ext cx="3944054" cy="4322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4721379" y="2971800"/>
            <a:ext cx="3944054"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876986"/>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794952"/>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91678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線矢印コネクタ 19"/>
          <p:cNvCxnSpPr/>
          <p:nvPr/>
        </p:nvCxnSpPr>
        <p:spPr bwMode="auto">
          <a:xfrm flipV="1">
            <a:off x="2679242" y="1321208"/>
            <a:ext cx="749758" cy="19642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3" name="直線コネクタ 22"/>
          <p:cNvCxnSpPr>
            <a:stCxn id="24" idx="0"/>
          </p:cNvCxnSpPr>
          <p:nvPr/>
        </p:nvCxnSpPr>
        <p:spPr bwMode="auto">
          <a:xfrm flipV="1">
            <a:off x="2523773" y="3048000"/>
            <a:ext cx="0" cy="474478"/>
          </a:xfrm>
          <a:prstGeom prst="line">
            <a:avLst/>
          </a:prstGeom>
          <a:solidFill>
            <a:schemeClr val="accent1"/>
          </a:solidFill>
          <a:ln w="28575" cap="flat" cmpd="sng" algn="ctr">
            <a:solidFill>
              <a:srgbClr val="92D050"/>
            </a:solidFill>
            <a:prstDash val="solid"/>
            <a:round/>
            <a:headEnd type="none" w="med" len="med"/>
            <a:tailEnd type="none" w="med" len="med"/>
          </a:ln>
          <a:effectLst/>
        </p:spPr>
      </p:cxnSp>
      <p:pic>
        <p:nvPicPr>
          <p:cNvPr id="2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746" y="3522478"/>
            <a:ext cx="3944054" cy="663238"/>
          </a:xfrm>
          <a:prstGeom prst="rect">
            <a:avLst/>
          </a:prstGeom>
          <a:ln w="38100" cap="sq">
            <a:solidFill>
              <a:srgbClr val="92D05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2977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のコード生成比較</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83104360"/>
              </p:ext>
            </p:extLst>
          </p:nvPr>
        </p:nvGraphicFramePr>
        <p:xfrm>
          <a:off x="533400" y="1066800"/>
          <a:ext cx="8534400" cy="5133554"/>
        </p:xfrm>
        <a:graphic>
          <a:graphicData uri="http://schemas.openxmlformats.org/drawingml/2006/table">
            <a:tbl>
              <a:tblPr firstRow="1" bandRow="1">
                <a:tableStyleId>{8799B23B-EC83-4686-B30A-512413B5E67A}</a:tableStyleId>
              </a:tblPr>
              <a:tblGrid>
                <a:gridCol w="1771290"/>
                <a:gridCol w="1642470"/>
                <a:gridCol w="1706880"/>
                <a:gridCol w="1706880"/>
                <a:gridCol w="1706880"/>
              </a:tblGrid>
              <a:tr h="6858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０．</a:t>
                      </a:r>
                      <a:r>
                        <a:rPr kumimoji="1" lang="ja-JP" altLang="en-US" b="0" dirty="0" smtClean="0"/>
                        <a:t>従来の組み方</a:t>
                      </a: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１．遷移に</a:t>
                      </a:r>
                      <a:r>
                        <a:rPr kumimoji="1" lang="en-US" altLang="ja-JP" b="0" dirty="0" smtClean="0"/>
                        <a:t>Unit</a:t>
                      </a:r>
                      <a:r>
                        <a:rPr kumimoji="1" lang="ja-JP" altLang="en-US" b="0" dirty="0" smtClean="0"/>
                        <a:t> </a:t>
                      </a:r>
                      <a:r>
                        <a:rPr kumimoji="1" lang="en-US" altLang="ja-JP" b="0" dirty="0" smtClean="0"/>
                        <a:t>Delay</a:t>
                      </a:r>
                      <a:r>
                        <a:rPr kumimoji="1" lang="ja-JP" altLang="en-US" b="0" dirty="0" smtClean="0"/>
                        <a:t>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２．遷移に</a:t>
                      </a:r>
                      <a:r>
                        <a:rPr kumimoji="1" lang="en-US" altLang="ja-JP" b="0" dirty="0" smtClean="0"/>
                        <a:t>State Reader</a:t>
                      </a:r>
                      <a:r>
                        <a:rPr kumimoji="1" lang="ja-JP" altLang="en-US" b="0" dirty="0" smtClean="0"/>
                        <a:t>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３．遷移に直接状態名を使用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609600">
                <a:tc>
                  <a:txBody>
                    <a:bodyPr/>
                    <a:lstStyle/>
                    <a:p>
                      <a:r>
                        <a:rPr kumimoji="1" lang="en-US" altLang="ja-JP" dirty="0" smtClean="0"/>
                        <a:t>Chart</a:t>
                      </a:r>
                      <a:r>
                        <a:rPr kumimoji="1" lang="ja-JP" altLang="en-US" dirty="0" smtClean="0"/>
                        <a:t>内部で完結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しない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しない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20">
                <a:tc>
                  <a:txBody>
                    <a:bodyPr/>
                    <a:lstStyle/>
                    <a:p>
                      <a:r>
                        <a:rPr kumimoji="1" lang="ja-JP" altLang="en-US" dirty="0" smtClean="0"/>
                        <a:t>状態変数の指定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ドット演算子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ドット演算子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ja-JP" altLang="en-US" dirty="0" smtClean="0"/>
                        <a:t>コード上の遷移条件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関数化可能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ja-JP" altLang="en-US" dirty="0" smtClean="0"/>
                        <a:t>遷移時の状態変数の代入</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関数化可能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インライン</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en-US" altLang="ja-JP" dirty="0" smtClean="0"/>
                        <a:t>Merge</a:t>
                      </a:r>
                      <a:r>
                        <a:rPr kumimoji="1" lang="ja-JP" altLang="en-US" dirty="0" smtClean="0"/>
                        <a:t>処理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毎周期、一時変数を</a:t>
                      </a:r>
                      <a:r>
                        <a:rPr kumimoji="1" lang="en-US" altLang="ja-JP" dirty="0" smtClean="0"/>
                        <a:t>Chart</a:t>
                      </a:r>
                      <a:r>
                        <a:rPr kumimoji="1" lang="ja-JP" altLang="en-US" dirty="0" smtClean="0"/>
                        <a:t>入力変数へ代入する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一時変数をそのまま</a:t>
                      </a:r>
                      <a:r>
                        <a:rPr kumimoji="1" lang="en-US" altLang="ja-JP" dirty="0" smtClean="0"/>
                        <a:t>Chart</a:t>
                      </a:r>
                      <a:r>
                        <a:rPr kumimoji="1" lang="ja-JP" altLang="en-US" dirty="0" smtClean="0"/>
                        <a:t>ブロック内で用いる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3393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a:t>
            </a:r>
            <a:r>
              <a:rPr kumimoji="1" lang="en-US" altLang="ja-JP" sz="4000" dirty="0" smtClean="0"/>
              <a:t>SLDV</a:t>
            </a:r>
            <a:endParaRPr kumimoji="1" lang="en-US" altLang="ja-JP" sz="4000" dirty="0"/>
          </a:p>
        </p:txBody>
      </p:sp>
    </p:spTree>
    <p:extLst>
      <p:ext uri="{BB962C8B-B14F-4D97-AF65-F5344CB8AC3E}">
        <p14:creationId xmlns:p14="http://schemas.microsoft.com/office/powerpoint/2010/main" val="3538938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のモデルで</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3752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1"/>
            <a:ext cx="221296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099" y="2819399"/>
            <a:ext cx="20478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822225"/>
            <a:ext cx="22764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線矢印コネクタ 18"/>
          <p:cNvCxnSpPr/>
          <p:nvPr/>
        </p:nvCxnSpPr>
        <p:spPr bwMode="auto">
          <a:xfrm flipV="1">
            <a:off x="2295338" y="3810000"/>
            <a:ext cx="2314761" cy="76277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a:off x="2181039" y="5465162"/>
            <a:ext cx="2429060" cy="249839"/>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1" name="直線矢印コネクタ 20"/>
          <p:cNvCxnSpPr/>
          <p:nvPr/>
        </p:nvCxnSpPr>
        <p:spPr bwMode="auto">
          <a:xfrm flipH="1">
            <a:off x="2295338" y="2667000"/>
            <a:ext cx="676462" cy="1524386"/>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249076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互換性チェック　　　　　　　　　　　テストパターン生成</a:t>
            </a:r>
            <a:endParaRPr kumimoji="1" lang="en-US" altLang="ja-JP" dirty="0" smtClean="0"/>
          </a:p>
          <a:p>
            <a:pPr marL="0" indent="0">
              <a:buNone/>
            </a:pPr>
            <a:r>
              <a:rPr kumimoji="1" lang="ja-JP" altLang="en-US" dirty="0"/>
              <a:t>　</a:t>
            </a:r>
            <a:r>
              <a:rPr kumimoji="1" lang="ja-JP" altLang="en-US" dirty="0" smtClean="0"/>
              <a:t>→互換性あり　　　　　　　　　　　　→意図通りできる</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35" y="2205681"/>
            <a:ext cx="369475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36480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9332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とは</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の</a:t>
            </a:r>
            <a:r>
              <a:rPr kumimoji="1" lang="en-US" altLang="ja-JP" dirty="0" smtClean="0"/>
              <a:t>State</a:t>
            </a:r>
            <a:r>
              <a:rPr kumimoji="1" lang="ja-JP" altLang="en-US" dirty="0" smtClean="0"/>
              <a:t>内部を</a:t>
            </a:r>
            <a:r>
              <a:rPr kumimoji="1" lang="en-US" altLang="ja-JP" dirty="0" smtClean="0"/>
              <a:t>Simulink</a:t>
            </a:r>
            <a:r>
              <a:rPr kumimoji="1" lang="ja-JP" altLang="en-US" dirty="0" smtClean="0"/>
              <a:t>で描けるようになったもの</a:t>
            </a:r>
            <a:endParaRPr kumimoji="1" lang="en-US" altLang="ja-JP"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20002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38600"/>
            <a:ext cx="33623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曲折矢印 7"/>
          <p:cNvSpPr/>
          <p:nvPr/>
        </p:nvSpPr>
        <p:spPr bwMode="auto">
          <a:xfrm rot="5400000">
            <a:off x="3657600" y="2728912"/>
            <a:ext cx="1143000" cy="1143000"/>
          </a:xfrm>
          <a:prstGeom prst="ben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テスト生成結果</a:t>
            </a:r>
            <a:r>
              <a:rPr kumimoji="1" lang="en-US" altLang="ja-JP" dirty="0" smtClean="0"/>
              <a:t>-</a:t>
            </a:r>
            <a:r>
              <a:rPr kumimoji="1" lang="ja-JP" altLang="en-US" dirty="0" smtClean="0"/>
              <a:t>オブジェクティブ状況</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4476"/>
            <a:ext cx="3200400" cy="132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299" y="3006935"/>
            <a:ext cx="2092601" cy="1693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872" y="1981200"/>
            <a:ext cx="20955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1147" y="3598833"/>
            <a:ext cx="22669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889778" y="5381625"/>
            <a:ext cx="4178022" cy="830997"/>
          </a:xfrm>
          <a:prstGeom prst="rect">
            <a:avLst/>
          </a:prstGeom>
          <a:noFill/>
        </p:spPr>
        <p:txBody>
          <a:bodyPr wrap="square" rtlCol="0">
            <a:spAutoFit/>
          </a:bodyPr>
          <a:lstStyle/>
          <a:p>
            <a:r>
              <a:rPr kumimoji="1" lang="en-US" altLang="ja-JP" sz="2400" dirty="0" smtClean="0"/>
              <a:t>in_data1</a:t>
            </a:r>
            <a:r>
              <a:rPr kumimoji="1" lang="ja-JP" altLang="en-US" sz="2400" dirty="0" smtClean="0"/>
              <a:t>の入力が「</a:t>
            </a:r>
            <a:r>
              <a:rPr kumimoji="1" lang="en-US" altLang="ja-JP" sz="2400" dirty="0" smtClean="0"/>
              <a:t>0</a:t>
            </a:r>
            <a:r>
              <a:rPr kumimoji="1" lang="ja-JP" altLang="en-US" sz="2400" dirty="0" smtClean="0"/>
              <a:t>～</a:t>
            </a:r>
            <a:r>
              <a:rPr kumimoji="1" lang="en-US" altLang="ja-JP" sz="2400" dirty="0" smtClean="0"/>
              <a:t>200</a:t>
            </a:r>
            <a:r>
              <a:rPr kumimoji="1" lang="ja-JP" altLang="en-US" sz="2400" dirty="0" smtClean="0"/>
              <a:t>」のため、</a:t>
            </a:r>
            <a:r>
              <a:rPr kumimoji="1" lang="en-US" altLang="ja-JP" sz="2400" dirty="0" smtClean="0"/>
              <a:t>true</a:t>
            </a:r>
            <a:r>
              <a:rPr kumimoji="1" lang="ja-JP" altLang="en-US" sz="2400" dirty="0" smtClean="0"/>
              <a:t>が意図通り未達</a:t>
            </a:r>
            <a:endParaRPr kumimoji="1" lang="ja-JP" altLang="en-US" sz="2400" dirty="0"/>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106" y="5084686"/>
            <a:ext cx="2976694" cy="1146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線矢印コネクタ 12"/>
          <p:cNvCxnSpPr/>
          <p:nvPr/>
        </p:nvCxnSpPr>
        <p:spPr bwMode="auto">
          <a:xfrm flipH="1">
            <a:off x="2362200" y="2329375"/>
            <a:ext cx="230844" cy="871025"/>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5" name="直線矢印コネクタ 14"/>
          <p:cNvCxnSpPr/>
          <p:nvPr/>
        </p:nvCxnSpPr>
        <p:spPr bwMode="auto">
          <a:xfrm flipV="1">
            <a:off x="2477622" y="2895600"/>
            <a:ext cx="1484778" cy="703233"/>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8" name="直線矢印コネクタ 17"/>
          <p:cNvCxnSpPr/>
          <p:nvPr/>
        </p:nvCxnSpPr>
        <p:spPr bwMode="auto">
          <a:xfrm flipV="1">
            <a:off x="2469384" y="3956828"/>
            <a:ext cx="1493016" cy="35161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flipH="1">
            <a:off x="4572000" y="4308446"/>
            <a:ext cx="304800" cy="107317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48582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のダウングレード</a:t>
            </a:r>
            <a:endParaRPr kumimoji="1" lang="en-US" altLang="ja-JP" sz="4000" dirty="0"/>
          </a:p>
        </p:txBody>
      </p:sp>
    </p:spTree>
    <p:extLst>
      <p:ext uri="{BB962C8B-B14F-4D97-AF65-F5344CB8AC3E}">
        <p14:creationId xmlns:p14="http://schemas.microsoft.com/office/powerpoint/2010/main" val="15847316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R2019b</a:t>
            </a:r>
            <a:r>
              <a:rPr kumimoji="1" lang="ja-JP" altLang="en-US" dirty="0" smtClean="0"/>
              <a:t>→</a:t>
            </a:r>
            <a:r>
              <a:rPr kumimoji="1" lang="en-US" altLang="ja-JP" dirty="0" smtClean="0"/>
              <a:t>R2015a</a:t>
            </a:r>
            <a:r>
              <a:rPr kumimoji="1" lang="ja-JP" altLang="en-US" dirty="0" smtClean="0"/>
              <a:t>）</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3095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733800"/>
            <a:ext cx="28003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93889"/>
            <a:ext cx="24384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662" y="4214812"/>
            <a:ext cx="29622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線矢印コネクタ 18"/>
          <p:cNvCxnSpPr/>
          <p:nvPr/>
        </p:nvCxnSpPr>
        <p:spPr bwMode="auto">
          <a:xfrm flipV="1">
            <a:off x="2819400" y="3505200"/>
            <a:ext cx="2590800" cy="885421"/>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1" name="直線矢印コネクタ 20"/>
          <p:cNvCxnSpPr/>
          <p:nvPr/>
        </p:nvCxnSpPr>
        <p:spPr bwMode="auto">
          <a:xfrm flipV="1">
            <a:off x="2819400" y="4800601"/>
            <a:ext cx="2590800" cy="785811"/>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173617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R2019b</a:t>
            </a:r>
            <a:r>
              <a:rPr kumimoji="1" lang="ja-JP" altLang="en-US" dirty="0" smtClean="0"/>
              <a:t>→</a:t>
            </a:r>
            <a:r>
              <a:rPr kumimoji="1" lang="en-US" altLang="ja-JP" dirty="0" smtClean="0"/>
              <a:t>R2015a</a:t>
            </a:r>
            <a:r>
              <a:rPr kumimoji="1" lang="ja-JP" altLang="en-US" dirty="0" smtClean="0"/>
              <a:t>）</a:t>
            </a:r>
            <a:endParaRPr kumimoji="1" lang="en-US" altLang="ja-JP" dirty="0" smtClean="0"/>
          </a:p>
          <a:p>
            <a:pPr marL="0" indent="0">
              <a:buNone/>
            </a:pPr>
            <a:endParaRPr kumimoji="1" lang="en-US" altLang="ja-JP" dirty="0" smtClean="0"/>
          </a:p>
          <a:p>
            <a:pPr marL="0" indent="0">
              <a:buNone/>
            </a:pPr>
            <a:r>
              <a:rPr kumimoji="1" lang="ja-JP" altLang="en-US" dirty="0" smtClean="0"/>
              <a:t>ダウングレード時のメッセージでは特に警告は出ない</a:t>
            </a: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99" y="4267200"/>
            <a:ext cx="3095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76525"/>
            <a:ext cx="66008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155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ダウングレードしたモデルを</a:t>
            </a:r>
            <a:r>
              <a:rPr kumimoji="1" lang="en-US" altLang="ja-JP" dirty="0" smtClean="0"/>
              <a:t>R2015aSP1</a:t>
            </a:r>
            <a:r>
              <a:rPr kumimoji="1" lang="ja-JP" altLang="en-US" dirty="0" smtClean="0"/>
              <a:t>で開く</a:t>
            </a:r>
            <a:endParaRPr kumimoji="1" lang="en-US" altLang="ja-JP" dirty="0" smtClean="0"/>
          </a:p>
          <a:p>
            <a:pPr marL="0" indent="0">
              <a:buNone/>
            </a:pPr>
            <a:r>
              <a:rPr kumimoji="1" lang="ja-JP" altLang="en-US" dirty="0"/>
              <a:t>　</a:t>
            </a:r>
            <a:r>
              <a:rPr kumimoji="1" lang="en-US" altLang="ja-JP" dirty="0" smtClean="0"/>
              <a:t>Simulink State</a:t>
            </a:r>
            <a:r>
              <a:rPr kumimoji="1" lang="ja-JP" altLang="en-US" dirty="0" smtClean="0"/>
              <a:t>が中身が空のサブチャートに置き換わっている。</a:t>
            </a: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3" y="2319897"/>
            <a:ext cx="33813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228016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810000"/>
            <a:ext cx="9810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4878565"/>
            <a:ext cx="952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矢印コネクタ 9"/>
          <p:cNvCxnSpPr/>
          <p:nvPr/>
        </p:nvCxnSpPr>
        <p:spPr bwMode="auto">
          <a:xfrm flipV="1">
            <a:off x="1759978" y="4219575"/>
            <a:ext cx="2050022" cy="352023"/>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2" name="直線矢印コネクタ 11"/>
          <p:cNvCxnSpPr/>
          <p:nvPr/>
        </p:nvCxnSpPr>
        <p:spPr bwMode="auto">
          <a:xfrm flipV="1">
            <a:off x="1749681" y="5207894"/>
            <a:ext cx="2060319" cy="25221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483761"/>
            <a:ext cx="4343400" cy="76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テキスト ボックス 17"/>
          <p:cNvSpPr txBox="1"/>
          <p:nvPr/>
        </p:nvSpPr>
        <p:spPr>
          <a:xfrm>
            <a:off x="4992902" y="4702314"/>
            <a:ext cx="3886200" cy="707886"/>
          </a:xfrm>
          <a:prstGeom prst="rect">
            <a:avLst/>
          </a:prstGeom>
          <a:noFill/>
        </p:spPr>
        <p:txBody>
          <a:bodyPr wrap="square" rtlCol="0">
            <a:spAutoFit/>
          </a:bodyPr>
          <a:lstStyle/>
          <a:p>
            <a:r>
              <a:rPr lang="ja-JP" altLang="en-US" sz="2000" dirty="0" smtClean="0"/>
              <a:t>モデルを開いた際に、以下の警告が表示される</a:t>
            </a:r>
            <a:endParaRPr lang="en-US" altLang="ja-JP" sz="2000" dirty="0"/>
          </a:p>
        </p:txBody>
      </p:sp>
    </p:spTree>
    <p:extLst>
      <p:ext uri="{BB962C8B-B14F-4D97-AF65-F5344CB8AC3E}">
        <p14:creationId xmlns:p14="http://schemas.microsoft.com/office/powerpoint/2010/main" val="239778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便利機能</a:t>
            </a:r>
            <a:endParaRPr kumimoji="1" lang="ja-JP" altLang="en-US" dirty="0"/>
          </a:p>
        </p:txBody>
      </p:sp>
    </p:spTree>
    <p:extLst>
      <p:ext uri="{BB962C8B-B14F-4D97-AF65-F5344CB8AC3E}">
        <p14:creationId xmlns:p14="http://schemas.microsoft.com/office/powerpoint/2010/main" val="4269986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既存システムの</a:t>
            </a:r>
            <a:r>
              <a:rPr lang="en-US" altLang="ja-JP" dirty="0" smtClean="0"/>
              <a:t>Simulink</a:t>
            </a:r>
            <a:r>
              <a:rPr lang="ja-JP" altLang="en-US" dirty="0" smtClean="0"/>
              <a:t>ステート化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既存モデルの</a:t>
            </a:r>
            <a:r>
              <a:rPr kumimoji="1" lang="en-US" altLang="ja-JP" dirty="0" smtClean="0"/>
              <a:t>Enabled</a:t>
            </a:r>
            <a:r>
              <a:rPr kumimoji="1" lang="ja-JP" altLang="en-US" dirty="0" smtClean="0"/>
              <a:t>サブシステムまたはライブラリ上の</a:t>
            </a:r>
            <a:r>
              <a:rPr kumimoji="1" lang="en-US" altLang="ja-JP" dirty="0" smtClean="0"/>
              <a:t>Action</a:t>
            </a:r>
            <a:r>
              <a:rPr kumimoji="1" lang="ja-JP" altLang="en-US" dirty="0" smtClean="0"/>
              <a:t>サブシステムをコピーし、</a:t>
            </a:r>
            <a:r>
              <a:rPr kumimoji="1" lang="en-US" altLang="ja-JP" dirty="0" smtClean="0"/>
              <a:t>Chart</a:t>
            </a:r>
            <a:r>
              <a:rPr kumimoji="1" lang="ja-JP" altLang="en-US" dirty="0"/>
              <a:t>直下</a:t>
            </a:r>
            <a:r>
              <a:rPr kumimoji="1" lang="ja-JP" altLang="en-US" dirty="0" smtClean="0"/>
              <a:t>で貼りつけると自動で</a:t>
            </a:r>
            <a:r>
              <a:rPr kumimoji="1" lang="en-US" altLang="ja-JP" dirty="0" smtClean="0"/>
              <a:t>Simulink</a:t>
            </a:r>
            <a:r>
              <a:rPr kumimoji="1" lang="ja-JP" altLang="en-US" dirty="0" smtClean="0"/>
              <a:t>ステートが作成される</a:t>
            </a:r>
            <a:endParaRPr kumimoji="1" lang="en-US" altLang="ja-JP" dirty="0" smtClean="0"/>
          </a:p>
          <a:p>
            <a:pPr marL="0" indent="0">
              <a:buNone/>
            </a:pPr>
            <a:r>
              <a:rPr kumimoji="1" lang="en-US" altLang="ja-JP" dirty="0" smtClean="0"/>
              <a:t>	</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lvl="1"/>
            <a:r>
              <a:rPr lang="ja-JP" altLang="en-US" dirty="0" smtClean="0"/>
              <a:t>未定義シンボル（</a:t>
            </a:r>
            <a:r>
              <a:rPr lang="en-US" altLang="ja-JP" dirty="0" err="1" smtClean="0"/>
              <a:t>Stateflow</a:t>
            </a:r>
            <a:r>
              <a:rPr lang="ja-JP" altLang="en-US" dirty="0" smtClean="0"/>
              <a:t>の入出力変数）は、</a:t>
            </a:r>
            <a:r>
              <a:rPr lang="en-US" altLang="ja-JP" dirty="0" smtClean="0"/>
              <a:t/>
            </a:r>
            <a:br>
              <a:rPr lang="en-US" altLang="ja-JP" dirty="0" smtClean="0"/>
            </a:br>
            <a:r>
              <a:rPr lang="en-US" altLang="ja-JP" dirty="0" smtClean="0"/>
              <a:t>{</a:t>
            </a:r>
            <a:r>
              <a:rPr lang="ja-JP" altLang="en-US" dirty="0" smtClean="0"/>
              <a:t>シミュレーション</a:t>
            </a:r>
            <a:r>
              <a:rPr lang="en-US" altLang="ja-JP" dirty="0"/>
              <a:t>}</a:t>
            </a:r>
            <a:r>
              <a:rPr lang="ja-JP" altLang="en-US" dirty="0" smtClean="0"/>
              <a:t>タブ</a:t>
            </a:r>
            <a:r>
              <a:rPr lang="en-US" altLang="ja-JP" dirty="0" smtClean="0"/>
              <a:t>-{</a:t>
            </a:r>
            <a:r>
              <a:rPr lang="ja-JP" altLang="en-US" dirty="0" smtClean="0"/>
              <a:t>準備</a:t>
            </a:r>
            <a:r>
              <a:rPr lang="en-US" altLang="ja-JP" dirty="0" smtClean="0"/>
              <a:t>}-{[</a:t>
            </a:r>
            <a:r>
              <a:rPr lang="ja-JP" altLang="en-US" dirty="0" smtClean="0"/>
              <a:t>シンボル</a:t>
            </a:r>
            <a:r>
              <a:rPr lang="en-US" altLang="ja-JP" dirty="0" smtClean="0"/>
              <a:t>]</a:t>
            </a:r>
            <a:r>
              <a:rPr lang="ja-JP" altLang="en-US" dirty="0" smtClean="0"/>
              <a:t>ペイン</a:t>
            </a:r>
            <a:r>
              <a:rPr lang="en-US" altLang="ja-JP" dirty="0" smtClean="0"/>
              <a:t>}</a:t>
            </a:r>
            <a:br>
              <a:rPr lang="en-US" altLang="ja-JP" dirty="0" smtClean="0"/>
            </a:br>
            <a:r>
              <a:rPr lang="ja-JP" altLang="en-US" dirty="0" smtClean="0"/>
              <a:t>からシンボルペインを表示し、右図赤枠の</a:t>
            </a:r>
            <a:r>
              <a:rPr lang="en-US" altLang="ja-JP" dirty="0" smtClean="0"/>
              <a:t/>
            </a:r>
            <a:br>
              <a:rPr lang="en-US" altLang="ja-JP" dirty="0" smtClean="0"/>
            </a:br>
            <a:r>
              <a:rPr lang="ja-JP" altLang="en-US" dirty="0" smtClean="0"/>
              <a:t>アイコン押下で解決できる</a:t>
            </a:r>
            <a:endParaRPr lang="en-US" altLang="ja-JP" dirty="0" smtClean="0"/>
          </a:p>
          <a:p>
            <a:pPr lvl="1"/>
            <a:r>
              <a:rPr lang="en-US" altLang="ja-JP" dirty="0" smtClean="0"/>
              <a:t>Simulink</a:t>
            </a:r>
            <a:r>
              <a:rPr lang="ja-JP" altLang="en-US" dirty="0" smtClean="0"/>
              <a:t>モデル内のその他変数は別途定義が必要</a:t>
            </a:r>
            <a:endParaRPr lang="en-US" altLang="ja-JP" dirty="0" smtClean="0"/>
          </a:p>
        </p:txBody>
      </p:sp>
      <p:sp>
        <p:nvSpPr>
          <p:cNvPr id="4" name="テキスト ボックス 3"/>
          <p:cNvSpPr txBox="1"/>
          <p:nvPr/>
        </p:nvSpPr>
        <p:spPr>
          <a:xfrm>
            <a:off x="448272" y="6440763"/>
            <a:ext cx="3948517" cy="415498"/>
          </a:xfrm>
          <a:prstGeom prst="rect">
            <a:avLst/>
          </a:prstGeom>
          <a:noFill/>
        </p:spPr>
        <p:txBody>
          <a:bodyPr wrap="none" rtlCol="0">
            <a:spAutoFit/>
          </a:bodyPr>
          <a:lstStyle/>
          <a:p>
            <a:r>
              <a:rPr lang="en-US" altLang="ja-JP" sz="1050" dirty="0">
                <a:solidFill>
                  <a:srgbClr val="00B0F0"/>
                </a:solidFill>
              </a:rPr>
              <a:t>Simulink </a:t>
            </a:r>
            <a:r>
              <a:rPr lang="ja-JP" altLang="en-US" sz="1050" dirty="0">
                <a:solidFill>
                  <a:srgbClr val="00B0F0"/>
                </a:solidFill>
              </a:rPr>
              <a:t>ベースのステートの作成と</a:t>
            </a:r>
            <a:r>
              <a:rPr lang="ja-JP" altLang="en-US" sz="1050" dirty="0" smtClean="0">
                <a:solidFill>
                  <a:srgbClr val="00B0F0"/>
                </a:solidFill>
              </a:rPr>
              <a:t>編集</a:t>
            </a:r>
            <a:endParaRPr lang="en-US" altLang="ja-JP" sz="1050" dirty="0" smtClean="0">
              <a:solidFill>
                <a:srgbClr val="00B0F0"/>
              </a:solidFill>
            </a:endParaRPr>
          </a:p>
          <a:p>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stateflow</a:t>
            </a:r>
            <a:r>
              <a:rPr lang="en-US" altLang="ja-JP" sz="1050" dirty="0">
                <a:solidFill>
                  <a:srgbClr val="00B0F0"/>
                </a:solidFill>
              </a:rPr>
              <a:t>/</a:t>
            </a:r>
            <a:r>
              <a:rPr lang="en-US" altLang="ja-JP" sz="1050" dirty="0" err="1">
                <a:solidFill>
                  <a:srgbClr val="00B0F0"/>
                </a:solidFill>
              </a:rPr>
              <a:t>ug</a:t>
            </a:r>
            <a:r>
              <a:rPr lang="en-US" altLang="ja-JP" sz="1050" dirty="0">
                <a:solidFill>
                  <a:srgbClr val="00B0F0"/>
                </a:solidFill>
              </a:rPr>
              <a:t>/create-a-simulink-state.html'))</a:t>
            </a:r>
            <a:endParaRPr kumimoji="1" lang="ja-JP" altLang="en-US" sz="1050" dirty="0">
              <a:solidFill>
                <a:srgbClr val="00B0F0"/>
              </a:solidFill>
            </a:endParaRPr>
          </a:p>
        </p:txBody>
      </p:sp>
      <p:pic>
        <p:nvPicPr>
          <p:cNvPr id="5" name="図 4"/>
          <p:cNvPicPr>
            <a:picLocks noChangeAspect="1"/>
          </p:cNvPicPr>
          <p:nvPr/>
        </p:nvPicPr>
        <p:blipFill>
          <a:blip r:embed="rId2"/>
          <a:stretch>
            <a:fillRect/>
          </a:stretch>
        </p:blipFill>
        <p:spPr>
          <a:xfrm>
            <a:off x="685800" y="2286000"/>
            <a:ext cx="3108143" cy="2134095"/>
          </a:xfrm>
          <a:prstGeom prst="rect">
            <a:avLst/>
          </a:prstGeom>
        </p:spPr>
      </p:pic>
      <p:pic>
        <p:nvPicPr>
          <p:cNvPr id="6" name="図 5"/>
          <p:cNvPicPr>
            <a:picLocks noChangeAspect="1"/>
          </p:cNvPicPr>
          <p:nvPr/>
        </p:nvPicPr>
        <p:blipFill>
          <a:blip r:embed="rId3"/>
          <a:stretch>
            <a:fillRect/>
          </a:stretch>
        </p:blipFill>
        <p:spPr>
          <a:xfrm>
            <a:off x="5105400" y="2286000"/>
            <a:ext cx="2968567" cy="2165747"/>
          </a:xfrm>
          <a:prstGeom prst="rect">
            <a:avLst/>
          </a:prstGeom>
        </p:spPr>
      </p:pic>
      <p:sp>
        <p:nvSpPr>
          <p:cNvPr id="7" name="正方形/長方形 6"/>
          <p:cNvSpPr/>
          <p:nvPr/>
        </p:nvSpPr>
        <p:spPr bwMode="auto">
          <a:xfrm>
            <a:off x="2590800" y="3351563"/>
            <a:ext cx="1143000" cy="106704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9" name="直線矢印コネクタ 8"/>
          <p:cNvCxnSpPr>
            <a:stCxn id="7" idx="3"/>
            <a:endCxn id="6" idx="1"/>
          </p:cNvCxnSpPr>
          <p:nvPr/>
        </p:nvCxnSpPr>
        <p:spPr bwMode="auto">
          <a:xfrm flipV="1">
            <a:off x="3733800" y="3368874"/>
            <a:ext cx="1371600" cy="5162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テキスト ボックス 9"/>
          <p:cNvSpPr txBox="1"/>
          <p:nvPr/>
        </p:nvSpPr>
        <p:spPr>
          <a:xfrm>
            <a:off x="4138810" y="3702214"/>
            <a:ext cx="705642" cy="261610"/>
          </a:xfrm>
          <a:prstGeom prst="rect">
            <a:avLst/>
          </a:prstGeom>
          <a:noFill/>
        </p:spPr>
        <p:txBody>
          <a:bodyPr wrap="none" rtlCol="0">
            <a:spAutoFit/>
          </a:bodyPr>
          <a:lstStyle/>
          <a:p>
            <a:r>
              <a:rPr kumimoji="1" lang="ja-JP" altLang="en-US" sz="1100" dirty="0" smtClean="0"/>
              <a:t>貼り付け</a:t>
            </a:r>
            <a:endParaRPr kumimoji="1" lang="ja-JP" altLang="en-US" sz="1100" dirty="0"/>
          </a:p>
        </p:txBody>
      </p:sp>
      <p:pic>
        <p:nvPicPr>
          <p:cNvPr id="12" name="図 11"/>
          <p:cNvPicPr>
            <a:picLocks noChangeAspect="1"/>
          </p:cNvPicPr>
          <p:nvPr/>
        </p:nvPicPr>
        <p:blipFill>
          <a:blip r:embed="rId4"/>
          <a:stretch>
            <a:fillRect/>
          </a:stretch>
        </p:blipFill>
        <p:spPr>
          <a:xfrm>
            <a:off x="7010400" y="4500845"/>
            <a:ext cx="2007796" cy="1945779"/>
          </a:xfrm>
          <a:prstGeom prst="rect">
            <a:avLst/>
          </a:prstGeom>
        </p:spPr>
      </p:pic>
      <p:sp>
        <p:nvSpPr>
          <p:cNvPr id="13" name="正方形/長方形 12"/>
          <p:cNvSpPr/>
          <p:nvPr/>
        </p:nvSpPr>
        <p:spPr bwMode="auto">
          <a:xfrm>
            <a:off x="7620000" y="4627885"/>
            <a:ext cx="304800" cy="39898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5584643" y="2918619"/>
            <a:ext cx="228600" cy="762001"/>
          </a:xfrm>
          <a:prstGeom prst="rect">
            <a:avLst/>
          </a:prstGeom>
          <a:noFill/>
          <a:ln w="127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6589683" y="2987872"/>
            <a:ext cx="228600" cy="762001"/>
          </a:xfrm>
          <a:prstGeom prst="rect">
            <a:avLst/>
          </a:prstGeom>
          <a:noFill/>
          <a:ln w="127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7315200" y="2940213"/>
            <a:ext cx="228600" cy="762001"/>
          </a:xfrm>
          <a:prstGeom prst="rect">
            <a:avLst/>
          </a:prstGeom>
          <a:noFill/>
          <a:ln w="127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20" name="直線矢印コネクタ 19"/>
          <p:cNvCxnSpPr>
            <a:stCxn id="16" idx="2"/>
            <a:endCxn id="28" idx="0"/>
          </p:cNvCxnSpPr>
          <p:nvPr/>
        </p:nvCxnSpPr>
        <p:spPr bwMode="auto">
          <a:xfrm>
            <a:off x="5698943" y="3680620"/>
            <a:ext cx="2042006" cy="1478568"/>
          </a:xfrm>
          <a:prstGeom prst="straightConnector1">
            <a:avLst/>
          </a:prstGeom>
          <a:solidFill>
            <a:schemeClr val="accent1"/>
          </a:solidFill>
          <a:ln w="6350" cap="flat" cmpd="sng" algn="ctr">
            <a:solidFill>
              <a:srgbClr val="FF0000"/>
            </a:solidFill>
            <a:prstDash val="dash"/>
            <a:round/>
            <a:headEnd type="none" w="med" len="med"/>
            <a:tailEnd type="triangle"/>
          </a:ln>
          <a:effectLst/>
        </p:spPr>
      </p:cxnSp>
      <p:cxnSp>
        <p:nvCxnSpPr>
          <p:cNvPr id="21" name="直線矢印コネクタ 20"/>
          <p:cNvCxnSpPr>
            <a:stCxn id="17" idx="2"/>
            <a:endCxn id="28" idx="0"/>
          </p:cNvCxnSpPr>
          <p:nvPr/>
        </p:nvCxnSpPr>
        <p:spPr bwMode="auto">
          <a:xfrm>
            <a:off x="6703983" y="3749873"/>
            <a:ext cx="1036966" cy="1409315"/>
          </a:xfrm>
          <a:prstGeom prst="straightConnector1">
            <a:avLst/>
          </a:prstGeom>
          <a:solidFill>
            <a:schemeClr val="accent1"/>
          </a:solidFill>
          <a:ln w="6350" cap="flat" cmpd="sng" algn="ctr">
            <a:solidFill>
              <a:srgbClr val="FF0000"/>
            </a:solidFill>
            <a:prstDash val="dash"/>
            <a:round/>
            <a:headEnd type="none" w="med" len="med"/>
            <a:tailEnd type="triangle"/>
          </a:ln>
          <a:effectLst/>
        </p:spPr>
      </p:cxnSp>
      <p:cxnSp>
        <p:nvCxnSpPr>
          <p:cNvPr id="24" name="直線矢印コネクタ 23"/>
          <p:cNvCxnSpPr>
            <a:stCxn id="18" idx="2"/>
            <a:endCxn id="28" idx="0"/>
          </p:cNvCxnSpPr>
          <p:nvPr/>
        </p:nvCxnSpPr>
        <p:spPr bwMode="auto">
          <a:xfrm>
            <a:off x="7429500" y="3702214"/>
            <a:ext cx="311449" cy="1456974"/>
          </a:xfrm>
          <a:prstGeom prst="straightConnector1">
            <a:avLst/>
          </a:prstGeom>
          <a:solidFill>
            <a:schemeClr val="accent1"/>
          </a:solidFill>
          <a:ln w="6350" cap="flat" cmpd="sng" algn="ctr">
            <a:solidFill>
              <a:srgbClr val="FF0000"/>
            </a:solidFill>
            <a:prstDash val="dash"/>
            <a:round/>
            <a:headEnd type="none" w="med" len="med"/>
            <a:tailEnd type="triangle"/>
          </a:ln>
          <a:effectLst/>
        </p:spPr>
      </p:cxnSp>
      <p:sp>
        <p:nvSpPr>
          <p:cNvPr id="28" name="正方形/長方形 27"/>
          <p:cNvSpPr/>
          <p:nvPr/>
        </p:nvSpPr>
        <p:spPr bwMode="auto">
          <a:xfrm>
            <a:off x="7467600" y="5159188"/>
            <a:ext cx="546698" cy="1222562"/>
          </a:xfrm>
          <a:prstGeom prst="rect">
            <a:avLst/>
          </a:prstGeom>
          <a:noFill/>
          <a:ln w="127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2346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rotWithShape="1">
          <a:blip r:embed="rId2"/>
          <a:srcRect t="19256" b="7850"/>
          <a:stretch/>
        </p:blipFill>
        <p:spPr>
          <a:xfrm>
            <a:off x="761999" y="4383366"/>
            <a:ext cx="2945199" cy="2123741"/>
          </a:xfrm>
          <a:prstGeom prst="rect">
            <a:avLst/>
          </a:prstGeom>
        </p:spPr>
      </p:pic>
      <p:sp>
        <p:nvSpPr>
          <p:cNvPr id="2" name="タイトル 1"/>
          <p:cNvSpPr>
            <a:spLocks noGrp="1"/>
          </p:cNvSpPr>
          <p:nvPr>
            <p:ph type="title"/>
          </p:nvPr>
        </p:nvSpPr>
        <p:spPr>
          <a:xfrm>
            <a:off x="168274" y="130175"/>
            <a:ext cx="7223125" cy="419100"/>
          </a:xfrm>
        </p:spPr>
        <p:txBody>
          <a:bodyPr/>
          <a:lstStyle/>
          <a:p>
            <a:r>
              <a:rPr kumimoji="1" lang="ja-JP" altLang="en-US" dirty="0" smtClean="0"/>
              <a:t>プロパティ：自己アクティビティ監視用データの作成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r>
              <a:rPr kumimoji="1" lang="ja-JP" altLang="en-US" dirty="0" smtClean="0"/>
              <a:t>ステートがアクティブな時に</a:t>
            </a:r>
            <a:r>
              <a:rPr kumimoji="1" lang="en-US" altLang="ja-JP" dirty="0" smtClean="0"/>
              <a:t>true</a:t>
            </a:r>
            <a:r>
              <a:rPr kumimoji="1" lang="ja-JP" altLang="en-US" dirty="0" err="1" smtClean="0"/>
              <a:t>、</a:t>
            </a:r>
            <a:r>
              <a:rPr kumimoji="1" lang="ja-JP" altLang="en-US" dirty="0" smtClean="0"/>
              <a:t>非アクティブな時に</a:t>
            </a:r>
            <a:r>
              <a:rPr kumimoji="1" lang="en-US" altLang="ja-JP" dirty="0" smtClean="0"/>
              <a:t>false</a:t>
            </a:r>
            <a:r>
              <a:rPr kumimoji="1" lang="ja-JP" altLang="en-US" dirty="0" smtClean="0"/>
              <a:t>になる</a:t>
            </a:r>
            <a:r>
              <a:rPr kumimoji="1" lang="en-US" altLang="ja-JP" dirty="0" err="1" smtClean="0"/>
              <a:t>boolean</a:t>
            </a:r>
            <a:r>
              <a:rPr kumimoji="1" lang="ja-JP" altLang="en-US" dirty="0"/>
              <a:t>型</a:t>
            </a:r>
            <a:r>
              <a:rPr kumimoji="1" lang="ja-JP" altLang="en-US" dirty="0" smtClean="0"/>
              <a:t>出力信号</a:t>
            </a:r>
            <a:r>
              <a:rPr kumimoji="1" lang="en-US" altLang="ja-JP" dirty="0" smtClean="0"/>
              <a:t>(</a:t>
            </a:r>
            <a:r>
              <a:rPr kumimoji="1" lang="ja-JP" altLang="en-US" dirty="0" smtClean="0"/>
              <a:t>シンボル</a:t>
            </a:r>
            <a:r>
              <a:rPr kumimoji="1" lang="en-US" altLang="ja-JP" dirty="0" smtClean="0"/>
              <a:t>)</a:t>
            </a:r>
            <a:r>
              <a:rPr kumimoji="1" lang="ja-JP" altLang="en-US" dirty="0" smtClean="0"/>
              <a:t>が生成される</a:t>
            </a:r>
            <a:endParaRPr kumimoji="1" lang="en-US" altLang="ja-JP" dirty="0" smtClean="0"/>
          </a:p>
          <a:p>
            <a:r>
              <a:rPr kumimoji="1" lang="en-US" altLang="ja-JP" dirty="0" smtClean="0"/>
              <a:t>Simulink</a:t>
            </a:r>
            <a:r>
              <a:rPr kumimoji="1" lang="ja-JP" altLang="en-US" dirty="0" smtClean="0"/>
              <a:t>ステート毎に設定する</a:t>
            </a:r>
            <a:endParaRPr kumimoji="1" lang="en-US" altLang="ja-JP" dirty="0" smtClean="0"/>
          </a:p>
        </p:txBody>
      </p:sp>
      <p:pic>
        <p:nvPicPr>
          <p:cNvPr id="5" name="図 4"/>
          <p:cNvPicPr>
            <a:picLocks noChangeAspect="1"/>
          </p:cNvPicPr>
          <p:nvPr/>
        </p:nvPicPr>
        <p:blipFill>
          <a:blip r:embed="rId3"/>
          <a:stretch>
            <a:fillRect/>
          </a:stretch>
        </p:blipFill>
        <p:spPr>
          <a:xfrm>
            <a:off x="3989580" y="2521668"/>
            <a:ext cx="2390775" cy="1704975"/>
          </a:xfrm>
          <a:prstGeom prst="rect">
            <a:avLst/>
          </a:prstGeom>
          <a:ln>
            <a:solidFill>
              <a:schemeClr val="accent1"/>
            </a:solidFill>
          </a:ln>
        </p:spPr>
      </p:pic>
      <p:sp>
        <p:nvSpPr>
          <p:cNvPr id="6" name="正方形/長方形 5"/>
          <p:cNvSpPr/>
          <p:nvPr/>
        </p:nvSpPr>
        <p:spPr bwMode="auto">
          <a:xfrm>
            <a:off x="3989580" y="3277358"/>
            <a:ext cx="2128838" cy="59940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4"/>
          <a:stretch>
            <a:fillRect/>
          </a:stretch>
        </p:blipFill>
        <p:spPr>
          <a:xfrm>
            <a:off x="3962400" y="4333966"/>
            <a:ext cx="2276475" cy="1724025"/>
          </a:xfrm>
          <a:prstGeom prst="rect">
            <a:avLst/>
          </a:prstGeom>
          <a:ln>
            <a:solidFill>
              <a:schemeClr val="accent1"/>
            </a:solidFill>
          </a:ln>
        </p:spPr>
      </p:pic>
      <p:sp>
        <p:nvSpPr>
          <p:cNvPr id="8" name="正方形/長方形 7"/>
          <p:cNvSpPr/>
          <p:nvPr/>
        </p:nvSpPr>
        <p:spPr bwMode="auto">
          <a:xfrm>
            <a:off x="3908618" y="5037875"/>
            <a:ext cx="2128838" cy="59940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5"/>
          <a:stretch>
            <a:fillRect/>
          </a:stretch>
        </p:blipFill>
        <p:spPr>
          <a:xfrm>
            <a:off x="762000" y="2538170"/>
            <a:ext cx="2651179" cy="1729030"/>
          </a:xfrm>
          <a:prstGeom prst="rect">
            <a:avLst/>
          </a:prstGeom>
        </p:spPr>
      </p:pic>
      <p:cxnSp>
        <p:nvCxnSpPr>
          <p:cNvPr id="11" name="直線矢印コネクタ 10"/>
          <p:cNvCxnSpPr/>
          <p:nvPr/>
        </p:nvCxnSpPr>
        <p:spPr bwMode="auto">
          <a:xfrm flipV="1">
            <a:off x="1524000" y="2819400"/>
            <a:ext cx="2514600" cy="8798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直線矢印コネクタ 11"/>
          <p:cNvCxnSpPr>
            <a:endCxn id="8" idx="1"/>
          </p:cNvCxnSpPr>
          <p:nvPr/>
        </p:nvCxnSpPr>
        <p:spPr bwMode="auto">
          <a:xfrm>
            <a:off x="1381125" y="3429000"/>
            <a:ext cx="2527493" cy="190857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6" name="正方形/長方形 15"/>
          <p:cNvSpPr/>
          <p:nvPr/>
        </p:nvSpPr>
        <p:spPr bwMode="auto">
          <a:xfrm>
            <a:off x="1598805" y="2977654"/>
            <a:ext cx="687195" cy="21096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1602870" y="3312834"/>
            <a:ext cx="687195" cy="21096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3878647" y="6088471"/>
            <a:ext cx="4692310" cy="415498"/>
          </a:xfrm>
          <a:prstGeom prst="rect">
            <a:avLst/>
          </a:prstGeom>
          <a:noFill/>
        </p:spPr>
        <p:txBody>
          <a:bodyPr wrap="none" rtlCol="0">
            <a:spAutoFit/>
          </a:bodyPr>
          <a:lstStyle/>
          <a:p>
            <a:r>
              <a:rPr lang="en-US" altLang="ja-JP" sz="1050" dirty="0">
                <a:solidFill>
                  <a:srgbClr val="00B0F0"/>
                </a:solidFill>
              </a:rPr>
              <a:t>Simulink </a:t>
            </a:r>
            <a:r>
              <a:rPr lang="ja-JP" altLang="en-US" sz="1050" dirty="0">
                <a:solidFill>
                  <a:srgbClr val="00B0F0"/>
                </a:solidFill>
              </a:rPr>
              <a:t>ベースのステートのプロパティの</a:t>
            </a:r>
            <a:r>
              <a:rPr lang="ja-JP" altLang="en-US" sz="1050" dirty="0" smtClean="0">
                <a:solidFill>
                  <a:srgbClr val="00B0F0"/>
                </a:solidFill>
              </a:rPr>
              <a:t>設定</a:t>
            </a:r>
            <a:endParaRPr lang="en-US" altLang="ja-JP" sz="1050" dirty="0" smtClean="0">
              <a:solidFill>
                <a:srgbClr val="00B0F0"/>
              </a:solidFill>
            </a:endParaRPr>
          </a:p>
          <a:p>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stateflow</a:t>
            </a:r>
            <a:r>
              <a:rPr lang="en-US" altLang="ja-JP" sz="1050" dirty="0">
                <a:solidFill>
                  <a:srgbClr val="00B0F0"/>
                </a:solidFill>
              </a:rPr>
              <a:t>/</a:t>
            </a:r>
            <a:r>
              <a:rPr lang="en-US" altLang="ja-JP" sz="1050" dirty="0" err="1">
                <a:solidFill>
                  <a:srgbClr val="00B0F0"/>
                </a:solidFill>
              </a:rPr>
              <a:t>ug</a:t>
            </a:r>
            <a:r>
              <a:rPr lang="en-US" altLang="ja-JP" sz="1050" dirty="0">
                <a:solidFill>
                  <a:srgbClr val="00B0F0"/>
                </a:solidFill>
              </a:rPr>
              <a:t>/set-simulink-based-state-properties.html'))</a:t>
            </a:r>
            <a:endParaRPr kumimoji="1" lang="ja-JP" altLang="en-US" sz="1050" dirty="0">
              <a:solidFill>
                <a:srgbClr val="00B0F0"/>
              </a:solidFill>
            </a:endParaRPr>
          </a:p>
        </p:txBody>
      </p:sp>
    </p:spTree>
    <p:extLst>
      <p:ext uri="{BB962C8B-B14F-4D97-AF65-F5344CB8AC3E}">
        <p14:creationId xmlns:p14="http://schemas.microsoft.com/office/powerpoint/2010/main" val="215317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6765925" cy="419100"/>
          </a:xfrm>
        </p:spPr>
        <p:txBody>
          <a:bodyPr/>
          <a:lstStyle/>
          <a:p>
            <a:r>
              <a:rPr kumimoji="1" lang="ja-JP" altLang="en-US" dirty="0" smtClean="0"/>
              <a:t>プロパティ：ログ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ログ関係は</a:t>
            </a:r>
            <a:r>
              <a:rPr kumimoji="1" lang="en-US" altLang="ja-JP" dirty="0" err="1" smtClean="0"/>
              <a:t>Stateflow</a:t>
            </a:r>
            <a:r>
              <a:rPr kumimoji="1" lang="ja-JP" altLang="en-US" dirty="0" smtClean="0"/>
              <a:t>の機能なので詳細は割愛</a:t>
            </a:r>
            <a:endParaRPr kumimoji="1" lang="en-US" altLang="ja-JP" dirty="0" smtClean="0"/>
          </a:p>
          <a:p>
            <a:pPr lvl="1"/>
            <a:r>
              <a:rPr lang="en-US" altLang="ja-JP" dirty="0" smtClean="0"/>
              <a:t>(</a:t>
            </a:r>
            <a:r>
              <a:rPr lang="ja-JP" altLang="en-US" dirty="0" smtClean="0"/>
              <a:t>下図</a:t>
            </a:r>
            <a:r>
              <a:rPr lang="en-US" altLang="ja-JP" dirty="0" smtClean="0"/>
              <a:t>)</a:t>
            </a:r>
            <a:r>
              <a:rPr lang="ja-JP" altLang="en-US" dirty="0" smtClean="0"/>
              <a:t>「自己アクティビティのログを作成する」を設定すると</a:t>
            </a:r>
            <a:r>
              <a:rPr lang="en-US" altLang="ja-JP" dirty="0" smtClean="0"/>
              <a:t/>
            </a:r>
            <a:br>
              <a:rPr lang="en-US" altLang="ja-JP" dirty="0" smtClean="0"/>
            </a:br>
            <a:r>
              <a:rPr lang="ja-JP" altLang="en-US" dirty="0" smtClean="0"/>
              <a:t>ステートがアクティブかどうかを表す信号をログに残す</a:t>
            </a:r>
            <a:endParaRPr kumimoji="1" lang="ja-JP" altLang="en-US" dirty="0"/>
          </a:p>
        </p:txBody>
      </p:sp>
      <p:pic>
        <p:nvPicPr>
          <p:cNvPr id="4" name="図 3"/>
          <p:cNvPicPr>
            <a:picLocks noChangeAspect="1"/>
          </p:cNvPicPr>
          <p:nvPr/>
        </p:nvPicPr>
        <p:blipFill>
          <a:blip r:embed="rId2"/>
          <a:stretch>
            <a:fillRect/>
          </a:stretch>
        </p:blipFill>
        <p:spPr>
          <a:xfrm>
            <a:off x="685800" y="2438400"/>
            <a:ext cx="2514600" cy="3207544"/>
          </a:xfrm>
          <a:prstGeom prst="rect">
            <a:avLst/>
          </a:prstGeom>
        </p:spPr>
      </p:pic>
      <p:pic>
        <p:nvPicPr>
          <p:cNvPr id="5" name="図 4"/>
          <p:cNvPicPr>
            <a:picLocks noChangeAspect="1"/>
          </p:cNvPicPr>
          <p:nvPr/>
        </p:nvPicPr>
        <p:blipFill>
          <a:blip r:embed="rId3"/>
          <a:stretch>
            <a:fillRect/>
          </a:stretch>
        </p:blipFill>
        <p:spPr>
          <a:xfrm>
            <a:off x="5319167" y="2937457"/>
            <a:ext cx="3367633" cy="1760160"/>
          </a:xfrm>
          <a:prstGeom prst="rect">
            <a:avLst/>
          </a:prstGeom>
        </p:spPr>
      </p:pic>
      <p:sp>
        <p:nvSpPr>
          <p:cNvPr id="6" name="正方形/長方形 5"/>
          <p:cNvSpPr/>
          <p:nvPr/>
        </p:nvSpPr>
        <p:spPr bwMode="auto">
          <a:xfrm>
            <a:off x="838201" y="3902868"/>
            <a:ext cx="228600" cy="21096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5402616" y="3689920"/>
            <a:ext cx="1371600" cy="127617"/>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 name="図 10"/>
          <p:cNvPicPr>
            <a:picLocks noChangeAspect="1"/>
          </p:cNvPicPr>
          <p:nvPr/>
        </p:nvPicPr>
        <p:blipFill>
          <a:blip r:embed="rId4"/>
          <a:stretch>
            <a:fillRect/>
          </a:stretch>
        </p:blipFill>
        <p:spPr>
          <a:xfrm>
            <a:off x="3276600" y="2894292"/>
            <a:ext cx="1996033" cy="2389987"/>
          </a:xfrm>
          <a:prstGeom prst="rect">
            <a:avLst/>
          </a:prstGeom>
        </p:spPr>
      </p:pic>
      <p:sp>
        <p:nvSpPr>
          <p:cNvPr id="12" name="正方形/長方形 11"/>
          <p:cNvSpPr/>
          <p:nvPr/>
        </p:nvSpPr>
        <p:spPr bwMode="auto">
          <a:xfrm>
            <a:off x="3276600" y="3857730"/>
            <a:ext cx="1371600" cy="70246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直線矢印コネクタ 13"/>
          <p:cNvCxnSpPr/>
          <p:nvPr/>
        </p:nvCxnSpPr>
        <p:spPr bwMode="auto">
          <a:xfrm flipV="1">
            <a:off x="2743200" y="3115754"/>
            <a:ext cx="552450" cy="846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テキスト ボックス 14"/>
          <p:cNvSpPr txBox="1"/>
          <p:nvPr/>
        </p:nvSpPr>
        <p:spPr>
          <a:xfrm>
            <a:off x="533400" y="5832902"/>
            <a:ext cx="5453737" cy="415498"/>
          </a:xfrm>
          <a:prstGeom prst="rect">
            <a:avLst/>
          </a:prstGeom>
          <a:noFill/>
        </p:spPr>
        <p:txBody>
          <a:bodyPr wrap="none" rtlCol="0">
            <a:spAutoFit/>
          </a:bodyPr>
          <a:lstStyle/>
          <a:p>
            <a:r>
              <a:rPr lang="ja-JP" altLang="en-US" sz="1050" b="1" dirty="0">
                <a:solidFill>
                  <a:srgbClr val="00B0F0"/>
                </a:solidFill>
              </a:rPr>
              <a:t>ステートとデータのシミュレーション出力のログ</a:t>
            </a:r>
          </a:p>
          <a:p>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stateflow</a:t>
            </a:r>
            <a:r>
              <a:rPr lang="en-US" altLang="ja-JP" sz="1050" dirty="0">
                <a:solidFill>
                  <a:srgbClr val="00B0F0"/>
                </a:solidFill>
              </a:rPr>
              <a:t>/</a:t>
            </a:r>
            <a:r>
              <a:rPr lang="en-US" altLang="ja-JP" sz="1050" dirty="0" err="1">
                <a:solidFill>
                  <a:srgbClr val="00B0F0"/>
                </a:solidFill>
              </a:rPr>
              <a:t>ug</a:t>
            </a:r>
            <a:r>
              <a:rPr lang="en-US" altLang="ja-JP" sz="1050" dirty="0">
                <a:solidFill>
                  <a:srgbClr val="00B0F0"/>
                </a:solidFill>
              </a:rPr>
              <a:t>/basic-approach-to-logging-states-and-local-data.html'))</a:t>
            </a:r>
            <a:endParaRPr kumimoji="1" lang="ja-JP" altLang="en-US" sz="1050" dirty="0">
              <a:solidFill>
                <a:srgbClr val="00B0F0"/>
              </a:solidFill>
            </a:endParaRPr>
          </a:p>
        </p:txBody>
      </p:sp>
    </p:spTree>
    <p:extLst>
      <p:ext uri="{BB962C8B-B14F-4D97-AF65-F5344CB8AC3E}">
        <p14:creationId xmlns:p14="http://schemas.microsoft.com/office/powerpoint/2010/main" val="1784220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便利機能：入出力配置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Chart</a:t>
            </a:r>
            <a:r>
              <a:rPr kumimoji="1" lang="ja-JP" altLang="en-US" dirty="0" smtClean="0"/>
              <a:t>に入出力変数が定義されている場合は、新規に</a:t>
            </a:r>
            <a:r>
              <a:rPr kumimoji="1" lang="en-US" altLang="ja-JP" dirty="0" smtClean="0"/>
              <a:t>Simulink</a:t>
            </a:r>
            <a:r>
              <a:rPr kumimoji="1" lang="ja-JP" altLang="en-US" dirty="0" smtClean="0"/>
              <a:t>ステートを配置するだけで、ブロック内に定義済</a:t>
            </a:r>
            <a:r>
              <a:rPr kumimoji="1" lang="en-US" altLang="ja-JP" dirty="0" err="1" smtClean="0"/>
              <a:t>Inport</a:t>
            </a:r>
            <a:r>
              <a:rPr kumimoji="1" lang="ja-JP" altLang="en-US" dirty="0" err="1" smtClean="0"/>
              <a:t>、</a:t>
            </a:r>
            <a:r>
              <a:rPr kumimoji="1" lang="en-US" altLang="ja-JP" dirty="0" err="1" smtClean="0"/>
              <a:t>Outport</a:t>
            </a:r>
            <a:r>
              <a:rPr kumimoji="1" lang="ja-JP" altLang="en-US" dirty="0" smtClean="0"/>
              <a:t>が配置された状態になっている</a:t>
            </a:r>
            <a:endParaRPr kumimoji="1" lang="ja-JP" altLang="en-US" dirty="0"/>
          </a:p>
        </p:txBody>
      </p:sp>
      <p:pic>
        <p:nvPicPr>
          <p:cNvPr id="4" name="図 3"/>
          <p:cNvPicPr>
            <a:picLocks noChangeAspect="1"/>
          </p:cNvPicPr>
          <p:nvPr/>
        </p:nvPicPr>
        <p:blipFill>
          <a:blip r:embed="rId2"/>
          <a:stretch>
            <a:fillRect/>
          </a:stretch>
        </p:blipFill>
        <p:spPr>
          <a:xfrm>
            <a:off x="990600" y="2545556"/>
            <a:ext cx="3209925" cy="2343150"/>
          </a:xfrm>
          <a:prstGeom prst="rect">
            <a:avLst/>
          </a:prstGeom>
        </p:spPr>
      </p:pic>
      <p:pic>
        <p:nvPicPr>
          <p:cNvPr id="5" name="図 4"/>
          <p:cNvPicPr>
            <a:picLocks noChangeAspect="1"/>
          </p:cNvPicPr>
          <p:nvPr/>
        </p:nvPicPr>
        <p:blipFill>
          <a:blip r:embed="rId3"/>
          <a:stretch>
            <a:fillRect/>
          </a:stretch>
        </p:blipFill>
        <p:spPr>
          <a:xfrm>
            <a:off x="4758921" y="2583656"/>
            <a:ext cx="3476625" cy="2305050"/>
          </a:xfrm>
          <a:prstGeom prst="rect">
            <a:avLst/>
          </a:prstGeom>
        </p:spPr>
      </p:pic>
      <p:cxnSp>
        <p:nvCxnSpPr>
          <p:cNvPr id="6" name="直線矢印コネクタ 5"/>
          <p:cNvCxnSpPr>
            <a:stCxn id="5" idx="1"/>
          </p:cNvCxnSpPr>
          <p:nvPr/>
        </p:nvCxnSpPr>
        <p:spPr bwMode="auto">
          <a:xfrm flipH="1" flipV="1">
            <a:off x="2895601" y="3657601"/>
            <a:ext cx="1863320" cy="785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427565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の使い方</a:t>
            </a:r>
            <a:endParaRPr kumimoji="1" lang="en-US" altLang="ja-JP" sz="4000" dirty="0"/>
          </a:p>
        </p:txBody>
      </p:sp>
    </p:spTree>
    <p:extLst>
      <p:ext uri="{BB962C8B-B14F-4D97-AF65-F5344CB8AC3E}">
        <p14:creationId xmlns:p14="http://schemas.microsoft.com/office/powerpoint/2010/main" val="2372445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便利機能：シンボル名一括編集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シンボルペインでシンボル名を変更すると、そのシンボル名の使用箇所で一括変更できる</a:t>
            </a:r>
            <a:endParaRPr kumimoji="1" lang="en-US" altLang="ja-JP" dirty="0" smtClean="0"/>
          </a:p>
          <a:p>
            <a:pPr lvl="1"/>
            <a:r>
              <a:rPr lang="ja-JP" altLang="en-US" dirty="0" smtClean="0"/>
              <a:t>名前を変更しようとすると下図のように吹き出しが出るので</a:t>
            </a:r>
            <a:r>
              <a:rPr lang="en-US" altLang="ja-JP" dirty="0" smtClean="0"/>
              <a:t/>
            </a:r>
            <a:br>
              <a:rPr lang="en-US" altLang="ja-JP" dirty="0" smtClean="0"/>
            </a:br>
            <a:r>
              <a:rPr lang="ja-JP" altLang="en-US" dirty="0" smtClean="0"/>
              <a:t>指示通りに</a:t>
            </a:r>
            <a:r>
              <a:rPr lang="en-US" altLang="ja-JP" dirty="0" err="1" smtClean="0"/>
              <a:t>Shift+Enter</a:t>
            </a:r>
            <a:r>
              <a:rPr lang="ja-JP" altLang="en-US" dirty="0" smtClean="0"/>
              <a:t>を押下すると一括変更できる</a:t>
            </a:r>
            <a:endParaRPr kumimoji="1" lang="ja-JP" altLang="en-US" dirty="0"/>
          </a:p>
        </p:txBody>
      </p:sp>
      <p:pic>
        <p:nvPicPr>
          <p:cNvPr id="4" name="図 3"/>
          <p:cNvPicPr>
            <a:picLocks noChangeAspect="1"/>
          </p:cNvPicPr>
          <p:nvPr/>
        </p:nvPicPr>
        <p:blipFill>
          <a:blip r:embed="rId2"/>
          <a:stretch>
            <a:fillRect/>
          </a:stretch>
        </p:blipFill>
        <p:spPr>
          <a:xfrm>
            <a:off x="1447800" y="2971800"/>
            <a:ext cx="2838450" cy="1743075"/>
          </a:xfrm>
          <a:prstGeom prst="rect">
            <a:avLst/>
          </a:prstGeom>
        </p:spPr>
      </p:pic>
    </p:spTree>
    <p:extLst>
      <p:ext uri="{BB962C8B-B14F-4D97-AF65-F5344CB8AC3E}">
        <p14:creationId xmlns:p14="http://schemas.microsoft.com/office/powerpoint/2010/main" val="1651528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ＡＰＩ</a:t>
            </a:r>
            <a:endParaRPr kumimoji="1" lang="ja-JP" altLang="en-US" dirty="0"/>
          </a:p>
        </p:txBody>
      </p:sp>
    </p:spTree>
    <p:extLst>
      <p:ext uri="{BB962C8B-B14F-4D97-AF65-F5344CB8AC3E}">
        <p14:creationId xmlns:p14="http://schemas.microsoft.com/office/powerpoint/2010/main" val="2589953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API</a:t>
            </a:r>
            <a:r>
              <a:rPr lang="ja-JP" altLang="en-US" dirty="0" smtClean="0"/>
              <a:t>：オブジェクト名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オブジェクト名は</a:t>
            </a:r>
            <a:r>
              <a:rPr kumimoji="1" lang="en-US" altLang="ja-JP" dirty="0" err="1" smtClean="0"/>
              <a:t>Stateflow.SimulinkBasedState</a:t>
            </a:r>
            <a:endParaRPr kumimoji="1" lang="en-US" altLang="ja-JP" dirty="0" smtClean="0"/>
          </a:p>
          <a:p>
            <a:endParaRPr kumimoji="1" lang="ja-JP" altLang="en-US" dirty="0"/>
          </a:p>
        </p:txBody>
      </p:sp>
      <p:pic>
        <p:nvPicPr>
          <p:cNvPr id="6" name="図 5"/>
          <p:cNvPicPr>
            <a:picLocks noChangeAspect="1"/>
          </p:cNvPicPr>
          <p:nvPr/>
        </p:nvPicPr>
        <p:blipFill>
          <a:blip r:embed="rId2"/>
          <a:stretch>
            <a:fillRect/>
          </a:stretch>
        </p:blipFill>
        <p:spPr>
          <a:xfrm>
            <a:off x="838200" y="2074160"/>
            <a:ext cx="3038475" cy="1647825"/>
          </a:xfrm>
          <a:prstGeom prst="rect">
            <a:avLst/>
          </a:prstGeom>
        </p:spPr>
      </p:pic>
      <p:sp>
        <p:nvSpPr>
          <p:cNvPr id="7" name="正方形/長方形 6"/>
          <p:cNvSpPr/>
          <p:nvPr/>
        </p:nvSpPr>
        <p:spPr bwMode="auto">
          <a:xfrm>
            <a:off x="4267200" y="1676400"/>
            <a:ext cx="3124200" cy="480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t>&gt;&gt; </a:t>
            </a:r>
            <a:r>
              <a:rPr lang="en-US" altLang="ja-JP" sz="800" dirty="0" err="1" smtClean="0"/>
              <a:t>rt</a:t>
            </a:r>
            <a:r>
              <a:rPr lang="en-US" altLang="ja-JP" sz="800" dirty="0" smtClean="0"/>
              <a:t>=</a:t>
            </a:r>
            <a:r>
              <a:rPr lang="en-US" altLang="ja-JP" sz="800" dirty="0" err="1" smtClean="0"/>
              <a:t>sfroot</a:t>
            </a:r>
            <a:endParaRPr lang="en-US" altLang="ja-JP" sz="800" dirty="0"/>
          </a:p>
          <a:p>
            <a:r>
              <a:rPr lang="en-US" altLang="ja-JP" sz="800" dirty="0" err="1"/>
              <a:t>rt</a:t>
            </a:r>
            <a:r>
              <a:rPr lang="en-US" altLang="ja-JP" sz="800" dirty="0"/>
              <a:t> =</a:t>
            </a:r>
          </a:p>
          <a:p>
            <a:r>
              <a:rPr lang="en-US" altLang="ja-JP" sz="800" dirty="0" err="1" smtClean="0"/>
              <a:t>Simulink.Root</a:t>
            </a:r>
            <a:endParaRPr lang="en-US" altLang="ja-JP" sz="800" dirty="0"/>
          </a:p>
          <a:p>
            <a:endParaRPr lang="en-US" altLang="ja-JP" sz="800" dirty="0"/>
          </a:p>
          <a:p>
            <a:r>
              <a:rPr lang="en-US" altLang="ja-JP" sz="800" dirty="0"/>
              <a:t>&gt;&gt; </a:t>
            </a:r>
            <a:r>
              <a:rPr lang="en-US" altLang="ja-JP" sz="800" dirty="0" err="1" smtClean="0"/>
              <a:t>obj</a:t>
            </a:r>
            <a:r>
              <a:rPr lang="en-US" altLang="ja-JP" sz="800" dirty="0" smtClean="0"/>
              <a:t> = </a:t>
            </a:r>
            <a:r>
              <a:rPr lang="en-US" altLang="ja-JP" sz="800" dirty="0" err="1" smtClean="0"/>
              <a:t>rt.find</a:t>
            </a:r>
            <a:r>
              <a:rPr lang="en-US" altLang="ja-JP" sz="800" dirty="0"/>
              <a:t>('-</a:t>
            </a:r>
            <a:r>
              <a:rPr lang="en-US" altLang="ja-JP" sz="800" dirty="0" err="1"/>
              <a:t>isa</a:t>
            </a:r>
            <a:r>
              <a:rPr lang="en-US" altLang="ja-JP" sz="800" dirty="0"/>
              <a:t>','</a:t>
            </a:r>
            <a:r>
              <a:rPr lang="en-US" altLang="ja-JP" sz="800" dirty="0" err="1"/>
              <a:t>Stateflow.SimulinkBasedState</a:t>
            </a:r>
            <a:r>
              <a:rPr lang="en-US" altLang="ja-JP" sz="800" dirty="0" smtClean="0"/>
              <a:t>')</a:t>
            </a:r>
            <a:endParaRPr lang="en-US" altLang="ja-JP" sz="800" dirty="0"/>
          </a:p>
          <a:p>
            <a:r>
              <a:rPr lang="en-US" altLang="ja-JP" sz="800" dirty="0" err="1" smtClean="0"/>
              <a:t>obj</a:t>
            </a:r>
            <a:r>
              <a:rPr lang="en-US" altLang="ja-JP" sz="800" dirty="0" smtClean="0"/>
              <a:t> </a:t>
            </a:r>
            <a:r>
              <a:rPr lang="en-US" altLang="ja-JP" sz="800" dirty="0"/>
              <a:t>=</a:t>
            </a:r>
          </a:p>
          <a:p>
            <a:r>
              <a:rPr lang="en-US" altLang="ja-JP" sz="800" dirty="0" err="1" smtClean="0"/>
              <a:t>Stateflow.SimulinkBasedState</a:t>
            </a:r>
            <a:r>
              <a:rPr lang="en-US" altLang="ja-JP" sz="800" dirty="0"/>
              <a:t>: </a:t>
            </a:r>
            <a:r>
              <a:rPr lang="en-US" altLang="ja-JP" sz="800" dirty="0" smtClean="0"/>
              <a:t>2-by-1</a:t>
            </a:r>
          </a:p>
          <a:p>
            <a:endParaRPr kumimoji="1" lang="en-US" altLang="ja-JP" sz="800" b="0" i="0" u="none" strike="noStrike" cap="none" normalizeH="0" baseline="0" dirty="0">
              <a:ln>
                <a:noFill/>
              </a:ln>
              <a:solidFill>
                <a:schemeClr val="tx1"/>
              </a:solidFill>
              <a:effectLst/>
            </a:endParaRPr>
          </a:p>
          <a:p>
            <a:r>
              <a:rPr lang="en-US" altLang="ja-JP" sz="800" dirty="0"/>
              <a:t>&gt;&gt; </a:t>
            </a:r>
            <a:r>
              <a:rPr lang="en-US" altLang="ja-JP" sz="800" dirty="0" err="1"/>
              <a:t>obj</a:t>
            </a:r>
            <a:r>
              <a:rPr lang="en-US" altLang="ja-JP" sz="800" dirty="0"/>
              <a:t>(1</a:t>
            </a:r>
            <a:r>
              <a:rPr lang="en-US" altLang="ja-JP" sz="800" dirty="0" smtClean="0"/>
              <a:t>)</a:t>
            </a:r>
            <a:endParaRPr lang="en-US" altLang="ja-JP" sz="800" dirty="0"/>
          </a:p>
          <a:p>
            <a:r>
              <a:rPr lang="en-US" altLang="ja-JP" sz="800" dirty="0" err="1"/>
              <a:t>ans</a:t>
            </a:r>
            <a:r>
              <a:rPr lang="en-US" altLang="ja-JP" sz="800" dirty="0"/>
              <a:t> </a:t>
            </a:r>
            <a:r>
              <a:rPr lang="en-US" altLang="ja-JP" sz="800" dirty="0" smtClean="0"/>
              <a:t>=</a:t>
            </a:r>
            <a:endParaRPr lang="en-US" altLang="ja-JP" sz="800" dirty="0"/>
          </a:p>
          <a:p>
            <a:r>
              <a:rPr lang="en-US" altLang="ja-JP" sz="800" dirty="0"/>
              <a:t>                     Path: '</a:t>
            </a:r>
            <a:r>
              <a:rPr lang="en-US" altLang="ja-JP" sz="800" dirty="0" err="1"/>
              <a:t>simstatemodel</a:t>
            </a:r>
            <a:r>
              <a:rPr lang="en-US" altLang="ja-JP" sz="800" dirty="0"/>
              <a:t>/Chart'</a:t>
            </a:r>
          </a:p>
          <a:p>
            <a:r>
              <a:rPr lang="en-US" altLang="ja-JP" sz="800" dirty="0"/>
              <a:t>                       Id: 80</a:t>
            </a:r>
          </a:p>
          <a:p>
            <a:r>
              <a:rPr lang="en-US" altLang="ja-JP" sz="800" dirty="0"/>
              <a:t>                  Machine: [1×1 </a:t>
            </a:r>
            <a:r>
              <a:rPr lang="en-US" altLang="ja-JP" sz="800" dirty="0" err="1"/>
              <a:t>Stateflow.Machine</a:t>
            </a:r>
            <a:r>
              <a:rPr lang="en-US" altLang="ja-JP" sz="800" dirty="0"/>
              <a:t>]</a:t>
            </a:r>
          </a:p>
          <a:p>
            <a:r>
              <a:rPr lang="en-US" altLang="ja-JP" sz="800" dirty="0"/>
              <a:t>                     Name: 'ST1'</a:t>
            </a:r>
          </a:p>
          <a:p>
            <a:r>
              <a:rPr lang="en-US" altLang="ja-JP" sz="800" dirty="0"/>
              <a:t>               </a:t>
            </a:r>
            <a:r>
              <a:rPr lang="en-US" altLang="ja-JP" sz="800" dirty="0" err="1"/>
              <a:t>SSIdNumber</a:t>
            </a:r>
            <a:r>
              <a:rPr lang="en-US" altLang="ja-JP" sz="800" dirty="0"/>
              <a:t>: 5</a:t>
            </a:r>
          </a:p>
          <a:p>
            <a:r>
              <a:rPr lang="en-US" altLang="ja-JP" sz="800" dirty="0"/>
              <a:t>              Description: ''</a:t>
            </a:r>
          </a:p>
          <a:p>
            <a:r>
              <a:rPr lang="en-US" altLang="ja-JP" sz="800" dirty="0"/>
              <a:t>                 </a:t>
            </a:r>
            <a:r>
              <a:rPr lang="en-US" altLang="ja-JP" sz="800" dirty="0" err="1"/>
              <a:t>FontSize</a:t>
            </a:r>
            <a:r>
              <a:rPr lang="en-US" altLang="ja-JP" sz="800" dirty="0"/>
              <a:t>: 11</a:t>
            </a:r>
          </a:p>
          <a:p>
            <a:r>
              <a:rPr lang="en-US" altLang="ja-JP" sz="800" dirty="0"/>
              <a:t>                </a:t>
            </a:r>
            <a:r>
              <a:rPr lang="en-US" altLang="ja-JP" sz="800" dirty="0" err="1"/>
              <a:t>ArrowSize</a:t>
            </a:r>
            <a:r>
              <a:rPr lang="en-US" altLang="ja-JP" sz="800" dirty="0"/>
              <a:t>: 8</a:t>
            </a:r>
          </a:p>
          <a:p>
            <a:r>
              <a:rPr lang="en-US" altLang="ja-JP" sz="800" dirty="0"/>
              <a:t>                    Chart: [1×1 </a:t>
            </a:r>
            <a:r>
              <a:rPr lang="en-US" altLang="ja-JP" sz="800" dirty="0" err="1"/>
              <a:t>Stateflow.Chart</a:t>
            </a:r>
            <a:r>
              <a:rPr lang="en-US" altLang="ja-JP" sz="800" dirty="0"/>
              <a:t>]</a:t>
            </a:r>
          </a:p>
          <a:p>
            <a:r>
              <a:rPr lang="en-US" altLang="ja-JP" sz="800" dirty="0"/>
              <a:t>          </a:t>
            </a:r>
            <a:r>
              <a:rPr lang="en-US" altLang="ja-JP" sz="800" dirty="0" err="1"/>
              <a:t>BadIntersection</a:t>
            </a:r>
            <a:r>
              <a:rPr lang="en-US" altLang="ja-JP" sz="800" dirty="0"/>
              <a:t>: 0</a:t>
            </a:r>
          </a:p>
          <a:p>
            <a:r>
              <a:rPr lang="en-US" altLang="ja-JP" sz="800" dirty="0"/>
              <a:t>           </a:t>
            </a:r>
            <a:r>
              <a:rPr lang="en-US" altLang="ja-JP" sz="800" dirty="0" err="1"/>
              <a:t>ExecutionOrder</a:t>
            </a:r>
            <a:r>
              <a:rPr lang="en-US" altLang="ja-JP" sz="800" dirty="0"/>
              <a:t>: 0</a:t>
            </a:r>
          </a:p>
          <a:p>
            <a:r>
              <a:rPr lang="en-US" altLang="ja-JP" sz="800" dirty="0"/>
              <a:t>              </a:t>
            </a:r>
            <a:r>
              <a:rPr lang="en-US" altLang="ja-JP" sz="800" dirty="0" err="1"/>
              <a:t>LoggingInfo</a:t>
            </a:r>
            <a:r>
              <a:rPr lang="en-US" altLang="ja-JP" sz="800" dirty="0"/>
              <a:t>: [1×1 </a:t>
            </a:r>
            <a:r>
              <a:rPr lang="en-US" altLang="ja-JP" sz="800" dirty="0" err="1"/>
              <a:t>Stateflow.SigLoggingInfo</a:t>
            </a:r>
            <a:r>
              <a:rPr lang="en-US" altLang="ja-JP" sz="800" dirty="0"/>
              <a:t>]</a:t>
            </a:r>
          </a:p>
          <a:p>
            <a:r>
              <a:rPr lang="en-US" altLang="ja-JP" sz="800" dirty="0"/>
              <a:t>                </a:t>
            </a:r>
            <a:r>
              <a:rPr lang="en-US" altLang="ja-JP" sz="800" dirty="0" err="1"/>
              <a:t>TestPoint</a:t>
            </a:r>
            <a:r>
              <a:rPr lang="en-US" altLang="ja-JP" sz="800" dirty="0"/>
              <a:t>: 0</a:t>
            </a:r>
          </a:p>
          <a:p>
            <a:r>
              <a:rPr lang="en-US" altLang="ja-JP" sz="800" dirty="0"/>
              <a:t>            </a:t>
            </a:r>
            <a:r>
              <a:rPr lang="en-US" altLang="ja-JP" sz="800" dirty="0" err="1"/>
              <a:t>HasOutputData</a:t>
            </a:r>
            <a:r>
              <a:rPr lang="en-US" altLang="ja-JP" sz="800" dirty="0"/>
              <a:t>: 0</a:t>
            </a:r>
          </a:p>
          <a:p>
            <a:r>
              <a:rPr lang="en-US" altLang="ja-JP" sz="800" dirty="0"/>
              <a:t>               </a:t>
            </a:r>
            <a:r>
              <a:rPr lang="en-US" altLang="ja-JP" sz="800" dirty="0" err="1"/>
              <a:t>OutputData</a:t>
            </a:r>
            <a:r>
              <a:rPr lang="en-US" altLang="ja-JP" sz="800" dirty="0"/>
              <a:t>: []</a:t>
            </a:r>
          </a:p>
          <a:p>
            <a:r>
              <a:rPr lang="en-US" altLang="ja-JP" sz="800" dirty="0"/>
              <a:t>     </a:t>
            </a:r>
            <a:r>
              <a:rPr lang="en-US" altLang="ja-JP" sz="800" dirty="0" err="1"/>
              <a:t>OutputMonitoringMode</a:t>
            </a:r>
            <a:r>
              <a:rPr lang="en-US" altLang="ja-JP" sz="800" dirty="0"/>
              <a:t>: '</a:t>
            </a:r>
            <a:r>
              <a:rPr lang="en-US" altLang="ja-JP" sz="800" dirty="0" err="1"/>
              <a:t>SelfActivity</a:t>
            </a:r>
            <a:r>
              <a:rPr lang="en-US" altLang="ja-JP" sz="800" dirty="0"/>
              <a:t>'</a:t>
            </a:r>
          </a:p>
          <a:p>
            <a:r>
              <a:rPr lang="en-US" altLang="ja-JP" sz="800" dirty="0"/>
              <a:t>                     Type: 'OR'</a:t>
            </a:r>
          </a:p>
          <a:p>
            <a:r>
              <a:rPr lang="en-US" altLang="ja-JP" sz="800" dirty="0"/>
              <a:t>    </a:t>
            </a:r>
            <a:r>
              <a:rPr lang="en-US" altLang="ja-JP" sz="800" dirty="0" err="1"/>
              <a:t>ContentPreviewEnabled</a:t>
            </a:r>
            <a:r>
              <a:rPr lang="en-US" altLang="ja-JP" sz="800" dirty="0"/>
              <a:t>: 1</a:t>
            </a:r>
          </a:p>
          <a:p>
            <a:r>
              <a:rPr lang="en-US" altLang="ja-JP" sz="800" dirty="0"/>
              <a:t>                 Position: [186.8571 187 181.5000 96]</a:t>
            </a:r>
          </a:p>
          <a:p>
            <a:r>
              <a:rPr lang="en-US" altLang="ja-JP" sz="800" dirty="0"/>
              <a:t>                </a:t>
            </a:r>
            <a:r>
              <a:rPr lang="en-US" altLang="ja-JP" sz="800" dirty="0" err="1"/>
              <a:t>Subviewer</a:t>
            </a:r>
            <a:r>
              <a:rPr lang="en-US" altLang="ja-JP" sz="800" dirty="0"/>
              <a:t>: [1×1 </a:t>
            </a:r>
            <a:r>
              <a:rPr lang="en-US" altLang="ja-JP" sz="800" dirty="0" err="1"/>
              <a:t>Stateflow.Chart</a:t>
            </a:r>
            <a:r>
              <a:rPr lang="en-US" altLang="ja-JP" sz="800" dirty="0"/>
              <a:t>]</a:t>
            </a:r>
          </a:p>
          <a:p>
            <a:r>
              <a:rPr lang="en-US" altLang="ja-JP" sz="800" dirty="0"/>
              <a:t>                 Document: ''</a:t>
            </a:r>
          </a:p>
          <a:p>
            <a:r>
              <a:rPr lang="en-US" altLang="ja-JP" sz="800" dirty="0"/>
              <a:t>                      Tag: []</a:t>
            </a:r>
          </a:p>
          <a:p>
            <a:r>
              <a:rPr lang="en-US" altLang="ja-JP" sz="800" dirty="0"/>
              <a:t>          </a:t>
            </a:r>
            <a:r>
              <a:rPr lang="en-US" altLang="ja-JP" sz="800" dirty="0" err="1"/>
              <a:t>RequirementInfo</a:t>
            </a:r>
            <a:r>
              <a:rPr lang="en-US" altLang="ja-JP" sz="800" dirty="0"/>
              <a:t>: ''</a:t>
            </a:r>
          </a:p>
          <a:p>
            <a:r>
              <a:rPr lang="en-US" altLang="ja-JP" sz="800" dirty="0"/>
              <a:t>                    Debug: [1×1 </a:t>
            </a:r>
            <a:r>
              <a:rPr lang="en-US" altLang="ja-JP" sz="800" dirty="0" err="1"/>
              <a:t>Stateflow.StateDebug</a:t>
            </a:r>
            <a:r>
              <a:rPr lang="en-US" altLang="ja-JP" sz="800" dirty="0"/>
              <a:t>]</a:t>
            </a:r>
          </a:p>
          <a:p>
            <a:r>
              <a:rPr lang="en-US" altLang="ja-JP" sz="800" dirty="0"/>
              <a:t>    </a:t>
            </a:r>
            <a:r>
              <a:rPr lang="en-US" altLang="ja-JP" sz="800" dirty="0" err="1"/>
              <a:t>IsExplicitlyCommented</a:t>
            </a:r>
            <a:r>
              <a:rPr lang="en-US" altLang="ja-JP" sz="800" dirty="0"/>
              <a:t>: 0</a:t>
            </a:r>
          </a:p>
          <a:p>
            <a:r>
              <a:rPr lang="en-US" altLang="ja-JP" sz="800" dirty="0"/>
              <a:t>    </a:t>
            </a:r>
            <a:r>
              <a:rPr lang="en-US" altLang="ja-JP" sz="800" dirty="0" err="1"/>
              <a:t>IsImplicitlyCommented</a:t>
            </a:r>
            <a:r>
              <a:rPr lang="en-US" altLang="ja-JP" sz="800" dirty="0"/>
              <a:t>: 0</a:t>
            </a:r>
          </a:p>
          <a:p>
            <a:r>
              <a:rPr lang="en-US" altLang="ja-JP" sz="800" dirty="0"/>
              <a:t>              </a:t>
            </a:r>
            <a:r>
              <a:rPr lang="en-US" altLang="ja-JP" sz="800" dirty="0" err="1"/>
              <a:t>CommentText</a:t>
            </a:r>
            <a:r>
              <a:rPr lang="en-US" altLang="ja-JP" sz="800" dirty="0"/>
              <a:t>: ''</a:t>
            </a:r>
          </a:p>
          <a:p>
            <a:r>
              <a:rPr lang="en-US" altLang="ja-JP" sz="800" dirty="0"/>
              <a:t>                  </a:t>
            </a:r>
            <a:r>
              <a:rPr lang="en-US" altLang="ja-JP" sz="800" dirty="0" err="1"/>
              <a:t>AppData</a:t>
            </a:r>
            <a:r>
              <a:rPr lang="en-US" altLang="ja-JP" sz="800" dirty="0"/>
              <a:t>: [1×1 </a:t>
            </a:r>
            <a:r>
              <a:rPr lang="en-US" altLang="ja-JP" sz="800" dirty="0" err="1"/>
              <a:t>struct</a:t>
            </a:r>
            <a:r>
              <a:rPr lang="en-US" altLang="ja-JP" sz="800" dirty="0"/>
              <a:t>]</a:t>
            </a:r>
            <a:endParaRPr kumimoji="1" lang="ja-JP" altLang="en-US"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93025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：パラメータ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自己アクティビティ監視用データの作成</a:t>
            </a:r>
            <a:endParaRPr kumimoji="1" lang="en-US" altLang="ja-JP" dirty="0" smtClean="0"/>
          </a:p>
          <a:p>
            <a:pPr lvl="1"/>
            <a:r>
              <a:rPr lang="en-US" altLang="ja-JP" dirty="0" err="1" smtClean="0"/>
              <a:t>HasOutputData</a:t>
            </a:r>
            <a:r>
              <a:rPr lang="en-US" altLang="ja-JP" dirty="0" smtClean="0"/>
              <a:t>:</a:t>
            </a:r>
            <a:r>
              <a:rPr lang="ja-JP" altLang="en-US" dirty="0" smtClean="0"/>
              <a:t>上記設定チェック時に</a:t>
            </a:r>
            <a:r>
              <a:rPr lang="en-US" altLang="ja-JP" dirty="0" smtClean="0"/>
              <a:t>1</a:t>
            </a:r>
            <a:r>
              <a:rPr lang="ja-JP" altLang="en-US" dirty="0" err="1" smtClean="0"/>
              <a:t>、</a:t>
            </a:r>
            <a:r>
              <a:rPr lang="ja-JP" altLang="en-US" dirty="0" smtClean="0"/>
              <a:t>チェック無しで</a:t>
            </a:r>
            <a:r>
              <a:rPr lang="en-US" altLang="ja-JP" dirty="0" smtClean="0"/>
              <a:t>0</a:t>
            </a:r>
          </a:p>
          <a:p>
            <a:pPr lvl="1"/>
            <a:r>
              <a:rPr kumimoji="1" lang="en-US" altLang="ja-JP" dirty="0" err="1" smtClean="0"/>
              <a:t>OutputData</a:t>
            </a:r>
            <a:r>
              <a:rPr kumimoji="1" lang="ja-JP" altLang="en-US" dirty="0" smtClean="0"/>
              <a:t>：出力シンボル情報</a:t>
            </a:r>
            <a:endParaRPr kumimoji="1" lang="ja-JP" altLang="en-US" dirty="0"/>
          </a:p>
        </p:txBody>
      </p:sp>
      <p:pic>
        <p:nvPicPr>
          <p:cNvPr id="4" name="図 3"/>
          <p:cNvPicPr>
            <a:picLocks noChangeAspect="1"/>
          </p:cNvPicPr>
          <p:nvPr/>
        </p:nvPicPr>
        <p:blipFill>
          <a:blip r:embed="rId2"/>
          <a:stretch>
            <a:fillRect/>
          </a:stretch>
        </p:blipFill>
        <p:spPr>
          <a:xfrm>
            <a:off x="685800" y="2362200"/>
            <a:ext cx="1600199" cy="1108321"/>
          </a:xfrm>
          <a:prstGeom prst="rect">
            <a:avLst/>
          </a:prstGeom>
        </p:spPr>
      </p:pic>
      <p:pic>
        <p:nvPicPr>
          <p:cNvPr id="5" name="図 4"/>
          <p:cNvPicPr>
            <a:picLocks noChangeAspect="1"/>
          </p:cNvPicPr>
          <p:nvPr/>
        </p:nvPicPr>
        <p:blipFill>
          <a:blip r:embed="rId3"/>
          <a:stretch>
            <a:fillRect/>
          </a:stretch>
        </p:blipFill>
        <p:spPr>
          <a:xfrm>
            <a:off x="2493281" y="2795450"/>
            <a:ext cx="2000250" cy="781050"/>
          </a:xfrm>
          <a:prstGeom prst="rect">
            <a:avLst/>
          </a:prstGeom>
          <a:ln>
            <a:solidFill>
              <a:schemeClr val="accent1"/>
            </a:solidFill>
          </a:ln>
        </p:spPr>
      </p:pic>
      <p:pic>
        <p:nvPicPr>
          <p:cNvPr id="6" name="図 5"/>
          <p:cNvPicPr>
            <a:picLocks noChangeAspect="1"/>
          </p:cNvPicPr>
          <p:nvPr/>
        </p:nvPicPr>
        <p:blipFill rotWithShape="1">
          <a:blip r:embed="rId4"/>
          <a:srcRect b="33923"/>
          <a:stretch/>
        </p:blipFill>
        <p:spPr>
          <a:xfrm>
            <a:off x="1676400" y="3638602"/>
            <a:ext cx="5705125" cy="2381198"/>
          </a:xfrm>
          <a:prstGeom prst="rect">
            <a:avLst/>
          </a:prstGeom>
        </p:spPr>
      </p:pic>
      <p:pic>
        <p:nvPicPr>
          <p:cNvPr id="7" name="図 6"/>
          <p:cNvPicPr>
            <a:picLocks noChangeAspect="1"/>
          </p:cNvPicPr>
          <p:nvPr/>
        </p:nvPicPr>
        <p:blipFill rotWithShape="1">
          <a:blip r:embed="rId5"/>
          <a:srcRect t="17266"/>
          <a:stretch/>
        </p:blipFill>
        <p:spPr>
          <a:xfrm>
            <a:off x="4876800" y="2501206"/>
            <a:ext cx="2257425" cy="1095375"/>
          </a:xfrm>
          <a:prstGeom prst="rect">
            <a:avLst/>
          </a:prstGeom>
          <a:ln>
            <a:solidFill>
              <a:schemeClr val="accent1"/>
            </a:solidFill>
          </a:ln>
        </p:spPr>
      </p:pic>
      <p:cxnSp>
        <p:nvCxnSpPr>
          <p:cNvPr id="9" name="直線矢印コネクタ 8"/>
          <p:cNvCxnSpPr/>
          <p:nvPr/>
        </p:nvCxnSpPr>
        <p:spPr bwMode="auto">
          <a:xfrm>
            <a:off x="3493406" y="3576500"/>
            <a:ext cx="0" cy="385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線矢印コネクタ 9"/>
          <p:cNvCxnSpPr/>
          <p:nvPr/>
        </p:nvCxnSpPr>
        <p:spPr bwMode="auto">
          <a:xfrm>
            <a:off x="6096000" y="3554561"/>
            <a:ext cx="0" cy="385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テキスト ボックス 10"/>
          <p:cNvSpPr txBox="1"/>
          <p:nvPr/>
        </p:nvSpPr>
        <p:spPr>
          <a:xfrm>
            <a:off x="685800" y="6096000"/>
            <a:ext cx="5405647" cy="415498"/>
          </a:xfrm>
          <a:prstGeom prst="rect">
            <a:avLst/>
          </a:prstGeom>
          <a:noFill/>
        </p:spPr>
        <p:txBody>
          <a:bodyPr wrap="none" rtlCol="0">
            <a:spAutoFit/>
          </a:bodyPr>
          <a:lstStyle/>
          <a:p>
            <a:r>
              <a:rPr lang="en-US" altLang="ja-JP" sz="1050" dirty="0">
                <a:solidFill>
                  <a:srgbClr val="00B0F0"/>
                </a:solidFill>
              </a:rPr>
              <a:t>Properties and Methods Sorted by </a:t>
            </a:r>
            <a:r>
              <a:rPr lang="en-US" altLang="ja-JP" sz="1050" dirty="0" err="1">
                <a:solidFill>
                  <a:srgbClr val="00B0F0"/>
                </a:solidFill>
              </a:rPr>
              <a:t>Stateflow</a:t>
            </a:r>
            <a:r>
              <a:rPr lang="en-US" altLang="ja-JP" sz="1050" dirty="0">
                <a:solidFill>
                  <a:srgbClr val="00B0F0"/>
                </a:solidFill>
              </a:rPr>
              <a:t> </a:t>
            </a:r>
            <a:r>
              <a:rPr lang="en-US" altLang="ja-JP" sz="1050" dirty="0" smtClean="0">
                <a:solidFill>
                  <a:srgbClr val="00B0F0"/>
                </a:solidFill>
              </a:rPr>
              <a:t>Object</a:t>
            </a:r>
            <a:r>
              <a:rPr lang="en-US" altLang="ja-JP" sz="1050" dirty="0">
                <a:solidFill>
                  <a:srgbClr val="00B0F0"/>
                </a:solidFill>
              </a:rPr>
              <a:t/>
            </a:r>
            <a:br>
              <a:rPr lang="en-US" altLang="ja-JP" sz="1050" dirty="0">
                <a:solidFill>
                  <a:srgbClr val="00B0F0"/>
                </a:solidFill>
              </a:rPr>
            </a:br>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stateflow</a:t>
            </a:r>
            <a:r>
              <a:rPr lang="en-US" altLang="ja-JP" sz="1050" dirty="0">
                <a:solidFill>
                  <a:srgbClr val="00B0F0"/>
                </a:solidFill>
              </a:rPr>
              <a:t>/</a:t>
            </a:r>
            <a:r>
              <a:rPr lang="en-US" altLang="ja-JP" sz="1050" dirty="0" err="1">
                <a:solidFill>
                  <a:srgbClr val="00B0F0"/>
                </a:solidFill>
              </a:rPr>
              <a:t>api</a:t>
            </a:r>
            <a:r>
              <a:rPr lang="en-US" altLang="ja-JP" sz="1050" dirty="0">
                <a:solidFill>
                  <a:srgbClr val="00B0F0"/>
                </a:solidFill>
              </a:rPr>
              <a:t>/properties-and-methods-sorted-by-chart-object.html'))</a:t>
            </a:r>
            <a:endParaRPr kumimoji="1" lang="ja-JP" altLang="en-US" sz="1050" dirty="0">
              <a:solidFill>
                <a:srgbClr val="00B0F0"/>
              </a:solidFill>
            </a:endParaRPr>
          </a:p>
        </p:txBody>
      </p:sp>
      <p:pic>
        <p:nvPicPr>
          <p:cNvPr id="12" name="図 11"/>
          <p:cNvPicPr>
            <a:picLocks noChangeAspect="1"/>
          </p:cNvPicPr>
          <p:nvPr/>
        </p:nvPicPr>
        <p:blipFill>
          <a:blip r:embed="rId6"/>
          <a:stretch>
            <a:fillRect/>
          </a:stretch>
        </p:blipFill>
        <p:spPr>
          <a:xfrm>
            <a:off x="7308472" y="4392238"/>
            <a:ext cx="1802888" cy="2119260"/>
          </a:xfrm>
          <a:prstGeom prst="rect">
            <a:avLst/>
          </a:prstGeom>
          <a:ln>
            <a:solidFill>
              <a:schemeClr val="accent1"/>
            </a:solidFill>
          </a:ln>
        </p:spPr>
      </p:pic>
      <p:cxnSp>
        <p:nvCxnSpPr>
          <p:cNvPr id="14" name="直線矢印コネクタ 13"/>
          <p:cNvCxnSpPr/>
          <p:nvPr/>
        </p:nvCxnSpPr>
        <p:spPr bwMode="auto">
          <a:xfrm flipV="1">
            <a:off x="6858000" y="4829201"/>
            <a:ext cx="609600" cy="9619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37263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：パラメータ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ログ</a:t>
            </a:r>
            <a:endParaRPr kumimoji="1" lang="ja-JP" altLang="en-US" dirty="0"/>
          </a:p>
        </p:txBody>
      </p:sp>
      <p:pic>
        <p:nvPicPr>
          <p:cNvPr id="6" name="図 5"/>
          <p:cNvPicPr>
            <a:picLocks noChangeAspect="1"/>
          </p:cNvPicPr>
          <p:nvPr/>
        </p:nvPicPr>
        <p:blipFill>
          <a:blip r:embed="rId2"/>
          <a:stretch>
            <a:fillRect/>
          </a:stretch>
        </p:blipFill>
        <p:spPr>
          <a:xfrm>
            <a:off x="1066800" y="3647056"/>
            <a:ext cx="2057400" cy="2222380"/>
          </a:xfrm>
          <a:prstGeom prst="rect">
            <a:avLst/>
          </a:prstGeom>
        </p:spPr>
      </p:pic>
      <p:pic>
        <p:nvPicPr>
          <p:cNvPr id="7" name="図 6"/>
          <p:cNvPicPr>
            <a:picLocks noChangeAspect="1"/>
          </p:cNvPicPr>
          <p:nvPr/>
        </p:nvPicPr>
        <p:blipFill>
          <a:blip r:embed="rId3"/>
          <a:stretch>
            <a:fillRect/>
          </a:stretch>
        </p:blipFill>
        <p:spPr>
          <a:xfrm>
            <a:off x="3755125" y="1371600"/>
            <a:ext cx="2721875" cy="1982443"/>
          </a:xfrm>
          <a:prstGeom prst="rect">
            <a:avLst/>
          </a:prstGeom>
          <a:ln>
            <a:solidFill>
              <a:schemeClr val="accent5">
                <a:lumMod val="90000"/>
              </a:schemeClr>
            </a:solidFill>
          </a:ln>
        </p:spPr>
      </p:pic>
      <p:sp>
        <p:nvSpPr>
          <p:cNvPr id="8" name="正方形/長方形 7"/>
          <p:cNvSpPr/>
          <p:nvPr/>
        </p:nvSpPr>
        <p:spPr bwMode="auto">
          <a:xfrm>
            <a:off x="4267200" y="3089256"/>
            <a:ext cx="2209800" cy="11783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3755125" y="3595885"/>
            <a:ext cx="2188475" cy="2324722"/>
          </a:xfrm>
          <a:prstGeom prst="rect">
            <a:avLst/>
          </a:prstGeom>
          <a:ln>
            <a:solidFill>
              <a:schemeClr val="accent5">
                <a:lumMod val="90000"/>
              </a:schemeClr>
            </a:solidFill>
          </a:ln>
        </p:spPr>
      </p:pic>
      <p:cxnSp>
        <p:nvCxnSpPr>
          <p:cNvPr id="11" name="直線矢印コネクタ 10"/>
          <p:cNvCxnSpPr/>
          <p:nvPr/>
        </p:nvCxnSpPr>
        <p:spPr bwMode="auto">
          <a:xfrm flipH="1">
            <a:off x="5181600" y="3207093"/>
            <a:ext cx="685800" cy="5267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線コネクタ 12"/>
          <p:cNvCxnSpPr>
            <a:stCxn id="47" idx="2"/>
            <a:endCxn id="46" idx="1"/>
          </p:cNvCxnSpPr>
          <p:nvPr/>
        </p:nvCxnSpPr>
        <p:spPr bwMode="auto">
          <a:xfrm>
            <a:off x="1655078" y="4383465"/>
            <a:ext cx="2643403" cy="461295"/>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17" name="直線コネクタ 16"/>
          <p:cNvCxnSpPr>
            <a:stCxn id="42" idx="3"/>
            <a:endCxn id="39" idx="1"/>
          </p:cNvCxnSpPr>
          <p:nvPr/>
        </p:nvCxnSpPr>
        <p:spPr bwMode="auto">
          <a:xfrm>
            <a:off x="2362200" y="4647455"/>
            <a:ext cx="1945905" cy="408140"/>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
        <p:nvSpPr>
          <p:cNvPr id="28" name="正方形/長方形 27"/>
          <p:cNvSpPr/>
          <p:nvPr/>
        </p:nvSpPr>
        <p:spPr bwMode="auto">
          <a:xfrm>
            <a:off x="1143000" y="4953000"/>
            <a:ext cx="952500" cy="152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9" name="正方形/長方形 28"/>
          <p:cNvSpPr/>
          <p:nvPr/>
        </p:nvSpPr>
        <p:spPr bwMode="auto">
          <a:xfrm>
            <a:off x="1143000" y="5109768"/>
            <a:ext cx="952500" cy="152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正方形/長方形 29"/>
          <p:cNvSpPr/>
          <p:nvPr/>
        </p:nvSpPr>
        <p:spPr bwMode="auto">
          <a:xfrm>
            <a:off x="4065870" y="5557033"/>
            <a:ext cx="1420529" cy="26959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1" name="正方形/長方形 30"/>
          <p:cNvSpPr/>
          <p:nvPr/>
        </p:nvSpPr>
        <p:spPr bwMode="auto">
          <a:xfrm>
            <a:off x="4065870" y="5230976"/>
            <a:ext cx="1420529" cy="29518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32" name="直線コネクタ 31"/>
          <p:cNvCxnSpPr>
            <a:stCxn id="29" idx="3"/>
            <a:endCxn id="31" idx="1"/>
          </p:cNvCxnSpPr>
          <p:nvPr/>
        </p:nvCxnSpPr>
        <p:spPr bwMode="auto">
          <a:xfrm>
            <a:off x="2095500" y="5185968"/>
            <a:ext cx="1970370" cy="192599"/>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35" name="直線コネクタ 34"/>
          <p:cNvCxnSpPr>
            <a:stCxn id="28" idx="3"/>
            <a:endCxn id="30" idx="1"/>
          </p:cNvCxnSpPr>
          <p:nvPr/>
        </p:nvCxnSpPr>
        <p:spPr bwMode="auto">
          <a:xfrm>
            <a:off x="2095500" y="5029200"/>
            <a:ext cx="1970370" cy="662633"/>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
        <p:nvSpPr>
          <p:cNvPr id="39" name="正方形/長方形 38"/>
          <p:cNvSpPr/>
          <p:nvPr/>
        </p:nvSpPr>
        <p:spPr bwMode="auto">
          <a:xfrm>
            <a:off x="4308105" y="4908004"/>
            <a:ext cx="1559295" cy="29518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2" name="正方形/長方形 41"/>
          <p:cNvSpPr/>
          <p:nvPr/>
        </p:nvSpPr>
        <p:spPr bwMode="auto">
          <a:xfrm>
            <a:off x="1170271" y="4499864"/>
            <a:ext cx="1191929" cy="29518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6" name="正方形/長方形 45"/>
          <p:cNvSpPr/>
          <p:nvPr/>
        </p:nvSpPr>
        <p:spPr bwMode="auto">
          <a:xfrm>
            <a:off x="4298481" y="4769833"/>
            <a:ext cx="1035519" cy="14985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7" name="正方形/長方形 46"/>
          <p:cNvSpPr/>
          <p:nvPr/>
        </p:nvSpPr>
        <p:spPr bwMode="auto">
          <a:xfrm>
            <a:off x="1137318" y="4233612"/>
            <a:ext cx="1035519" cy="14985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3" name="正方形/長方形 52"/>
          <p:cNvSpPr/>
          <p:nvPr/>
        </p:nvSpPr>
        <p:spPr bwMode="auto">
          <a:xfrm>
            <a:off x="2209801" y="4226851"/>
            <a:ext cx="533400" cy="14985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4" name="正方形/長方形 53"/>
          <p:cNvSpPr/>
          <p:nvPr/>
        </p:nvSpPr>
        <p:spPr bwMode="auto">
          <a:xfrm>
            <a:off x="4267200" y="3212104"/>
            <a:ext cx="914400" cy="11736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57" name="直線コネクタ 56"/>
          <p:cNvCxnSpPr>
            <a:stCxn id="53" idx="0"/>
            <a:endCxn id="54" idx="1"/>
          </p:cNvCxnSpPr>
          <p:nvPr/>
        </p:nvCxnSpPr>
        <p:spPr bwMode="auto">
          <a:xfrm flipV="1">
            <a:off x="2476501" y="3270788"/>
            <a:ext cx="1790699" cy="956063"/>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Tree>
    <p:extLst>
      <p:ext uri="{BB962C8B-B14F-4D97-AF65-F5344CB8AC3E}">
        <p14:creationId xmlns:p14="http://schemas.microsoft.com/office/powerpoint/2010/main" val="2705451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API</a:t>
            </a:r>
            <a:r>
              <a:rPr lang="ja-JP" altLang="en-US" dirty="0"/>
              <a:t>：パラメータ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コード生成</a:t>
            </a:r>
            <a:endParaRPr kumimoji="1" lang="en-US" altLang="ja-JP" dirty="0" smtClean="0"/>
          </a:p>
          <a:p>
            <a:pPr lvl="1"/>
            <a:r>
              <a:rPr lang="en-US" altLang="ja-JP" dirty="0" smtClean="0"/>
              <a:t>Simulink</a:t>
            </a:r>
            <a:r>
              <a:rPr lang="ja-JP" altLang="en-US" dirty="0" smtClean="0"/>
              <a:t>の</a:t>
            </a:r>
            <a:r>
              <a:rPr lang="en-US" altLang="ja-JP" dirty="0" smtClean="0"/>
              <a:t>API</a:t>
            </a:r>
            <a:r>
              <a:rPr lang="ja-JP" altLang="en-US" dirty="0" smtClean="0"/>
              <a:t>から取得可能</a:t>
            </a:r>
            <a:endParaRPr kumimoji="1" lang="ja-JP" altLang="en-US" dirty="0"/>
          </a:p>
        </p:txBody>
      </p:sp>
      <p:pic>
        <p:nvPicPr>
          <p:cNvPr id="5" name="図 4"/>
          <p:cNvPicPr>
            <a:picLocks noChangeAspect="1"/>
          </p:cNvPicPr>
          <p:nvPr/>
        </p:nvPicPr>
        <p:blipFill>
          <a:blip r:embed="rId2"/>
          <a:stretch>
            <a:fillRect/>
          </a:stretch>
        </p:blipFill>
        <p:spPr>
          <a:xfrm>
            <a:off x="771144" y="1981965"/>
            <a:ext cx="2048256" cy="1666378"/>
          </a:xfrm>
          <a:prstGeom prst="rect">
            <a:avLst/>
          </a:prstGeom>
        </p:spPr>
      </p:pic>
      <p:pic>
        <p:nvPicPr>
          <p:cNvPr id="9" name="図 8"/>
          <p:cNvPicPr>
            <a:picLocks noChangeAspect="1"/>
          </p:cNvPicPr>
          <p:nvPr/>
        </p:nvPicPr>
        <p:blipFill>
          <a:blip r:embed="rId3"/>
          <a:stretch>
            <a:fillRect/>
          </a:stretch>
        </p:blipFill>
        <p:spPr>
          <a:xfrm>
            <a:off x="4094227" y="2284441"/>
            <a:ext cx="4929602" cy="2354690"/>
          </a:xfrm>
          <a:prstGeom prst="rect">
            <a:avLst/>
          </a:prstGeom>
        </p:spPr>
      </p:pic>
      <p:pic>
        <p:nvPicPr>
          <p:cNvPr id="14" name="図 13"/>
          <p:cNvPicPr>
            <a:picLocks noChangeAspect="1"/>
          </p:cNvPicPr>
          <p:nvPr/>
        </p:nvPicPr>
        <p:blipFill>
          <a:blip r:embed="rId4"/>
          <a:stretch>
            <a:fillRect/>
          </a:stretch>
        </p:blipFill>
        <p:spPr>
          <a:xfrm>
            <a:off x="5402501" y="4636840"/>
            <a:ext cx="3476625" cy="1733550"/>
          </a:xfrm>
          <a:prstGeom prst="rect">
            <a:avLst/>
          </a:prstGeom>
        </p:spPr>
      </p:pic>
      <p:sp>
        <p:nvSpPr>
          <p:cNvPr id="11" name="波線 10"/>
          <p:cNvSpPr/>
          <p:nvPr/>
        </p:nvSpPr>
        <p:spPr bwMode="auto">
          <a:xfrm>
            <a:off x="5257800" y="4510401"/>
            <a:ext cx="3766029" cy="252878"/>
          </a:xfrm>
          <a:prstGeom prst="wave">
            <a:avLst>
              <a:gd name="adj1" fmla="val 20000"/>
              <a:gd name="adj2" fmla="val 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867400" y="5187098"/>
            <a:ext cx="2743200" cy="91421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7" name="直線コネクタ 16"/>
          <p:cNvCxnSpPr>
            <a:stCxn id="16" idx="3"/>
            <a:endCxn id="15" idx="1"/>
          </p:cNvCxnSpPr>
          <p:nvPr/>
        </p:nvCxnSpPr>
        <p:spPr bwMode="auto">
          <a:xfrm flipV="1">
            <a:off x="4809745" y="5644204"/>
            <a:ext cx="1057655" cy="141687"/>
          </a:xfrm>
          <a:prstGeom prst="line">
            <a:avLst/>
          </a:prstGeom>
          <a:solidFill>
            <a:schemeClr val="accent1"/>
          </a:solidFill>
          <a:ln w="9525" cap="flat" cmpd="sng" algn="ctr">
            <a:solidFill>
              <a:srgbClr val="FF0000"/>
            </a:solidFill>
            <a:prstDash val="sysDot"/>
            <a:round/>
            <a:headEnd type="none" w="med" len="med"/>
            <a:tailEnd type="none" w="med" len="med"/>
          </a:ln>
          <a:effectLst/>
        </p:spPr>
      </p:cxnSp>
      <p:pic>
        <p:nvPicPr>
          <p:cNvPr id="13" name="図 12"/>
          <p:cNvPicPr>
            <a:picLocks noChangeAspect="1"/>
          </p:cNvPicPr>
          <p:nvPr/>
        </p:nvPicPr>
        <p:blipFill rotWithShape="1">
          <a:blip r:embed="rId5"/>
          <a:srcRect b="33829"/>
          <a:stretch/>
        </p:blipFill>
        <p:spPr>
          <a:xfrm>
            <a:off x="771145" y="3717131"/>
            <a:ext cx="4038600" cy="2785814"/>
          </a:xfrm>
          <a:prstGeom prst="rect">
            <a:avLst/>
          </a:prstGeom>
        </p:spPr>
      </p:pic>
      <p:cxnSp>
        <p:nvCxnSpPr>
          <p:cNvPr id="7" name="直線矢印コネクタ 6"/>
          <p:cNvCxnSpPr/>
          <p:nvPr/>
        </p:nvCxnSpPr>
        <p:spPr bwMode="auto">
          <a:xfrm>
            <a:off x="2514600" y="2362200"/>
            <a:ext cx="609600" cy="1828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966939" y="5068837"/>
            <a:ext cx="3842806" cy="143410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8741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：パラメータ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情報</a:t>
            </a:r>
            <a:endParaRPr kumimoji="1" lang="ja-JP" altLang="en-US" dirty="0"/>
          </a:p>
        </p:txBody>
      </p:sp>
      <p:pic>
        <p:nvPicPr>
          <p:cNvPr id="4" name="図 3"/>
          <p:cNvPicPr>
            <a:picLocks noChangeAspect="1"/>
          </p:cNvPicPr>
          <p:nvPr/>
        </p:nvPicPr>
        <p:blipFill>
          <a:blip r:embed="rId2"/>
          <a:stretch>
            <a:fillRect/>
          </a:stretch>
        </p:blipFill>
        <p:spPr>
          <a:xfrm>
            <a:off x="762000" y="1752600"/>
            <a:ext cx="2362200" cy="2429055"/>
          </a:xfrm>
          <a:prstGeom prst="rect">
            <a:avLst/>
          </a:prstGeom>
        </p:spPr>
      </p:pic>
      <p:pic>
        <p:nvPicPr>
          <p:cNvPr id="5" name="図 4"/>
          <p:cNvPicPr>
            <a:picLocks noChangeAspect="1"/>
          </p:cNvPicPr>
          <p:nvPr/>
        </p:nvPicPr>
        <p:blipFill>
          <a:blip r:embed="rId3"/>
          <a:stretch>
            <a:fillRect/>
          </a:stretch>
        </p:blipFill>
        <p:spPr>
          <a:xfrm>
            <a:off x="3295650" y="1752600"/>
            <a:ext cx="5314950" cy="3429000"/>
          </a:xfrm>
          <a:prstGeom prst="rect">
            <a:avLst/>
          </a:prstGeom>
          <a:ln>
            <a:solidFill>
              <a:schemeClr val="accent5">
                <a:lumMod val="90000"/>
              </a:schemeClr>
            </a:solidFill>
          </a:ln>
        </p:spPr>
      </p:pic>
      <p:sp>
        <p:nvSpPr>
          <p:cNvPr id="6" name="正方形/長方形 5"/>
          <p:cNvSpPr/>
          <p:nvPr/>
        </p:nvSpPr>
        <p:spPr bwMode="auto">
          <a:xfrm>
            <a:off x="766854" y="2227708"/>
            <a:ext cx="533400" cy="14985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3962400" y="2908442"/>
            <a:ext cx="1447800" cy="13955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8" name="直線コネクタ 7"/>
          <p:cNvCxnSpPr>
            <a:stCxn id="6" idx="3"/>
            <a:endCxn id="7" idx="1"/>
          </p:cNvCxnSpPr>
          <p:nvPr/>
        </p:nvCxnSpPr>
        <p:spPr bwMode="auto">
          <a:xfrm>
            <a:off x="1300254" y="2302635"/>
            <a:ext cx="2662146" cy="675586"/>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
        <p:nvSpPr>
          <p:cNvPr id="12" name="正方形/長方形 11"/>
          <p:cNvSpPr/>
          <p:nvPr/>
        </p:nvSpPr>
        <p:spPr bwMode="auto">
          <a:xfrm>
            <a:off x="1300254" y="3124200"/>
            <a:ext cx="1785846" cy="15540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4114800" y="4828901"/>
            <a:ext cx="4343400" cy="1241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直線コネクタ 13"/>
          <p:cNvCxnSpPr>
            <a:stCxn id="12" idx="3"/>
            <a:endCxn id="13" idx="1"/>
          </p:cNvCxnSpPr>
          <p:nvPr/>
        </p:nvCxnSpPr>
        <p:spPr bwMode="auto">
          <a:xfrm>
            <a:off x="3086100" y="3201904"/>
            <a:ext cx="1028700" cy="1689047"/>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Tree>
    <p:extLst>
      <p:ext uri="{BB962C8B-B14F-4D97-AF65-F5344CB8AC3E}">
        <p14:creationId xmlns:p14="http://schemas.microsoft.com/office/powerpoint/2010/main" val="3229478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lang="ja-JP" altLang="en-US" dirty="0" smtClean="0"/>
              <a:t>：パラメータ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マッピング</a:t>
            </a:r>
            <a:endParaRPr kumimoji="1" lang="en-US" altLang="ja-JP" dirty="0" smtClean="0"/>
          </a:p>
          <a:p>
            <a:pPr lvl="1"/>
            <a:r>
              <a:rPr lang="ja-JP" altLang="en-US" dirty="0" smtClean="0"/>
              <a:t>以下、</a:t>
            </a:r>
            <a:r>
              <a:rPr lang="en-US" altLang="ja-JP" dirty="0" smtClean="0"/>
              <a:t>MathWorks</a:t>
            </a:r>
            <a:r>
              <a:rPr lang="ja-JP" altLang="en-US" dirty="0" smtClean="0"/>
              <a:t>回答</a:t>
            </a:r>
            <a:endParaRPr lang="en-US" altLang="ja-JP" dirty="0" smtClean="0"/>
          </a:p>
          <a:p>
            <a:pPr lvl="1"/>
            <a:r>
              <a:rPr lang="ja-JP" altLang="en-US" dirty="0" smtClean="0"/>
              <a:t>マッピング設定は</a:t>
            </a:r>
            <a:r>
              <a:rPr lang="en-US" altLang="ja-JP" dirty="0" smtClean="0"/>
              <a:t>API</a:t>
            </a:r>
            <a:r>
              <a:rPr lang="ja-JP" altLang="en-US" dirty="0" smtClean="0"/>
              <a:t>がなく、ダイアログから操作するしかない</a:t>
            </a:r>
            <a:endParaRPr lang="en-US" altLang="ja-JP" dirty="0" smtClean="0"/>
          </a:p>
          <a:p>
            <a:pPr lvl="1"/>
            <a:r>
              <a:rPr lang="ja-JP" altLang="en-US" dirty="0" smtClean="0"/>
              <a:t>コマンドでマッピング情報を取得したい旨を開発側に</a:t>
            </a:r>
            <a:r>
              <a:rPr lang="en-US" altLang="ja-JP" dirty="0" smtClean="0"/>
              <a:t>FB</a:t>
            </a:r>
            <a:r>
              <a:rPr lang="ja-JP" altLang="en-US" dirty="0" smtClean="0"/>
              <a:t>いただけるとのこと</a:t>
            </a:r>
            <a:endParaRPr lang="en-US" altLang="ja-JP" dirty="0" smtClean="0"/>
          </a:p>
        </p:txBody>
      </p:sp>
      <p:pic>
        <p:nvPicPr>
          <p:cNvPr id="5" name="図 4"/>
          <p:cNvPicPr>
            <a:picLocks noChangeAspect="1"/>
          </p:cNvPicPr>
          <p:nvPr/>
        </p:nvPicPr>
        <p:blipFill>
          <a:blip r:embed="rId2"/>
          <a:stretch>
            <a:fillRect/>
          </a:stretch>
        </p:blipFill>
        <p:spPr>
          <a:xfrm>
            <a:off x="1143000" y="3124200"/>
            <a:ext cx="2743200" cy="2879066"/>
          </a:xfrm>
          <a:prstGeom prst="rect">
            <a:avLst/>
          </a:prstGeom>
        </p:spPr>
      </p:pic>
    </p:spTree>
    <p:extLst>
      <p:ext uri="{BB962C8B-B14F-4D97-AF65-F5344CB8AC3E}">
        <p14:creationId xmlns:p14="http://schemas.microsoft.com/office/powerpoint/2010/main" val="1129483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find_system</a:t>
            </a:r>
            <a:r>
              <a:rPr kumimoji="1" lang="ja-JP" altLang="en-US" dirty="0" smtClean="0"/>
              <a:t>で</a:t>
            </a:r>
            <a:r>
              <a:rPr kumimoji="1" lang="en-US" altLang="ja-JP" dirty="0" smtClean="0"/>
              <a:t>Simulink</a:t>
            </a:r>
            <a:r>
              <a:rPr kumimoji="1" lang="ja-JP" altLang="en-US" dirty="0" smtClean="0"/>
              <a:t>ステート内オブジェクトを検索可能</a:t>
            </a:r>
            <a:endParaRPr kumimoji="1" lang="ja-JP" altLang="en-US" dirty="0"/>
          </a:p>
        </p:txBody>
      </p:sp>
      <p:pic>
        <p:nvPicPr>
          <p:cNvPr id="4" name="図 3"/>
          <p:cNvPicPr>
            <a:picLocks noChangeAspect="1"/>
          </p:cNvPicPr>
          <p:nvPr/>
        </p:nvPicPr>
        <p:blipFill>
          <a:blip r:embed="rId2"/>
          <a:stretch>
            <a:fillRect/>
          </a:stretch>
        </p:blipFill>
        <p:spPr>
          <a:xfrm>
            <a:off x="914400" y="2133600"/>
            <a:ext cx="2465173" cy="1371600"/>
          </a:xfrm>
          <a:prstGeom prst="rect">
            <a:avLst/>
          </a:prstGeom>
        </p:spPr>
      </p:pic>
      <p:pic>
        <p:nvPicPr>
          <p:cNvPr id="5" name="図 4"/>
          <p:cNvPicPr>
            <a:picLocks noChangeAspect="1"/>
          </p:cNvPicPr>
          <p:nvPr/>
        </p:nvPicPr>
        <p:blipFill>
          <a:blip r:embed="rId3"/>
          <a:stretch>
            <a:fillRect/>
          </a:stretch>
        </p:blipFill>
        <p:spPr>
          <a:xfrm>
            <a:off x="990600" y="3657600"/>
            <a:ext cx="1828800" cy="2390899"/>
          </a:xfrm>
          <a:prstGeom prst="rect">
            <a:avLst/>
          </a:prstGeom>
        </p:spPr>
      </p:pic>
      <p:cxnSp>
        <p:nvCxnSpPr>
          <p:cNvPr id="7" name="直線矢印コネクタ 6"/>
          <p:cNvCxnSpPr/>
          <p:nvPr/>
        </p:nvCxnSpPr>
        <p:spPr bwMode="auto">
          <a:xfrm>
            <a:off x="1295400" y="2971800"/>
            <a:ext cx="0"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8" name="図 7"/>
          <p:cNvPicPr>
            <a:picLocks noChangeAspect="1"/>
          </p:cNvPicPr>
          <p:nvPr/>
        </p:nvPicPr>
        <p:blipFill>
          <a:blip r:embed="rId4"/>
          <a:stretch>
            <a:fillRect/>
          </a:stretch>
        </p:blipFill>
        <p:spPr>
          <a:xfrm>
            <a:off x="3977099" y="2286000"/>
            <a:ext cx="3667125" cy="3314700"/>
          </a:xfrm>
          <a:prstGeom prst="rect">
            <a:avLst/>
          </a:prstGeom>
        </p:spPr>
      </p:pic>
      <p:sp>
        <p:nvSpPr>
          <p:cNvPr id="9" name="正方形/長方形 8"/>
          <p:cNvSpPr/>
          <p:nvPr/>
        </p:nvSpPr>
        <p:spPr bwMode="auto">
          <a:xfrm>
            <a:off x="5715000" y="3717131"/>
            <a:ext cx="228600" cy="1540669"/>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吹き出し 9"/>
          <p:cNvSpPr/>
          <p:nvPr/>
        </p:nvSpPr>
        <p:spPr bwMode="auto">
          <a:xfrm>
            <a:off x="5943600" y="2971800"/>
            <a:ext cx="1219200" cy="304800"/>
          </a:xfrm>
          <a:prstGeom prst="wedgeRoundRectCallout">
            <a:avLst>
              <a:gd name="adj1" fmla="val -56820"/>
              <a:gd name="adj2" fmla="val 18670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Arial" charset="0"/>
                <a:ea typeface="ＭＳ Ｐゴシック" pitchFamily="50" charset="-128"/>
              </a:rPr>
              <a:t>Simulink</a:t>
            </a:r>
            <a:r>
              <a:rPr kumimoji="1" lang="ja-JP" altLang="en-US" sz="1000" b="0" i="0" u="none" strike="noStrike" cap="none" normalizeH="0" baseline="0" dirty="0" smtClean="0">
                <a:ln>
                  <a:noFill/>
                </a:ln>
                <a:solidFill>
                  <a:schemeClr val="tx1"/>
                </a:solidFill>
                <a:effectLst/>
                <a:latin typeface="Arial" charset="0"/>
                <a:ea typeface="ＭＳ Ｐゴシック" pitchFamily="50" charset="-128"/>
              </a:rPr>
              <a:t>ステート</a:t>
            </a:r>
          </a:p>
        </p:txBody>
      </p:sp>
      <p:sp>
        <p:nvSpPr>
          <p:cNvPr id="11" name="正方形/長方形 10"/>
          <p:cNvSpPr/>
          <p:nvPr/>
        </p:nvSpPr>
        <p:spPr bwMode="auto">
          <a:xfrm>
            <a:off x="5943600" y="3886201"/>
            <a:ext cx="1524000" cy="1371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6456572" y="5474192"/>
            <a:ext cx="1696828" cy="629746"/>
          </a:xfrm>
          <a:prstGeom prst="wedgeRoundRectCallout">
            <a:avLst>
              <a:gd name="adj1" fmla="val -38830"/>
              <a:gd name="adj2" fmla="val -7994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Arial" charset="0"/>
                <a:ea typeface="ＭＳ Ｐゴシック" pitchFamily="50" charset="-128"/>
              </a:rPr>
              <a:t>Simulink</a:t>
            </a:r>
            <a:r>
              <a:rPr kumimoji="1" lang="ja-JP" altLang="en-US" sz="1000" b="0" i="0" u="none" strike="noStrike" cap="none" normalizeH="0" baseline="0" dirty="0" smtClean="0">
                <a:ln>
                  <a:noFill/>
                </a:ln>
                <a:solidFill>
                  <a:schemeClr val="tx1"/>
                </a:solidFill>
                <a:effectLst/>
                <a:latin typeface="Arial" charset="0"/>
                <a:ea typeface="ＭＳ Ｐゴシック" pitchFamily="50" charset="-128"/>
              </a:rPr>
              <a:t>ステート</a:t>
            </a:r>
            <a:r>
              <a:rPr lang="ja-JP" altLang="en-US" sz="1000" dirty="0"/>
              <a:t>内</a:t>
            </a:r>
            <a:r>
              <a:rPr kumimoji="1" lang="ja-JP" altLang="en-US" sz="1000" b="0" i="0" u="none" strike="noStrike" cap="none" normalizeH="0" baseline="0" dirty="0" smtClean="0">
                <a:ln>
                  <a:noFill/>
                </a:ln>
                <a:solidFill>
                  <a:schemeClr val="tx1"/>
                </a:solidFill>
                <a:effectLst/>
                <a:latin typeface="Arial" charset="0"/>
                <a:ea typeface="ＭＳ Ｐゴシック" pitchFamily="50" charset="-128"/>
              </a:rPr>
              <a:t>のブロック</a:t>
            </a:r>
          </a:p>
        </p:txBody>
      </p:sp>
    </p:spTree>
    <p:extLst>
      <p:ext uri="{BB962C8B-B14F-4D97-AF65-F5344CB8AC3E}">
        <p14:creationId xmlns:p14="http://schemas.microsoft.com/office/powerpoint/2010/main" val="202638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新規作成</a:t>
            </a:r>
            <a:endParaRPr kumimoji="1" lang="en-US" altLang="ja-JP" dirty="0" smtClean="0"/>
          </a:p>
          <a:p>
            <a:pPr lvl="1"/>
            <a:r>
              <a:rPr lang="en-US" altLang="ja-JP" dirty="0" err="1" smtClean="0"/>
              <a:t>Stateflow.SimulinkBasedState</a:t>
            </a:r>
            <a:r>
              <a:rPr lang="en-US" altLang="ja-JP" dirty="0" smtClean="0"/>
              <a:t>(</a:t>
            </a:r>
            <a:r>
              <a:rPr lang="en-US" altLang="ja-JP" dirty="0" err="1" smtClean="0"/>
              <a:t>obj</a:t>
            </a:r>
            <a:r>
              <a:rPr lang="en-US" altLang="ja-JP" dirty="0" smtClean="0"/>
              <a:t>)</a:t>
            </a:r>
            <a:r>
              <a:rPr lang="ja-JP" altLang="en-US" dirty="0" smtClean="0"/>
              <a:t>で作成</a:t>
            </a:r>
            <a:r>
              <a:rPr lang="en-US" altLang="ja-JP" dirty="0" smtClean="0"/>
              <a:t/>
            </a:r>
            <a:br>
              <a:rPr lang="en-US" altLang="ja-JP" dirty="0" smtClean="0"/>
            </a:br>
            <a:r>
              <a:rPr lang="en-US" altLang="ja-JP" dirty="0" err="1" smtClean="0"/>
              <a:t>obj</a:t>
            </a:r>
            <a:r>
              <a:rPr lang="ja-JP" altLang="en-US" dirty="0" smtClean="0"/>
              <a:t>：オブジェクトハンドル</a:t>
            </a:r>
            <a:r>
              <a:rPr lang="en-US" altLang="ja-JP" dirty="0" smtClean="0"/>
              <a:t/>
            </a:r>
            <a:br>
              <a:rPr lang="en-US" altLang="ja-JP" dirty="0" smtClean="0"/>
            </a:br>
            <a:endParaRPr lang="en-US" altLang="ja-JP" dirty="0" smtClean="0"/>
          </a:p>
          <a:p>
            <a:pPr lvl="1"/>
            <a:r>
              <a:rPr lang="ja-JP" altLang="en-US" dirty="0" smtClean="0"/>
              <a:t>例：</a:t>
            </a:r>
            <a:r>
              <a:rPr lang="en-US" altLang="ja-JP" dirty="0" smtClean="0"/>
              <a:t>Chart</a:t>
            </a:r>
            <a:r>
              <a:rPr lang="ja-JP" altLang="en-US" dirty="0" smtClean="0"/>
              <a:t>内の背景をクリックして以下を実行すると、</a:t>
            </a:r>
            <a:r>
              <a:rPr lang="en-US" altLang="ja-JP" dirty="0" smtClean="0"/>
              <a:t/>
            </a:r>
            <a:br>
              <a:rPr lang="en-US" altLang="ja-JP" dirty="0" smtClean="0"/>
            </a:br>
            <a:r>
              <a:rPr lang="ja-JP" altLang="en-US" dirty="0" smtClean="0"/>
              <a:t>下図の通り作成される</a:t>
            </a:r>
            <a:r>
              <a:rPr lang="en-US" altLang="ja-JP" dirty="0" smtClean="0"/>
              <a:t/>
            </a:r>
            <a:br>
              <a:rPr lang="en-US" altLang="ja-JP" dirty="0" smtClean="0"/>
            </a:br>
            <a:r>
              <a:rPr lang="en-US" altLang="ja-JP" dirty="0" err="1" smtClean="0"/>
              <a:t>Stateflow.SimulinkBasedState</a:t>
            </a:r>
            <a:r>
              <a:rPr lang="en-US" altLang="ja-JP" dirty="0" smtClean="0"/>
              <a:t>(</a:t>
            </a:r>
            <a:r>
              <a:rPr lang="en-US" altLang="ja-JP" dirty="0" err="1" smtClean="0"/>
              <a:t>sfgco</a:t>
            </a:r>
            <a:r>
              <a:rPr lang="en-US" altLang="ja-JP" dirty="0"/>
              <a:t>)</a:t>
            </a:r>
          </a:p>
          <a:p>
            <a:pPr lvl="1"/>
            <a:endParaRPr kumimoji="1" lang="en-US" altLang="ja-JP" dirty="0" smtClean="0"/>
          </a:p>
          <a:p>
            <a:pPr lvl="1"/>
            <a:endParaRPr kumimoji="1" lang="ja-JP" altLang="en-US" dirty="0"/>
          </a:p>
        </p:txBody>
      </p:sp>
      <p:sp>
        <p:nvSpPr>
          <p:cNvPr id="4" name="テキスト ボックス 3"/>
          <p:cNvSpPr txBox="1"/>
          <p:nvPr/>
        </p:nvSpPr>
        <p:spPr>
          <a:xfrm>
            <a:off x="583755" y="5966252"/>
            <a:ext cx="4331635" cy="415498"/>
          </a:xfrm>
          <a:prstGeom prst="rect">
            <a:avLst/>
          </a:prstGeom>
          <a:noFill/>
        </p:spPr>
        <p:txBody>
          <a:bodyPr wrap="none" rtlCol="0">
            <a:spAutoFit/>
          </a:bodyPr>
          <a:lstStyle/>
          <a:p>
            <a:r>
              <a:rPr lang="en-US" altLang="ja-JP" sz="1050" dirty="0" err="1">
                <a:solidFill>
                  <a:srgbClr val="00B0F0"/>
                </a:solidFill>
              </a:rPr>
              <a:t>Stateflow.SimulinkBasedState</a:t>
            </a:r>
            <a:r>
              <a:rPr lang="en-US" altLang="ja-JP" sz="1050" dirty="0">
                <a:solidFill>
                  <a:srgbClr val="00B0F0"/>
                </a:solidFill>
              </a:rPr>
              <a:t/>
            </a:r>
            <a:br>
              <a:rPr lang="en-US" altLang="ja-JP" sz="1050" dirty="0">
                <a:solidFill>
                  <a:srgbClr val="00B0F0"/>
                </a:solidFill>
              </a:rPr>
            </a:br>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stateflow</a:t>
            </a:r>
            <a:r>
              <a:rPr lang="en-US" altLang="ja-JP" sz="1050" dirty="0">
                <a:solidFill>
                  <a:srgbClr val="00B0F0"/>
                </a:solidFill>
              </a:rPr>
              <a:t>/</a:t>
            </a:r>
            <a:r>
              <a:rPr lang="en-US" altLang="ja-JP" sz="1050" dirty="0" err="1">
                <a:solidFill>
                  <a:srgbClr val="00B0F0"/>
                </a:solidFill>
              </a:rPr>
              <a:t>api</a:t>
            </a:r>
            <a:r>
              <a:rPr lang="en-US" altLang="ja-JP" sz="1050" dirty="0">
                <a:solidFill>
                  <a:srgbClr val="00B0F0"/>
                </a:solidFill>
              </a:rPr>
              <a:t>/stateflow.simulinkbasedstate.html'))</a:t>
            </a:r>
            <a:endParaRPr kumimoji="1" lang="ja-JP" altLang="en-US" sz="1050" dirty="0">
              <a:solidFill>
                <a:srgbClr val="00B0F0"/>
              </a:solidFill>
            </a:endParaRPr>
          </a:p>
        </p:txBody>
      </p:sp>
      <p:pic>
        <p:nvPicPr>
          <p:cNvPr id="5" name="図 4"/>
          <p:cNvPicPr>
            <a:picLocks noChangeAspect="1"/>
          </p:cNvPicPr>
          <p:nvPr/>
        </p:nvPicPr>
        <p:blipFill>
          <a:blip r:embed="rId2"/>
          <a:stretch>
            <a:fillRect/>
          </a:stretch>
        </p:blipFill>
        <p:spPr>
          <a:xfrm>
            <a:off x="1447800" y="3886200"/>
            <a:ext cx="1622943" cy="1314450"/>
          </a:xfrm>
          <a:prstGeom prst="rect">
            <a:avLst/>
          </a:prstGeom>
        </p:spPr>
      </p:pic>
    </p:spTree>
    <p:extLst>
      <p:ext uri="{BB962C8B-B14F-4D97-AF65-F5344CB8AC3E}">
        <p14:creationId xmlns:p14="http://schemas.microsoft.com/office/powerpoint/2010/main" val="64670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ジャンクション・ステート等があるバーの中に存在</a:t>
            </a:r>
            <a:endParaRPr kumimoji="1" lang="en-US" altLang="ja-JP" dirty="0" smtClean="0"/>
          </a:p>
          <a:p>
            <a:pPr marL="0" indent="0">
              <a:buNone/>
            </a:pPr>
            <a:r>
              <a:rPr kumimoji="1" lang="ja-JP" altLang="en-US" dirty="0" smtClean="0"/>
              <a:t>ドラッグアンドドロップで配置可能</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18573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962400" y="3810000"/>
            <a:ext cx="1066800" cy="685800"/>
          </a:xfrm>
          <a:prstGeom prst="rightArrow">
            <a:avLst/>
          </a:prstGeom>
          <a:solidFill>
            <a:srgbClr val="0070C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400425"/>
            <a:ext cx="2828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553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Simulink</a:t>
            </a:r>
            <a:r>
              <a:rPr kumimoji="1" lang="ja-JP" altLang="en-US" dirty="0" smtClean="0"/>
              <a:t>ステートを新規作成し、その中にブロック配置</a:t>
            </a:r>
            <a:endParaRPr kumimoji="1" lang="ja-JP" altLang="en-US" dirty="0"/>
          </a:p>
        </p:txBody>
      </p:sp>
      <p:sp>
        <p:nvSpPr>
          <p:cNvPr id="4" name="正方形/長方形 3"/>
          <p:cNvSpPr/>
          <p:nvPr/>
        </p:nvSpPr>
        <p:spPr bwMode="auto">
          <a:xfrm>
            <a:off x="3810000" y="1895368"/>
            <a:ext cx="4648200" cy="24480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000" dirty="0" smtClean="0"/>
              <a:t>% Chart</a:t>
            </a:r>
            <a:r>
              <a:rPr lang="ja-JP" altLang="en-US" sz="1000" dirty="0" smtClean="0"/>
              <a:t>ブロックを検索</a:t>
            </a:r>
            <a:endParaRPr lang="en-US" altLang="ja-JP" sz="1000" dirty="0" smtClean="0"/>
          </a:p>
          <a:p>
            <a:r>
              <a:rPr lang="en-US" altLang="ja-JP" sz="1000" dirty="0" err="1" smtClean="0"/>
              <a:t>ch</a:t>
            </a:r>
            <a:r>
              <a:rPr lang="en-US" altLang="ja-JP" sz="1000" dirty="0" smtClean="0"/>
              <a:t>=</a:t>
            </a:r>
            <a:r>
              <a:rPr lang="en-US" altLang="ja-JP" sz="1000" dirty="0" err="1" smtClean="0"/>
              <a:t>rt.find</a:t>
            </a:r>
            <a:r>
              <a:rPr lang="en-US" altLang="ja-JP" sz="1000" dirty="0"/>
              <a:t>('-</a:t>
            </a:r>
            <a:r>
              <a:rPr lang="en-US" altLang="ja-JP" sz="1000" dirty="0" err="1"/>
              <a:t>isa</a:t>
            </a:r>
            <a:r>
              <a:rPr lang="en-US" altLang="ja-JP" sz="1000" dirty="0"/>
              <a:t>','</a:t>
            </a:r>
            <a:r>
              <a:rPr lang="en-US" altLang="ja-JP" sz="1000" dirty="0" err="1"/>
              <a:t>Stateflow.Chart</a:t>
            </a:r>
            <a:r>
              <a:rPr lang="en-US" altLang="ja-JP" sz="1000" dirty="0"/>
              <a:t>', 'Name', '</a:t>
            </a:r>
            <a:r>
              <a:rPr lang="en-US" altLang="ja-JP" sz="1000" dirty="0" err="1"/>
              <a:t>ChartBlock</a:t>
            </a:r>
            <a:r>
              <a:rPr lang="en-US" altLang="ja-JP" sz="1000" dirty="0" smtClean="0"/>
              <a:t>');</a:t>
            </a:r>
          </a:p>
          <a:p>
            <a:endParaRPr lang="en-US" altLang="ja-JP" sz="1000" dirty="0" smtClean="0"/>
          </a:p>
          <a:p>
            <a:r>
              <a:rPr lang="en-US" altLang="ja-JP" sz="1000" dirty="0" smtClean="0"/>
              <a:t>% Chart</a:t>
            </a:r>
            <a:r>
              <a:rPr lang="ja-JP" altLang="en-US" sz="1000" dirty="0" smtClean="0"/>
              <a:t>ブロック内に</a:t>
            </a:r>
            <a:r>
              <a:rPr lang="en-US" altLang="ja-JP" sz="1000" dirty="0" smtClean="0"/>
              <a:t>Simulink</a:t>
            </a:r>
            <a:r>
              <a:rPr lang="ja-JP" altLang="en-US" sz="1000" dirty="0" smtClean="0"/>
              <a:t>ステート追加。</a:t>
            </a:r>
            <a:r>
              <a:rPr lang="en-US" altLang="ja-JP" sz="1000" dirty="0" smtClean="0"/>
              <a:t>’State1’</a:t>
            </a:r>
            <a:r>
              <a:rPr lang="ja-JP" altLang="en-US" sz="1000" dirty="0" smtClean="0"/>
              <a:t>というステート名に変更。</a:t>
            </a:r>
            <a:endParaRPr lang="en-US" altLang="ja-JP" sz="1000" dirty="0"/>
          </a:p>
          <a:p>
            <a:r>
              <a:rPr lang="en-US" altLang="ja-JP" sz="1000" dirty="0" err="1" smtClean="0"/>
              <a:t>simulinkstate</a:t>
            </a:r>
            <a:r>
              <a:rPr lang="en-US" altLang="ja-JP" sz="1000" dirty="0" smtClean="0"/>
              <a:t> </a:t>
            </a:r>
            <a:r>
              <a:rPr lang="en-US" altLang="ja-JP" sz="1000" dirty="0"/>
              <a:t>= </a:t>
            </a:r>
            <a:r>
              <a:rPr lang="en-US" altLang="ja-JP" sz="1000" dirty="0" err="1"/>
              <a:t>Stateflow.SimulinkBasedState</a:t>
            </a:r>
            <a:r>
              <a:rPr lang="en-US" altLang="ja-JP" sz="1000" dirty="0"/>
              <a:t>(</a:t>
            </a:r>
            <a:r>
              <a:rPr lang="en-US" altLang="ja-JP" sz="1000" dirty="0" err="1"/>
              <a:t>ch</a:t>
            </a:r>
            <a:r>
              <a:rPr lang="en-US" altLang="ja-JP" sz="1000" dirty="0" smtClean="0"/>
              <a:t>);</a:t>
            </a:r>
            <a:endParaRPr lang="en-US" altLang="ja-JP" sz="1000" dirty="0"/>
          </a:p>
          <a:p>
            <a:r>
              <a:rPr lang="en-US" altLang="ja-JP" sz="1000" dirty="0" err="1" smtClean="0"/>
              <a:t>stname</a:t>
            </a:r>
            <a:r>
              <a:rPr lang="en-US" altLang="ja-JP" sz="1000" dirty="0" smtClean="0"/>
              <a:t> = ‘State1’;</a:t>
            </a:r>
          </a:p>
          <a:p>
            <a:r>
              <a:rPr lang="en-US" altLang="ja-JP" sz="1000" dirty="0"/>
              <a:t>set(</a:t>
            </a:r>
            <a:r>
              <a:rPr lang="en-US" altLang="ja-JP" sz="1000" dirty="0" err="1"/>
              <a:t>simulinkstate</a:t>
            </a:r>
            <a:r>
              <a:rPr lang="en-US" altLang="ja-JP" sz="1000" dirty="0"/>
              <a:t>, 'Name', 'State1</a:t>
            </a:r>
            <a:r>
              <a:rPr lang="en-US" altLang="ja-JP" sz="1000" dirty="0" smtClean="0"/>
              <a:t>');</a:t>
            </a:r>
          </a:p>
          <a:p>
            <a:endParaRPr lang="en-US" altLang="ja-JP" sz="1000" dirty="0"/>
          </a:p>
          <a:p>
            <a:r>
              <a:rPr lang="en-US" altLang="ja-JP" sz="1000" dirty="0"/>
              <a:t>% Simulink</a:t>
            </a:r>
            <a:r>
              <a:rPr lang="ja-JP" altLang="en-US" sz="1000" dirty="0"/>
              <a:t>ステート内に</a:t>
            </a:r>
            <a:r>
              <a:rPr lang="en-US" altLang="ja-JP" sz="1000" dirty="0" err="1"/>
              <a:t>Inport</a:t>
            </a:r>
            <a:r>
              <a:rPr lang="ja-JP" altLang="en-US" sz="1000" dirty="0"/>
              <a:t>ブロック</a:t>
            </a:r>
            <a:r>
              <a:rPr lang="ja-JP" altLang="en-US" sz="1000" dirty="0" smtClean="0"/>
              <a:t>追加</a:t>
            </a:r>
            <a:endParaRPr lang="en-US" altLang="ja-JP" sz="1000" dirty="0" smtClean="0"/>
          </a:p>
          <a:p>
            <a:r>
              <a:rPr lang="en-US" altLang="ja-JP" sz="1000" dirty="0" smtClean="0"/>
              <a:t>path </a:t>
            </a:r>
            <a:r>
              <a:rPr lang="en-US" altLang="ja-JP" sz="1000" dirty="0"/>
              <a:t>= [get(</a:t>
            </a:r>
            <a:r>
              <a:rPr lang="en-US" altLang="ja-JP" sz="1000" dirty="0" err="1"/>
              <a:t>simulinkstate</a:t>
            </a:r>
            <a:r>
              <a:rPr lang="en-US" altLang="ja-JP" sz="1000" dirty="0"/>
              <a:t>, </a:t>
            </a:r>
            <a:r>
              <a:rPr lang="en-US" altLang="ja-JP" sz="1000" dirty="0" smtClean="0"/>
              <a:t>‘Path’), ‘/’, </a:t>
            </a:r>
            <a:r>
              <a:rPr lang="en-US" altLang="ja-JP" sz="1000" dirty="0" err="1" smtClean="0"/>
              <a:t>stname</a:t>
            </a:r>
            <a:r>
              <a:rPr lang="en-US" altLang="ja-JP" sz="1000" dirty="0" smtClean="0"/>
              <a:t>];</a:t>
            </a:r>
          </a:p>
          <a:p>
            <a:r>
              <a:rPr lang="en-US" altLang="ja-JP" sz="1000" dirty="0" err="1"/>
              <a:t>add_block</a:t>
            </a:r>
            <a:r>
              <a:rPr lang="en-US" altLang="ja-JP" sz="1000" dirty="0"/>
              <a:t>('Simulink/Sources/In1', [path, '/Inport1</a:t>
            </a:r>
            <a:r>
              <a:rPr lang="en-US" altLang="ja-JP" sz="1000" dirty="0" smtClean="0"/>
              <a:t>']);</a:t>
            </a:r>
            <a:endParaRPr kumimoji="1" lang="ja-JP" altLang="en-US" sz="1000" b="0" i="0" u="none" strike="noStrike" cap="none" normalizeH="0" baseline="0" dirty="0" smtClean="0">
              <a:ln>
                <a:noFill/>
              </a:ln>
              <a:solidFill>
                <a:schemeClr val="tx1"/>
              </a:solidFill>
              <a:effectLst/>
            </a:endParaRPr>
          </a:p>
        </p:txBody>
      </p:sp>
      <p:pic>
        <p:nvPicPr>
          <p:cNvPr id="5" name="図 4"/>
          <p:cNvPicPr>
            <a:picLocks noChangeAspect="1"/>
          </p:cNvPicPr>
          <p:nvPr/>
        </p:nvPicPr>
        <p:blipFill>
          <a:blip r:embed="rId2"/>
          <a:stretch>
            <a:fillRect/>
          </a:stretch>
        </p:blipFill>
        <p:spPr>
          <a:xfrm>
            <a:off x="762000" y="1752600"/>
            <a:ext cx="990600" cy="819150"/>
          </a:xfrm>
          <a:prstGeom prst="rect">
            <a:avLst/>
          </a:prstGeom>
        </p:spPr>
      </p:pic>
      <p:pic>
        <p:nvPicPr>
          <p:cNvPr id="6" name="図 5"/>
          <p:cNvPicPr>
            <a:picLocks noChangeAspect="1"/>
          </p:cNvPicPr>
          <p:nvPr/>
        </p:nvPicPr>
        <p:blipFill>
          <a:blip r:embed="rId3"/>
          <a:stretch>
            <a:fillRect/>
          </a:stretch>
        </p:blipFill>
        <p:spPr>
          <a:xfrm>
            <a:off x="762000" y="2880099"/>
            <a:ext cx="2447925" cy="1400175"/>
          </a:xfrm>
          <a:prstGeom prst="rect">
            <a:avLst/>
          </a:prstGeom>
          <a:ln>
            <a:solidFill>
              <a:schemeClr val="accent1"/>
            </a:solidFill>
          </a:ln>
        </p:spPr>
      </p:pic>
      <p:cxnSp>
        <p:nvCxnSpPr>
          <p:cNvPr id="8" name="直線矢印コネクタ 7"/>
          <p:cNvCxnSpPr/>
          <p:nvPr/>
        </p:nvCxnSpPr>
        <p:spPr bwMode="auto">
          <a:xfrm>
            <a:off x="1389073" y="2185532"/>
            <a:ext cx="473064" cy="8040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61029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所感</a:t>
            </a:r>
            <a:endParaRPr kumimoji="1" lang="en-US" altLang="ja-JP" sz="4000" dirty="0"/>
          </a:p>
        </p:txBody>
      </p:sp>
    </p:spTree>
    <p:extLst>
      <p:ext uri="{BB962C8B-B14F-4D97-AF65-F5344CB8AC3E}">
        <p14:creationId xmlns:p14="http://schemas.microsoft.com/office/powerpoint/2010/main" val="27943912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所感</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今まで</a:t>
            </a:r>
            <a:r>
              <a:rPr kumimoji="1" lang="en-US" altLang="ja-JP" dirty="0" smtClean="0"/>
              <a:t>Function-Call Subsystem</a:t>
            </a:r>
            <a:r>
              <a:rPr kumimoji="1" lang="ja-JP" altLang="en-US" dirty="0" smtClean="0"/>
              <a:t>を用いて表現していたものが、</a:t>
            </a:r>
            <a:r>
              <a:rPr kumimoji="1" lang="en-US" altLang="ja-JP" dirty="0" smtClean="0"/>
              <a:t>Chart</a:t>
            </a:r>
            <a:r>
              <a:rPr kumimoji="1" lang="ja-JP" altLang="en-US" dirty="0" smtClean="0"/>
              <a:t>内部でスマートに書くことが可能となる</a:t>
            </a:r>
            <a:endParaRPr kumimoji="1" lang="en-US" altLang="ja-JP" dirty="0" smtClean="0"/>
          </a:p>
          <a:p>
            <a:pPr marL="0" indent="0">
              <a:buNone/>
            </a:pPr>
            <a:r>
              <a:rPr kumimoji="1" lang="ja-JP" altLang="en-US" dirty="0" smtClean="0"/>
              <a:t>→</a:t>
            </a:r>
            <a:r>
              <a:rPr kumimoji="1" lang="en-US" altLang="ja-JP" dirty="0" smtClean="0"/>
              <a:t>Merge</a:t>
            </a:r>
            <a:r>
              <a:rPr kumimoji="1" lang="ja-JP" altLang="en-US" dirty="0" smtClean="0"/>
              <a:t>ブロックへ通すための結線の交差などが少なくなり非常に見やすいものになる</a:t>
            </a:r>
            <a:endParaRPr kumimoji="1" lang="en-US" altLang="ja-JP" dirty="0" smtClean="0"/>
          </a:p>
          <a:p>
            <a:pPr marL="0" indent="0">
              <a:buNone/>
            </a:pPr>
            <a:endParaRPr kumimoji="1" lang="en-US" altLang="ja-JP" dirty="0"/>
          </a:p>
          <a:p>
            <a:pPr marL="0" indent="0">
              <a:buNone/>
            </a:pPr>
            <a:r>
              <a:rPr kumimoji="1" lang="en-US" altLang="ja-JP" dirty="0" smtClean="0"/>
              <a:t>State Reader</a:t>
            </a:r>
            <a:r>
              <a:rPr kumimoji="1" lang="ja-JP" altLang="en-US" dirty="0" smtClean="0"/>
              <a:t>や</a:t>
            </a:r>
            <a:r>
              <a:rPr kumimoji="1" lang="en-US" altLang="ja-JP" dirty="0" smtClean="0"/>
              <a:t>Writer</a:t>
            </a:r>
            <a:r>
              <a:rPr kumimoji="1" lang="ja-JP" altLang="en-US" dirty="0" smtClean="0"/>
              <a:t>を用いることで、状態変数を内部に持たせる挙動も可能になる</a:t>
            </a:r>
            <a:endParaRPr kumimoji="1" lang="en-US" altLang="ja-JP" dirty="0" smtClean="0"/>
          </a:p>
          <a:p>
            <a:pPr marL="0" indent="0">
              <a:buNone/>
            </a:pPr>
            <a:r>
              <a:rPr kumimoji="1" lang="ja-JP" altLang="en-US" dirty="0" smtClean="0"/>
              <a:t>（階層が分かれてしまうのでそこは注意してモデリングする必要がある）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75695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疑問点</a:t>
            </a:r>
            <a:endParaRPr kumimoji="1" lang="en-US" altLang="ja-JP" sz="4000" dirty="0"/>
          </a:p>
        </p:txBody>
      </p:sp>
    </p:spTree>
    <p:extLst>
      <p:ext uri="{BB962C8B-B14F-4D97-AF65-F5344CB8AC3E}">
        <p14:creationId xmlns:p14="http://schemas.microsoft.com/office/powerpoint/2010/main" val="3047138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a:t>疑問点</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から</a:t>
            </a:r>
            <a:r>
              <a:rPr kumimoji="1" lang="en-US" altLang="ja-JP" dirty="0" smtClean="0"/>
              <a:t>Chart</a:t>
            </a:r>
            <a:r>
              <a:rPr kumimoji="1" lang="ja-JP" altLang="en-US" dirty="0" smtClean="0"/>
              <a:t>外部に出力できるが、</a:t>
            </a:r>
            <a:r>
              <a:rPr kumimoji="1" lang="en-US" altLang="ja-JP" dirty="0" smtClean="0"/>
              <a:t>Chart</a:t>
            </a:r>
            <a:r>
              <a:rPr kumimoji="1" lang="ja-JP" altLang="en-US" dirty="0" smtClean="0"/>
              <a:t>ブロック内部の</a:t>
            </a:r>
            <a:r>
              <a:rPr kumimoji="1" lang="en-US" altLang="ja-JP" dirty="0" smtClean="0"/>
              <a:t>Local</a:t>
            </a:r>
            <a:r>
              <a:rPr kumimoji="1" lang="ja-JP" altLang="en-US" dirty="0" smtClean="0"/>
              <a:t>変数へ値を渡す方法が不明</a:t>
            </a:r>
            <a:endParaRPr kumimoji="1" lang="en-US" altLang="ja-JP" dirty="0" smtClean="0"/>
          </a:p>
          <a:p>
            <a:pPr marL="0" indent="0">
              <a:buNone/>
            </a:pPr>
            <a:r>
              <a:rPr kumimoji="1" lang="ja-JP" altLang="en-US" dirty="0"/>
              <a:t>　</a:t>
            </a:r>
            <a:r>
              <a:rPr kumimoji="1" lang="ja-JP" altLang="en-US" dirty="0" smtClean="0"/>
              <a:t>→</a:t>
            </a:r>
            <a:r>
              <a:rPr kumimoji="1" lang="en-US" altLang="ja-JP" dirty="0" err="1" smtClean="0"/>
              <a:t>Outport</a:t>
            </a:r>
            <a:r>
              <a:rPr kumimoji="1" lang="ja-JP" altLang="en-US" dirty="0" smtClean="0"/>
              <a:t>に</a:t>
            </a:r>
            <a:r>
              <a:rPr kumimoji="1" lang="en-US" altLang="ja-JP" dirty="0" smtClean="0"/>
              <a:t>Local</a:t>
            </a:r>
            <a:r>
              <a:rPr kumimoji="1" lang="ja-JP" altLang="en-US" dirty="0" smtClean="0"/>
              <a:t>変数の名前を入れても不可能であった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37122"/>
            <a:ext cx="4267200" cy="247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660822"/>
            <a:ext cx="38385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063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遷移によってロジックを切り替えることができる</a:t>
            </a:r>
            <a:endParaRPr kumimoji="1" lang="en-US" altLang="ja-JP" dirty="0" smtClean="0"/>
          </a:p>
          <a:p>
            <a:r>
              <a:rPr kumimoji="1" lang="ja-JP" altLang="en-US" dirty="0" smtClean="0"/>
              <a:t>デメリット</a:t>
            </a:r>
            <a:endParaRPr kumimoji="1" lang="en-US" altLang="ja-JP" dirty="0" smtClean="0"/>
          </a:p>
          <a:p>
            <a:pPr lvl="1"/>
            <a:r>
              <a:rPr kumimoji="1" lang="en-US" altLang="ja-JP" dirty="0" smtClean="0"/>
              <a:t>State Reader, State Writer, Simulink Function</a:t>
            </a:r>
            <a:r>
              <a:rPr kumimoji="1" lang="ja-JP" altLang="en-US" dirty="0" smtClean="0"/>
              <a:t>などの仕様を正しく理解して併用するのが難しい</a:t>
            </a:r>
            <a:endParaRPr kumimoji="1" lang="en-US" altLang="ja-JP" dirty="0" smtClean="0"/>
          </a:p>
          <a:p>
            <a:pPr lvl="1"/>
            <a:r>
              <a:rPr lang="en-US" altLang="ja-JP" dirty="0" smtClean="0"/>
              <a:t>Simulink</a:t>
            </a:r>
            <a:r>
              <a:rPr lang="ja-JP" altLang="en-US" dirty="0" smtClean="0"/>
              <a:t>ステートや</a:t>
            </a:r>
            <a:r>
              <a:rPr lang="en-US" altLang="ja-JP" dirty="0" smtClean="0"/>
              <a:t>Simulink</a:t>
            </a:r>
            <a:r>
              <a:rPr lang="ja-JP" altLang="en-US" dirty="0" smtClean="0"/>
              <a:t> </a:t>
            </a:r>
            <a:r>
              <a:rPr lang="en-US" altLang="ja-JP" dirty="0" smtClean="0"/>
              <a:t>Function</a:t>
            </a:r>
            <a:r>
              <a:rPr lang="ja-JP" altLang="en-US" dirty="0" smtClean="0"/>
              <a:t>の内部と、遷移条件を同時に見ようとすると、新規ウインドウを開くなど手間がかかる</a:t>
            </a:r>
            <a:endParaRPr kumimoji="1" lang="ja-JP" altLang="en-US" dirty="0"/>
          </a:p>
        </p:txBody>
      </p:sp>
    </p:spTree>
    <p:extLst>
      <p:ext uri="{BB962C8B-B14F-4D97-AF65-F5344CB8AC3E}">
        <p14:creationId xmlns:p14="http://schemas.microsoft.com/office/powerpoint/2010/main" val="176650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State Reader, State</a:t>
            </a:r>
            <a:r>
              <a:rPr kumimoji="1" lang="ja-JP" altLang="en-US" dirty="0" smtClean="0"/>
              <a:t> </a:t>
            </a:r>
            <a:r>
              <a:rPr kumimoji="1" lang="en-US" altLang="ja-JP" dirty="0" smtClean="0"/>
              <a:t>Writer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State Reader</a:t>
            </a:r>
            <a:r>
              <a:rPr kumimoji="1" lang="ja-JP" altLang="en-US" dirty="0" smtClean="0"/>
              <a:t>が読み取り可能なブロック</a:t>
            </a:r>
            <a:endParaRPr kumimoji="1" lang="en-US" altLang="ja-JP" dirty="0" smtClean="0"/>
          </a:p>
          <a:p>
            <a:pPr lvl="1"/>
            <a:r>
              <a:rPr kumimoji="1" lang="en-US" altLang="ja-JP" dirty="0" smtClean="0"/>
              <a:t>(State Writer</a:t>
            </a:r>
            <a:r>
              <a:rPr kumimoji="1" lang="ja-JP" altLang="en-US" dirty="0" smtClean="0"/>
              <a:t>も同様</a:t>
            </a:r>
            <a:r>
              <a:rPr kumimoji="1" lang="en-US" altLang="ja-JP" dirty="0" smtClean="0"/>
              <a:t>)</a:t>
            </a:r>
          </a:p>
          <a:p>
            <a:endParaRPr kumimoji="1" lang="en-US" altLang="ja-JP" dirty="0"/>
          </a:p>
          <a:p>
            <a:endParaRPr kumimoji="1" lang="en-US" altLang="ja-JP" dirty="0" smtClean="0"/>
          </a:p>
          <a:p>
            <a:endParaRPr kumimoji="1" lang="en-US" altLang="ja-JP" dirty="0"/>
          </a:p>
          <a:p>
            <a:endParaRPr kumimoji="1" lang="en-US" altLang="ja-JP" dirty="0" smtClean="0"/>
          </a:p>
          <a:p>
            <a:pPr marL="0" indent="0">
              <a:buNone/>
            </a:pPr>
            <a:endParaRPr kumimoji="1" lang="en-US" altLang="ja-JP" dirty="0"/>
          </a:p>
        </p:txBody>
      </p:sp>
      <p:pic>
        <p:nvPicPr>
          <p:cNvPr id="4" name="図 3"/>
          <p:cNvPicPr>
            <a:picLocks noChangeAspect="1"/>
          </p:cNvPicPr>
          <p:nvPr/>
        </p:nvPicPr>
        <p:blipFill>
          <a:blip r:embed="rId2"/>
          <a:stretch>
            <a:fillRect/>
          </a:stretch>
        </p:blipFill>
        <p:spPr>
          <a:xfrm>
            <a:off x="838200" y="2133600"/>
            <a:ext cx="7514491" cy="2895600"/>
          </a:xfrm>
          <a:prstGeom prst="rect">
            <a:avLst/>
          </a:prstGeom>
        </p:spPr>
      </p:pic>
      <p:sp>
        <p:nvSpPr>
          <p:cNvPr id="5" name="テキスト ボックス 4"/>
          <p:cNvSpPr txBox="1"/>
          <p:nvPr/>
        </p:nvSpPr>
        <p:spPr>
          <a:xfrm>
            <a:off x="838200" y="5324689"/>
            <a:ext cx="3326552" cy="900246"/>
          </a:xfrm>
          <a:prstGeom prst="rect">
            <a:avLst/>
          </a:prstGeom>
          <a:noFill/>
        </p:spPr>
        <p:txBody>
          <a:bodyPr wrap="none" rtlCol="0">
            <a:spAutoFit/>
          </a:bodyPr>
          <a:lstStyle/>
          <a:p>
            <a:r>
              <a:rPr lang="en-US" altLang="ja-JP" sz="1050" dirty="0" smtClean="0">
                <a:solidFill>
                  <a:srgbClr val="00B0F0"/>
                </a:solidFill>
              </a:rPr>
              <a:t>State Reader</a:t>
            </a:r>
          </a:p>
          <a:p>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simulink</a:t>
            </a:r>
            <a:r>
              <a:rPr lang="en-US" altLang="ja-JP" sz="1050" dirty="0">
                <a:solidFill>
                  <a:srgbClr val="00B0F0"/>
                </a:solidFill>
              </a:rPr>
              <a:t>/</a:t>
            </a:r>
            <a:r>
              <a:rPr lang="en-US" altLang="ja-JP" sz="1050" dirty="0" err="1">
                <a:solidFill>
                  <a:srgbClr val="00B0F0"/>
                </a:solidFill>
              </a:rPr>
              <a:t>slref</a:t>
            </a:r>
            <a:r>
              <a:rPr lang="en-US" altLang="ja-JP" sz="1050" dirty="0">
                <a:solidFill>
                  <a:srgbClr val="00B0F0"/>
                </a:solidFill>
              </a:rPr>
              <a:t>/statereader.html'))</a:t>
            </a:r>
            <a:endParaRPr lang="en-US" altLang="ja-JP" sz="1050" dirty="0" smtClean="0">
              <a:solidFill>
                <a:srgbClr val="00B0F0"/>
              </a:solidFill>
            </a:endParaRPr>
          </a:p>
          <a:p>
            <a:endParaRPr lang="en-US" altLang="ja-JP" sz="1050" dirty="0">
              <a:solidFill>
                <a:srgbClr val="00B0F0"/>
              </a:solidFill>
            </a:endParaRPr>
          </a:p>
          <a:p>
            <a:r>
              <a:rPr lang="en-US" altLang="ja-JP" sz="1050" dirty="0" smtClean="0">
                <a:solidFill>
                  <a:srgbClr val="00B0F0"/>
                </a:solidFill>
              </a:rPr>
              <a:t>State Writer</a:t>
            </a:r>
          </a:p>
          <a:p>
            <a:r>
              <a:rPr lang="en-US" altLang="ja-JP" sz="1050" dirty="0">
                <a:solidFill>
                  <a:srgbClr val="00B0F0"/>
                </a:solidFill>
              </a:rPr>
              <a:t>web(</a:t>
            </a:r>
            <a:r>
              <a:rPr lang="en-US" altLang="ja-JP" sz="1050" dirty="0" err="1">
                <a:solidFill>
                  <a:srgbClr val="00B0F0"/>
                </a:solidFill>
              </a:rPr>
              <a:t>fullfile</a:t>
            </a:r>
            <a:r>
              <a:rPr lang="en-US" altLang="ja-JP" sz="1050" dirty="0">
                <a:solidFill>
                  <a:srgbClr val="00B0F0"/>
                </a:solidFill>
              </a:rPr>
              <a:t>(</a:t>
            </a:r>
            <a:r>
              <a:rPr lang="en-US" altLang="ja-JP" sz="1050" dirty="0" err="1">
                <a:solidFill>
                  <a:srgbClr val="00B0F0"/>
                </a:solidFill>
              </a:rPr>
              <a:t>docroot</a:t>
            </a:r>
            <a:r>
              <a:rPr lang="en-US" altLang="ja-JP" sz="1050" dirty="0">
                <a:solidFill>
                  <a:srgbClr val="00B0F0"/>
                </a:solidFill>
              </a:rPr>
              <a:t>, '</a:t>
            </a:r>
            <a:r>
              <a:rPr lang="en-US" altLang="ja-JP" sz="1050" dirty="0" err="1">
                <a:solidFill>
                  <a:srgbClr val="00B0F0"/>
                </a:solidFill>
              </a:rPr>
              <a:t>simulink</a:t>
            </a:r>
            <a:r>
              <a:rPr lang="en-US" altLang="ja-JP" sz="1050" dirty="0">
                <a:solidFill>
                  <a:srgbClr val="00B0F0"/>
                </a:solidFill>
              </a:rPr>
              <a:t>/</a:t>
            </a:r>
            <a:r>
              <a:rPr lang="en-US" altLang="ja-JP" sz="1050" dirty="0" err="1">
                <a:solidFill>
                  <a:srgbClr val="00B0F0"/>
                </a:solidFill>
              </a:rPr>
              <a:t>slref</a:t>
            </a:r>
            <a:r>
              <a:rPr lang="en-US" altLang="ja-JP" sz="1050" dirty="0">
                <a:solidFill>
                  <a:srgbClr val="00B0F0"/>
                </a:solidFill>
              </a:rPr>
              <a:t>/statewriter.html'))</a:t>
            </a:r>
            <a:endParaRPr lang="en-US" altLang="ja-JP" sz="1050" dirty="0" smtClean="0">
              <a:solidFill>
                <a:srgbClr val="00B0F0"/>
              </a:solidFill>
            </a:endParaRPr>
          </a:p>
        </p:txBody>
      </p:sp>
    </p:spTree>
    <p:extLst>
      <p:ext uri="{BB962C8B-B14F-4D97-AF65-F5344CB8AC3E}">
        <p14:creationId xmlns:p14="http://schemas.microsoft.com/office/powerpoint/2010/main" val="3979214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の名前は下図赤枠「</a:t>
            </a:r>
            <a:r>
              <a:rPr kumimoji="1" lang="en-US" altLang="ja-JP" dirty="0" smtClean="0"/>
              <a:t>?</a:t>
            </a:r>
            <a:r>
              <a:rPr kumimoji="1" lang="ja-JP" altLang="en-US" dirty="0" smtClean="0"/>
              <a:t>」のマークをクリックし、編集することで設定可能</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00425"/>
            <a:ext cx="2828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矢印 4"/>
          <p:cNvSpPr/>
          <p:nvPr/>
        </p:nvSpPr>
        <p:spPr bwMode="auto">
          <a:xfrm>
            <a:off x="3962400" y="3810000"/>
            <a:ext cx="1066800" cy="685800"/>
          </a:xfrm>
          <a:prstGeom prst="rightArrow">
            <a:avLst/>
          </a:prstGeom>
          <a:solidFill>
            <a:srgbClr val="0070C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正方形/長方形 2"/>
          <p:cNvSpPr/>
          <p:nvPr/>
        </p:nvSpPr>
        <p:spPr bwMode="auto">
          <a:xfrm>
            <a:off x="2252662" y="3924300"/>
            <a:ext cx="261938" cy="2667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57575"/>
            <a:ext cx="15811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13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配置した</a:t>
            </a:r>
            <a:r>
              <a:rPr kumimoji="1" lang="en-US" altLang="ja-JP" dirty="0" smtClean="0"/>
              <a:t>Simulink State</a:t>
            </a:r>
            <a:r>
              <a:rPr kumimoji="1" lang="ja-JP" altLang="en-US" dirty="0" smtClean="0"/>
              <a:t>はダブルクリックすることで内部を見ることが可能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モデルエクスプローラーで入出力変数を何も指定していない場合、</a:t>
            </a:r>
            <a:r>
              <a:rPr kumimoji="1" lang="en-US" altLang="ja-JP" dirty="0" smtClean="0"/>
              <a:t>Simulink State</a:t>
            </a:r>
            <a:r>
              <a:rPr kumimoji="1" lang="ja-JP" altLang="en-US" dirty="0" smtClean="0"/>
              <a:t>内には</a:t>
            </a:r>
            <a:r>
              <a:rPr kumimoji="1" lang="en-US" altLang="ja-JP" dirty="0" smtClean="0"/>
              <a:t>Action Port</a:t>
            </a:r>
            <a:r>
              <a:rPr kumimoji="1" lang="ja-JP" altLang="en-US" dirty="0" smtClean="0"/>
              <a:t>のみが存在する</a:t>
            </a: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95500"/>
            <a:ext cx="2333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4876800"/>
            <a:ext cx="3100387" cy="158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22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外部からのデータ入出力</a:t>
            </a:r>
            <a:endParaRPr kumimoji="1" lang="en-US" altLang="ja-JP" dirty="0" smtClean="0"/>
          </a:p>
          <a:p>
            <a:pPr marL="0" indent="0">
              <a:buNone/>
            </a:pPr>
            <a:r>
              <a:rPr kumimoji="1" lang="ja-JP" altLang="en-US" dirty="0" smtClean="0"/>
              <a:t>　モデルエクスプローラーで</a:t>
            </a:r>
            <a:r>
              <a:rPr kumimoji="1" lang="en-US" altLang="ja-JP" dirty="0" smtClean="0"/>
              <a:t>Scope</a:t>
            </a:r>
            <a:r>
              <a:rPr kumimoji="1" lang="ja-JP" altLang="en-US" dirty="0" smtClean="0"/>
              <a:t>を</a:t>
            </a:r>
            <a:r>
              <a:rPr kumimoji="1" lang="en-US" altLang="ja-JP" dirty="0" smtClean="0"/>
              <a:t>Input</a:t>
            </a:r>
            <a:r>
              <a:rPr kumimoji="1" lang="ja-JP" altLang="en-US" dirty="0" smtClean="0"/>
              <a:t>および</a:t>
            </a:r>
            <a:r>
              <a:rPr kumimoji="1" lang="en-US" altLang="ja-JP" dirty="0" smtClean="0"/>
              <a:t>Output</a:t>
            </a:r>
            <a:r>
              <a:rPr kumimoji="1" lang="ja-JP" altLang="en-US" dirty="0" smtClean="0"/>
              <a:t>にした変数を用意することで可能</a:t>
            </a:r>
            <a:endParaRPr kumimoji="1" lang="en-US" altLang="ja-JP" dirty="0" smtClean="0"/>
          </a:p>
          <a:p>
            <a:pPr marL="0" indent="0">
              <a:buNone/>
            </a:pPr>
            <a:r>
              <a:rPr kumimoji="1" lang="ja-JP" altLang="en-US" dirty="0"/>
              <a:t>　</a:t>
            </a:r>
            <a:r>
              <a:rPr kumimoji="1" lang="ja-JP" altLang="en-US" dirty="0" smtClean="0"/>
              <a:t>変数と同じ名前の</a:t>
            </a:r>
            <a:r>
              <a:rPr kumimoji="1" lang="en-US" altLang="ja-JP" dirty="0" err="1" smtClean="0"/>
              <a:t>Inport,Outport</a:t>
            </a:r>
            <a:r>
              <a:rPr kumimoji="1" lang="ja-JP" altLang="en-US" dirty="0" smtClean="0"/>
              <a:t>を配置する</a:t>
            </a:r>
            <a:endParaRPr kumimoji="1" lang="en-US" altLang="ja-JP" dirty="0"/>
          </a:p>
          <a:p>
            <a:pPr marL="0" indent="0">
              <a:buNone/>
            </a:pP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648200"/>
            <a:ext cx="46386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96" y="3124200"/>
            <a:ext cx="25527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24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3.xml><?xml version="1.0" encoding="utf-8"?>
<ds:datastoreItem xmlns:ds="http://schemas.openxmlformats.org/officeDocument/2006/customXml" ds:itemID="{DAAD72C6-23B0-489C-95A6-DC26C8366C74}"/>
</file>

<file path=docProps/app.xml><?xml version="1.0" encoding="utf-8"?>
<Properties xmlns="http://schemas.openxmlformats.org/officeDocument/2006/extended-properties" xmlns:vt="http://schemas.openxmlformats.org/officeDocument/2006/docPropsVTypes">
  <Template>JMAAB</Template>
  <TotalTime>0</TotalTime>
  <Words>2055</Words>
  <Application>Microsoft Office PowerPoint</Application>
  <PresentationFormat>画面に合わせる (4:3)</PresentationFormat>
  <Paragraphs>377</Paragraphs>
  <Slides>66</Slides>
  <Notes>0</Notes>
  <HiddenSlides>0</HiddenSlides>
  <MMClips>0</MMClips>
  <ScaleCrop>false</ScaleCrop>
  <HeadingPairs>
    <vt:vector size="4" baseType="variant">
      <vt:variant>
        <vt:lpstr>テーマ</vt:lpstr>
      </vt:variant>
      <vt:variant>
        <vt:i4>1</vt:i4>
      </vt:variant>
      <vt:variant>
        <vt:lpstr>スライド タイトル</vt:lpstr>
      </vt:variant>
      <vt:variant>
        <vt:i4>66</vt:i4>
      </vt:variant>
    </vt:vector>
  </HeadingPairs>
  <TitlesOfParts>
    <vt:vector size="67" baseType="lpstr">
      <vt:lpstr>1_標準デザイン</vt:lpstr>
      <vt:lpstr>SimulinkState調査結果</vt:lpstr>
      <vt:lpstr>目次</vt:lpstr>
      <vt:lpstr>PowerPoint プレゼンテーション</vt:lpstr>
      <vt:lpstr>Simulink Stateとは</vt:lpstr>
      <vt:lpstr>PowerPoint プレゼンテーション</vt:lpstr>
      <vt:lpstr>Simulink Stateの設定</vt:lpstr>
      <vt:lpstr>Simulink Stateの設定</vt:lpstr>
      <vt:lpstr>Simulink Stateの設定</vt:lpstr>
      <vt:lpstr>Simulink Stateの設定</vt:lpstr>
      <vt:lpstr>Simulink Stateの設定</vt:lpstr>
      <vt:lpstr>Simulink Stateの設定</vt:lpstr>
      <vt:lpstr>Simulink Stateの設定</vt:lpstr>
      <vt:lpstr>PowerPoint プレゼンテーション</vt:lpstr>
      <vt:lpstr>Simulink Stateの状態変数について</vt:lpstr>
      <vt:lpstr>Simulink Stateの状態変数について</vt:lpstr>
      <vt:lpstr>Simulink Stateの動作タイミング</vt:lpstr>
      <vt:lpstr>Simulink State間のデータやり取り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参考：従来のChartとSimulinkのデータやり取り</vt:lpstr>
      <vt:lpstr>モデル参照</vt:lpstr>
      <vt:lpstr>PowerPoint プレゼンテーション</vt:lpstr>
      <vt:lpstr>Simulink Stateのコード生成比較</vt:lpstr>
      <vt:lpstr>Simulink Stateのコード生成</vt:lpstr>
      <vt:lpstr>Ａ．コード生成比較（０．vs１．）</vt:lpstr>
      <vt:lpstr>B．コード生成比較（１．vs２．）</vt:lpstr>
      <vt:lpstr>C．コード生成比較（１．vs３．）</vt:lpstr>
      <vt:lpstr>D．コード生成比較（２．vs３．）</vt:lpstr>
      <vt:lpstr>D．コード生成比較（２．vs３．）</vt:lpstr>
      <vt:lpstr>Simulink Stateのコード生成比較</vt:lpstr>
      <vt:lpstr>PowerPoint プレゼンテーション</vt:lpstr>
      <vt:lpstr>Simulink StateのSLDV</vt:lpstr>
      <vt:lpstr>Simulink StateのSLDV</vt:lpstr>
      <vt:lpstr>Simulink StateのSLDV</vt:lpstr>
      <vt:lpstr>PowerPoint プレゼンテーション</vt:lpstr>
      <vt:lpstr>Simulink Stateのダウングレード</vt:lpstr>
      <vt:lpstr>Simulink Stateのダウングレード</vt:lpstr>
      <vt:lpstr>Simulink Stateのダウングレード</vt:lpstr>
      <vt:lpstr>便利機能</vt:lpstr>
      <vt:lpstr>既存システムのSimulinkステート化</vt:lpstr>
      <vt:lpstr>プロパティ：自己アクティビティ監視用データの作成</vt:lpstr>
      <vt:lpstr>プロパティ：ログ</vt:lpstr>
      <vt:lpstr>便利機能：入出力配置</vt:lpstr>
      <vt:lpstr>便利機能：シンボル名一括編集</vt:lpstr>
      <vt:lpstr>ＡＰＩ</vt:lpstr>
      <vt:lpstr>API：オブジェクト名</vt:lpstr>
      <vt:lpstr>API：パラメータ</vt:lpstr>
      <vt:lpstr>API：パラメータ</vt:lpstr>
      <vt:lpstr>API：パラメータ</vt:lpstr>
      <vt:lpstr>API：パラメータ</vt:lpstr>
      <vt:lpstr>API：パラメータ</vt:lpstr>
      <vt:lpstr>API</vt:lpstr>
      <vt:lpstr>API</vt:lpstr>
      <vt:lpstr>API</vt:lpstr>
      <vt:lpstr>PowerPoint プレゼンテーション</vt:lpstr>
      <vt:lpstr>所感</vt:lpstr>
      <vt:lpstr>PowerPoint プレゼンテーション</vt:lpstr>
      <vt:lpstr>疑問点</vt:lpstr>
      <vt:lpstr>メリット・デメリット</vt:lpstr>
      <vt:lpstr>参考：State Reader, State Writer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2020-07-13T00:25:10Z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