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4"/>
  </p:sldMasterIdLst>
  <p:notesMasterIdLst>
    <p:notesMasterId r:id="rId30"/>
  </p:notesMasterIdLst>
  <p:sldIdLst>
    <p:sldId id="258" r:id="rId5"/>
    <p:sldId id="383" r:id="rId6"/>
    <p:sldId id="375" r:id="rId7"/>
    <p:sldId id="367" r:id="rId8"/>
    <p:sldId id="384" r:id="rId9"/>
    <p:sldId id="393" r:id="rId10"/>
    <p:sldId id="376" r:id="rId11"/>
    <p:sldId id="394" r:id="rId12"/>
    <p:sldId id="377" r:id="rId13"/>
    <p:sldId id="378" r:id="rId14"/>
    <p:sldId id="381" r:id="rId15"/>
    <p:sldId id="382" r:id="rId16"/>
    <p:sldId id="379" r:id="rId17"/>
    <p:sldId id="380" r:id="rId18"/>
    <p:sldId id="395" r:id="rId19"/>
    <p:sldId id="388" r:id="rId20"/>
    <p:sldId id="391" r:id="rId21"/>
    <p:sldId id="387" r:id="rId22"/>
    <p:sldId id="389" r:id="rId23"/>
    <p:sldId id="396" r:id="rId24"/>
    <p:sldId id="399" r:id="rId25"/>
    <p:sldId id="397" r:id="rId26"/>
    <p:sldId id="398" r:id="rId27"/>
    <p:sldId id="401" r:id="rId28"/>
    <p:sldId id="400" r:id="rId29"/>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CC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1E716D-B423-9597-E5AD-AC8A7C07D5E0}" v="6" dt="2020-09-07T08:32:45.865"/>
  </p1510:revLst>
</p1510:revInfo>
</file>

<file path=ppt/tableStyles.xml><?xml version="1.0" encoding="utf-8"?>
<a:tblStyleLst xmlns:a="http://schemas.openxmlformats.org/drawingml/2006/main" def="{5C22544A-7EE6-4342-B048-85BDC9FD1C3A}">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87" autoAdjust="0"/>
    <p:restoredTop sz="99656" autoAdjust="0"/>
  </p:normalViewPr>
  <p:slideViewPr>
    <p:cSldViewPr>
      <p:cViewPr>
        <p:scale>
          <a:sx n="100" d="100"/>
          <a:sy n="100" d="100"/>
        </p:scale>
        <p:origin x="-1428" y="-330"/>
      </p:cViewPr>
      <p:guideLst>
        <p:guide orient="horz" pos="2160"/>
        <p:guide pos="2880"/>
      </p:guideLst>
    </p:cSldViewPr>
  </p:slideViewPr>
  <p:outlineViewPr>
    <p:cViewPr>
      <p:scale>
        <a:sx n="33" d="100"/>
        <a:sy n="33" d="100"/>
      </p:scale>
      <p:origin x="0" y="648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7DB175-ECF9-418C-9522-8BAE2DBBB5E3}" type="slidenum">
              <a:rPr lang="en-US" altLang="ja-JP"/>
              <a:pPr>
                <a:defRPr/>
              </a:pPr>
              <a:t>‹#›</a:t>
            </a:fld>
            <a:endParaRPr lang="en-US" altLang="ja-JP"/>
          </a:p>
        </p:txBody>
      </p:sp>
    </p:spTree>
    <p:extLst>
      <p:ext uri="{BB962C8B-B14F-4D97-AF65-F5344CB8AC3E}">
        <p14:creationId xmlns:p14="http://schemas.microsoft.com/office/powerpoint/2010/main" val="408945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11</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12</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14</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18</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383422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13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91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423217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4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04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37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42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0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5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3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802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2111375"/>
            <a:ext cx="7772400" cy="1470025"/>
          </a:xfrm>
        </p:spPr>
        <p:txBody>
          <a:bodyPr/>
          <a:lstStyle/>
          <a:p>
            <a:pPr fontAlgn="t"/>
            <a:r>
              <a:rPr lang="en-US" altLang="ja-JP" sz="480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Simulink</a:t>
            </a:r>
            <a:r>
              <a:rPr lang="ja-JP" altLang="en-US" sz="480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機能確認</a:t>
            </a:r>
            <a:r>
              <a:rPr lang="en-US" altLang="ja-JP" sz="4800" dirty="0" err="1">
                <a:solidFill>
                  <a:srgbClr val="0000FF"/>
                </a:solidFill>
                <a:latin typeface="Meiryo UI" panose="020B0604030504040204" pitchFamily="50" charset="-128"/>
                <a:ea typeface="Meiryo UI" panose="020B0604030504040204" pitchFamily="50" charset="-128"/>
                <a:cs typeface="Meiryo UI" panose="020B0604030504040204" pitchFamily="50" charset="-128"/>
              </a:rPr>
              <a:t>20WS</a:t>
            </a:r>
            <a:br>
              <a:rPr lang="en-US" altLang="ja-JP" sz="480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br>
            <a:r>
              <a:rPr lang="en-US" altLang="ja-JP" sz="4000" dirty="0">
                <a:solidFill>
                  <a:srgbClr val="00B050"/>
                </a:solidFill>
              </a:rPr>
              <a:t>Simulink function </a:t>
            </a:r>
            <a:r>
              <a:rPr lang="en-US" altLang="ja-JP" sz="4000" dirty="0" err="1">
                <a:solidFill>
                  <a:srgbClr val="00B050"/>
                </a:solidFill>
              </a:rPr>
              <a:t>check20WS</a:t>
            </a:r>
            <a:endParaRPr lang="ja-JP" altLang="en-US" sz="4000"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75" name="Rectangle 5"/>
          <p:cNvSpPr>
            <a:spLocks noGrp="1" noChangeArrowheads="1"/>
          </p:cNvSpPr>
          <p:nvPr>
            <p:ph type="subTitle" idx="1"/>
          </p:nvPr>
        </p:nvSpPr>
        <p:spPr>
          <a:xfrm>
            <a:off x="1080000" y="4291200"/>
            <a:ext cx="6984000" cy="1728600"/>
          </a:xfrm>
        </p:spPr>
        <p:txBody>
          <a:bodyPr/>
          <a:lstStyle/>
          <a:p>
            <a:pPr algn="l" eaLnBrk="1" hangingPunct="1"/>
            <a:r>
              <a:rPr lang="ja-JP" altLang="en-US" sz="2800">
                <a:latin typeface="Meiryo UI"/>
                <a:ea typeface="Meiryo UI"/>
                <a:cs typeface="Meiryo UI" panose="020B0604030504040204" pitchFamily="50" charset="-128"/>
              </a:rPr>
              <a:t>日時</a:t>
            </a:r>
            <a:r>
              <a:rPr lang="en-US" altLang="ja-JP" sz="2800" dirty="0">
                <a:latin typeface="Meiryo UI"/>
                <a:ea typeface="Meiryo UI"/>
                <a:cs typeface="Meiryo UI" panose="020B0604030504040204" pitchFamily="50" charset="-128"/>
              </a:rPr>
              <a:t>		</a:t>
            </a:r>
            <a:r>
              <a:rPr lang="ja-JP" altLang="en-US" sz="2800">
                <a:latin typeface="Meiryo UI"/>
                <a:ea typeface="Meiryo UI"/>
                <a:cs typeface="Meiryo UI" panose="020B0604030504040204" pitchFamily="50" charset="-128"/>
              </a:rPr>
              <a:t>：</a:t>
            </a:r>
            <a:r>
              <a:rPr lang="en-US" altLang="ja-JP" sz="2800" dirty="0">
                <a:latin typeface="Meiryo UI"/>
                <a:ea typeface="Meiryo UI"/>
                <a:cs typeface="Meiryo UI" panose="020B0604030504040204" pitchFamily="50" charset="-128"/>
              </a:rPr>
              <a:t>2020</a:t>
            </a:r>
            <a:r>
              <a:rPr lang="ja-JP" altLang="en-US" sz="2800">
                <a:latin typeface="Meiryo UI"/>
                <a:ea typeface="Meiryo UI"/>
                <a:cs typeface="Meiryo UI" panose="020B0604030504040204" pitchFamily="50" charset="-128"/>
              </a:rPr>
              <a:t>年9月11日</a:t>
            </a:r>
            <a:endParaRPr lang="en-US" altLang="ja-JP" sz="2800">
              <a:latin typeface="Meiryo UI"/>
              <a:ea typeface="Meiryo UI"/>
              <a:cs typeface="Meiryo UI" panose="020B0604030504040204" pitchFamily="50" charset="-128"/>
            </a:endParaRPr>
          </a:p>
          <a:p>
            <a:pPr algn="l" eaLnBrk="1" hangingPunct="1"/>
            <a:r>
              <a:rPr lang="ja-JP" altLang="en-US" sz="2800" dirty="0">
                <a:latin typeface="Meiryo UI" panose="020B0604030504040204" pitchFamily="50" charset="-128"/>
                <a:ea typeface="Meiryo UI" panose="020B0604030504040204" pitchFamily="50" charset="-128"/>
                <a:cs typeface="Meiryo UI" panose="020B0604030504040204" pitchFamily="50" charset="-128"/>
              </a:rPr>
              <a:t>幹事　</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：アイシン・エィ・ダブリュ株式会社　</a:t>
            </a: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a:p>
            <a:pPr algn="l" eaLnBrk="1" hangingPunct="1"/>
            <a:r>
              <a:rPr lang="en-US" altLang="ja-JP" sz="28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久保　孝行</a:t>
            </a: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rPr>
              <a:t>サブシステムリファレンス</a:t>
            </a:r>
            <a:endParaRPr lang="en-US" altLang="ja-JP" dirty="0">
              <a:latin typeface="Meiryo UI" panose="020B0604030504040204" pitchFamily="50" charset="-128"/>
              <a:ea typeface="Meiryo UI" panose="020B0604030504040204" pitchFamily="50" charset="-128"/>
            </a:endParaRPr>
          </a:p>
        </p:txBody>
      </p:sp>
      <p:sp>
        <p:nvSpPr>
          <p:cNvPr id="7" name="テキスト ボックス 6"/>
          <p:cNvSpPr txBox="1"/>
          <p:nvPr/>
        </p:nvSpPr>
        <p:spPr>
          <a:xfrm>
            <a:off x="521465" y="912988"/>
            <a:ext cx="6629400" cy="461665"/>
          </a:xfrm>
          <a:prstGeom prst="rect">
            <a:avLst/>
          </a:prstGeom>
          <a:noFill/>
        </p:spPr>
        <p:txBody>
          <a:bodyPr wrap="square" rtlCol="0">
            <a:spAutoFit/>
          </a:bodyPr>
          <a:lstStyle/>
          <a:p>
            <a:r>
              <a:rPr lang="ja-JP" altLang="en-US" sz="2400" dirty="0">
                <a:latin typeface="Meiryo UI" panose="020B0604030504040204" pitchFamily="50" charset="-128"/>
                <a:ea typeface="Meiryo UI" panose="020B0604030504040204" pitchFamily="50" charset="-128"/>
              </a:rPr>
              <a:t>リリースノートにある</a:t>
            </a:r>
            <a:r>
              <a:rPr lang="en-US" altLang="ja-JP" sz="2400" dirty="0">
                <a:latin typeface="Meiryo UI" panose="020B0604030504040204" pitchFamily="50" charset="-128"/>
                <a:ea typeface="Meiryo UI" panose="020B0604030504040204" pitchFamily="50" charset="-128"/>
              </a:rPr>
              <a:t>MW</a:t>
            </a:r>
            <a:r>
              <a:rPr lang="ja-JP" altLang="en-US" sz="2400" dirty="0">
                <a:latin typeface="Meiryo UI" panose="020B0604030504040204" pitchFamily="50" charset="-128"/>
                <a:ea typeface="Meiryo UI" panose="020B0604030504040204" pitchFamily="50" charset="-128"/>
              </a:rPr>
              <a:t>の想定パターン</a:t>
            </a:r>
            <a:endParaRPr lang="en-US" altLang="ja-JP" sz="2400" dirty="0">
              <a:latin typeface="Meiryo UI" panose="020B0604030504040204" pitchFamily="50" charset="-128"/>
              <a:ea typeface="Meiryo UI" panose="020B0604030504040204" pitchFamily="50" charset="-128"/>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594" y="1717910"/>
            <a:ext cx="4366352" cy="4477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521465" y="2122447"/>
            <a:ext cx="1828800" cy="430887"/>
          </a:xfrm>
          <a:prstGeom prst="rect">
            <a:avLst/>
          </a:prstGeom>
          <a:solidFill>
            <a:schemeClr val="bg1">
              <a:lumMod val="85000"/>
            </a:schemeClr>
          </a:solidFill>
          <a:ln>
            <a:solidFill>
              <a:schemeClr val="bg1"/>
            </a:solidFill>
          </a:ln>
        </p:spPr>
        <p:txBody>
          <a:bodyPr wrap="square" rtlCol="0">
            <a:spAutoFit/>
          </a:bodyPr>
          <a:lstStyle/>
          <a:p>
            <a:r>
              <a:rPr kumimoji="1" lang="ja-JP" altLang="en-US" sz="1100" dirty="0">
                <a:latin typeface="Meiryo UI" panose="020B0604030504040204" pitchFamily="50" charset="-128"/>
                <a:ea typeface="Meiryo UI" panose="020B0604030504040204" pitchFamily="50" charset="-128"/>
              </a:rPr>
              <a:t>このコンポーネントは</a:t>
            </a:r>
            <a:endParaRPr kumimoji="1" lang="en-US" altLang="ja-JP" sz="1100" dirty="0">
              <a:latin typeface="Meiryo UI" panose="020B0604030504040204" pitchFamily="50" charset="-128"/>
              <a:ea typeface="Meiryo UI" panose="020B0604030504040204" pitchFamily="50" charset="-128"/>
            </a:endParaRPr>
          </a:p>
          <a:p>
            <a:r>
              <a:rPr kumimoji="1" lang="ja-JP" altLang="en-US" sz="1100" dirty="0">
                <a:latin typeface="Meiryo UI" panose="020B0604030504040204" pitchFamily="50" charset="-128"/>
                <a:ea typeface="Meiryo UI" panose="020B0604030504040204" pitchFamily="50" charset="-128"/>
              </a:rPr>
              <a:t>スタンドアロンな振る舞いか</a:t>
            </a:r>
          </a:p>
        </p:txBody>
      </p:sp>
      <p:sp>
        <p:nvSpPr>
          <p:cNvPr id="8" name="テキスト ボックス 7"/>
          <p:cNvSpPr txBox="1"/>
          <p:nvPr/>
        </p:nvSpPr>
        <p:spPr>
          <a:xfrm>
            <a:off x="1192576" y="3478158"/>
            <a:ext cx="1359665" cy="261610"/>
          </a:xfrm>
          <a:prstGeom prst="rect">
            <a:avLst/>
          </a:prstGeom>
          <a:solidFill>
            <a:schemeClr val="bg1">
              <a:lumMod val="85000"/>
            </a:schemeClr>
          </a:solidFill>
          <a:ln>
            <a:solidFill>
              <a:schemeClr val="bg1"/>
            </a:solidFill>
          </a:ln>
        </p:spPr>
        <p:txBody>
          <a:bodyPr wrap="square" rtlCol="0">
            <a:spAutoFit/>
          </a:bodyPr>
          <a:lstStyle/>
          <a:p>
            <a:r>
              <a:rPr kumimoji="1" lang="ja-JP" altLang="en-US" sz="1100" dirty="0">
                <a:latin typeface="Meiryo UI" panose="020B0604030504040204" pitchFamily="50" charset="-128"/>
                <a:ea typeface="Meiryo UI" panose="020B0604030504040204" pitchFamily="50" charset="-128"/>
              </a:rPr>
              <a:t>バージョン管理するか</a:t>
            </a:r>
          </a:p>
        </p:txBody>
      </p:sp>
      <p:sp>
        <p:nvSpPr>
          <p:cNvPr id="9" name="テキスト ボックス 8"/>
          <p:cNvSpPr txBox="1"/>
          <p:nvPr/>
        </p:nvSpPr>
        <p:spPr>
          <a:xfrm>
            <a:off x="1435865" y="4842352"/>
            <a:ext cx="1116376" cy="261610"/>
          </a:xfrm>
          <a:prstGeom prst="rect">
            <a:avLst/>
          </a:prstGeom>
          <a:solidFill>
            <a:schemeClr val="bg1">
              <a:lumMod val="85000"/>
            </a:schemeClr>
          </a:solidFill>
          <a:ln>
            <a:solidFill>
              <a:schemeClr val="bg1"/>
            </a:solidFill>
          </a:ln>
        </p:spPr>
        <p:txBody>
          <a:bodyPr wrap="square" rtlCol="0">
            <a:spAutoFit/>
          </a:bodyPr>
          <a:lstStyle/>
          <a:p>
            <a:r>
              <a:rPr kumimoji="1" lang="ja-JP" altLang="en-US" sz="1100" dirty="0">
                <a:latin typeface="Meiryo UI" panose="020B0604030504040204" pitchFamily="50" charset="-128"/>
                <a:ea typeface="Meiryo UI" panose="020B0604030504040204" pitchFamily="50" charset="-128"/>
              </a:rPr>
              <a:t>再利用するか</a:t>
            </a:r>
          </a:p>
        </p:txBody>
      </p:sp>
      <p:sp>
        <p:nvSpPr>
          <p:cNvPr id="10" name="テキスト ボックス 9"/>
          <p:cNvSpPr txBox="1"/>
          <p:nvPr/>
        </p:nvSpPr>
        <p:spPr>
          <a:xfrm>
            <a:off x="2895600" y="3308881"/>
            <a:ext cx="1359665" cy="600164"/>
          </a:xfrm>
          <a:prstGeom prst="rect">
            <a:avLst/>
          </a:prstGeom>
          <a:solidFill>
            <a:schemeClr val="bg1">
              <a:lumMod val="85000"/>
            </a:schemeClr>
          </a:solidFill>
          <a:ln>
            <a:solidFill>
              <a:schemeClr val="bg1"/>
            </a:solidFill>
          </a:ln>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500</a:t>
            </a:r>
            <a:r>
              <a:rPr kumimoji="1" lang="ja-JP" altLang="en-US" sz="1100" dirty="0">
                <a:latin typeface="Meiryo UI" panose="020B0604030504040204" pitchFamily="50" charset="-128"/>
                <a:ea typeface="Meiryo UI" panose="020B0604030504040204" pitchFamily="50" charset="-128"/>
              </a:rPr>
              <a:t>以上のブロックを有し、頻繁に変更するか</a:t>
            </a:r>
          </a:p>
        </p:txBody>
      </p:sp>
      <p:sp>
        <p:nvSpPr>
          <p:cNvPr id="11" name="テキスト ボックス 10"/>
          <p:cNvSpPr txBox="1"/>
          <p:nvPr/>
        </p:nvSpPr>
        <p:spPr>
          <a:xfrm>
            <a:off x="3007604" y="4648200"/>
            <a:ext cx="1359665" cy="600164"/>
          </a:xfrm>
          <a:prstGeom prst="rect">
            <a:avLst/>
          </a:prstGeom>
          <a:solidFill>
            <a:schemeClr val="bg1">
              <a:lumMod val="85000"/>
            </a:schemeClr>
          </a:solidFill>
          <a:ln>
            <a:solidFill>
              <a:schemeClr val="bg1"/>
            </a:solidFill>
          </a:ln>
        </p:spPr>
        <p:txBody>
          <a:bodyPr wrap="square" rtlCol="0">
            <a:spAutoFit/>
          </a:bodyPr>
          <a:lstStyle/>
          <a:p>
            <a:r>
              <a:rPr kumimoji="1" lang="ja-JP" altLang="en-US" sz="1100" dirty="0">
                <a:latin typeface="Meiryo UI" panose="020B0604030504040204" pitchFamily="50" charset="-128"/>
                <a:ea typeface="Meiryo UI" panose="020B0604030504040204" pitchFamily="50" charset="-128"/>
              </a:rPr>
              <a:t>変更頻度の少ない共通のユーティリティを使用するか</a:t>
            </a:r>
          </a:p>
        </p:txBody>
      </p:sp>
      <p:sp>
        <p:nvSpPr>
          <p:cNvPr id="5" name="正方形/長方形 4"/>
          <p:cNvSpPr/>
          <p:nvPr/>
        </p:nvSpPr>
        <p:spPr bwMode="auto">
          <a:xfrm>
            <a:off x="2895600" y="5458123"/>
            <a:ext cx="1295400" cy="787377"/>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2" name="テキスト ボックス 11"/>
          <p:cNvSpPr txBox="1"/>
          <p:nvPr/>
        </p:nvSpPr>
        <p:spPr>
          <a:xfrm>
            <a:off x="5592337" y="1353005"/>
            <a:ext cx="3429000" cy="1200329"/>
          </a:xfrm>
          <a:prstGeom prst="rect">
            <a:avLst/>
          </a:prstGeom>
          <a:noFill/>
        </p:spPr>
        <p:txBody>
          <a:bodyPr wrap="square" rtlCol="0">
            <a:spAutoFit/>
          </a:bodyPr>
          <a:lstStyle/>
          <a:p>
            <a:r>
              <a:rPr lang="ja-JP" altLang="en-US" dirty="0">
                <a:effectLst/>
                <a:latin typeface="Meiryo UI" panose="020B0604030504040204" pitchFamily="50" charset="-128"/>
                <a:ea typeface="Meiryo UI" panose="020B0604030504040204" pitchFamily="50" charset="-128"/>
              </a:rPr>
              <a:t>スタンドアロンな振る舞いをせず</a:t>
            </a:r>
            <a:endParaRPr lang="en-US" altLang="ja-JP" dirty="0">
              <a:effectLst/>
              <a:latin typeface="Meiryo UI" panose="020B0604030504040204" pitchFamily="50" charset="-128"/>
              <a:ea typeface="Meiryo UI" panose="020B0604030504040204" pitchFamily="50" charset="-128"/>
            </a:endParaRPr>
          </a:p>
          <a:p>
            <a:r>
              <a:rPr lang="ja-JP" altLang="en-US" dirty="0">
                <a:effectLst/>
                <a:latin typeface="Meiryo UI" panose="020B0604030504040204" pitchFamily="50" charset="-128"/>
                <a:ea typeface="Meiryo UI" panose="020B0604030504040204" pitchFamily="50" charset="-128"/>
              </a:rPr>
              <a:t>バージョン管理をし</a:t>
            </a:r>
            <a:endParaRPr lang="en-US" altLang="ja-JP" dirty="0">
              <a:effectLst/>
              <a:latin typeface="Meiryo UI" panose="020B0604030504040204" pitchFamily="50" charset="-128"/>
              <a:ea typeface="Meiryo UI" panose="020B0604030504040204" pitchFamily="50" charset="-128"/>
            </a:endParaRPr>
          </a:p>
          <a:p>
            <a:r>
              <a:rPr lang="en-US" altLang="ja-JP" dirty="0">
                <a:solidFill>
                  <a:srgbClr val="FF0000"/>
                </a:solidFill>
                <a:latin typeface="Meiryo UI" panose="020B0604030504040204" pitchFamily="50" charset="-128"/>
                <a:ea typeface="Meiryo UI" panose="020B0604030504040204" pitchFamily="50" charset="-128"/>
              </a:rPr>
              <a:t>500</a:t>
            </a:r>
            <a:r>
              <a:rPr lang="ja-JP" altLang="en-US" dirty="0">
                <a:solidFill>
                  <a:srgbClr val="FF0000"/>
                </a:solidFill>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以下のブロック数で</a:t>
            </a:r>
            <a:endParaRPr lang="en-US" altLang="ja-JP" dirty="0">
              <a:latin typeface="Meiryo UI" panose="020B0604030504040204" pitchFamily="50" charset="-128"/>
              <a:ea typeface="Meiryo UI" panose="020B0604030504040204" pitchFamily="50" charset="-128"/>
            </a:endParaRPr>
          </a:p>
          <a:p>
            <a:r>
              <a:rPr lang="ja-JP" altLang="en-US" dirty="0">
                <a:effectLst/>
                <a:latin typeface="Meiryo UI" panose="020B0604030504040204" pitchFamily="50" charset="-128"/>
                <a:ea typeface="Meiryo UI" panose="020B0604030504040204" pitchFamily="50" charset="-128"/>
              </a:rPr>
              <a:t>共通のユーティリティを使用しない</a:t>
            </a:r>
            <a:endParaRPr lang="en-US" altLang="ja-JP" dirty="0">
              <a:effectLst/>
              <a:latin typeface="Meiryo UI" panose="020B0604030504040204" pitchFamily="50" charset="-128"/>
              <a:ea typeface="Meiryo UI" panose="020B0604030504040204" pitchFamily="50" charset="-128"/>
            </a:endParaRPr>
          </a:p>
        </p:txBody>
      </p:sp>
      <p:sp>
        <p:nvSpPr>
          <p:cNvPr id="14" name="テキスト ボックス 13"/>
          <p:cNvSpPr txBox="1"/>
          <p:nvPr/>
        </p:nvSpPr>
        <p:spPr>
          <a:xfrm>
            <a:off x="4982737" y="3395120"/>
            <a:ext cx="4648200" cy="2585323"/>
          </a:xfrm>
          <a:prstGeom prst="rect">
            <a:avLst/>
          </a:prstGeom>
          <a:noFill/>
        </p:spPr>
        <p:txBody>
          <a:bodyPr wrap="square" rtlCol="0">
            <a:spAutoFit/>
          </a:bodyPr>
          <a:lstStyle/>
          <a:p>
            <a:r>
              <a:rPr lang="en-US" altLang="ja-JP" dirty="0">
                <a:effectLst/>
                <a:latin typeface="Meiryo UI" panose="020B0604030504040204" pitchFamily="50" charset="-128"/>
                <a:ea typeface="Meiryo UI" panose="020B0604030504040204" pitchFamily="50" charset="-128"/>
              </a:rPr>
              <a:t>【</a:t>
            </a:r>
            <a:r>
              <a:rPr lang="ja-JP" altLang="en-US" dirty="0">
                <a:effectLst/>
                <a:latin typeface="Meiryo UI" panose="020B0604030504040204" pitchFamily="50" charset="-128"/>
                <a:ea typeface="Meiryo UI" panose="020B0604030504040204" pitchFamily="50" charset="-128"/>
              </a:rPr>
              <a:t>考えられる使用シーン</a:t>
            </a:r>
            <a:r>
              <a:rPr lang="en-US" altLang="ja-JP" dirty="0">
                <a:effectLst/>
                <a:latin typeface="Meiryo UI" panose="020B0604030504040204" pitchFamily="50" charset="-128"/>
                <a:ea typeface="Meiryo UI" panose="020B0604030504040204" pitchFamily="50" charset="-128"/>
              </a:rPr>
              <a:t>】</a:t>
            </a:r>
          </a:p>
          <a:p>
            <a:r>
              <a:rPr lang="ja-JP" altLang="en-US" dirty="0">
                <a:effectLst/>
                <a:latin typeface="Meiryo UI" panose="020B0604030504040204" pitchFamily="50" charset="-128"/>
                <a:ea typeface="Meiryo UI" panose="020B0604030504040204" pitchFamily="50" charset="-128"/>
              </a:rPr>
              <a:t>モデルが肥大化した時の分割手段の一つ</a:t>
            </a:r>
            <a:endParaRPr lang="en-US" altLang="ja-JP" dirty="0">
              <a:effectLst/>
              <a:latin typeface="Meiryo UI" panose="020B0604030504040204" pitchFamily="50" charset="-128"/>
              <a:ea typeface="Meiryo UI" panose="020B0604030504040204" pitchFamily="50" charset="-128"/>
            </a:endParaRPr>
          </a:p>
          <a:p>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ライブラリとの違い</a:t>
            </a:r>
            <a:r>
              <a:rPr lang="en-US" altLang="ja-JP" dirty="0">
                <a:latin typeface="Meiryo UI" panose="020B0604030504040204" pitchFamily="50" charset="-128"/>
                <a:ea typeface="Meiryo UI" panose="020B0604030504040204" pitchFamily="50" charset="-128"/>
              </a:rPr>
              <a:t>】</a:t>
            </a:r>
          </a:p>
          <a:p>
            <a:r>
              <a:rPr lang="ja-JP" altLang="en-US" dirty="0">
                <a:latin typeface="Meiryo UI" panose="020B0604030504040204" pitchFamily="50" charset="-128"/>
                <a:ea typeface="Meiryo UI" panose="020B0604030504040204" pitchFamily="50" charset="-128"/>
              </a:rPr>
              <a:t>使用範囲大規模でいろんなところで使う場合　</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設計変更できないようにしたい→ライブラリ</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モデル単体でコード生成したい→リファレンス</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ライブラリロックがないことを使われ方</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　　例　汎用な処理等　→ロックしておきたい</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p:txBody>
      </p:sp>
      <p:sp>
        <p:nvSpPr>
          <p:cNvPr id="6" name="下矢印 5"/>
          <p:cNvSpPr/>
          <p:nvPr/>
        </p:nvSpPr>
        <p:spPr bwMode="auto">
          <a:xfrm>
            <a:off x="6019800" y="2695260"/>
            <a:ext cx="1905000" cy="42894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361676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a:latin typeface="ＭＳ Ｐゴシック" charset="-128"/>
              </a:rPr>
              <a:t>サブシステム参照の変換</a:t>
            </a: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a:t>サブシステム参照をクリックした状態で、以下の場所</a:t>
            </a:r>
            <a:endParaRPr lang="en-US" altLang="ja-JP" sz="2000" dirty="0"/>
          </a:p>
          <a:p>
            <a:pPr eaLnBrk="1" hangingPunct="1">
              <a:lnSpc>
                <a:spcPct val="80000"/>
              </a:lnSpc>
              <a:buFont typeface="Wingdings" pitchFamily="2" charset="2"/>
              <a:buNone/>
            </a:pPr>
            <a:r>
              <a:rPr lang="ja-JP" altLang="en-US" sz="2000" dirty="0"/>
              <a:t>「</a:t>
            </a:r>
            <a:r>
              <a:rPr lang="en-US" altLang="ja-JP" sz="2000" dirty="0"/>
              <a:t>SUBSYSTEM</a:t>
            </a:r>
            <a:r>
              <a:rPr lang="ja-JP" altLang="en-US" sz="2000" dirty="0"/>
              <a:t>ブロック→変換」</a:t>
            </a: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a:t>変換先：モデル参照、バリアントサブシステム</a:t>
            </a: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1062" y="3266474"/>
            <a:ext cx="4592637" cy="2243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9496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a:latin typeface="ＭＳ Ｐゴシック" charset="-128"/>
              </a:rPr>
              <a:t>サブシステム参照からモデル参照への変換</a:t>
            </a: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a:t>・モデル参照への変換</a:t>
            </a:r>
            <a:endParaRPr lang="en-US" altLang="ja-JP" sz="2000" dirty="0"/>
          </a:p>
          <a:p>
            <a:pPr eaLnBrk="1" hangingPunct="1">
              <a:lnSpc>
                <a:spcPct val="80000"/>
              </a:lnSpc>
              <a:buFont typeface="Wingdings" pitchFamily="2" charset="2"/>
              <a:buNone/>
            </a:pPr>
            <a:r>
              <a:rPr lang="ja-JP" altLang="en-US" sz="2000" dirty="0"/>
              <a:t>　モデル参照変換アドバイザーが起動し、設定値に問題がなければ変換される。</a:t>
            </a:r>
            <a:endParaRPr lang="en-US" altLang="ja-JP" sz="2000" dirty="0"/>
          </a:p>
          <a:p>
            <a:pPr eaLnBrk="1" hangingPunct="1">
              <a:lnSpc>
                <a:spcPct val="80000"/>
              </a:lnSpc>
              <a:buFont typeface="Wingdings" pitchFamily="2" charset="2"/>
              <a:buNone/>
            </a:pPr>
            <a:r>
              <a:rPr lang="ja-JP" altLang="en-US" sz="2000" dirty="0"/>
              <a:t>　</a:t>
            </a: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p:txBody>
      </p:sp>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133600"/>
            <a:ext cx="7871858"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1677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rPr>
              <a:t>サブシステムリファレンスまとめ</a:t>
            </a:r>
            <a:endParaRPr lang="en-US" altLang="ja-JP" dirty="0">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3644984181"/>
              </p:ext>
            </p:extLst>
          </p:nvPr>
        </p:nvGraphicFramePr>
        <p:xfrm>
          <a:off x="457200" y="1524000"/>
          <a:ext cx="8543926" cy="4490998"/>
        </p:xfrm>
        <a:graphic>
          <a:graphicData uri="http://schemas.openxmlformats.org/drawingml/2006/table">
            <a:tbl>
              <a:tblPr firstRow="1" bandRow="1">
                <a:tableStyleId>{5940675A-B579-460E-94D1-54222C63F5DA}</a:tableStyleId>
              </a:tblPr>
              <a:tblGrid>
                <a:gridCol w="20574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2676526">
                  <a:extLst>
                    <a:ext uri="{9D8B030D-6E8A-4147-A177-3AD203B41FA5}">
                      <a16:colId xmlns:a16="http://schemas.microsoft.com/office/drawing/2014/main" val="20004"/>
                    </a:ext>
                  </a:extLst>
                </a:gridCol>
              </a:tblGrid>
              <a:tr h="416247">
                <a:tc>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a:t>サブシステム</a:t>
                      </a:r>
                      <a:endParaRPr kumimoji="1" lang="ja-JP" altLang="en-US" sz="1400"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ja-JP" altLang="en-US" sz="1400" dirty="0"/>
                        <a:t>ライブラリ</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400" dirty="0"/>
                        <a:t>モデル</a:t>
                      </a:r>
                      <a:endParaRPr kumimoji="1" lang="en-US" altLang="ja-JP" sz="1400" dirty="0"/>
                    </a:p>
                    <a:p>
                      <a:r>
                        <a:rPr kumimoji="1" lang="ja-JP" altLang="en-US" sz="1400" dirty="0"/>
                        <a:t>リファレンス</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400" dirty="0"/>
                        <a:t>サブシステム</a:t>
                      </a:r>
                      <a:endParaRPr kumimoji="1" lang="en-US" altLang="ja-JP" sz="1400" dirty="0"/>
                    </a:p>
                    <a:p>
                      <a:r>
                        <a:rPr kumimoji="1" lang="ja-JP" altLang="en-US" sz="1400" dirty="0"/>
                        <a:t>リファレンス</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0"/>
                  </a:ext>
                </a:extLst>
              </a:tr>
              <a:tr h="561965">
                <a:tc>
                  <a:txBody>
                    <a:bodyPr/>
                    <a:lstStyle/>
                    <a:p>
                      <a:r>
                        <a:rPr kumimoji="1" lang="ja-JP" altLang="en-US" sz="1400" dirty="0"/>
                        <a:t>マスクパラメータ設定</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400" dirty="0"/>
                        <a:t>○</a:t>
                      </a:r>
                      <a:endParaRPr kumimoji="1" lang="ja-JP" altLang="en-US" sz="1400" dirty="0">
                        <a:solidFill>
                          <a:srgbClr val="FF0000"/>
                        </a:solidFill>
                        <a:latin typeface="Meiryo UI" panose="020B0604030504040204" pitchFamily="50" charset="-128"/>
                        <a:ea typeface="Meiryo UI" panose="020B0604030504040204" pitchFamily="50" charset="-128"/>
                      </a:endParaRPr>
                    </a:p>
                  </a:txBody>
                  <a:tcPr/>
                </a:tc>
                <a:tc>
                  <a:txBody>
                    <a:bodyPr/>
                    <a:lstStyle/>
                    <a:p>
                      <a:pPr algn="ctr"/>
                      <a:r>
                        <a:rPr kumimoji="1" lang="ja-JP" altLang="en-US" sz="1400" dirty="0"/>
                        <a:t>〇</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400" dirty="0"/>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a:t>×</a:t>
                      </a:r>
                    </a:p>
                    <a:p>
                      <a:pPr algn="ctr"/>
                      <a:r>
                        <a:rPr kumimoji="1" lang="ja-JP" altLang="en-US" sz="1400" dirty="0"/>
                        <a:t>参照元の設定ブロックなら可</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1"/>
                  </a:ext>
                </a:extLst>
              </a:tr>
              <a:tr h="587643">
                <a:tc>
                  <a:txBody>
                    <a:bodyPr/>
                    <a:lstStyle/>
                    <a:p>
                      <a:r>
                        <a:rPr kumimoji="1" lang="ja-JP" altLang="en-US" sz="1400" dirty="0"/>
                        <a:t>コード生成設定</a:t>
                      </a:r>
                      <a:endParaRPr kumimoji="1" lang="en-US" altLang="ja-JP" sz="1400" dirty="0"/>
                    </a:p>
                    <a:p>
                      <a:r>
                        <a:rPr kumimoji="1" lang="en-US" altLang="ja-JP" sz="1400" dirty="0"/>
                        <a:t>(</a:t>
                      </a:r>
                      <a:r>
                        <a:rPr kumimoji="1" lang="ja-JP" altLang="en-US" sz="1400" dirty="0"/>
                        <a:t>インライン・再利用可能</a:t>
                      </a:r>
                      <a:r>
                        <a:rPr kumimoji="1" lang="en-US" altLang="ja-JP" sz="1400" dirty="0"/>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endParaRPr kumimoji="1" lang="ja-JP" altLang="en-US" sz="1400" dirty="0">
                        <a:solidFill>
                          <a:srgbClr val="FF0000"/>
                        </a:solidFill>
                        <a:latin typeface="Meiryo UI" panose="020B0604030504040204" pitchFamily="50" charset="-128"/>
                        <a:ea typeface="Meiryo UI" panose="020B0604030504040204" pitchFamily="50" charset="-128"/>
                      </a:endParaRPr>
                    </a:p>
                  </a:txBody>
                  <a:tcPr/>
                </a:tc>
                <a:tc>
                  <a:txBody>
                    <a:bodyPr/>
                    <a:lstStyle/>
                    <a:p>
                      <a:pPr algn="ctr"/>
                      <a:r>
                        <a:rPr kumimoji="1" lang="ja-JP" altLang="en-US" sz="1400" dirty="0"/>
                        <a:t>〇</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400" dirty="0"/>
                        <a:t>○</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2"/>
                  </a:ext>
                </a:extLst>
              </a:tr>
              <a:tr h="542032">
                <a:tc>
                  <a:txBody>
                    <a:bodyPr/>
                    <a:lstStyle/>
                    <a:p>
                      <a:r>
                        <a:rPr kumimoji="1" lang="en-US" altLang="ja-JP" sz="1400" dirty="0"/>
                        <a:t>SLDV</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カバレッジ対象</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400" dirty="0"/>
                        <a:t>○</a:t>
                      </a:r>
                      <a:endParaRPr kumimoji="1" lang="ja-JP" altLang="en-US" sz="1400" dirty="0">
                        <a:solidFill>
                          <a:srgbClr val="FF0000"/>
                        </a:solidFill>
                        <a:latin typeface="Meiryo UI" panose="020B0604030504040204" pitchFamily="50" charset="-128"/>
                        <a:ea typeface="Meiryo UI" panose="020B0604030504040204" pitchFamily="50" charset="-128"/>
                      </a:endParaRPr>
                    </a:p>
                  </a:txBody>
                  <a:tcPr/>
                </a:tc>
                <a:tc>
                  <a:txBody>
                    <a:bodyPr/>
                    <a:lstStyle/>
                    <a:p>
                      <a:pPr algn="ctr"/>
                      <a:r>
                        <a:rPr kumimoji="1" lang="ja-JP" altLang="en-US" sz="1400" dirty="0"/>
                        <a:t>→</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400" dirty="0"/>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400" dirty="0"/>
                        <a:t>△</a:t>
                      </a:r>
                      <a:endParaRPr kumimoji="1" lang="en-US" altLang="ja-JP" sz="1400" dirty="0"/>
                    </a:p>
                    <a:p>
                      <a:pPr algn="ctr"/>
                      <a:r>
                        <a:rPr kumimoji="1" lang="ja-JP" altLang="en-US" sz="1400" dirty="0"/>
                        <a:t>参照元からチェックしてくれる</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3"/>
                  </a:ext>
                </a:extLst>
              </a:tr>
              <a:tr h="587643">
                <a:tc>
                  <a:txBody>
                    <a:bodyPr/>
                    <a:lstStyle/>
                    <a:p>
                      <a:r>
                        <a:rPr kumimoji="1" lang="en-US" altLang="ja-JP" sz="1400" dirty="0"/>
                        <a:t>Simulink check</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400" dirty="0"/>
                        <a:t>〇</a:t>
                      </a:r>
                      <a:endParaRPr kumimoji="1" lang="ja-JP" altLang="en-US" sz="1400" dirty="0">
                        <a:solidFill>
                          <a:srgbClr val="FF0000"/>
                        </a:solidFill>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400" dirty="0"/>
                        <a:t>△</a:t>
                      </a:r>
                      <a:endParaRPr kumimoji="1" lang="en-US" altLang="ja-JP" sz="1400" dirty="0"/>
                    </a:p>
                    <a:p>
                      <a:pPr algn="ctr"/>
                      <a:r>
                        <a:rPr kumimoji="1" lang="ja-JP" altLang="en-US" sz="1400" dirty="0"/>
                        <a:t>参照元からチェックしてくれる</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4"/>
                  </a:ext>
                </a:extLst>
              </a:tr>
              <a:tr h="518269">
                <a:tc>
                  <a:txBody>
                    <a:bodyPr/>
                    <a:lstStyle/>
                    <a:p>
                      <a:r>
                        <a:rPr lang="en-US" altLang="ja-JP" sz="1400" dirty="0"/>
                        <a:t>2</a:t>
                      </a:r>
                      <a:r>
                        <a:rPr lang="ja-JP" altLang="en-US" sz="1400" dirty="0"/>
                        <a:t>次元配列転置抑制</a:t>
                      </a:r>
                      <a:endParaRPr lang="en-US" altLang="ja-JP" sz="1400" dirty="0"/>
                    </a:p>
                    <a:p>
                      <a:r>
                        <a:rPr kumimoji="1" lang="en-US" altLang="ja-JP" sz="1400" dirty="0"/>
                        <a:t>(S-function</a:t>
                      </a:r>
                      <a:r>
                        <a:rPr kumimoji="1" lang="ja-JP" altLang="en-US" sz="1400" dirty="0"/>
                        <a:t>を置けるか</a:t>
                      </a:r>
                      <a:r>
                        <a:rPr kumimoji="1" lang="en-US" altLang="ja-JP" sz="1400" dirty="0"/>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400" dirty="0"/>
                        <a:t>○</a:t>
                      </a:r>
                      <a:endParaRPr kumimoji="1" lang="ja-JP" altLang="en-US" sz="1400" dirty="0">
                        <a:solidFill>
                          <a:srgbClr val="FF0000"/>
                        </a:solidFill>
                        <a:latin typeface="Meiryo UI" panose="020B0604030504040204" pitchFamily="50" charset="-128"/>
                        <a:ea typeface="Meiryo UI" panose="020B0604030504040204" pitchFamily="50" charset="-128"/>
                      </a:endParaRPr>
                    </a:p>
                  </a:txBody>
                  <a:tcPr/>
                </a:tc>
                <a:tc>
                  <a:txBody>
                    <a:bodyPr/>
                    <a:lstStyle/>
                    <a:p>
                      <a:pPr algn="ctr"/>
                      <a:r>
                        <a:rPr kumimoji="1" lang="ja-JP" altLang="en-US" sz="1400" dirty="0"/>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400" dirty="0"/>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400" dirty="0"/>
                        <a:t>○</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5"/>
                  </a:ext>
                </a:extLst>
              </a:tr>
              <a:tr h="587643">
                <a:tc>
                  <a:txBody>
                    <a:bodyPr/>
                    <a:lstStyle/>
                    <a:p>
                      <a:r>
                        <a:rPr kumimoji="1" lang="ja-JP" altLang="en-US" sz="1400" dirty="0"/>
                        <a:t>編集禁止ロック機能</a:t>
                      </a:r>
                      <a:endParaRPr kumimoji="1" lang="en-US" altLang="ja-JP" sz="1400" dirty="0"/>
                    </a:p>
                    <a:p>
                      <a:r>
                        <a:rPr kumimoji="1" lang="ja-JP" altLang="en-US" sz="1400" dirty="0"/>
                        <a:t>（ライブラリロック）</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a:t>×</a:t>
                      </a:r>
                      <a:endParaRPr kumimoji="1" lang="ja-JP" altLang="en-US" sz="1400" dirty="0">
                        <a:solidFill>
                          <a:srgbClr val="FF0000"/>
                        </a:solidFill>
                        <a:latin typeface="Meiryo UI" panose="020B0604030504040204" pitchFamily="50" charset="-128"/>
                        <a:ea typeface="Meiryo UI" panose="020B0604030504040204" pitchFamily="50" charset="-128"/>
                      </a:endParaRPr>
                    </a:p>
                  </a:txBody>
                  <a:tcPr/>
                </a:tc>
                <a:tc>
                  <a:txBody>
                    <a:bodyPr/>
                    <a:lstStyle/>
                    <a:p>
                      <a:pPr algn="ctr"/>
                      <a:r>
                        <a:rPr kumimoji="1" lang="ja-JP" altLang="en-US" sz="1400" dirty="0"/>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a:t>×</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a:t>×</a:t>
                      </a:r>
                      <a:r>
                        <a:rPr kumimoji="1" lang="ja-JP" altLang="en-US" sz="1400" dirty="0"/>
                        <a:t>（警告が出る）</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6"/>
                  </a:ext>
                </a:extLst>
              </a:tr>
              <a:tr h="587643">
                <a:tc>
                  <a:txBody>
                    <a:bodyPr/>
                    <a:lstStyle/>
                    <a:p>
                      <a:r>
                        <a:rPr kumimoji="1" lang="ja-JP" altLang="en-US" sz="1400" dirty="0"/>
                        <a:t>コード生成</a:t>
                      </a:r>
                      <a:endParaRPr kumimoji="1" lang="en-US" altLang="ja-JP" sz="1400" dirty="0"/>
                    </a:p>
                    <a:p>
                      <a:r>
                        <a:rPr kumimoji="1" lang="ja-JP" altLang="en-US" sz="1400" dirty="0"/>
                        <a:t>（サブシステムとの比較）</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a:t>-</a:t>
                      </a:r>
                      <a:endParaRPr kumimoji="1" lang="ja-JP" altLang="en-US" sz="1400" dirty="0">
                        <a:solidFill>
                          <a:srgbClr val="FF0000"/>
                        </a:solidFill>
                        <a:latin typeface="Meiryo UI" panose="020B0604030504040204" pitchFamily="50" charset="-128"/>
                        <a:ea typeface="Meiryo UI" panose="020B0604030504040204" pitchFamily="50" charset="-128"/>
                      </a:endParaRPr>
                    </a:p>
                  </a:txBody>
                  <a:tcPr/>
                </a:tc>
                <a:tc>
                  <a:txBody>
                    <a:bodyPr/>
                    <a:lstStyle/>
                    <a:p>
                      <a:pPr algn="ctr"/>
                      <a:r>
                        <a:rPr kumimoji="1" lang="ja-JP" altLang="en-US" sz="1400" dirty="0"/>
                        <a:t>同一</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400" dirty="0"/>
                        <a:t>異なる</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tc>
                <a:tc>
                  <a:txBody>
                    <a:bodyPr/>
                    <a:lstStyle/>
                    <a:p>
                      <a:pPr algn="ctr"/>
                      <a:r>
                        <a:rPr kumimoji="1" lang="ja-JP" altLang="en-US" sz="1400" dirty="0"/>
                        <a:t>同一</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7"/>
                  </a:ext>
                </a:extLst>
              </a:tr>
            </a:tbl>
          </a:graphicData>
        </a:graphic>
      </p:graphicFrame>
      <p:sp>
        <p:nvSpPr>
          <p:cNvPr id="7" name="テキスト ボックス 6"/>
          <p:cNvSpPr txBox="1"/>
          <p:nvPr/>
        </p:nvSpPr>
        <p:spPr>
          <a:xfrm>
            <a:off x="304800" y="1070919"/>
            <a:ext cx="6781800" cy="646331"/>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rPr>
              <a:t>○：可能　　</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：不可能　△</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要調査 </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未実施　　　　　　</a:t>
            </a:r>
            <a:endParaRPr lang="en-US" altLang="ja-JP" dirty="0">
              <a:latin typeface="Meiryo UI" panose="020B0604030504040204" pitchFamily="50" charset="-128"/>
              <a:ea typeface="Meiryo UI" panose="020B0604030504040204" pitchFamily="50" charset="-128"/>
            </a:endParaRPr>
          </a:p>
          <a:p>
            <a:endParaRPr lang="en-US" altLang="ja-JP" dirty="0">
              <a:effectLst/>
              <a:latin typeface="Meiryo UI" panose="020B0604030504040204" pitchFamily="50" charset="-128"/>
              <a:ea typeface="Meiryo UI" panose="020B0604030504040204" pitchFamily="50" charset="-128"/>
            </a:endParaRPr>
          </a:p>
        </p:txBody>
      </p:sp>
      <p:sp>
        <p:nvSpPr>
          <p:cNvPr id="5" name="タイトル 1"/>
          <p:cNvSpPr txBox="1">
            <a:spLocks/>
          </p:cNvSpPr>
          <p:nvPr/>
        </p:nvSpPr>
        <p:spPr bwMode="auto">
          <a:xfrm>
            <a:off x="304800" y="762000"/>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ja-JP" altLang="en-US" b="1" dirty="0">
                <a:latin typeface="Meiryo UI" panose="020B0604030504040204" pitchFamily="50" charset="-128"/>
                <a:ea typeface="Meiryo UI" panose="020B0604030504040204" pitchFamily="50" charset="-128"/>
              </a:rPr>
              <a:t>既存サブシステムとの比較</a:t>
            </a:r>
            <a:endParaRPr lang="en-US" altLang="ja-JP"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56569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ja-JP" sz="2000" dirty="0">
                <a:latin typeface="ＭＳ Ｐゴシック" charset="-128"/>
              </a:rPr>
              <a:t>R2015aSP1</a:t>
            </a:r>
            <a:r>
              <a:rPr lang="ja-JP" altLang="en-US" sz="2000" dirty="0" err="1">
                <a:latin typeface="ＭＳ Ｐゴシック" charset="-128"/>
              </a:rPr>
              <a:t>への</a:t>
            </a:r>
            <a:r>
              <a:rPr lang="ja-JP" altLang="en-US" sz="2000" dirty="0">
                <a:latin typeface="ＭＳ Ｐゴシック" charset="-128"/>
              </a:rPr>
              <a:t>エクスポート</a:t>
            </a:r>
          </a:p>
        </p:txBody>
      </p:sp>
      <p:sp>
        <p:nvSpPr>
          <p:cNvPr id="3075" name="Rectangle 3"/>
          <p:cNvSpPr>
            <a:spLocks noGrp="1" noChangeArrowheads="1"/>
          </p:cNvSpPr>
          <p:nvPr>
            <p:ph idx="1"/>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a:t>サブシステム参照の入ったモデルを過去バージョンにエクスポートすると、サブシステム参照の部分が個々のサブシステムに置き換わって出力される。</a:t>
            </a: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a:t>ダウングレード前</a:t>
            </a:r>
            <a:r>
              <a:rPr lang="en-US" altLang="ja-JP" sz="2000" dirty="0"/>
              <a:t>(R2019b)</a:t>
            </a:r>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a:t>ダウングレード後</a:t>
            </a:r>
            <a:r>
              <a:rPr lang="en-US" altLang="ja-JP" sz="2000" dirty="0"/>
              <a:t>(R2015aSP1)</a:t>
            </a:r>
          </a:p>
          <a:p>
            <a:pPr eaLnBrk="1" hangingPunct="1">
              <a:lnSpc>
                <a:spcPct val="80000"/>
              </a:lnSpc>
              <a:buFont typeface="Wingdings" pitchFamily="2" charset="2"/>
              <a:buNone/>
            </a:pPr>
            <a:endParaRPr lang="en-US" altLang="ja-JP" sz="2000"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2425" y="2395537"/>
            <a:ext cx="338137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2425" y="4449763"/>
            <a:ext cx="3314700"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6306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endParaRPr kumimoji="1" lang="ja-JP" altLang="en-US"/>
          </a:p>
        </p:txBody>
      </p:sp>
      <p:sp>
        <p:nvSpPr>
          <p:cNvPr id="3" name="タイトル 2"/>
          <p:cNvSpPr>
            <a:spLocks noGrp="1"/>
          </p:cNvSpPr>
          <p:nvPr>
            <p:ph type="ctrTitle"/>
          </p:nvPr>
        </p:nvSpPr>
        <p:spPr/>
        <p:txBody>
          <a:bodyPr/>
          <a:lstStyle/>
          <a:p>
            <a:r>
              <a:rPr lang="en-US" altLang="ja-JP" dirty="0"/>
              <a:t>Bus Element</a:t>
            </a:r>
            <a:endParaRPr kumimoji="1" lang="ja-JP" altLang="en-US" dirty="0"/>
          </a:p>
        </p:txBody>
      </p:sp>
    </p:spTree>
    <p:extLst>
      <p:ext uri="{BB962C8B-B14F-4D97-AF65-F5344CB8AC3E}">
        <p14:creationId xmlns:p14="http://schemas.microsoft.com/office/powerpoint/2010/main" val="467426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a:t>Bus Element</a:t>
            </a:r>
            <a:r>
              <a:rPr lang="ja-JP" altLang="en-US" dirty="0"/>
              <a:t>ブロックの特徴</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バス信号をサブシステム及びモデル内部に取り込むためのブロック群</a:t>
            </a:r>
            <a:endParaRPr kumimoji="1" lang="en-US" altLang="ja-JP" dirty="0"/>
          </a:p>
          <a:p>
            <a:pPr marL="0" indent="0">
              <a:buNone/>
            </a:pPr>
            <a:endParaRPr kumimoji="1" lang="en-US" altLang="ja-JP" dirty="0"/>
          </a:p>
          <a:p>
            <a:pPr marL="0" indent="0">
              <a:buNone/>
            </a:pPr>
            <a:r>
              <a:rPr kumimoji="1" lang="ja-JP" altLang="en-US" dirty="0"/>
              <a:t>１．</a:t>
            </a:r>
            <a:r>
              <a:rPr kumimoji="1" lang="en-US" altLang="ja-JP" dirty="0"/>
              <a:t>In Bus Element</a:t>
            </a:r>
          </a:p>
          <a:p>
            <a:pPr marL="0" indent="0">
              <a:buNone/>
            </a:pPr>
            <a:r>
              <a:rPr kumimoji="1" lang="ja-JP" altLang="en-US" dirty="0"/>
              <a:t>　</a:t>
            </a:r>
            <a:r>
              <a:rPr kumimoji="1" lang="en-US" altLang="ja-JP" dirty="0" err="1"/>
              <a:t>Inport</a:t>
            </a:r>
            <a:r>
              <a:rPr kumimoji="1" lang="ja-JP" altLang="en-US" dirty="0"/>
              <a:t>ブロックと</a:t>
            </a:r>
            <a:r>
              <a:rPr kumimoji="1" lang="en-US" altLang="ja-JP" dirty="0"/>
              <a:t>Bus Selector</a:t>
            </a:r>
            <a:r>
              <a:rPr kumimoji="1" lang="ja-JP" altLang="en-US" dirty="0"/>
              <a:t>ブロックが一つにまとまったブロック</a:t>
            </a:r>
            <a:endParaRPr kumimoji="1" lang="en-US" altLang="ja-JP" dirty="0"/>
          </a:p>
          <a:p>
            <a:pPr marL="0" indent="0">
              <a:buNone/>
            </a:pPr>
            <a:endParaRPr kumimoji="1" lang="en-US" altLang="ja-JP" dirty="0"/>
          </a:p>
          <a:p>
            <a:pPr marL="0" indent="0">
              <a:buNone/>
            </a:pPr>
            <a:r>
              <a:rPr kumimoji="1" lang="ja-JP" altLang="en-US" dirty="0"/>
              <a:t>２．</a:t>
            </a:r>
            <a:r>
              <a:rPr kumimoji="1" lang="en-US" altLang="ja-JP" dirty="0"/>
              <a:t>Out Bus Element</a:t>
            </a:r>
          </a:p>
          <a:p>
            <a:pPr marL="0" indent="0">
              <a:buNone/>
            </a:pPr>
            <a:r>
              <a:rPr kumimoji="1" lang="ja-JP" altLang="en-US" dirty="0"/>
              <a:t>　</a:t>
            </a:r>
            <a:r>
              <a:rPr kumimoji="1" lang="en-US" altLang="ja-JP" dirty="0" err="1"/>
              <a:t>Outport</a:t>
            </a:r>
            <a:r>
              <a:rPr kumimoji="1" lang="ja-JP" altLang="en-US" dirty="0"/>
              <a:t>ブロックと</a:t>
            </a:r>
            <a:r>
              <a:rPr kumimoji="1" lang="en-US" altLang="ja-JP" dirty="0"/>
              <a:t>Bus Creator</a:t>
            </a:r>
            <a:r>
              <a:rPr kumimoji="1" lang="ja-JP" altLang="en-US" dirty="0"/>
              <a:t>ブロックが一つにまとまったブロック</a:t>
            </a:r>
            <a:endParaRPr kumimoji="1" lang="en-US" altLang="ja-JP" dirty="0"/>
          </a:p>
          <a:p>
            <a:pPr marL="0" indent="0">
              <a:buNone/>
            </a:pPr>
            <a:endParaRPr kumimoji="1" lang="en-US" altLang="ja-JP"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6688" y="2085975"/>
            <a:ext cx="1585912" cy="662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209800"/>
            <a:ext cx="1025600" cy="561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右矢印 7"/>
          <p:cNvSpPr/>
          <p:nvPr/>
        </p:nvSpPr>
        <p:spPr bwMode="auto">
          <a:xfrm>
            <a:off x="6019800" y="2236573"/>
            <a:ext cx="6096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9" name="右矢印 8"/>
          <p:cNvSpPr/>
          <p:nvPr/>
        </p:nvSpPr>
        <p:spPr bwMode="auto">
          <a:xfrm>
            <a:off x="6019800" y="3962400"/>
            <a:ext cx="6096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6885" y="3894420"/>
            <a:ext cx="1245715" cy="60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4086" y="3894420"/>
            <a:ext cx="1013114"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4386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a:t>既存モデルの</a:t>
            </a:r>
            <a:r>
              <a:rPr lang="en-US" altLang="ja-JP" dirty="0"/>
              <a:t>Bus Element</a:t>
            </a:r>
            <a:r>
              <a:rPr lang="ja-JP" altLang="en-US" dirty="0"/>
              <a:t>化</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サブシステム間の信号を</a:t>
            </a:r>
            <a:r>
              <a:rPr kumimoji="1" lang="en-US" altLang="ja-JP" dirty="0"/>
              <a:t>Bus</a:t>
            </a:r>
            <a:r>
              <a:rPr kumimoji="1" lang="ja-JP" altLang="en-US" dirty="0"/>
              <a:t>信号に変換すると</a:t>
            </a:r>
            <a:r>
              <a:rPr kumimoji="1" lang="en-US" altLang="ja-JP" dirty="0"/>
              <a:t>Bus</a:t>
            </a:r>
            <a:r>
              <a:rPr kumimoji="1" lang="ja-JP" altLang="en-US" dirty="0"/>
              <a:t> </a:t>
            </a:r>
            <a:r>
              <a:rPr kumimoji="1" lang="en-US" altLang="ja-JP" dirty="0"/>
              <a:t>Element</a:t>
            </a:r>
            <a:r>
              <a:rPr kumimoji="1" lang="ja-JP" altLang="en-US" dirty="0"/>
              <a:t>を使用した形に変換される</a:t>
            </a: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r>
              <a:rPr kumimoji="1" lang="ja-JP" altLang="en-US" dirty="0"/>
              <a:t>変換後</a:t>
            </a:r>
            <a:endParaRPr kumimoji="1" lang="en-US" altLang="ja-JP"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287" y="2219325"/>
            <a:ext cx="597217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610100"/>
            <a:ext cx="589597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正方形/長方形 8"/>
          <p:cNvSpPr/>
          <p:nvPr/>
        </p:nvSpPr>
        <p:spPr bwMode="auto">
          <a:xfrm>
            <a:off x="5219700" y="3300803"/>
            <a:ext cx="190500" cy="28059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639471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a:latin typeface="ＭＳ Ｐゴシック" charset="-128"/>
              </a:rPr>
              <a:t>調査対象ブロック</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 y="838200"/>
            <a:ext cx="4699416"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743200"/>
            <a:ext cx="5264986"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3246121" y="1066800"/>
            <a:ext cx="914400" cy="6096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1" name="正方形/長方形 10"/>
          <p:cNvSpPr/>
          <p:nvPr/>
        </p:nvSpPr>
        <p:spPr bwMode="auto">
          <a:xfrm>
            <a:off x="5998411" y="5867400"/>
            <a:ext cx="914400" cy="6096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7" name="テキスト ボックス 6"/>
          <p:cNvSpPr txBox="1"/>
          <p:nvPr/>
        </p:nvSpPr>
        <p:spPr>
          <a:xfrm>
            <a:off x="5715000" y="1230868"/>
            <a:ext cx="2743201" cy="954107"/>
          </a:xfrm>
          <a:prstGeom prst="rect">
            <a:avLst/>
          </a:prstGeom>
          <a:noFill/>
        </p:spPr>
        <p:txBody>
          <a:bodyPr wrap="square" rtlCol="0">
            <a:spAutoFit/>
          </a:bodyPr>
          <a:lstStyle/>
          <a:p>
            <a:r>
              <a:rPr kumimoji="1" lang="ja-JP" altLang="en-US" sz="2800" dirty="0"/>
              <a:t>名前が違うが</a:t>
            </a:r>
            <a:endParaRPr kumimoji="1" lang="en-US" altLang="ja-JP" sz="2800" dirty="0"/>
          </a:p>
          <a:p>
            <a:r>
              <a:rPr kumimoji="1" lang="ja-JP" altLang="en-US" sz="2800" dirty="0"/>
              <a:t>中身は同じ</a:t>
            </a:r>
          </a:p>
        </p:txBody>
      </p:sp>
      <p:cxnSp>
        <p:nvCxnSpPr>
          <p:cNvPr id="8" name="直線矢印コネクタ 7"/>
          <p:cNvCxnSpPr/>
          <p:nvPr/>
        </p:nvCxnSpPr>
        <p:spPr>
          <a:xfrm flipH="1" flipV="1">
            <a:off x="4223583" y="1343025"/>
            <a:ext cx="1415217" cy="25202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5638800" y="1595053"/>
            <a:ext cx="533400" cy="4119947"/>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284270" y="5976580"/>
            <a:ext cx="2621230" cy="523220"/>
          </a:xfrm>
          <a:prstGeom prst="rect">
            <a:avLst/>
          </a:prstGeom>
          <a:solidFill>
            <a:srgbClr val="FFFF00"/>
          </a:solidFill>
        </p:spPr>
        <p:txBody>
          <a:bodyPr wrap="none" rtlCol="0">
            <a:spAutoFit/>
          </a:bodyPr>
          <a:lstStyle/>
          <a:p>
            <a:r>
              <a:rPr kumimoji="1" lang="en-US" altLang="ja-JP" sz="2800" dirty="0">
                <a:solidFill>
                  <a:srgbClr val="FF0000"/>
                </a:solidFill>
              </a:rPr>
              <a:t>In Bus Element</a:t>
            </a:r>
            <a:endParaRPr kumimoji="1" lang="ja-JP" altLang="en-US" sz="2800" dirty="0">
              <a:solidFill>
                <a:srgbClr val="FF0000"/>
              </a:solidFill>
            </a:endParaRPr>
          </a:p>
        </p:txBody>
      </p:sp>
      <p:sp>
        <p:nvSpPr>
          <p:cNvPr id="14" name="テキスト ボックス 13"/>
          <p:cNvSpPr txBox="1"/>
          <p:nvPr/>
        </p:nvSpPr>
        <p:spPr>
          <a:xfrm>
            <a:off x="2309961" y="1991380"/>
            <a:ext cx="2621230" cy="523220"/>
          </a:xfrm>
          <a:prstGeom prst="rect">
            <a:avLst/>
          </a:prstGeom>
          <a:solidFill>
            <a:srgbClr val="FFFF00"/>
          </a:solidFill>
        </p:spPr>
        <p:txBody>
          <a:bodyPr wrap="none" rtlCol="0">
            <a:spAutoFit/>
          </a:bodyPr>
          <a:lstStyle/>
          <a:p>
            <a:r>
              <a:rPr kumimoji="1" lang="en-US" altLang="ja-JP" sz="2800" dirty="0">
                <a:solidFill>
                  <a:srgbClr val="FF0000"/>
                </a:solidFill>
              </a:rPr>
              <a:t>Bus Element In</a:t>
            </a:r>
            <a:endParaRPr kumimoji="1" lang="ja-JP" altLang="en-US" sz="2800" dirty="0">
              <a:solidFill>
                <a:srgbClr val="FF0000"/>
              </a:solidFill>
            </a:endParaRPr>
          </a:p>
        </p:txBody>
      </p:sp>
    </p:spTree>
    <p:extLst>
      <p:ext uri="{BB962C8B-B14F-4D97-AF65-F5344CB8AC3E}">
        <p14:creationId xmlns:p14="http://schemas.microsoft.com/office/powerpoint/2010/main" val="1911514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a:t>モデルをまたぐ</a:t>
            </a:r>
            <a:r>
              <a:rPr lang="en-US" altLang="ja-JP" dirty="0"/>
              <a:t>Bus Element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プロパティ設定で期待する信号を設定した参照モデルを作成した場合、バスオブジェクトを指定せずモデルをまたぐことが可能</a:t>
            </a: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r>
              <a:rPr kumimoji="1" lang="ja-JP" altLang="en-US" dirty="0"/>
              <a:t>参照モデル内部</a:t>
            </a:r>
            <a:endParaRPr kumimoji="1" lang="en-US" altLang="ja-JP" dirty="0"/>
          </a:p>
          <a:p>
            <a:pPr marL="0" indent="0">
              <a:buNone/>
            </a:pPr>
            <a:endParaRPr kumimoji="1" lang="en-US" altLang="ja-JP"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133600"/>
            <a:ext cx="586740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825" y="4514850"/>
            <a:ext cx="5210175"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5093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進め方</a:t>
            </a:r>
          </a:p>
        </p:txBody>
      </p:sp>
      <p:sp>
        <p:nvSpPr>
          <p:cNvPr id="3" name="コンテンツ プレースホルダー 2"/>
          <p:cNvSpPr>
            <a:spLocks noGrp="1"/>
          </p:cNvSpPr>
          <p:nvPr>
            <p:ph idx="1"/>
          </p:nvPr>
        </p:nvSpPr>
        <p:spPr/>
        <p:txBody>
          <a:bodyPr/>
          <a:lstStyle/>
          <a:p>
            <a:pPr marL="0" indent="0">
              <a:buNone/>
            </a:pPr>
            <a:r>
              <a:rPr kumimoji="1" lang="ja-JP" altLang="en-US" dirty="0"/>
              <a:t>まとめ方を決める為に、</a:t>
            </a:r>
            <a:r>
              <a:rPr kumimoji="1" lang="en-US" altLang="ja-JP" dirty="0"/>
              <a:t>1</a:t>
            </a:r>
            <a:r>
              <a:rPr kumimoji="1" lang="ja-JP" altLang="en-US" dirty="0"/>
              <a:t>アイテムを全社で調査し報告会を開催した</a:t>
            </a:r>
            <a:endParaRPr kumimoji="1" lang="en-US" altLang="ja-JP" dirty="0"/>
          </a:p>
          <a:p>
            <a:r>
              <a:rPr kumimoji="1" lang="ja-JP" altLang="en-US" dirty="0"/>
              <a:t>結果</a:t>
            </a:r>
            <a:endParaRPr kumimoji="1" lang="en-US" altLang="ja-JP" dirty="0"/>
          </a:p>
          <a:p>
            <a:pPr lvl="1"/>
            <a:r>
              <a:rPr kumimoji="1" lang="en-US" altLang="ja-JP" dirty="0"/>
              <a:t>1</a:t>
            </a:r>
            <a:r>
              <a:rPr kumimoji="1" lang="ja-JP" altLang="en-US" dirty="0"/>
              <a:t>社</a:t>
            </a:r>
            <a:r>
              <a:rPr kumimoji="1" lang="en-US" altLang="ja-JP" dirty="0"/>
              <a:t>1</a:t>
            </a:r>
            <a:r>
              <a:rPr kumimoji="1" lang="ja-JP" altLang="en-US" dirty="0"/>
              <a:t>アイテム</a:t>
            </a:r>
            <a:r>
              <a:rPr lang="ja-JP" altLang="en-US" dirty="0"/>
              <a:t>で素早く調査を行う方法では</a:t>
            </a:r>
            <a:r>
              <a:rPr kumimoji="1" lang="ja-JP" altLang="en-US" dirty="0"/>
              <a:t>調査が不十分になる</a:t>
            </a:r>
            <a:endParaRPr kumimoji="1" lang="en-US" altLang="ja-JP" dirty="0"/>
          </a:p>
          <a:p>
            <a:r>
              <a:rPr kumimoji="1" lang="ja-JP" altLang="en-US" dirty="0"/>
              <a:t>理由</a:t>
            </a:r>
            <a:endParaRPr kumimoji="1" lang="en-US" altLang="ja-JP" dirty="0"/>
          </a:p>
          <a:p>
            <a:pPr lvl="1"/>
            <a:r>
              <a:rPr lang="ja-JP" altLang="en-US" dirty="0"/>
              <a:t>調査する内容が自社で興味があるところになるため、広い視点で全てを調べることが不可能である</a:t>
            </a:r>
            <a:endParaRPr lang="en-US" altLang="ja-JP" dirty="0"/>
          </a:p>
          <a:p>
            <a:endParaRPr kumimoji="1" lang="en-US" altLang="ja-JP" dirty="0"/>
          </a:p>
          <a:p>
            <a:r>
              <a:rPr kumimoji="1" lang="ja-JP" altLang="en-US" dirty="0"/>
              <a:t>調査方法</a:t>
            </a:r>
            <a:endParaRPr kumimoji="1" lang="en-US" altLang="ja-JP" dirty="0"/>
          </a:p>
          <a:p>
            <a:pPr lvl="1"/>
            <a:r>
              <a:rPr kumimoji="1" lang="ja-JP" altLang="en-US" dirty="0"/>
              <a:t>全体を</a:t>
            </a:r>
            <a:r>
              <a:rPr kumimoji="1" lang="en-US" altLang="ja-JP" dirty="0"/>
              <a:t>2</a:t>
            </a:r>
            <a:r>
              <a:rPr kumimoji="1" lang="ja-JP" altLang="en-US" dirty="0"/>
              <a:t>グループにわける。</a:t>
            </a:r>
            <a:endParaRPr kumimoji="1" lang="en-US" altLang="ja-JP" dirty="0"/>
          </a:p>
          <a:p>
            <a:pPr lvl="1"/>
            <a:r>
              <a:rPr kumimoji="1" lang="en-US" altLang="ja-JP" dirty="0"/>
              <a:t>1</a:t>
            </a:r>
            <a:r>
              <a:rPr kumimoji="1" lang="ja-JP" altLang="en-US" dirty="0"/>
              <a:t>アイテムを</a:t>
            </a:r>
            <a:r>
              <a:rPr kumimoji="1" lang="en-US" altLang="ja-JP" dirty="0"/>
              <a:t>3</a:t>
            </a:r>
            <a:r>
              <a:rPr kumimoji="1" lang="ja-JP" altLang="en-US" dirty="0"/>
              <a:t>社が調査し、調査の抜け漏れを減らすことにした。</a:t>
            </a:r>
          </a:p>
        </p:txBody>
      </p:sp>
    </p:spTree>
    <p:extLst>
      <p:ext uri="{BB962C8B-B14F-4D97-AF65-F5344CB8AC3E}">
        <p14:creationId xmlns:p14="http://schemas.microsoft.com/office/powerpoint/2010/main" val="2347318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308" b="-14308"/>
          <a:stretch/>
        </p:blipFill>
        <p:spPr bwMode="auto">
          <a:xfrm>
            <a:off x="1441018" y="990600"/>
            <a:ext cx="6637337"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938" y="3933056"/>
            <a:ext cx="6637337"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ボックス 1"/>
          <p:cNvSpPr txBox="1"/>
          <p:nvPr/>
        </p:nvSpPr>
        <p:spPr>
          <a:xfrm>
            <a:off x="683568" y="364014"/>
            <a:ext cx="1646605" cy="369332"/>
          </a:xfrm>
          <a:prstGeom prst="rect">
            <a:avLst/>
          </a:prstGeom>
          <a:noFill/>
        </p:spPr>
        <p:txBody>
          <a:bodyPr wrap="none" rtlCol="0">
            <a:spAutoFit/>
          </a:bodyPr>
          <a:lstStyle/>
          <a:p>
            <a:r>
              <a:rPr kumimoji="1" lang="en-US" altLang="ja-JP" dirty="0"/>
              <a:t>Bus</a:t>
            </a:r>
            <a:r>
              <a:rPr kumimoji="1" lang="ja-JP" altLang="en-US" dirty="0"/>
              <a:t>　</a:t>
            </a:r>
            <a:r>
              <a:rPr lang="en-US" altLang="ja-JP" dirty="0"/>
              <a:t> Element</a:t>
            </a:r>
            <a:endParaRPr kumimoji="1" lang="ja-JP" altLang="en-US" dirty="0"/>
          </a:p>
        </p:txBody>
      </p:sp>
      <p:sp>
        <p:nvSpPr>
          <p:cNvPr id="5" name="テキスト ボックス 4"/>
          <p:cNvSpPr txBox="1"/>
          <p:nvPr/>
        </p:nvSpPr>
        <p:spPr>
          <a:xfrm>
            <a:off x="3059832" y="904717"/>
            <a:ext cx="1954381" cy="369332"/>
          </a:xfrm>
          <a:prstGeom prst="rect">
            <a:avLst/>
          </a:prstGeom>
          <a:noFill/>
        </p:spPr>
        <p:txBody>
          <a:bodyPr wrap="none" rtlCol="0">
            <a:spAutoFit/>
          </a:bodyPr>
          <a:lstStyle/>
          <a:p>
            <a:r>
              <a:rPr kumimoji="1" lang="en-US" altLang="ja-JP" dirty="0"/>
              <a:t>Bus</a:t>
            </a:r>
            <a:r>
              <a:rPr lang="en-US" altLang="ja-JP" dirty="0"/>
              <a:t> Element</a:t>
            </a:r>
            <a:r>
              <a:rPr kumimoji="1" lang="ja-JP" altLang="en-US" dirty="0"/>
              <a:t>使用</a:t>
            </a:r>
          </a:p>
        </p:txBody>
      </p:sp>
      <p:sp>
        <p:nvSpPr>
          <p:cNvPr id="6" name="テキスト ボックス 5"/>
          <p:cNvSpPr txBox="1"/>
          <p:nvPr/>
        </p:nvSpPr>
        <p:spPr>
          <a:xfrm>
            <a:off x="1951836" y="3837963"/>
            <a:ext cx="1107996" cy="369332"/>
          </a:xfrm>
          <a:prstGeom prst="rect">
            <a:avLst/>
          </a:prstGeom>
          <a:noFill/>
        </p:spPr>
        <p:txBody>
          <a:bodyPr wrap="none" rtlCol="0">
            <a:spAutoFit/>
          </a:bodyPr>
          <a:lstStyle/>
          <a:p>
            <a:r>
              <a:rPr kumimoji="1" lang="ja-JP" altLang="en-US" dirty="0"/>
              <a:t>従来方法</a:t>
            </a:r>
          </a:p>
        </p:txBody>
      </p:sp>
      <p:cxnSp>
        <p:nvCxnSpPr>
          <p:cNvPr id="4" name="直線矢印コネクタ 3"/>
          <p:cNvCxnSpPr/>
          <p:nvPr/>
        </p:nvCxnSpPr>
        <p:spPr>
          <a:xfrm flipH="1" flipV="1">
            <a:off x="3347864" y="2852936"/>
            <a:ext cx="618711" cy="50405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3957050" y="3118681"/>
            <a:ext cx="2566728" cy="369332"/>
          </a:xfrm>
          <a:prstGeom prst="rect">
            <a:avLst/>
          </a:prstGeom>
          <a:noFill/>
        </p:spPr>
        <p:txBody>
          <a:bodyPr wrap="none" rtlCol="0">
            <a:spAutoFit/>
          </a:bodyPr>
          <a:lstStyle/>
          <a:p>
            <a:r>
              <a:rPr kumimoji="1" lang="ja-JP" altLang="en-US" dirty="0"/>
              <a:t>名前の付け直しができる</a:t>
            </a:r>
          </a:p>
        </p:txBody>
      </p:sp>
      <p:cxnSp>
        <p:nvCxnSpPr>
          <p:cNvPr id="12" name="直線矢印コネクタ 11"/>
          <p:cNvCxnSpPr/>
          <p:nvPr/>
        </p:nvCxnSpPr>
        <p:spPr>
          <a:xfrm flipH="1">
            <a:off x="3347865" y="4117723"/>
            <a:ext cx="309354" cy="454277"/>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638169" y="3794557"/>
            <a:ext cx="4860626" cy="646331"/>
          </a:xfrm>
          <a:prstGeom prst="rect">
            <a:avLst/>
          </a:prstGeom>
          <a:noFill/>
        </p:spPr>
        <p:txBody>
          <a:bodyPr wrap="none" rtlCol="0">
            <a:spAutoFit/>
          </a:bodyPr>
          <a:lstStyle/>
          <a:p>
            <a:r>
              <a:rPr lang="ja-JP" altLang="en-US" dirty="0"/>
              <a:t>バーチャルバスでも</a:t>
            </a:r>
            <a:r>
              <a:rPr kumimoji="1" lang="ja-JP" altLang="en-US" dirty="0"/>
              <a:t>名前の付け直しができない。</a:t>
            </a:r>
            <a:endParaRPr kumimoji="1" lang="en-US" altLang="ja-JP" dirty="0"/>
          </a:p>
          <a:p>
            <a:r>
              <a:rPr lang="en-US" altLang="ja-JP" dirty="0"/>
              <a:t>Signal</a:t>
            </a:r>
            <a:r>
              <a:rPr lang="ja-JP" altLang="en-US" dirty="0"/>
              <a:t> </a:t>
            </a:r>
            <a:r>
              <a:rPr lang="en-US" altLang="ja-JP" dirty="0"/>
              <a:t>Conversion</a:t>
            </a:r>
            <a:r>
              <a:rPr lang="ja-JP" altLang="en-US" dirty="0"/>
              <a:t>等が必要</a:t>
            </a:r>
            <a:endParaRPr kumimoji="1" lang="ja-JP" altLang="en-US" dirty="0"/>
          </a:p>
        </p:txBody>
      </p:sp>
    </p:spTree>
    <p:extLst>
      <p:ext uri="{BB962C8B-B14F-4D97-AF65-F5344CB8AC3E}">
        <p14:creationId xmlns:p14="http://schemas.microsoft.com/office/powerpoint/2010/main" val="2374098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endParaRPr kumimoji="1" lang="ja-JP" altLang="en-US"/>
          </a:p>
        </p:txBody>
      </p:sp>
      <p:sp>
        <p:nvSpPr>
          <p:cNvPr id="3" name="タイトル 2"/>
          <p:cNvSpPr>
            <a:spLocks noGrp="1"/>
          </p:cNvSpPr>
          <p:nvPr>
            <p:ph type="ctrTitle"/>
          </p:nvPr>
        </p:nvSpPr>
        <p:spPr/>
        <p:txBody>
          <a:bodyPr/>
          <a:lstStyle/>
          <a:p>
            <a:pPr marL="0" indent="0"/>
            <a:r>
              <a:rPr kumimoji="1" lang="en-US" altLang="ja-JP" dirty="0"/>
              <a:t>State Writer</a:t>
            </a:r>
            <a:r>
              <a:rPr kumimoji="1" lang="ja-JP" altLang="en-US" dirty="0" err="1"/>
              <a:t>、</a:t>
            </a:r>
            <a:r>
              <a:rPr kumimoji="1" lang="en-US" altLang="ja-JP" dirty="0"/>
              <a:t> State Reader</a:t>
            </a:r>
          </a:p>
        </p:txBody>
      </p:sp>
    </p:spTree>
    <p:extLst>
      <p:ext uri="{BB962C8B-B14F-4D97-AF65-F5344CB8AC3E}">
        <p14:creationId xmlns:p14="http://schemas.microsoft.com/office/powerpoint/2010/main" val="3050814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bwMode="auto">
          <a:xfrm>
            <a:off x="1274458" y="1965960"/>
            <a:ext cx="3200400" cy="2362200"/>
          </a:xfrm>
          <a:prstGeom prst="roundRect">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2" name="タイトル 1"/>
          <p:cNvSpPr>
            <a:spLocks noGrp="1"/>
          </p:cNvSpPr>
          <p:nvPr>
            <p:ph type="title"/>
          </p:nvPr>
        </p:nvSpPr>
        <p:spPr/>
        <p:txBody>
          <a:bodyPr/>
          <a:lstStyle/>
          <a:p>
            <a:r>
              <a:rPr kumimoji="1" lang="en-US" altLang="ja-JP" dirty="0"/>
              <a:t>State Writer</a:t>
            </a:r>
            <a:endParaRPr kumimoji="1" lang="ja-JP" altLang="en-US" dirty="0"/>
          </a:p>
        </p:txBody>
      </p:sp>
      <p:sp>
        <p:nvSpPr>
          <p:cNvPr id="3" name="コンテンツ プレースホルダー 2"/>
          <p:cNvSpPr>
            <a:spLocks noGrp="1"/>
          </p:cNvSpPr>
          <p:nvPr>
            <p:ph idx="1"/>
          </p:nvPr>
        </p:nvSpPr>
        <p:spPr>
          <a:xfrm>
            <a:off x="457200" y="741680"/>
            <a:ext cx="8229600" cy="990600"/>
          </a:xfrm>
        </p:spPr>
        <p:txBody>
          <a:bodyPr/>
          <a:lstStyle/>
          <a:p>
            <a:pPr marL="0" indent="0">
              <a:buNone/>
            </a:pPr>
            <a:r>
              <a:rPr kumimoji="1" lang="ja-JP" altLang="en-US" dirty="0"/>
              <a:t>状態変数を含むブロックの状態量を操作可能。</a:t>
            </a:r>
            <a:endParaRPr kumimoji="1" lang="en-US" altLang="ja-JP" dirty="0"/>
          </a:p>
          <a:p>
            <a:pPr marL="0" indent="0">
              <a:buNone/>
            </a:pPr>
            <a:r>
              <a:rPr kumimoji="1" lang="ja-JP" altLang="en-US" dirty="0"/>
              <a:t>該当ブロックを含むモデル内に配置する。</a:t>
            </a:r>
            <a:endParaRPr kumimoji="1" lang="en-US" altLang="ja-JP" dirty="0"/>
          </a:p>
          <a:p>
            <a:pPr marL="0" indent="0">
              <a:buNone/>
            </a:pPr>
            <a:endParaRPr kumimoji="1" lang="en-US" altLang="ja-JP" dirty="0"/>
          </a:p>
          <a:p>
            <a:pPr marL="0" indent="0">
              <a:buNone/>
            </a:pPr>
            <a:endParaRPr kumimoji="1" lang="ja-JP" altLang="en-US"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058" y="2118360"/>
            <a:ext cx="2819400" cy="2028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角丸四角形吹き出し 4"/>
          <p:cNvSpPr/>
          <p:nvPr/>
        </p:nvSpPr>
        <p:spPr bwMode="auto">
          <a:xfrm>
            <a:off x="1503058" y="4556760"/>
            <a:ext cx="2933700" cy="1866900"/>
          </a:xfrm>
          <a:prstGeom prst="wedgeRoundRectCallout">
            <a:avLst>
              <a:gd name="adj1" fmla="val -29405"/>
              <a:gd name="adj2" fmla="val -73010"/>
              <a:gd name="adj3" fmla="val 16667"/>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195" y="4632960"/>
            <a:ext cx="2484783"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角丸四角形 5"/>
          <p:cNvSpPr/>
          <p:nvPr/>
        </p:nvSpPr>
        <p:spPr bwMode="auto">
          <a:xfrm>
            <a:off x="2969908" y="5394960"/>
            <a:ext cx="1352550" cy="83820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1" name="角丸四角形 10"/>
          <p:cNvSpPr/>
          <p:nvPr/>
        </p:nvSpPr>
        <p:spPr bwMode="auto">
          <a:xfrm>
            <a:off x="2493658" y="2118360"/>
            <a:ext cx="676275" cy="45720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2" name="角丸四角形吹き出し 11"/>
          <p:cNvSpPr/>
          <p:nvPr/>
        </p:nvSpPr>
        <p:spPr bwMode="auto">
          <a:xfrm>
            <a:off x="4855858" y="1965960"/>
            <a:ext cx="2933700" cy="4495800"/>
          </a:xfrm>
          <a:prstGeom prst="wedgeRoundRectCallout">
            <a:avLst>
              <a:gd name="adj1" fmla="val -66289"/>
              <a:gd name="adj2" fmla="val 35357"/>
              <a:gd name="adj3" fmla="val 16667"/>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399" y="2075180"/>
            <a:ext cx="2434617" cy="431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角丸四角形吹き出し 6"/>
          <p:cNvSpPr/>
          <p:nvPr/>
        </p:nvSpPr>
        <p:spPr bwMode="auto">
          <a:xfrm>
            <a:off x="457200" y="4709160"/>
            <a:ext cx="1556398" cy="685800"/>
          </a:xfrm>
          <a:prstGeom prst="wedgeRoundRectCallout">
            <a:avLst>
              <a:gd name="adj1" fmla="val 108913"/>
              <a:gd name="adj2" fmla="val 81909"/>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dirty="0"/>
              <a:t>State Writer</a:t>
            </a:r>
            <a:r>
              <a:rPr lang="ja-JP" altLang="en-US" dirty="0"/>
              <a:t>ブロック</a:t>
            </a:r>
            <a:endParaRPr kumimoji="1" lang="ja-JP" altLang="en-US" sz="1800" b="0" i="0" u="none" strike="noStrike" cap="none" normalizeH="0" baseline="0" dirty="0">
              <a:ln>
                <a:noFill/>
              </a:ln>
              <a:solidFill>
                <a:schemeClr val="tx1"/>
              </a:solidFill>
              <a:effectLst/>
              <a:latin typeface="Arial" charset="0"/>
              <a:ea typeface="ＭＳ Ｐゴシック" pitchFamily="50" charset="-128"/>
            </a:endParaRPr>
          </a:p>
        </p:txBody>
      </p:sp>
      <p:sp>
        <p:nvSpPr>
          <p:cNvPr id="14" name="角丸四角形吹き出し 13"/>
          <p:cNvSpPr/>
          <p:nvPr/>
        </p:nvSpPr>
        <p:spPr bwMode="auto">
          <a:xfrm>
            <a:off x="3307080" y="1732280"/>
            <a:ext cx="1556398" cy="685800"/>
          </a:xfrm>
          <a:prstGeom prst="wedgeRoundRectCallout">
            <a:avLst>
              <a:gd name="adj1" fmla="val -57059"/>
              <a:gd name="adj2" fmla="val 3968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dirty="0"/>
              <a:t>Write</a:t>
            </a:r>
            <a:r>
              <a:rPr lang="ja-JP" altLang="en-US" dirty="0"/>
              <a:t>対象にマークがつく</a:t>
            </a:r>
            <a:endParaRPr kumimoji="1" lang="ja-JP" altLang="en-US" sz="1800" b="0" i="0" u="none" strike="noStrike" cap="none" normalizeH="0" baseline="0" dirty="0">
              <a:ln>
                <a:noFill/>
              </a:ln>
              <a:solidFill>
                <a:schemeClr val="tx1"/>
              </a:solidFill>
              <a:effectLst/>
              <a:latin typeface="Arial" charset="0"/>
              <a:ea typeface="ＭＳ Ｐゴシック" pitchFamily="50" charset="-128"/>
            </a:endParaRPr>
          </a:p>
        </p:txBody>
      </p:sp>
      <p:sp>
        <p:nvSpPr>
          <p:cNvPr id="15" name="角丸四角形 14"/>
          <p:cNvSpPr/>
          <p:nvPr/>
        </p:nvSpPr>
        <p:spPr bwMode="auto">
          <a:xfrm>
            <a:off x="5128258" y="3276600"/>
            <a:ext cx="2263141" cy="114300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6" name="角丸四角形吹き出し 15"/>
          <p:cNvSpPr/>
          <p:nvPr/>
        </p:nvSpPr>
        <p:spPr bwMode="auto">
          <a:xfrm>
            <a:off x="7391399" y="4791710"/>
            <a:ext cx="1556398" cy="685800"/>
          </a:xfrm>
          <a:prstGeom prst="wedgeRoundRectCallout">
            <a:avLst>
              <a:gd name="adj1" fmla="val -55101"/>
              <a:gd name="adj2" fmla="val -100314"/>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dirty="0"/>
              <a:t>Writer</a:t>
            </a:r>
            <a:r>
              <a:rPr lang="ja-JP" altLang="en-US" dirty="0"/>
              <a:t>対象を指定</a:t>
            </a:r>
            <a:endParaRPr lang="en-US" altLang="ja-JP" dirty="0"/>
          </a:p>
        </p:txBody>
      </p:sp>
    </p:spTree>
    <p:extLst>
      <p:ext uri="{BB962C8B-B14F-4D97-AF65-F5344CB8AC3E}">
        <p14:creationId xmlns:p14="http://schemas.microsoft.com/office/powerpoint/2010/main" val="213679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bwMode="auto">
          <a:xfrm>
            <a:off x="1274458" y="1965960"/>
            <a:ext cx="3200400" cy="2362200"/>
          </a:xfrm>
          <a:prstGeom prst="roundRect">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2" name="タイトル 1"/>
          <p:cNvSpPr>
            <a:spLocks noGrp="1"/>
          </p:cNvSpPr>
          <p:nvPr>
            <p:ph type="title"/>
          </p:nvPr>
        </p:nvSpPr>
        <p:spPr/>
        <p:txBody>
          <a:bodyPr/>
          <a:lstStyle/>
          <a:p>
            <a:r>
              <a:rPr kumimoji="1" lang="en-US" altLang="ja-JP" dirty="0"/>
              <a:t>State Reader</a:t>
            </a:r>
            <a:endParaRPr kumimoji="1" lang="ja-JP" altLang="en-US" dirty="0"/>
          </a:p>
        </p:txBody>
      </p:sp>
      <p:sp>
        <p:nvSpPr>
          <p:cNvPr id="3" name="コンテンツ プレースホルダー 2"/>
          <p:cNvSpPr>
            <a:spLocks noGrp="1"/>
          </p:cNvSpPr>
          <p:nvPr>
            <p:ph idx="1"/>
          </p:nvPr>
        </p:nvSpPr>
        <p:spPr>
          <a:xfrm>
            <a:off x="457200" y="741680"/>
            <a:ext cx="8229600" cy="990600"/>
          </a:xfrm>
        </p:spPr>
        <p:txBody>
          <a:bodyPr/>
          <a:lstStyle/>
          <a:p>
            <a:pPr marL="0" indent="0">
              <a:buNone/>
            </a:pPr>
            <a:r>
              <a:rPr kumimoji="1" lang="ja-JP" altLang="en-US" dirty="0"/>
              <a:t>状態変数を含むブロックの状態量を読み込み可能。</a:t>
            </a:r>
            <a:endParaRPr kumimoji="1" lang="en-US" altLang="ja-JP" dirty="0"/>
          </a:p>
          <a:p>
            <a:pPr marL="0" indent="0">
              <a:buNone/>
            </a:pPr>
            <a:r>
              <a:rPr kumimoji="1" lang="ja-JP" altLang="en-US" dirty="0"/>
              <a:t>該当ブロックを含むモデル内に配置する。</a:t>
            </a:r>
            <a:endParaRPr kumimoji="1" lang="en-US" altLang="ja-JP" dirty="0"/>
          </a:p>
          <a:p>
            <a:pPr marL="0" indent="0">
              <a:buNone/>
            </a:pPr>
            <a:endParaRPr kumimoji="1" lang="en-US" altLang="ja-JP" dirty="0"/>
          </a:p>
          <a:p>
            <a:pPr marL="0" indent="0">
              <a:buNone/>
            </a:pPr>
            <a:endParaRPr kumimoji="1" lang="ja-JP" altLang="en-US"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058" y="2118360"/>
            <a:ext cx="2819400" cy="2028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角丸四角形吹き出し 4"/>
          <p:cNvSpPr/>
          <p:nvPr/>
        </p:nvSpPr>
        <p:spPr bwMode="auto">
          <a:xfrm>
            <a:off x="1503058" y="4556760"/>
            <a:ext cx="2933700" cy="1866900"/>
          </a:xfrm>
          <a:prstGeom prst="wedgeRoundRectCallout">
            <a:avLst>
              <a:gd name="adj1" fmla="val 22283"/>
              <a:gd name="adj2" fmla="val -70969"/>
              <a:gd name="adj3" fmla="val 16667"/>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1" name="角丸四角形 10"/>
          <p:cNvSpPr/>
          <p:nvPr/>
        </p:nvSpPr>
        <p:spPr bwMode="auto">
          <a:xfrm>
            <a:off x="2493658" y="2118360"/>
            <a:ext cx="676275" cy="45720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4" name="角丸四角形吹き出し 13"/>
          <p:cNvSpPr/>
          <p:nvPr/>
        </p:nvSpPr>
        <p:spPr bwMode="auto">
          <a:xfrm>
            <a:off x="3307080" y="1732280"/>
            <a:ext cx="1556398" cy="685800"/>
          </a:xfrm>
          <a:prstGeom prst="wedgeRoundRectCallout">
            <a:avLst>
              <a:gd name="adj1" fmla="val -57059"/>
              <a:gd name="adj2" fmla="val 3968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dirty="0"/>
              <a:t>Read</a:t>
            </a:r>
            <a:r>
              <a:rPr lang="ja-JP" altLang="en-US" dirty="0"/>
              <a:t>対象にマークがつく</a:t>
            </a:r>
            <a:endParaRPr kumimoji="1" lang="ja-JP" altLang="en-US" sz="1800" b="0" i="0" u="none" strike="noStrike" cap="none" normalizeH="0" baseline="0" dirty="0">
              <a:ln>
                <a:noFill/>
              </a:ln>
              <a:solidFill>
                <a:schemeClr val="tx1"/>
              </a:solidFill>
              <a:effectLst/>
              <a:latin typeface="Arial" charset="0"/>
              <a:ea typeface="ＭＳ Ｐゴシック" pitchFamily="50" charset="-128"/>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667723"/>
            <a:ext cx="2332679" cy="1702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角丸四角形吹き出し 6"/>
          <p:cNvSpPr/>
          <p:nvPr/>
        </p:nvSpPr>
        <p:spPr bwMode="auto">
          <a:xfrm>
            <a:off x="457200" y="4709160"/>
            <a:ext cx="1828800" cy="685800"/>
          </a:xfrm>
          <a:prstGeom prst="wedgeRoundRectCallout">
            <a:avLst>
              <a:gd name="adj1" fmla="val 56413"/>
              <a:gd name="adj2" fmla="val 94131"/>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dirty="0"/>
              <a:t>State Reader</a:t>
            </a:r>
          </a:p>
          <a:p>
            <a:pPr marL="0" marR="0" indent="0" algn="l" defTabSz="914400" rtl="0" eaLnBrk="1" fontAlgn="base" latinLnBrk="0" hangingPunct="1">
              <a:lnSpc>
                <a:spcPct val="100000"/>
              </a:lnSpc>
              <a:spcBef>
                <a:spcPct val="0"/>
              </a:spcBef>
              <a:spcAft>
                <a:spcPct val="0"/>
              </a:spcAft>
              <a:buClrTx/>
              <a:buSzTx/>
              <a:buFontTx/>
              <a:buNone/>
              <a:tabLst/>
            </a:pPr>
            <a:r>
              <a:rPr lang="ja-JP" altLang="en-US" dirty="0"/>
              <a:t>ブロック</a:t>
            </a:r>
            <a:endParaRPr kumimoji="1" lang="ja-JP" altLang="en-US" sz="1800" b="0" i="0" u="none" strike="noStrike" cap="none" normalizeH="0" baseline="0" dirty="0">
              <a:ln>
                <a:noFill/>
              </a:ln>
              <a:solidFill>
                <a:schemeClr val="tx1"/>
              </a:solidFill>
              <a:effectLst/>
              <a:latin typeface="Arial" charset="0"/>
              <a:ea typeface="ＭＳ Ｐゴシック" pitchFamily="50" charset="-128"/>
            </a:endParaRPr>
          </a:p>
        </p:txBody>
      </p:sp>
      <p:sp>
        <p:nvSpPr>
          <p:cNvPr id="6" name="角丸四角形 5"/>
          <p:cNvSpPr/>
          <p:nvPr/>
        </p:nvSpPr>
        <p:spPr bwMode="auto">
          <a:xfrm>
            <a:off x="1752600" y="5715000"/>
            <a:ext cx="1166339" cy="647122"/>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2" name="角丸四角形吹き出し 11"/>
          <p:cNvSpPr/>
          <p:nvPr/>
        </p:nvSpPr>
        <p:spPr bwMode="auto">
          <a:xfrm>
            <a:off x="4855858" y="1965960"/>
            <a:ext cx="2933700" cy="4495800"/>
          </a:xfrm>
          <a:prstGeom prst="wedgeRoundRectCallout">
            <a:avLst>
              <a:gd name="adj1" fmla="val -113821"/>
              <a:gd name="adj2" fmla="val 36882"/>
              <a:gd name="adj3" fmla="val 16667"/>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2133600"/>
            <a:ext cx="2384167" cy="4228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角丸四角形 14"/>
          <p:cNvSpPr/>
          <p:nvPr/>
        </p:nvSpPr>
        <p:spPr bwMode="auto">
          <a:xfrm>
            <a:off x="5128258" y="3276600"/>
            <a:ext cx="2263141" cy="114300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6" name="角丸四角形吹き出し 15"/>
          <p:cNvSpPr/>
          <p:nvPr/>
        </p:nvSpPr>
        <p:spPr bwMode="auto">
          <a:xfrm>
            <a:off x="7391399" y="4791710"/>
            <a:ext cx="1556398" cy="685800"/>
          </a:xfrm>
          <a:prstGeom prst="wedgeRoundRectCallout">
            <a:avLst>
              <a:gd name="adj1" fmla="val -55101"/>
              <a:gd name="adj2" fmla="val -100314"/>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dirty="0"/>
              <a:t>Read</a:t>
            </a:r>
            <a:r>
              <a:rPr lang="ja-JP" altLang="en-US" dirty="0"/>
              <a:t>対象を指定</a:t>
            </a:r>
            <a:endParaRPr lang="en-US" altLang="ja-JP" dirty="0"/>
          </a:p>
        </p:txBody>
      </p:sp>
    </p:spTree>
    <p:extLst>
      <p:ext uri="{BB962C8B-B14F-4D97-AF65-F5344CB8AC3E}">
        <p14:creationId xmlns:p14="http://schemas.microsoft.com/office/powerpoint/2010/main" val="3310075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補足資料：ブロック設置個所に対する警告</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8153400" cy="2346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コンテンツ プレースホルダー 2"/>
          <p:cNvSpPr txBox="1">
            <a:spLocks/>
          </p:cNvSpPr>
          <p:nvPr/>
        </p:nvSpPr>
        <p:spPr bwMode="auto">
          <a:xfrm>
            <a:off x="471616" y="11430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FontTx/>
              <a:buNone/>
            </a:pPr>
            <a:r>
              <a:rPr kumimoji="1" lang="ja-JP" altLang="en-US" sz="1600" kern="0" dirty="0"/>
              <a:t>●</a:t>
            </a:r>
            <a:r>
              <a:rPr kumimoji="1" lang="en-US" altLang="ja-JP" sz="1600" kern="0" dirty="0"/>
              <a:t>State Writer</a:t>
            </a:r>
          </a:p>
        </p:txBody>
      </p:sp>
      <p:sp>
        <p:nvSpPr>
          <p:cNvPr id="8" name="コンテンツ プレースホルダー 2"/>
          <p:cNvSpPr txBox="1">
            <a:spLocks/>
          </p:cNvSpPr>
          <p:nvPr/>
        </p:nvSpPr>
        <p:spPr bwMode="auto">
          <a:xfrm>
            <a:off x="471616" y="838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FontTx/>
              <a:buNone/>
            </a:pPr>
            <a:r>
              <a:rPr kumimoji="1" lang="en-US" altLang="ja-JP" sz="1600" kern="0" dirty="0"/>
              <a:t>State Writer</a:t>
            </a:r>
            <a:r>
              <a:rPr kumimoji="1" lang="ja-JP" altLang="en-US" sz="1600" kern="0" dirty="0"/>
              <a:t>を非対応箇所に設置した場合の警告文</a:t>
            </a:r>
            <a:endParaRPr kumimoji="1" lang="en-US" altLang="ja-JP" sz="1600" kern="0" dirty="0"/>
          </a:p>
        </p:txBody>
      </p:sp>
      <p:sp>
        <p:nvSpPr>
          <p:cNvPr id="3" name="コンテンツ プレースホルダー 2"/>
          <p:cNvSpPr>
            <a:spLocks noGrp="1"/>
          </p:cNvSpPr>
          <p:nvPr>
            <p:ph idx="1"/>
          </p:nvPr>
        </p:nvSpPr>
        <p:spPr>
          <a:xfrm>
            <a:off x="590550" y="3962400"/>
            <a:ext cx="8229600" cy="2419350"/>
          </a:xfrm>
        </p:spPr>
        <p:txBody>
          <a:bodyPr/>
          <a:lstStyle/>
          <a:p>
            <a:pPr marL="0" indent="0">
              <a:buNone/>
            </a:pPr>
            <a:r>
              <a:rPr kumimoji="1" lang="ja-JP" altLang="en-US" dirty="0"/>
              <a:t>分岐された関数呼び出し信号によって駆動される</a:t>
            </a:r>
            <a:endParaRPr kumimoji="1" lang="en-US" altLang="ja-JP" dirty="0"/>
          </a:p>
          <a:p>
            <a:pPr marL="0" indent="0">
              <a:buNone/>
            </a:pPr>
            <a:r>
              <a:rPr kumimoji="1" lang="en-US" altLang="ja-JP" dirty="0"/>
              <a:t>If</a:t>
            </a:r>
            <a:r>
              <a:rPr kumimoji="1" lang="ja-JP" altLang="en-US" dirty="0"/>
              <a:t>ブロック、</a:t>
            </a:r>
            <a:r>
              <a:rPr kumimoji="1" lang="en-US" altLang="ja-JP" dirty="0"/>
              <a:t>Switch</a:t>
            </a:r>
            <a:r>
              <a:rPr kumimoji="1" lang="ja-JP" altLang="en-US" dirty="0"/>
              <a:t>ブロックで制御される・・・・・・</a:t>
            </a: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668463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角丸四角形 7"/>
          <p:cNvSpPr/>
          <p:nvPr/>
        </p:nvSpPr>
        <p:spPr bwMode="auto">
          <a:xfrm>
            <a:off x="1425036" y="2209800"/>
            <a:ext cx="4343400" cy="2590800"/>
          </a:xfrm>
          <a:prstGeom prst="roundRect">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2" name="タイトル 1"/>
          <p:cNvSpPr>
            <a:spLocks noGrp="1"/>
          </p:cNvSpPr>
          <p:nvPr>
            <p:ph type="title"/>
          </p:nvPr>
        </p:nvSpPr>
        <p:spPr/>
        <p:txBody>
          <a:bodyPr/>
          <a:lstStyle/>
          <a:p>
            <a:r>
              <a:rPr lang="en-US" altLang="ja-JP" dirty="0"/>
              <a:t>State Writer</a:t>
            </a:r>
            <a:r>
              <a:rPr lang="ja-JP" altLang="en-US" dirty="0" err="1"/>
              <a:t>、</a:t>
            </a:r>
            <a:r>
              <a:rPr lang="en-US" altLang="ja-JP" dirty="0"/>
              <a:t>State Reader</a:t>
            </a:r>
            <a:r>
              <a:rPr lang="ja-JP" altLang="en-US" dirty="0" err="1"/>
              <a:t>、</a:t>
            </a:r>
            <a:r>
              <a:rPr lang="ja-JP" altLang="en-US" dirty="0"/>
              <a:t>の設置場所</a:t>
            </a:r>
            <a:endParaRPr kumimoji="1" lang="ja-JP" altLang="en-US" dirty="0"/>
          </a:p>
        </p:txBody>
      </p:sp>
      <p:sp>
        <p:nvSpPr>
          <p:cNvPr id="4" name="コンテンツ プレースホルダー 2"/>
          <p:cNvSpPr>
            <a:spLocks noGrp="1"/>
          </p:cNvSpPr>
          <p:nvPr>
            <p:ph idx="4294967295"/>
          </p:nvPr>
        </p:nvSpPr>
        <p:spPr>
          <a:xfrm>
            <a:off x="381000" y="914400"/>
            <a:ext cx="8229600" cy="1219200"/>
          </a:xfrm>
        </p:spPr>
        <p:txBody>
          <a:bodyPr/>
          <a:lstStyle/>
          <a:p>
            <a:pPr marL="0" indent="0">
              <a:buNone/>
            </a:pPr>
            <a:r>
              <a:rPr lang="en-US" altLang="ja-JP" dirty="0"/>
              <a:t>State Writer</a:t>
            </a:r>
            <a:r>
              <a:rPr lang="ja-JP" altLang="en-US" dirty="0" err="1"/>
              <a:t>、</a:t>
            </a:r>
            <a:r>
              <a:rPr lang="en-US" altLang="ja-JP" dirty="0"/>
              <a:t>State Reader</a:t>
            </a:r>
            <a:r>
              <a:rPr lang="ja-JP" altLang="en-US" dirty="0"/>
              <a:t>については、条件</a:t>
            </a:r>
            <a:r>
              <a:rPr lang="en-US" altLang="ja-JP" dirty="0"/>
              <a:t>※</a:t>
            </a:r>
            <a:r>
              <a:rPr lang="ja-JP" altLang="en-US" dirty="0"/>
              <a:t>があるが</a:t>
            </a:r>
            <a:r>
              <a:rPr lang="en-US" altLang="ja-JP" dirty="0">
                <a:solidFill>
                  <a:srgbClr val="FF0000"/>
                </a:solidFill>
              </a:rPr>
              <a:t>Initialize</a:t>
            </a:r>
            <a:r>
              <a:rPr lang="ja-JP" altLang="en-US" dirty="0">
                <a:solidFill>
                  <a:srgbClr val="FF0000"/>
                </a:solidFill>
              </a:rPr>
              <a:t>・</a:t>
            </a:r>
            <a:r>
              <a:rPr lang="en-US" altLang="ja-JP" dirty="0">
                <a:solidFill>
                  <a:srgbClr val="FF0000"/>
                </a:solidFill>
              </a:rPr>
              <a:t>Reset</a:t>
            </a:r>
            <a:r>
              <a:rPr lang="ja-JP" altLang="en-US" dirty="0">
                <a:solidFill>
                  <a:srgbClr val="FF0000"/>
                </a:solidFill>
              </a:rPr>
              <a:t>・</a:t>
            </a:r>
            <a:r>
              <a:rPr lang="en-US" altLang="ja-JP" dirty="0">
                <a:solidFill>
                  <a:srgbClr val="FF0000"/>
                </a:solidFill>
              </a:rPr>
              <a:t>Terminate function</a:t>
            </a:r>
            <a:r>
              <a:rPr lang="ja-JP" altLang="en-US" dirty="0">
                <a:solidFill>
                  <a:srgbClr val="FF0000"/>
                </a:solidFill>
              </a:rPr>
              <a:t>以外の場所にも設置可能</a:t>
            </a:r>
            <a:r>
              <a:rPr kumimoji="1" lang="ja-JP" altLang="en-US" dirty="0"/>
              <a:t>（</a:t>
            </a:r>
            <a:r>
              <a:rPr kumimoji="1" lang="en-US" altLang="ja-JP" dirty="0"/>
              <a:t>Parameter Writer</a:t>
            </a:r>
            <a:r>
              <a:rPr kumimoji="1" lang="ja-JP" altLang="en-US" dirty="0"/>
              <a:t>は不可）</a:t>
            </a:r>
            <a:endParaRPr kumimoji="1" lang="en-US" altLang="ja-JP" dirty="0"/>
          </a:p>
          <a:p>
            <a:pPr marL="0" indent="0">
              <a:buNone/>
            </a:pPr>
            <a:endParaRPr kumimoji="1" lang="ja-JP"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0798" y="2362200"/>
            <a:ext cx="4035238"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角丸四角形吹き出し 6"/>
          <p:cNvSpPr/>
          <p:nvPr/>
        </p:nvSpPr>
        <p:spPr bwMode="auto">
          <a:xfrm>
            <a:off x="5943600" y="1905000"/>
            <a:ext cx="2514600" cy="2057400"/>
          </a:xfrm>
          <a:prstGeom prst="wedgeRoundRectCallout">
            <a:avLst>
              <a:gd name="adj1" fmla="val -112500"/>
              <a:gd name="adj2" fmla="val -1389"/>
              <a:gd name="adj3" fmla="val 16667"/>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9436" y="1981200"/>
            <a:ext cx="1995921" cy="1846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角丸四角形吹き出し 11"/>
          <p:cNvSpPr/>
          <p:nvPr/>
        </p:nvSpPr>
        <p:spPr bwMode="auto">
          <a:xfrm>
            <a:off x="5890096" y="4114800"/>
            <a:ext cx="2514600" cy="2057400"/>
          </a:xfrm>
          <a:prstGeom prst="wedgeRoundRectCallout">
            <a:avLst>
              <a:gd name="adj1" fmla="val -145076"/>
              <a:gd name="adj2" fmla="val -48611"/>
              <a:gd name="adj3" fmla="val 16667"/>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9436" y="4367212"/>
            <a:ext cx="1973157"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コンテンツ プレースホルダー 2"/>
          <p:cNvSpPr txBox="1">
            <a:spLocks/>
          </p:cNvSpPr>
          <p:nvPr/>
        </p:nvSpPr>
        <p:spPr bwMode="auto">
          <a:xfrm>
            <a:off x="381000" y="4953000"/>
            <a:ext cx="5638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FontTx/>
              <a:buNone/>
            </a:pPr>
            <a:r>
              <a:rPr kumimoji="1" lang="en-US" altLang="ja-JP" sz="1800" kern="0" dirty="0"/>
              <a:t>※</a:t>
            </a:r>
            <a:r>
              <a:rPr kumimoji="1" lang="ja-JP" altLang="en-US" sz="1800" kern="0" dirty="0"/>
              <a:t>該当ブロック設置場所と、</a:t>
            </a:r>
            <a:r>
              <a:rPr kumimoji="1" lang="en-US" altLang="ja-JP" sz="1800" kern="0" dirty="0"/>
              <a:t>state</a:t>
            </a:r>
            <a:r>
              <a:rPr lang="ja-JP" altLang="en-US" sz="1800" kern="0" dirty="0"/>
              <a:t> </a:t>
            </a:r>
            <a:r>
              <a:rPr lang="en-US" altLang="ja-JP" sz="1800" kern="0" dirty="0"/>
              <a:t>read</a:t>
            </a:r>
            <a:r>
              <a:rPr lang="ja-JP" altLang="en-US" sz="1800" kern="0" dirty="0"/>
              <a:t>・</a:t>
            </a:r>
            <a:r>
              <a:rPr lang="en-US" altLang="ja-JP" sz="1800" kern="0" dirty="0"/>
              <a:t>write</a:t>
            </a:r>
            <a:r>
              <a:rPr lang="ja-JP" altLang="en-US" sz="1800" kern="0" dirty="0"/>
              <a:t>対象が、</a:t>
            </a:r>
            <a:endParaRPr lang="en-US" altLang="ja-JP" sz="1800" kern="0" dirty="0"/>
          </a:p>
          <a:p>
            <a:pPr marL="0" indent="0">
              <a:buFontTx/>
              <a:buNone/>
            </a:pPr>
            <a:r>
              <a:rPr kumimoji="1" lang="ja-JP" altLang="en-US" sz="1800" kern="0" dirty="0"/>
              <a:t>・</a:t>
            </a:r>
            <a:r>
              <a:rPr kumimoji="1" lang="en-US" altLang="ja-JP" sz="1800" kern="0" dirty="0"/>
              <a:t>if</a:t>
            </a:r>
            <a:r>
              <a:rPr kumimoji="1" lang="ja-JP" altLang="en-US" sz="1800" kern="0" dirty="0"/>
              <a:t>や</a:t>
            </a:r>
            <a:r>
              <a:rPr kumimoji="1" lang="en-US" altLang="ja-JP" sz="1800" kern="0" dirty="0"/>
              <a:t>switch case</a:t>
            </a:r>
            <a:r>
              <a:rPr kumimoji="1" lang="ja-JP" altLang="en-US" sz="1800" kern="0" dirty="0"/>
              <a:t>で分岐している</a:t>
            </a:r>
            <a:endParaRPr kumimoji="1" lang="en-US" altLang="ja-JP" sz="1800" kern="0" dirty="0"/>
          </a:p>
          <a:p>
            <a:pPr marL="0" indent="0">
              <a:buFontTx/>
              <a:buNone/>
            </a:pPr>
            <a:r>
              <a:rPr lang="ja-JP" altLang="en-US" sz="1800" kern="0" dirty="0"/>
              <a:t>・</a:t>
            </a:r>
            <a:r>
              <a:rPr lang="en-US" altLang="ja-JP" sz="1800" kern="0" dirty="0"/>
              <a:t>Function-call sprit</a:t>
            </a:r>
            <a:r>
              <a:rPr lang="ja-JP" altLang="en-US" sz="1800" kern="0" dirty="0"/>
              <a:t>で異なる実行順序が指定されている</a:t>
            </a:r>
            <a:endParaRPr lang="en-US" altLang="ja-JP" sz="1800" kern="0" dirty="0"/>
          </a:p>
          <a:p>
            <a:pPr marL="0" indent="0">
              <a:buFontTx/>
              <a:buNone/>
            </a:pPr>
            <a:r>
              <a:rPr kumimoji="1" lang="ja-JP" altLang="en-US" sz="1800" kern="0" dirty="0"/>
              <a:t>のいずれかに該当する必要あり</a:t>
            </a:r>
          </a:p>
        </p:txBody>
      </p:sp>
    </p:spTree>
    <p:extLst>
      <p:ext uri="{BB962C8B-B14F-4D97-AF65-F5344CB8AC3E}">
        <p14:creationId xmlns:p14="http://schemas.microsoft.com/office/powerpoint/2010/main" val="764416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進捗状況</a:t>
            </a:r>
          </a:p>
        </p:txBody>
      </p:sp>
      <p:graphicFrame>
        <p:nvGraphicFramePr>
          <p:cNvPr id="3" name="表 2"/>
          <p:cNvGraphicFramePr>
            <a:graphicFrameLocks noGrp="1"/>
          </p:cNvGraphicFramePr>
          <p:nvPr>
            <p:extLst>
              <p:ext uri="{D42A27DB-BD31-4B8C-83A1-F6EECF244321}">
                <p14:modId xmlns:p14="http://schemas.microsoft.com/office/powerpoint/2010/main" val="531606830"/>
              </p:ext>
            </p:extLst>
          </p:nvPr>
        </p:nvGraphicFramePr>
        <p:xfrm>
          <a:off x="1143000" y="990600"/>
          <a:ext cx="3909982" cy="5244495"/>
        </p:xfrm>
        <a:graphic>
          <a:graphicData uri="http://schemas.openxmlformats.org/drawingml/2006/table">
            <a:tbl>
              <a:tblPr>
                <a:tableStyleId>{5940675A-B579-460E-94D1-54222C63F5DA}</a:tableStyleId>
              </a:tblPr>
              <a:tblGrid>
                <a:gridCol w="1752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42982">
                  <a:extLst>
                    <a:ext uri="{9D8B030D-6E8A-4147-A177-3AD203B41FA5}">
                      <a16:colId xmlns:a16="http://schemas.microsoft.com/office/drawing/2014/main" val="20002"/>
                    </a:ext>
                  </a:extLst>
                </a:gridCol>
              </a:tblGrid>
              <a:tr h="190875">
                <a:tc>
                  <a:txBody>
                    <a:bodyPr/>
                    <a:lstStyle/>
                    <a:p>
                      <a:pPr algn="ctr" fontAlgn="ctr"/>
                      <a:r>
                        <a:rPr lang="ja-JP" altLang="en-US" sz="900" u="none" strike="noStrike" dirty="0">
                          <a:effectLst/>
                        </a:rPr>
                        <a:t>ブロック名</a:t>
                      </a:r>
                      <a:endParaRPr lang="ja-JP" altLang="en-US" sz="900" b="0" i="0" u="none" strike="noStrike" dirty="0">
                        <a:solidFill>
                          <a:srgbClr val="000000"/>
                        </a:solidFill>
                        <a:effectLst/>
                        <a:latin typeface="ＭＳ Ｐゴシック"/>
                      </a:endParaRPr>
                    </a:p>
                  </a:txBody>
                  <a:tcPr marL="0" marR="0" marT="0" marB="0" anchor="ctr"/>
                </a:tc>
                <a:tc>
                  <a:txBody>
                    <a:bodyPr/>
                    <a:lstStyle/>
                    <a:p>
                      <a:pPr algn="ctr" fontAlgn="ctr"/>
                      <a:r>
                        <a:rPr lang="ja-JP" altLang="en-US" sz="900" u="none" strike="noStrike">
                          <a:effectLst/>
                        </a:rPr>
                        <a:t>追加バージョン</a:t>
                      </a:r>
                      <a:endParaRPr lang="ja-JP" altLang="en-US" sz="900" b="0" i="0" u="none" strike="noStrike">
                        <a:solidFill>
                          <a:srgbClr val="000000"/>
                        </a:solidFill>
                        <a:effectLst/>
                        <a:latin typeface="ＭＳ Ｐゴシック"/>
                      </a:endParaRPr>
                    </a:p>
                  </a:txBody>
                  <a:tcPr marL="0" marR="0" marT="0" marB="0" anchor="ctr"/>
                </a:tc>
                <a:tc>
                  <a:txBody>
                    <a:bodyPr/>
                    <a:lstStyle/>
                    <a:p>
                      <a:pPr algn="ctr" fontAlgn="ctr"/>
                      <a:r>
                        <a:rPr lang="ja-JP" altLang="en-US" sz="900" u="none" strike="noStrike">
                          <a:effectLst/>
                        </a:rPr>
                        <a:t>状況</a:t>
                      </a:r>
                      <a:endParaRPr lang="ja-JP" altLang="en-US" sz="900" b="0" i="0" u="none" strike="noStrike">
                        <a:solidFill>
                          <a:srgbClr val="000000"/>
                        </a:solidFill>
                        <a:effectLst/>
                        <a:latin typeface="ＭＳ Ｐゴシック"/>
                      </a:endParaRPr>
                    </a:p>
                  </a:txBody>
                  <a:tcPr marL="0" marR="0" marT="0" marB="0" anchor="ctr"/>
                </a:tc>
                <a:extLst>
                  <a:ext uri="{0D108BD9-81ED-4DB2-BD59-A6C34878D82A}">
                    <a16:rowId xmlns:a16="http://schemas.microsoft.com/office/drawing/2014/main" val="10000"/>
                  </a:ext>
                </a:extLst>
              </a:tr>
              <a:tr h="190125">
                <a:tc>
                  <a:txBody>
                    <a:bodyPr/>
                    <a:lstStyle/>
                    <a:p>
                      <a:pPr algn="ctr" fontAlgn="ctr"/>
                      <a:r>
                        <a:rPr lang="en-US" sz="900" u="none" strike="noStrike" dirty="0">
                          <a:solidFill>
                            <a:srgbClr val="FF0000"/>
                          </a:solidFill>
                          <a:effectLst/>
                        </a:rPr>
                        <a:t>Subsystem Reference</a:t>
                      </a:r>
                      <a:endParaRPr lang="en-US" sz="900" b="0" i="0" u="none" strike="noStrike" dirty="0">
                        <a:solidFill>
                          <a:srgbClr val="FF0000"/>
                        </a:solidFill>
                        <a:effectLst/>
                        <a:latin typeface="ＭＳ Ｐゴシック"/>
                      </a:endParaRPr>
                    </a:p>
                  </a:txBody>
                  <a:tcPr marL="0" marR="0" marT="0" marB="0" anchor="ctr"/>
                </a:tc>
                <a:tc>
                  <a:txBody>
                    <a:bodyPr/>
                    <a:lstStyle/>
                    <a:p>
                      <a:pPr algn="ctr" fontAlgn="ctr"/>
                      <a:r>
                        <a:rPr lang="en-US" sz="900" u="none" strike="noStrike" dirty="0" err="1">
                          <a:solidFill>
                            <a:srgbClr val="FF0000"/>
                          </a:solidFill>
                          <a:effectLst/>
                        </a:rPr>
                        <a:t>R2019b</a:t>
                      </a:r>
                      <a:endParaRPr lang="en-US" sz="900" b="0" i="0" u="none" strike="noStrike" dirty="0">
                        <a:solidFill>
                          <a:srgbClr val="FF0000"/>
                        </a:solidFill>
                        <a:effectLst/>
                        <a:latin typeface="ＭＳ Ｐゴシック"/>
                      </a:endParaRPr>
                    </a:p>
                  </a:txBody>
                  <a:tcPr marL="0" marR="0" marT="0" marB="0" anchor="ctr"/>
                </a:tc>
                <a:tc>
                  <a:txBody>
                    <a:bodyPr/>
                    <a:lstStyle/>
                    <a:p>
                      <a:pPr algn="ctr" fontAlgn="ctr"/>
                      <a:r>
                        <a:rPr lang="en-US" altLang="ja-JP" sz="900" u="none" strike="noStrike" dirty="0">
                          <a:solidFill>
                            <a:srgbClr val="FF0000"/>
                          </a:solidFill>
                          <a:effectLst/>
                        </a:rPr>
                        <a:t>2</a:t>
                      </a:r>
                      <a:r>
                        <a:rPr lang="ja-JP" altLang="en-US" sz="900" u="none" strike="noStrike" dirty="0">
                          <a:solidFill>
                            <a:srgbClr val="FF0000"/>
                          </a:solidFill>
                          <a:effectLst/>
                        </a:rPr>
                        <a:t>回</a:t>
                      </a:r>
                      <a:r>
                        <a:rPr lang="en-US" sz="900" u="none" strike="noStrike" dirty="0" err="1">
                          <a:solidFill>
                            <a:srgbClr val="FF0000"/>
                          </a:solidFill>
                          <a:effectLst/>
                        </a:rPr>
                        <a:t>WG</a:t>
                      </a:r>
                      <a:r>
                        <a:rPr lang="ja-JP" altLang="en-US" sz="900" u="none" strike="noStrike" dirty="0" err="1">
                          <a:solidFill>
                            <a:srgbClr val="FF0000"/>
                          </a:solidFill>
                          <a:effectLst/>
                        </a:rPr>
                        <a:t>にて</a:t>
                      </a:r>
                      <a:r>
                        <a:rPr lang="ja-JP" altLang="en-US" sz="900" u="none" strike="noStrike" dirty="0">
                          <a:solidFill>
                            <a:srgbClr val="FF0000"/>
                          </a:solidFill>
                          <a:effectLst/>
                        </a:rPr>
                        <a:t>済</a:t>
                      </a:r>
                      <a:endParaRPr lang="ja-JP" altLang="en-US" sz="900" b="0" i="0" u="none" strike="noStrike" dirty="0">
                        <a:solidFill>
                          <a:srgbClr val="FF0000"/>
                        </a:solidFill>
                        <a:effectLst/>
                        <a:latin typeface="ＭＳ Ｐゴシック"/>
                      </a:endParaRPr>
                    </a:p>
                  </a:txBody>
                  <a:tcPr marL="0" marR="0" marT="0" marB="0" anchor="ctr"/>
                </a:tc>
                <a:extLst>
                  <a:ext uri="{0D108BD9-81ED-4DB2-BD59-A6C34878D82A}">
                    <a16:rowId xmlns:a16="http://schemas.microsoft.com/office/drawing/2014/main" val="10001"/>
                  </a:ext>
                </a:extLst>
              </a:tr>
              <a:tr h="190875">
                <a:tc>
                  <a:txBody>
                    <a:bodyPr/>
                    <a:lstStyle/>
                    <a:p>
                      <a:pPr algn="ctr" fontAlgn="ctr"/>
                      <a:r>
                        <a:rPr lang="ja-JP" altLang="en-US" sz="900" u="none" strike="noStrike" dirty="0">
                          <a:effectLst/>
                        </a:rPr>
                        <a:t>モデルリファレンス</a:t>
                      </a:r>
                      <a:endParaRPr lang="ja-JP" altLang="en-US" sz="900" b="0" i="0" u="none" strike="noStrike" dirty="0">
                        <a:solidFill>
                          <a:srgbClr val="000000"/>
                        </a:solidFill>
                        <a:effectLst/>
                        <a:latin typeface="ＭＳ Ｐゴシック"/>
                      </a:endParaRPr>
                    </a:p>
                  </a:txBody>
                  <a:tcPr marL="0" marR="0" marT="0" marB="0" anchor="ctr"/>
                </a:tc>
                <a:tc>
                  <a:txBody>
                    <a:bodyPr/>
                    <a:lstStyle/>
                    <a:p>
                      <a:pPr algn="ctr" fontAlgn="ctr"/>
                      <a:endParaRPr lang="ja-JP" altLang="en-US" sz="900" b="0" i="0" u="none" strike="noStrike" dirty="0">
                        <a:solidFill>
                          <a:srgbClr val="000000"/>
                        </a:solidFill>
                        <a:effectLst/>
                        <a:latin typeface="ＭＳ Ｐゴシック"/>
                      </a:endParaRPr>
                    </a:p>
                  </a:txBody>
                  <a:tcPr marL="0" marR="0" marT="0" marB="0" anchor="ctr"/>
                </a:tc>
                <a:tc>
                  <a:txBody>
                    <a:bodyPr/>
                    <a:lstStyle/>
                    <a:p>
                      <a:pPr algn="ctr" fontAlgn="ctr"/>
                      <a:r>
                        <a:rPr lang="ja-JP" altLang="en-US" sz="900" u="none" strike="noStrike" dirty="0">
                          <a:effectLst/>
                        </a:rPr>
                        <a:t>　</a:t>
                      </a:r>
                      <a:endParaRPr lang="ja-JP" altLang="en-US" sz="900" b="0" i="0" u="none" strike="noStrike" dirty="0">
                        <a:solidFill>
                          <a:srgbClr val="000000"/>
                        </a:solidFill>
                        <a:effectLst/>
                        <a:latin typeface="ＭＳ Ｐゴシック"/>
                      </a:endParaRPr>
                    </a:p>
                  </a:txBody>
                  <a:tcPr marL="0" marR="0" marT="0" marB="0" anchor="ctr"/>
                </a:tc>
                <a:extLst>
                  <a:ext uri="{0D108BD9-81ED-4DB2-BD59-A6C34878D82A}">
                    <a16:rowId xmlns:a16="http://schemas.microsoft.com/office/drawing/2014/main" val="10002"/>
                  </a:ext>
                </a:extLst>
              </a:tr>
              <a:tr h="190875">
                <a:tc>
                  <a:txBody>
                    <a:bodyPr/>
                    <a:lstStyle/>
                    <a:p>
                      <a:pPr algn="ctr" fontAlgn="ctr"/>
                      <a:r>
                        <a:rPr lang="en-US" sz="900" u="none" strike="noStrike" dirty="0">
                          <a:effectLst/>
                        </a:rPr>
                        <a:t>Messages &amp; Events</a:t>
                      </a:r>
                      <a:r>
                        <a:rPr lang="ja-JP" altLang="en-US" sz="900" u="none" strike="noStrike" dirty="0">
                          <a:effectLst/>
                        </a:rPr>
                        <a:t>カテゴリ</a:t>
                      </a:r>
                      <a:endParaRPr lang="ja-JP" altLang="en-US" sz="900" b="0" i="0" u="none" strike="noStrike" dirty="0">
                        <a:solidFill>
                          <a:srgbClr val="000000"/>
                        </a:solidFill>
                        <a:effectLst/>
                        <a:latin typeface="ＭＳ Ｐゴシック"/>
                      </a:endParaRPr>
                    </a:p>
                  </a:txBody>
                  <a:tcPr marL="0" marR="0" marT="0" marB="0" anchor="ctr"/>
                </a:tc>
                <a:tc>
                  <a:txBody>
                    <a:bodyPr/>
                    <a:lstStyle/>
                    <a:p>
                      <a:pPr algn="ctr" fontAlgn="ctr"/>
                      <a:r>
                        <a:rPr lang="en-US" sz="900" u="none" strike="noStrike" dirty="0" err="1">
                          <a:effectLst/>
                        </a:rPr>
                        <a:t>R2019b</a:t>
                      </a:r>
                      <a:endParaRPr lang="en-US" sz="900" b="0" i="0" u="none" strike="noStrike" dirty="0">
                        <a:solidFill>
                          <a:srgbClr val="000000"/>
                        </a:solidFill>
                        <a:effectLst/>
                        <a:latin typeface="ＭＳ Ｐゴシック"/>
                      </a:endParaRPr>
                    </a:p>
                  </a:txBody>
                  <a:tcPr marL="0" marR="0" marT="0" marB="0" anchor="ctr"/>
                </a:tc>
                <a:tc>
                  <a:txBody>
                    <a:bodyPr/>
                    <a:lstStyle/>
                    <a:p>
                      <a:pPr algn="ctr" fontAlgn="ctr"/>
                      <a:r>
                        <a:rPr lang="ja-JP" altLang="en-US" sz="900" u="none" strike="noStrike">
                          <a:effectLst/>
                        </a:rPr>
                        <a:t>　</a:t>
                      </a:r>
                      <a:endParaRPr lang="ja-JP" altLang="en-US" sz="900" b="0" i="0" u="none" strike="noStrike">
                        <a:solidFill>
                          <a:srgbClr val="000000"/>
                        </a:solidFill>
                        <a:effectLst/>
                        <a:latin typeface="ＭＳ Ｐゴシック"/>
                      </a:endParaRPr>
                    </a:p>
                  </a:txBody>
                  <a:tcPr marL="0" marR="0" marT="0" marB="0" anchor="ctr"/>
                </a:tc>
                <a:extLst>
                  <a:ext uri="{0D108BD9-81ED-4DB2-BD59-A6C34878D82A}">
                    <a16:rowId xmlns:a16="http://schemas.microsoft.com/office/drawing/2014/main" val="10003"/>
                  </a:ext>
                </a:extLst>
              </a:tr>
              <a:tr h="190875">
                <a:tc>
                  <a:txBody>
                    <a:bodyPr/>
                    <a:lstStyle/>
                    <a:p>
                      <a:pPr algn="ctr" fontAlgn="ctr"/>
                      <a:r>
                        <a:rPr lang="en-US" sz="900" u="none" strike="noStrike" dirty="0">
                          <a:effectLst/>
                        </a:rPr>
                        <a:t>　↑　Sequence Viewer</a:t>
                      </a:r>
                      <a:endParaRPr lang="en-US" sz="900" b="0" i="0" u="none" strike="noStrike" dirty="0">
                        <a:solidFill>
                          <a:srgbClr val="000000"/>
                        </a:solidFill>
                        <a:effectLst/>
                        <a:latin typeface="ＭＳ Ｐゴシック"/>
                      </a:endParaRPr>
                    </a:p>
                  </a:txBody>
                  <a:tcPr marL="0" marR="0" marT="0" marB="0" anchor="ctr"/>
                </a:tc>
                <a:tc>
                  <a:txBody>
                    <a:bodyPr/>
                    <a:lstStyle/>
                    <a:p>
                      <a:pPr algn="ctr" fontAlgn="ctr"/>
                      <a:r>
                        <a:rPr lang="en-US" sz="900" u="none" strike="noStrike">
                          <a:effectLst/>
                        </a:rPr>
                        <a:t>R2019b</a:t>
                      </a:r>
                      <a:endParaRPr lang="en-US" sz="900" b="0" i="0" u="none" strike="noStrike">
                        <a:solidFill>
                          <a:srgbClr val="000000"/>
                        </a:solidFill>
                        <a:effectLst/>
                        <a:latin typeface="ＭＳ Ｐゴシック"/>
                      </a:endParaRPr>
                    </a:p>
                  </a:txBody>
                  <a:tcPr marL="0" marR="0" marT="0" marB="0" anchor="ctr"/>
                </a:tc>
                <a:tc>
                  <a:txBody>
                    <a:bodyPr/>
                    <a:lstStyle/>
                    <a:p>
                      <a:pPr algn="ctr" fontAlgn="ctr"/>
                      <a:r>
                        <a:rPr lang="ja-JP" altLang="en-US" sz="900" u="none" strike="noStrike">
                          <a:effectLst/>
                        </a:rPr>
                        <a:t>　</a:t>
                      </a:r>
                      <a:endParaRPr lang="ja-JP" altLang="en-US" sz="900" b="0" i="0" u="none" strike="noStrike">
                        <a:solidFill>
                          <a:srgbClr val="000000"/>
                        </a:solidFill>
                        <a:effectLst/>
                        <a:latin typeface="ＭＳ Ｐゴシック"/>
                      </a:endParaRPr>
                    </a:p>
                  </a:txBody>
                  <a:tcPr marL="0" marR="0" marT="0" marB="0" anchor="ctr"/>
                </a:tc>
                <a:extLst>
                  <a:ext uri="{0D108BD9-81ED-4DB2-BD59-A6C34878D82A}">
                    <a16:rowId xmlns:a16="http://schemas.microsoft.com/office/drawing/2014/main" val="10004"/>
                  </a:ext>
                </a:extLst>
              </a:tr>
              <a:tr h="190875">
                <a:tc>
                  <a:txBody>
                    <a:bodyPr/>
                    <a:lstStyle/>
                    <a:p>
                      <a:pPr algn="ctr" fontAlgn="ctr"/>
                      <a:r>
                        <a:rPr lang="en-US" sz="900" u="none" strike="noStrike">
                          <a:solidFill>
                            <a:srgbClr val="FF0000"/>
                          </a:solidFill>
                          <a:effectLst/>
                        </a:rPr>
                        <a:t>C Caller</a:t>
                      </a:r>
                      <a:endParaRPr lang="en-US" sz="900" b="0" i="0" u="none" strike="noStrike">
                        <a:solidFill>
                          <a:srgbClr val="FF0000"/>
                        </a:solidFill>
                        <a:effectLst/>
                        <a:latin typeface="ＭＳ Ｐゴシック"/>
                      </a:endParaRPr>
                    </a:p>
                  </a:txBody>
                  <a:tcPr marL="0" marR="0" marT="0" marB="0" anchor="ctr"/>
                </a:tc>
                <a:tc>
                  <a:txBody>
                    <a:bodyPr/>
                    <a:lstStyle/>
                    <a:p>
                      <a:pPr algn="ctr" fontAlgn="ctr"/>
                      <a:r>
                        <a:rPr lang="en-US" sz="900" u="none" strike="noStrike" dirty="0" err="1">
                          <a:solidFill>
                            <a:srgbClr val="FF0000"/>
                          </a:solidFill>
                          <a:effectLst/>
                        </a:rPr>
                        <a:t>R2018b</a:t>
                      </a:r>
                      <a:endParaRPr lang="en-US" sz="900" b="0" i="0" u="none" strike="noStrike" dirty="0">
                        <a:solidFill>
                          <a:srgbClr val="FF0000"/>
                        </a:solidFill>
                        <a:effectLst/>
                        <a:latin typeface="ＭＳ Ｐゴシック"/>
                      </a:endParaRPr>
                    </a:p>
                  </a:txBody>
                  <a:tcPr marL="0" marR="0" marT="0" marB="0" anchor="ctr"/>
                </a:tc>
                <a:tc>
                  <a:txBody>
                    <a:bodyPr/>
                    <a:lstStyle/>
                    <a:p>
                      <a:pPr algn="ctr" fontAlgn="ctr"/>
                      <a:r>
                        <a:rPr lang="en-US" sz="900" u="none" strike="noStrike" dirty="0">
                          <a:solidFill>
                            <a:srgbClr val="FF0000"/>
                          </a:solidFill>
                          <a:effectLst/>
                        </a:rPr>
                        <a:t>B:</a:t>
                      </a:r>
                      <a:r>
                        <a:rPr lang="ja-JP" altLang="en-US" sz="900" u="none" strike="noStrike" dirty="0">
                          <a:solidFill>
                            <a:srgbClr val="FF0000"/>
                          </a:solidFill>
                          <a:effectLst/>
                        </a:rPr>
                        <a:t>第</a:t>
                      </a:r>
                      <a:r>
                        <a:rPr lang="en-US" altLang="ja-JP" sz="900" u="none" strike="noStrike" dirty="0">
                          <a:solidFill>
                            <a:srgbClr val="FF0000"/>
                          </a:solidFill>
                          <a:effectLst/>
                        </a:rPr>
                        <a:t>1</a:t>
                      </a:r>
                      <a:r>
                        <a:rPr lang="ja-JP" altLang="en-US" sz="900" u="none" strike="noStrike" dirty="0">
                          <a:solidFill>
                            <a:srgbClr val="FF0000"/>
                          </a:solidFill>
                          <a:effectLst/>
                        </a:rPr>
                        <a:t>回済</a:t>
                      </a:r>
                      <a:endParaRPr lang="ja-JP" altLang="en-US" sz="900" b="0" i="0" u="none" strike="noStrike" dirty="0">
                        <a:solidFill>
                          <a:srgbClr val="FF0000"/>
                        </a:solidFill>
                        <a:effectLst/>
                        <a:latin typeface="ＭＳ Ｐゴシック"/>
                      </a:endParaRPr>
                    </a:p>
                  </a:txBody>
                  <a:tcPr marL="0" marR="0" marT="0" marB="0" anchor="ctr"/>
                </a:tc>
                <a:extLst>
                  <a:ext uri="{0D108BD9-81ED-4DB2-BD59-A6C34878D82A}">
                    <a16:rowId xmlns:a16="http://schemas.microsoft.com/office/drawing/2014/main" val="10005"/>
                  </a:ext>
                </a:extLst>
              </a:tr>
              <a:tr h="190875">
                <a:tc>
                  <a:txBody>
                    <a:bodyPr/>
                    <a:lstStyle/>
                    <a:p>
                      <a:pPr algn="ctr" fontAlgn="ctr"/>
                      <a:r>
                        <a:rPr lang="en-US" sz="900" u="none" strike="noStrike">
                          <a:effectLst/>
                        </a:rPr>
                        <a:t>String</a:t>
                      </a:r>
                      <a:r>
                        <a:rPr lang="ja-JP" altLang="en-US" sz="900" u="none" strike="noStrike">
                          <a:effectLst/>
                        </a:rPr>
                        <a:t>系ブロック</a:t>
                      </a:r>
                      <a:endParaRPr lang="ja-JP" altLang="en-US" sz="900" b="0" i="0" u="none" strike="noStrike">
                        <a:solidFill>
                          <a:srgbClr val="000000"/>
                        </a:solidFill>
                        <a:effectLst/>
                        <a:latin typeface="ＭＳ Ｐゴシック"/>
                      </a:endParaRPr>
                    </a:p>
                  </a:txBody>
                  <a:tcPr marL="0" marR="0" marT="0" marB="0" anchor="ctr"/>
                </a:tc>
                <a:tc>
                  <a:txBody>
                    <a:bodyPr/>
                    <a:lstStyle/>
                    <a:p>
                      <a:pPr algn="ctr" fontAlgn="ctr"/>
                      <a:r>
                        <a:rPr lang="en-US" sz="900" u="none" strike="noStrike">
                          <a:effectLst/>
                        </a:rPr>
                        <a:t>R2018a</a:t>
                      </a:r>
                      <a:endParaRPr lang="en-US" sz="900" b="0" i="0" u="none" strike="noStrike">
                        <a:solidFill>
                          <a:srgbClr val="000000"/>
                        </a:solidFill>
                        <a:effectLst/>
                        <a:latin typeface="ＭＳ Ｐゴシック"/>
                      </a:endParaRPr>
                    </a:p>
                  </a:txBody>
                  <a:tcPr marL="0" marR="0" marT="0" marB="0" anchor="ctr"/>
                </a:tc>
                <a:tc>
                  <a:txBody>
                    <a:bodyPr/>
                    <a:lstStyle/>
                    <a:p>
                      <a:pPr algn="ctr" fontAlgn="ctr"/>
                      <a:r>
                        <a:rPr lang="ja-JP" altLang="en-US" sz="900" u="none" strike="noStrike">
                          <a:effectLst/>
                        </a:rPr>
                        <a:t>　</a:t>
                      </a:r>
                      <a:endParaRPr lang="ja-JP" altLang="en-US" sz="900" b="0" i="0" u="none" strike="noStrike">
                        <a:solidFill>
                          <a:srgbClr val="000000"/>
                        </a:solidFill>
                        <a:effectLst/>
                        <a:latin typeface="ＭＳ Ｐゴシック"/>
                      </a:endParaRPr>
                    </a:p>
                  </a:txBody>
                  <a:tcPr marL="0" marR="0" marT="0" marB="0" anchor="ctr"/>
                </a:tc>
                <a:extLst>
                  <a:ext uri="{0D108BD9-81ED-4DB2-BD59-A6C34878D82A}">
                    <a16:rowId xmlns:a16="http://schemas.microsoft.com/office/drawing/2014/main" val="10006"/>
                  </a:ext>
                </a:extLst>
              </a:tr>
              <a:tr h="282495">
                <a:tc>
                  <a:txBody>
                    <a:bodyPr/>
                    <a:lstStyle/>
                    <a:p>
                      <a:pPr algn="ctr" fontAlgn="ctr"/>
                      <a:r>
                        <a:rPr lang="en-US" sz="900" u="none" strike="noStrike" dirty="0">
                          <a:solidFill>
                            <a:srgbClr val="FF0000"/>
                          </a:solidFill>
                          <a:effectLst/>
                        </a:rPr>
                        <a:t>Signal Editor</a:t>
                      </a:r>
                      <a:endParaRPr lang="en-US" sz="900" b="0" i="0" u="none" strike="noStrike" dirty="0">
                        <a:solidFill>
                          <a:srgbClr val="FF0000"/>
                        </a:solidFill>
                        <a:effectLst/>
                        <a:latin typeface="ＭＳ Ｐゴシック"/>
                      </a:endParaRPr>
                    </a:p>
                  </a:txBody>
                  <a:tcPr marL="0" marR="0" marT="0" marB="0" anchor="ctr"/>
                </a:tc>
                <a:tc>
                  <a:txBody>
                    <a:bodyPr/>
                    <a:lstStyle/>
                    <a:p>
                      <a:pPr algn="ctr" fontAlgn="ctr"/>
                      <a:r>
                        <a:rPr lang="en-US" sz="900" u="none" strike="noStrike" dirty="0" err="1">
                          <a:solidFill>
                            <a:srgbClr val="FF0000"/>
                          </a:solidFill>
                          <a:effectLst/>
                        </a:rPr>
                        <a:t>R2017b</a:t>
                      </a:r>
                      <a:endParaRPr lang="en-US" sz="900" b="0" i="0" u="none" strike="noStrike" dirty="0">
                        <a:solidFill>
                          <a:srgbClr val="FF0000"/>
                        </a:solidFill>
                        <a:effectLst/>
                        <a:latin typeface="ＭＳ Ｐゴシック"/>
                      </a:endParaRPr>
                    </a:p>
                  </a:txBody>
                  <a:tcPr marL="0" marR="0" marT="0" marB="0" anchor="ctr"/>
                </a:tc>
                <a:tc>
                  <a:txBody>
                    <a:bodyPr/>
                    <a:lstStyle/>
                    <a:p>
                      <a:pPr algn="ctr" fontAlgn="ctr"/>
                      <a:r>
                        <a:rPr lang="en-US" sz="900" u="none" strike="noStrike" dirty="0">
                          <a:solidFill>
                            <a:srgbClr val="FF0000"/>
                          </a:solidFill>
                          <a:effectLst/>
                        </a:rPr>
                        <a:t>A:</a:t>
                      </a:r>
                      <a:r>
                        <a:rPr lang="ja-JP" altLang="en-US" sz="900" u="none" strike="noStrike" dirty="0">
                          <a:solidFill>
                            <a:srgbClr val="FF0000"/>
                          </a:solidFill>
                          <a:effectLst/>
                        </a:rPr>
                        <a:t>第</a:t>
                      </a:r>
                      <a:r>
                        <a:rPr lang="en-US" altLang="ja-JP" sz="900" u="none" strike="noStrike" dirty="0">
                          <a:solidFill>
                            <a:srgbClr val="FF0000"/>
                          </a:solidFill>
                          <a:effectLst/>
                        </a:rPr>
                        <a:t>1</a:t>
                      </a:r>
                      <a:r>
                        <a:rPr lang="ja-JP" altLang="en-US" sz="900" u="none" strike="noStrike" dirty="0">
                          <a:solidFill>
                            <a:srgbClr val="FF0000"/>
                          </a:solidFill>
                          <a:effectLst/>
                        </a:rPr>
                        <a:t>回済</a:t>
                      </a:r>
                      <a:endParaRPr lang="ja-JP" altLang="en-US" sz="900" b="0" i="0" u="none" strike="noStrike" dirty="0">
                        <a:solidFill>
                          <a:srgbClr val="FF0000"/>
                        </a:solidFill>
                        <a:effectLst/>
                        <a:latin typeface="ＭＳ Ｐゴシック"/>
                      </a:endParaRPr>
                    </a:p>
                  </a:txBody>
                  <a:tcPr marL="0" marR="0" marT="0" marB="0" anchor="ctr"/>
                </a:tc>
                <a:extLst>
                  <a:ext uri="{0D108BD9-81ED-4DB2-BD59-A6C34878D82A}">
                    <a16:rowId xmlns:a16="http://schemas.microsoft.com/office/drawing/2014/main" val="10007"/>
                  </a:ext>
                </a:extLst>
              </a:tr>
              <a:tr h="190875">
                <a:tc>
                  <a:txBody>
                    <a:bodyPr/>
                    <a:lstStyle/>
                    <a:p>
                      <a:pPr algn="ctr" fontAlgn="ctr"/>
                      <a:r>
                        <a:rPr lang="en-US" sz="900" u="none" strike="noStrike" dirty="0">
                          <a:solidFill>
                            <a:srgbClr val="FF0000"/>
                          </a:solidFill>
                          <a:effectLst/>
                        </a:rPr>
                        <a:t>In Bus Element</a:t>
                      </a:r>
                      <a:endParaRPr lang="en-US" sz="900" b="0" i="0" u="none" strike="noStrike" dirty="0">
                        <a:solidFill>
                          <a:srgbClr val="FF0000"/>
                        </a:solidFill>
                        <a:effectLst/>
                        <a:latin typeface="ＭＳ Ｐゴシック"/>
                      </a:endParaRPr>
                    </a:p>
                  </a:txBody>
                  <a:tcPr marL="0" marR="0" marT="0" marB="0" anchor="ctr"/>
                </a:tc>
                <a:tc>
                  <a:txBody>
                    <a:bodyPr/>
                    <a:lstStyle/>
                    <a:p>
                      <a:pPr algn="ctr" fontAlgn="ctr"/>
                      <a:r>
                        <a:rPr lang="en-US" sz="900" u="none" strike="noStrike">
                          <a:solidFill>
                            <a:srgbClr val="FF0000"/>
                          </a:solidFill>
                          <a:effectLst/>
                        </a:rPr>
                        <a:t>R2017a</a:t>
                      </a:r>
                      <a:endParaRPr lang="en-US" sz="900" b="0" i="0" u="none" strike="noStrike">
                        <a:solidFill>
                          <a:srgbClr val="FF0000"/>
                        </a:solidFill>
                        <a:effectLst/>
                        <a:latin typeface="ＭＳ Ｐゴシック"/>
                      </a:endParaRPr>
                    </a:p>
                  </a:txBody>
                  <a:tcPr marL="0" marR="0" marT="0" marB="0" anchor="ctr"/>
                </a:tc>
                <a:tc>
                  <a:txBody>
                    <a:bodyPr/>
                    <a:lstStyle/>
                    <a:p>
                      <a:pPr algn="ctr" fontAlgn="ctr"/>
                      <a:r>
                        <a:rPr lang="en-US" sz="900" u="none" strike="noStrike" dirty="0">
                          <a:solidFill>
                            <a:srgbClr val="FF0000"/>
                          </a:solidFill>
                          <a:effectLst/>
                        </a:rPr>
                        <a:t>B:</a:t>
                      </a:r>
                      <a:r>
                        <a:rPr lang="ja-JP" altLang="en-US" sz="900" u="none" strike="noStrike" dirty="0">
                          <a:solidFill>
                            <a:srgbClr val="FF0000"/>
                          </a:solidFill>
                          <a:effectLst/>
                        </a:rPr>
                        <a:t>第２回済</a:t>
                      </a:r>
                      <a:endParaRPr lang="ja-JP" altLang="en-US" sz="900" b="0" i="0" u="none" strike="noStrike" dirty="0">
                        <a:solidFill>
                          <a:srgbClr val="FF0000"/>
                        </a:solidFill>
                        <a:effectLst/>
                        <a:latin typeface="ＭＳ Ｐゴシック"/>
                      </a:endParaRPr>
                    </a:p>
                  </a:txBody>
                  <a:tcPr marL="0" marR="0" marT="0" marB="0" anchor="ctr"/>
                </a:tc>
                <a:extLst>
                  <a:ext uri="{0D108BD9-81ED-4DB2-BD59-A6C34878D82A}">
                    <a16:rowId xmlns:a16="http://schemas.microsoft.com/office/drawing/2014/main" val="10008"/>
                  </a:ext>
                </a:extLst>
              </a:tr>
              <a:tr h="190875">
                <a:tc>
                  <a:txBody>
                    <a:bodyPr/>
                    <a:lstStyle/>
                    <a:p>
                      <a:pPr algn="ctr" fontAlgn="ctr"/>
                      <a:r>
                        <a:rPr lang="en-US" sz="900" u="none" strike="noStrike" dirty="0">
                          <a:solidFill>
                            <a:srgbClr val="FF0000"/>
                          </a:solidFill>
                          <a:effectLst/>
                        </a:rPr>
                        <a:t>Out Bus Element</a:t>
                      </a:r>
                      <a:endParaRPr lang="en-US" sz="900" b="0" i="0" u="none" strike="noStrike" dirty="0">
                        <a:solidFill>
                          <a:srgbClr val="FF0000"/>
                        </a:solidFill>
                        <a:effectLst/>
                        <a:latin typeface="ＭＳ Ｐゴシック"/>
                      </a:endParaRPr>
                    </a:p>
                  </a:txBody>
                  <a:tcPr marL="0" marR="0" marT="0" marB="0" anchor="ctr"/>
                </a:tc>
                <a:tc>
                  <a:txBody>
                    <a:bodyPr/>
                    <a:lstStyle/>
                    <a:p>
                      <a:pPr algn="ctr" fontAlgn="ctr"/>
                      <a:r>
                        <a:rPr lang="en-US" sz="900" u="none" strike="noStrike" dirty="0" err="1">
                          <a:solidFill>
                            <a:srgbClr val="FF0000"/>
                          </a:solidFill>
                          <a:effectLst/>
                        </a:rPr>
                        <a:t>R2017a</a:t>
                      </a:r>
                      <a:endParaRPr lang="en-US" sz="900" b="0" i="0" u="none" strike="noStrike" dirty="0">
                        <a:solidFill>
                          <a:srgbClr val="FF0000"/>
                        </a:solidFill>
                        <a:effectLst/>
                        <a:latin typeface="ＭＳ Ｐゴシック"/>
                      </a:endParaRPr>
                    </a:p>
                  </a:txBody>
                  <a:tcPr marL="0" marR="0" marT="0" marB="0" anchor="ctr"/>
                </a:tc>
                <a:tc>
                  <a:txBody>
                    <a:bodyPr/>
                    <a:lstStyle/>
                    <a:p>
                      <a:pPr algn="ctr" fontAlgn="ctr"/>
                      <a:r>
                        <a:rPr lang="en-US" sz="900" u="none" strike="noStrike" dirty="0">
                          <a:solidFill>
                            <a:srgbClr val="FF0000"/>
                          </a:solidFill>
                          <a:effectLst/>
                        </a:rPr>
                        <a:t>B:</a:t>
                      </a:r>
                      <a:r>
                        <a:rPr lang="ja-JP" altLang="en-US" sz="900" u="none" strike="noStrike" dirty="0">
                          <a:solidFill>
                            <a:srgbClr val="FF0000"/>
                          </a:solidFill>
                          <a:effectLst/>
                        </a:rPr>
                        <a:t>第２回済</a:t>
                      </a:r>
                      <a:endParaRPr lang="ja-JP" altLang="en-US" sz="900" b="0" i="0" u="none" strike="noStrike" dirty="0">
                        <a:solidFill>
                          <a:srgbClr val="FF0000"/>
                        </a:solidFill>
                        <a:effectLst/>
                        <a:latin typeface="ＭＳ Ｐゴシック"/>
                      </a:endParaRPr>
                    </a:p>
                  </a:txBody>
                  <a:tcPr marL="0" marR="0" marT="0" marB="0" anchor="ctr"/>
                </a:tc>
                <a:extLst>
                  <a:ext uri="{0D108BD9-81ED-4DB2-BD59-A6C34878D82A}">
                    <a16:rowId xmlns:a16="http://schemas.microsoft.com/office/drawing/2014/main" val="10009"/>
                  </a:ext>
                </a:extLst>
              </a:tr>
              <a:tr h="190875">
                <a:tc>
                  <a:txBody>
                    <a:bodyPr/>
                    <a:lstStyle/>
                    <a:p>
                      <a:pPr algn="ctr" fontAlgn="ctr"/>
                      <a:r>
                        <a:rPr lang="en-US" sz="900" u="none" strike="noStrike" dirty="0">
                          <a:solidFill>
                            <a:srgbClr val="FF0000"/>
                          </a:solidFill>
                          <a:effectLst/>
                        </a:rPr>
                        <a:t>Initialize Function</a:t>
                      </a:r>
                      <a:endParaRPr lang="en-US" sz="900" b="0" i="0" u="none" strike="noStrike" dirty="0">
                        <a:solidFill>
                          <a:srgbClr val="FF0000"/>
                        </a:solidFill>
                        <a:effectLst/>
                        <a:latin typeface="ＭＳ Ｐゴシック"/>
                      </a:endParaRPr>
                    </a:p>
                  </a:txBody>
                  <a:tcPr marL="0" marR="0" marT="0" marB="0" anchor="ctr"/>
                </a:tc>
                <a:tc>
                  <a:txBody>
                    <a:bodyPr/>
                    <a:lstStyle/>
                    <a:p>
                      <a:pPr algn="ctr" fontAlgn="ctr"/>
                      <a:r>
                        <a:rPr lang="en-US" sz="900" u="none" strike="noStrike" dirty="0" err="1">
                          <a:solidFill>
                            <a:srgbClr val="FF0000"/>
                          </a:solidFill>
                          <a:effectLst/>
                        </a:rPr>
                        <a:t>R2016b</a:t>
                      </a:r>
                      <a:endParaRPr lang="en-US" sz="900" b="0" i="0" u="none" strike="noStrike" dirty="0">
                        <a:solidFill>
                          <a:srgbClr val="FF0000"/>
                        </a:solidFill>
                        <a:effectLst/>
                        <a:latin typeface="ＭＳ Ｐゴシック"/>
                      </a:endParaRPr>
                    </a:p>
                  </a:txBody>
                  <a:tcPr marL="0" marR="0" marT="0" marB="0" anchor="ctr"/>
                </a:tc>
                <a:tc>
                  <a:txBody>
                    <a:bodyPr/>
                    <a:lstStyle/>
                    <a:p>
                      <a:pPr algn="ctr" fontAlgn="ctr"/>
                      <a:r>
                        <a:rPr lang="en-US" sz="900" u="none" strike="noStrike">
                          <a:solidFill>
                            <a:srgbClr val="FF0000"/>
                          </a:solidFill>
                          <a:effectLst/>
                        </a:rPr>
                        <a:t>A:</a:t>
                      </a:r>
                      <a:r>
                        <a:rPr lang="ja-JP" altLang="en-US" sz="900" u="none" strike="noStrike">
                          <a:solidFill>
                            <a:srgbClr val="FF0000"/>
                          </a:solidFill>
                          <a:effectLst/>
                        </a:rPr>
                        <a:t>第</a:t>
                      </a:r>
                      <a:r>
                        <a:rPr lang="en-US" altLang="ja-JP" sz="900" u="none" strike="noStrike">
                          <a:solidFill>
                            <a:srgbClr val="FF0000"/>
                          </a:solidFill>
                          <a:effectLst/>
                        </a:rPr>
                        <a:t>2</a:t>
                      </a:r>
                      <a:r>
                        <a:rPr lang="ja-JP" altLang="en-US" sz="900" u="none" strike="noStrike">
                          <a:solidFill>
                            <a:srgbClr val="FF0000"/>
                          </a:solidFill>
                          <a:effectLst/>
                        </a:rPr>
                        <a:t>回済</a:t>
                      </a:r>
                      <a:endParaRPr lang="ja-JP" altLang="en-US" sz="900" b="0" i="0" u="none" strike="noStrike">
                        <a:solidFill>
                          <a:srgbClr val="FF0000"/>
                        </a:solidFill>
                        <a:effectLst/>
                        <a:latin typeface="ＭＳ Ｐゴシック"/>
                      </a:endParaRPr>
                    </a:p>
                  </a:txBody>
                  <a:tcPr marL="0" marR="0" marT="0" marB="0" anchor="ctr"/>
                </a:tc>
                <a:extLst>
                  <a:ext uri="{0D108BD9-81ED-4DB2-BD59-A6C34878D82A}">
                    <a16:rowId xmlns:a16="http://schemas.microsoft.com/office/drawing/2014/main" val="10010"/>
                  </a:ext>
                </a:extLst>
              </a:tr>
              <a:tr h="190875">
                <a:tc>
                  <a:txBody>
                    <a:bodyPr/>
                    <a:lstStyle/>
                    <a:p>
                      <a:pPr algn="ctr" fontAlgn="ctr"/>
                      <a:r>
                        <a:rPr lang="en-US" sz="900" u="none" strike="noStrike" dirty="0">
                          <a:solidFill>
                            <a:srgbClr val="FF0000"/>
                          </a:solidFill>
                          <a:effectLst/>
                        </a:rPr>
                        <a:t>Reset Function</a:t>
                      </a:r>
                      <a:endParaRPr lang="en-US" sz="900" b="0" i="0" u="none" strike="noStrike" dirty="0">
                        <a:solidFill>
                          <a:srgbClr val="FF0000"/>
                        </a:solidFill>
                        <a:effectLst/>
                        <a:latin typeface="ＭＳ Ｐゴシック"/>
                      </a:endParaRPr>
                    </a:p>
                  </a:txBody>
                  <a:tcPr marL="0" marR="0" marT="0" marB="0" anchor="ctr"/>
                </a:tc>
                <a:tc>
                  <a:txBody>
                    <a:bodyPr/>
                    <a:lstStyle/>
                    <a:p>
                      <a:pPr algn="ctr" fontAlgn="ctr"/>
                      <a:r>
                        <a:rPr lang="en-US" sz="900" u="none" strike="noStrike" dirty="0" err="1">
                          <a:solidFill>
                            <a:srgbClr val="FF0000"/>
                          </a:solidFill>
                          <a:effectLst/>
                        </a:rPr>
                        <a:t>R2016b</a:t>
                      </a:r>
                      <a:endParaRPr lang="en-US" sz="900" b="0" i="0" u="none" strike="noStrike" dirty="0">
                        <a:solidFill>
                          <a:srgbClr val="FF0000"/>
                        </a:solidFill>
                        <a:effectLst/>
                        <a:latin typeface="ＭＳ Ｐゴシック"/>
                      </a:endParaRPr>
                    </a:p>
                  </a:txBody>
                  <a:tcPr marL="0" marR="0" marT="0" marB="0" anchor="ctr"/>
                </a:tc>
                <a:tc>
                  <a:txBody>
                    <a:bodyPr/>
                    <a:lstStyle/>
                    <a:p>
                      <a:pPr algn="ctr" fontAlgn="ctr"/>
                      <a:r>
                        <a:rPr lang="en-US" sz="900" u="none" strike="noStrike" dirty="0">
                          <a:solidFill>
                            <a:srgbClr val="FF0000"/>
                          </a:solidFill>
                          <a:effectLst/>
                        </a:rPr>
                        <a:t>A:</a:t>
                      </a:r>
                      <a:r>
                        <a:rPr lang="ja-JP" altLang="en-US" sz="900" u="none" strike="noStrike" dirty="0">
                          <a:solidFill>
                            <a:srgbClr val="FF0000"/>
                          </a:solidFill>
                          <a:effectLst/>
                        </a:rPr>
                        <a:t>第</a:t>
                      </a:r>
                      <a:r>
                        <a:rPr lang="en-US" altLang="ja-JP" sz="900" u="none" strike="noStrike" dirty="0">
                          <a:solidFill>
                            <a:srgbClr val="FF0000"/>
                          </a:solidFill>
                          <a:effectLst/>
                        </a:rPr>
                        <a:t>2</a:t>
                      </a:r>
                      <a:r>
                        <a:rPr lang="ja-JP" altLang="en-US" sz="900" u="none" strike="noStrike" dirty="0">
                          <a:solidFill>
                            <a:srgbClr val="FF0000"/>
                          </a:solidFill>
                          <a:effectLst/>
                        </a:rPr>
                        <a:t>回済</a:t>
                      </a:r>
                      <a:endParaRPr lang="ja-JP" altLang="en-US" sz="900" b="0" i="0" u="none" strike="noStrike" dirty="0">
                        <a:solidFill>
                          <a:srgbClr val="FF0000"/>
                        </a:solidFill>
                        <a:effectLst/>
                        <a:latin typeface="ＭＳ Ｐゴシック"/>
                      </a:endParaRPr>
                    </a:p>
                  </a:txBody>
                  <a:tcPr marL="0" marR="0" marT="0" marB="0" anchor="ctr"/>
                </a:tc>
                <a:extLst>
                  <a:ext uri="{0D108BD9-81ED-4DB2-BD59-A6C34878D82A}">
                    <a16:rowId xmlns:a16="http://schemas.microsoft.com/office/drawing/2014/main" val="10011"/>
                  </a:ext>
                </a:extLst>
              </a:tr>
              <a:tr h="190875">
                <a:tc>
                  <a:txBody>
                    <a:bodyPr/>
                    <a:lstStyle/>
                    <a:p>
                      <a:pPr algn="ctr" fontAlgn="ctr"/>
                      <a:r>
                        <a:rPr lang="en-US" sz="900" u="none" strike="noStrike">
                          <a:solidFill>
                            <a:srgbClr val="FF0000"/>
                          </a:solidFill>
                          <a:effectLst/>
                        </a:rPr>
                        <a:t>Terminate Function</a:t>
                      </a:r>
                      <a:endParaRPr lang="en-US" sz="900" b="0" i="0" u="none" strike="noStrike">
                        <a:solidFill>
                          <a:srgbClr val="FF0000"/>
                        </a:solidFill>
                        <a:effectLst/>
                        <a:latin typeface="ＭＳ Ｐゴシック"/>
                      </a:endParaRPr>
                    </a:p>
                  </a:txBody>
                  <a:tcPr marL="0" marR="0" marT="0" marB="0" anchor="ctr"/>
                </a:tc>
                <a:tc>
                  <a:txBody>
                    <a:bodyPr/>
                    <a:lstStyle/>
                    <a:p>
                      <a:pPr algn="ctr" fontAlgn="ctr"/>
                      <a:r>
                        <a:rPr lang="en-US" sz="900" u="none" strike="noStrike">
                          <a:solidFill>
                            <a:srgbClr val="FF0000"/>
                          </a:solidFill>
                          <a:effectLst/>
                        </a:rPr>
                        <a:t>R2016b</a:t>
                      </a:r>
                      <a:endParaRPr lang="en-US" sz="900" b="0" i="0" u="none" strike="noStrike">
                        <a:solidFill>
                          <a:srgbClr val="FF0000"/>
                        </a:solidFill>
                        <a:effectLst/>
                        <a:latin typeface="ＭＳ Ｐゴシック"/>
                      </a:endParaRPr>
                    </a:p>
                  </a:txBody>
                  <a:tcPr marL="0" marR="0" marT="0" marB="0" anchor="ctr"/>
                </a:tc>
                <a:tc>
                  <a:txBody>
                    <a:bodyPr/>
                    <a:lstStyle/>
                    <a:p>
                      <a:pPr algn="ctr" fontAlgn="ctr"/>
                      <a:r>
                        <a:rPr lang="en-US" sz="900" u="none" strike="noStrike" dirty="0">
                          <a:solidFill>
                            <a:srgbClr val="FF0000"/>
                          </a:solidFill>
                          <a:effectLst/>
                        </a:rPr>
                        <a:t>A:</a:t>
                      </a:r>
                      <a:r>
                        <a:rPr lang="ja-JP" altLang="en-US" sz="900" u="none" strike="noStrike" dirty="0">
                          <a:solidFill>
                            <a:srgbClr val="FF0000"/>
                          </a:solidFill>
                          <a:effectLst/>
                        </a:rPr>
                        <a:t>第</a:t>
                      </a:r>
                      <a:r>
                        <a:rPr lang="en-US" altLang="ja-JP" sz="900" u="none" strike="noStrike" dirty="0">
                          <a:solidFill>
                            <a:srgbClr val="FF0000"/>
                          </a:solidFill>
                          <a:effectLst/>
                        </a:rPr>
                        <a:t>2</a:t>
                      </a:r>
                      <a:r>
                        <a:rPr lang="ja-JP" altLang="en-US" sz="900" u="none" strike="noStrike" dirty="0">
                          <a:solidFill>
                            <a:srgbClr val="FF0000"/>
                          </a:solidFill>
                          <a:effectLst/>
                        </a:rPr>
                        <a:t>回済</a:t>
                      </a:r>
                      <a:endParaRPr lang="ja-JP" altLang="en-US" sz="900" b="0" i="0" u="none" strike="noStrike" dirty="0">
                        <a:solidFill>
                          <a:srgbClr val="FF0000"/>
                        </a:solidFill>
                        <a:effectLst/>
                        <a:latin typeface="ＭＳ Ｐゴシック"/>
                      </a:endParaRPr>
                    </a:p>
                  </a:txBody>
                  <a:tcPr marL="0" marR="0" marT="0" marB="0" anchor="ctr"/>
                </a:tc>
                <a:extLst>
                  <a:ext uri="{0D108BD9-81ED-4DB2-BD59-A6C34878D82A}">
                    <a16:rowId xmlns:a16="http://schemas.microsoft.com/office/drawing/2014/main" val="10012"/>
                  </a:ext>
                </a:extLst>
              </a:tr>
              <a:tr h="190875">
                <a:tc>
                  <a:txBody>
                    <a:bodyPr/>
                    <a:lstStyle/>
                    <a:p>
                      <a:pPr algn="ctr" fontAlgn="ctr"/>
                      <a:r>
                        <a:rPr lang="en-US" sz="900" u="none" strike="noStrike">
                          <a:solidFill>
                            <a:srgbClr val="FF0000"/>
                          </a:solidFill>
                          <a:effectLst/>
                        </a:rPr>
                        <a:t>Event Listener</a:t>
                      </a:r>
                      <a:endParaRPr lang="en-US" sz="900" b="0" i="0" u="none" strike="noStrike">
                        <a:solidFill>
                          <a:srgbClr val="FF0000"/>
                        </a:solidFill>
                        <a:effectLst/>
                        <a:latin typeface="ＭＳ Ｐゴシック"/>
                      </a:endParaRPr>
                    </a:p>
                  </a:txBody>
                  <a:tcPr marL="0" marR="0" marT="0" marB="0" anchor="ctr"/>
                </a:tc>
                <a:tc>
                  <a:txBody>
                    <a:bodyPr/>
                    <a:lstStyle/>
                    <a:p>
                      <a:pPr algn="ctr" fontAlgn="ctr"/>
                      <a:r>
                        <a:rPr lang="en-US" sz="900" u="none" strike="noStrike">
                          <a:solidFill>
                            <a:srgbClr val="FF0000"/>
                          </a:solidFill>
                          <a:effectLst/>
                        </a:rPr>
                        <a:t>R2016b</a:t>
                      </a:r>
                      <a:endParaRPr lang="en-US" sz="900" b="0" i="0" u="none" strike="noStrike">
                        <a:solidFill>
                          <a:srgbClr val="FF0000"/>
                        </a:solidFill>
                        <a:effectLst/>
                        <a:latin typeface="ＭＳ Ｐゴシック"/>
                      </a:endParaRPr>
                    </a:p>
                  </a:txBody>
                  <a:tcPr marL="0" marR="0" marT="0" marB="0" anchor="ctr"/>
                </a:tc>
                <a:tc>
                  <a:txBody>
                    <a:bodyPr/>
                    <a:lstStyle/>
                    <a:p>
                      <a:pPr algn="ctr" fontAlgn="ctr"/>
                      <a:r>
                        <a:rPr lang="en-US" sz="900" u="none" strike="noStrike" dirty="0">
                          <a:solidFill>
                            <a:srgbClr val="FF0000"/>
                          </a:solidFill>
                          <a:effectLst/>
                        </a:rPr>
                        <a:t>A:</a:t>
                      </a:r>
                      <a:r>
                        <a:rPr lang="ja-JP" altLang="en-US" sz="900" u="none" strike="noStrike" dirty="0">
                          <a:solidFill>
                            <a:srgbClr val="FF0000"/>
                          </a:solidFill>
                          <a:effectLst/>
                        </a:rPr>
                        <a:t>第</a:t>
                      </a:r>
                      <a:r>
                        <a:rPr lang="en-US" altLang="ja-JP" sz="900" u="none" strike="noStrike" dirty="0">
                          <a:solidFill>
                            <a:srgbClr val="FF0000"/>
                          </a:solidFill>
                          <a:effectLst/>
                        </a:rPr>
                        <a:t>2</a:t>
                      </a:r>
                      <a:r>
                        <a:rPr lang="ja-JP" altLang="en-US" sz="900" u="none" strike="noStrike" dirty="0">
                          <a:solidFill>
                            <a:srgbClr val="FF0000"/>
                          </a:solidFill>
                          <a:effectLst/>
                        </a:rPr>
                        <a:t>回済</a:t>
                      </a:r>
                      <a:endParaRPr lang="ja-JP" altLang="en-US" sz="900" b="0" i="0" u="none" strike="noStrike" dirty="0">
                        <a:solidFill>
                          <a:srgbClr val="FF0000"/>
                        </a:solidFill>
                        <a:effectLst/>
                        <a:latin typeface="ＭＳ Ｐゴシック"/>
                      </a:endParaRPr>
                    </a:p>
                  </a:txBody>
                  <a:tcPr marL="0" marR="0" marT="0" marB="0" anchor="ctr"/>
                </a:tc>
                <a:extLst>
                  <a:ext uri="{0D108BD9-81ED-4DB2-BD59-A6C34878D82A}">
                    <a16:rowId xmlns:a16="http://schemas.microsoft.com/office/drawing/2014/main" val="10013"/>
                  </a:ext>
                </a:extLst>
              </a:tr>
              <a:tr h="190875">
                <a:tc>
                  <a:txBody>
                    <a:bodyPr/>
                    <a:lstStyle/>
                    <a:p>
                      <a:pPr algn="ctr" fontAlgn="ctr"/>
                      <a:r>
                        <a:rPr lang="en-US" sz="900" u="none" strike="noStrike">
                          <a:solidFill>
                            <a:srgbClr val="FF0000"/>
                          </a:solidFill>
                          <a:effectLst/>
                        </a:rPr>
                        <a:t>State Reader</a:t>
                      </a:r>
                      <a:endParaRPr lang="en-US" sz="900" b="0" i="0" u="none" strike="noStrike">
                        <a:solidFill>
                          <a:srgbClr val="FF0000"/>
                        </a:solidFill>
                        <a:effectLst/>
                        <a:latin typeface="ＭＳ Ｐゴシック"/>
                      </a:endParaRPr>
                    </a:p>
                  </a:txBody>
                  <a:tcPr marL="0" marR="0" marT="0" marB="0" anchor="ctr"/>
                </a:tc>
                <a:tc>
                  <a:txBody>
                    <a:bodyPr/>
                    <a:lstStyle/>
                    <a:p>
                      <a:pPr algn="ctr" fontAlgn="ctr"/>
                      <a:r>
                        <a:rPr lang="en-US" sz="900" u="none" strike="noStrike">
                          <a:solidFill>
                            <a:srgbClr val="FF0000"/>
                          </a:solidFill>
                          <a:effectLst/>
                        </a:rPr>
                        <a:t>R2016b</a:t>
                      </a:r>
                      <a:endParaRPr lang="en-US" sz="900" b="0" i="0" u="none" strike="noStrike">
                        <a:solidFill>
                          <a:srgbClr val="FF0000"/>
                        </a:solidFill>
                        <a:effectLst/>
                        <a:latin typeface="ＭＳ Ｐゴシック"/>
                      </a:endParaRPr>
                    </a:p>
                  </a:txBody>
                  <a:tcPr marL="0" marR="0" marT="0" marB="0" anchor="ctr"/>
                </a:tc>
                <a:tc>
                  <a:txBody>
                    <a:bodyPr/>
                    <a:lstStyle/>
                    <a:p>
                      <a:pPr algn="ctr" fontAlgn="ctr"/>
                      <a:r>
                        <a:rPr lang="en-US" sz="900" u="none" strike="noStrike" dirty="0">
                          <a:solidFill>
                            <a:srgbClr val="FF0000"/>
                          </a:solidFill>
                          <a:effectLst/>
                        </a:rPr>
                        <a:t>A:</a:t>
                      </a:r>
                      <a:r>
                        <a:rPr lang="ja-JP" altLang="en-US" sz="900" u="none" strike="noStrike" dirty="0">
                          <a:solidFill>
                            <a:srgbClr val="FF0000"/>
                          </a:solidFill>
                          <a:effectLst/>
                        </a:rPr>
                        <a:t>第</a:t>
                      </a:r>
                      <a:r>
                        <a:rPr lang="en-US" altLang="ja-JP" sz="900" u="none" strike="noStrike" dirty="0">
                          <a:solidFill>
                            <a:srgbClr val="FF0000"/>
                          </a:solidFill>
                          <a:effectLst/>
                        </a:rPr>
                        <a:t>2</a:t>
                      </a:r>
                      <a:r>
                        <a:rPr lang="ja-JP" altLang="en-US" sz="900" u="none" strike="noStrike" dirty="0">
                          <a:solidFill>
                            <a:srgbClr val="FF0000"/>
                          </a:solidFill>
                          <a:effectLst/>
                        </a:rPr>
                        <a:t>回済</a:t>
                      </a:r>
                      <a:endParaRPr lang="ja-JP" altLang="en-US" sz="900" b="0" i="0" u="none" strike="noStrike" dirty="0">
                        <a:solidFill>
                          <a:srgbClr val="FF0000"/>
                        </a:solidFill>
                        <a:effectLst/>
                        <a:latin typeface="ＭＳ Ｐゴシック"/>
                      </a:endParaRPr>
                    </a:p>
                  </a:txBody>
                  <a:tcPr marL="0" marR="0" marT="0" marB="0" anchor="ctr"/>
                </a:tc>
                <a:extLst>
                  <a:ext uri="{0D108BD9-81ED-4DB2-BD59-A6C34878D82A}">
                    <a16:rowId xmlns:a16="http://schemas.microsoft.com/office/drawing/2014/main" val="10014"/>
                  </a:ext>
                </a:extLst>
              </a:tr>
              <a:tr h="190875">
                <a:tc>
                  <a:txBody>
                    <a:bodyPr/>
                    <a:lstStyle/>
                    <a:p>
                      <a:pPr algn="ctr" fontAlgn="ctr"/>
                      <a:r>
                        <a:rPr lang="en-US" sz="900" u="none" strike="noStrike">
                          <a:solidFill>
                            <a:srgbClr val="FF0000"/>
                          </a:solidFill>
                          <a:effectLst/>
                        </a:rPr>
                        <a:t>State Writer</a:t>
                      </a:r>
                      <a:endParaRPr lang="en-US" sz="900" b="0" i="0" u="none" strike="noStrike">
                        <a:solidFill>
                          <a:srgbClr val="FF0000"/>
                        </a:solidFill>
                        <a:effectLst/>
                        <a:latin typeface="ＭＳ Ｐゴシック"/>
                      </a:endParaRPr>
                    </a:p>
                  </a:txBody>
                  <a:tcPr marL="0" marR="0" marT="0" marB="0" anchor="ctr"/>
                </a:tc>
                <a:tc>
                  <a:txBody>
                    <a:bodyPr/>
                    <a:lstStyle/>
                    <a:p>
                      <a:pPr algn="ctr" fontAlgn="ctr"/>
                      <a:r>
                        <a:rPr lang="en-US" sz="900" u="none" strike="noStrike">
                          <a:solidFill>
                            <a:srgbClr val="FF0000"/>
                          </a:solidFill>
                          <a:effectLst/>
                        </a:rPr>
                        <a:t>R2016b</a:t>
                      </a:r>
                      <a:endParaRPr lang="en-US" sz="900" b="0" i="0" u="none" strike="noStrike">
                        <a:solidFill>
                          <a:srgbClr val="FF0000"/>
                        </a:solidFill>
                        <a:effectLst/>
                        <a:latin typeface="ＭＳ Ｐゴシック"/>
                      </a:endParaRPr>
                    </a:p>
                  </a:txBody>
                  <a:tcPr marL="0" marR="0" marT="0" marB="0" anchor="ctr"/>
                </a:tc>
                <a:tc>
                  <a:txBody>
                    <a:bodyPr/>
                    <a:lstStyle/>
                    <a:p>
                      <a:pPr algn="ctr" fontAlgn="ctr"/>
                      <a:r>
                        <a:rPr lang="en-US" sz="900" u="none" strike="noStrike" dirty="0">
                          <a:solidFill>
                            <a:srgbClr val="FF0000"/>
                          </a:solidFill>
                          <a:effectLst/>
                        </a:rPr>
                        <a:t>A:</a:t>
                      </a:r>
                      <a:r>
                        <a:rPr lang="ja-JP" altLang="en-US" sz="900" u="none" strike="noStrike" dirty="0">
                          <a:solidFill>
                            <a:srgbClr val="FF0000"/>
                          </a:solidFill>
                          <a:effectLst/>
                        </a:rPr>
                        <a:t>第</a:t>
                      </a:r>
                      <a:r>
                        <a:rPr lang="en-US" altLang="ja-JP" sz="900" u="none" strike="noStrike" dirty="0">
                          <a:solidFill>
                            <a:srgbClr val="FF0000"/>
                          </a:solidFill>
                          <a:effectLst/>
                        </a:rPr>
                        <a:t>2</a:t>
                      </a:r>
                      <a:r>
                        <a:rPr lang="ja-JP" altLang="en-US" sz="900" u="none" strike="noStrike" dirty="0">
                          <a:solidFill>
                            <a:srgbClr val="FF0000"/>
                          </a:solidFill>
                          <a:effectLst/>
                        </a:rPr>
                        <a:t>回済</a:t>
                      </a:r>
                      <a:endParaRPr lang="ja-JP" altLang="en-US" sz="900" b="0" i="0" u="none" strike="noStrike" dirty="0">
                        <a:solidFill>
                          <a:srgbClr val="FF0000"/>
                        </a:solidFill>
                        <a:effectLst/>
                        <a:latin typeface="ＭＳ Ｐゴシック"/>
                      </a:endParaRPr>
                    </a:p>
                  </a:txBody>
                  <a:tcPr marL="0" marR="0" marT="0" marB="0" anchor="ctr"/>
                </a:tc>
                <a:extLst>
                  <a:ext uri="{0D108BD9-81ED-4DB2-BD59-A6C34878D82A}">
                    <a16:rowId xmlns:a16="http://schemas.microsoft.com/office/drawing/2014/main" val="10015"/>
                  </a:ext>
                </a:extLst>
              </a:tr>
              <a:tr h="190875">
                <a:tc>
                  <a:txBody>
                    <a:bodyPr/>
                    <a:lstStyle/>
                    <a:p>
                      <a:pPr algn="ctr" fontAlgn="ctr"/>
                      <a:r>
                        <a:rPr lang="en-US" sz="900" u="none" strike="noStrike">
                          <a:solidFill>
                            <a:srgbClr val="FF0000"/>
                          </a:solidFill>
                          <a:effectLst/>
                        </a:rPr>
                        <a:t>Parameter Write</a:t>
                      </a:r>
                      <a:endParaRPr lang="en-US" sz="900" b="0" i="0" u="none" strike="noStrike">
                        <a:solidFill>
                          <a:srgbClr val="FF0000"/>
                        </a:solidFill>
                        <a:effectLst/>
                        <a:latin typeface="ＭＳ Ｐゴシック"/>
                      </a:endParaRPr>
                    </a:p>
                  </a:txBody>
                  <a:tcPr marL="0" marR="0" marT="0" marB="0" anchor="ctr"/>
                </a:tc>
                <a:tc>
                  <a:txBody>
                    <a:bodyPr/>
                    <a:lstStyle/>
                    <a:p>
                      <a:pPr algn="ctr" fontAlgn="ctr"/>
                      <a:r>
                        <a:rPr lang="ja-JP" altLang="en-US" sz="900" u="none" strike="noStrike">
                          <a:solidFill>
                            <a:srgbClr val="FF0000"/>
                          </a:solidFill>
                          <a:effectLst/>
                        </a:rPr>
                        <a:t>　</a:t>
                      </a:r>
                      <a:endParaRPr lang="ja-JP" altLang="en-US" sz="900" b="0" i="0" u="none" strike="noStrike">
                        <a:solidFill>
                          <a:srgbClr val="FF0000"/>
                        </a:solidFill>
                        <a:effectLst/>
                        <a:latin typeface="ＭＳ Ｐゴシック"/>
                      </a:endParaRPr>
                    </a:p>
                  </a:txBody>
                  <a:tcPr marL="0" marR="0" marT="0" marB="0" anchor="ctr"/>
                </a:tc>
                <a:tc>
                  <a:txBody>
                    <a:bodyPr/>
                    <a:lstStyle/>
                    <a:p>
                      <a:pPr algn="ctr" fontAlgn="ctr"/>
                      <a:r>
                        <a:rPr lang="en-US" sz="900" u="none" strike="noStrike" dirty="0">
                          <a:solidFill>
                            <a:srgbClr val="FF0000"/>
                          </a:solidFill>
                          <a:effectLst/>
                        </a:rPr>
                        <a:t>A:</a:t>
                      </a:r>
                      <a:r>
                        <a:rPr lang="ja-JP" altLang="en-US" sz="900" u="none" strike="noStrike" dirty="0">
                          <a:solidFill>
                            <a:srgbClr val="FF0000"/>
                          </a:solidFill>
                          <a:effectLst/>
                        </a:rPr>
                        <a:t>第</a:t>
                      </a:r>
                      <a:r>
                        <a:rPr lang="en-US" altLang="ja-JP" sz="900" u="none" strike="noStrike" dirty="0">
                          <a:solidFill>
                            <a:srgbClr val="FF0000"/>
                          </a:solidFill>
                          <a:effectLst/>
                        </a:rPr>
                        <a:t>2</a:t>
                      </a:r>
                      <a:r>
                        <a:rPr lang="ja-JP" altLang="en-US" sz="900" u="none" strike="noStrike" dirty="0">
                          <a:solidFill>
                            <a:srgbClr val="FF0000"/>
                          </a:solidFill>
                          <a:effectLst/>
                        </a:rPr>
                        <a:t>回済</a:t>
                      </a:r>
                      <a:endParaRPr lang="ja-JP" altLang="en-US" sz="900" b="0" i="0" u="none" strike="noStrike" dirty="0">
                        <a:solidFill>
                          <a:srgbClr val="FF0000"/>
                        </a:solidFill>
                        <a:effectLst/>
                        <a:latin typeface="ＭＳ Ｐゴシック"/>
                      </a:endParaRPr>
                    </a:p>
                  </a:txBody>
                  <a:tcPr marL="0" marR="0" marT="0" marB="0" anchor="ctr"/>
                </a:tc>
                <a:extLst>
                  <a:ext uri="{0D108BD9-81ED-4DB2-BD59-A6C34878D82A}">
                    <a16:rowId xmlns:a16="http://schemas.microsoft.com/office/drawing/2014/main" val="10016"/>
                  </a:ext>
                </a:extLst>
              </a:tr>
              <a:tr h="190875">
                <a:tc>
                  <a:txBody>
                    <a:bodyPr/>
                    <a:lstStyle/>
                    <a:p>
                      <a:pPr algn="ctr" fontAlgn="ctr"/>
                      <a:r>
                        <a:rPr lang="en-US" sz="900" u="none" strike="noStrike">
                          <a:effectLst/>
                        </a:rPr>
                        <a:t>Manual Variant Source</a:t>
                      </a:r>
                      <a:endParaRPr lang="en-US" sz="900" b="0" i="0" u="none" strike="noStrike">
                        <a:solidFill>
                          <a:srgbClr val="000000"/>
                        </a:solidFill>
                        <a:effectLst/>
                        <a:latin typeface="ＭＳ Ｐゴシック"/>
                      </a:endParaRPr>
                    </a:p>
                  </a:txBody>
                  <a:tcPr marL="0" marR="0" marT="0" marB="0" anchor="ctr"/>
                </a:tc>
                <a:tc>
                  <a:txBody>
                    <a:bodyPr/>
                    <a:lstStyle/>
                    <a:p>
                      <a:pPr algn="ctr" fontAlgn="ctr"/>
                      <a:r>
                        <a:rPr lang="en-US" sz="900" u="none" strike="noStrike">
                          <a:effectLst/>
                        </a:rPr>
                        <a:t>R2016b</a:t>
                      </a:r>
                      <a:endParaRPr lang="en-US" sz="900" b="0" i="0" u="none" strike="noStrike">
                        <a:solidFill>
                          <a:srgbClr val="000000"/>
                        </a:solidFill>
                        <a:effectLst/>
                        <a:latin typeface="ＭＳ Ｐゴシック"/>
                      </a:endParaRPr>
                    </a:p>
                  </a:txBody>
                  <a:tcPr marL="0" marR="0" marT="0" marB="0" anchor="ctr"/>
                </a:tc>
                <a:tc>
                  <a:txBody>
                    <a:bodyPr/>
                    <a:lstStyle/>
                    <a:p>
                      <a:pPr algn="ctr" fontAlgn="ctr"/>
                      <a:r>
                        <a:rPr lang="en-US" sz="900" u="none" strike="noStrike" dirty="0">
                          <a:effectLst/>
                        </a:rPr>
                        <a:t>B:</a:t>
                      </a:r>
                      <a:r>
                        <a:rPr lang="ja-JP" altLang="en-US" sz="900" u="none" strike="noStrike" dirty="0">
                          <a:effectLst/>
                        </a:rPr>
                        <a:t>第</a:t>
                      </a:r>
                      <a:r>
                        <a:rPr lang="en-US" altLang="ja-JP" sz="900" u="none" strike="noStrike" dirty="0">
                          <a:effectLst/>
                        </a:rPr>
                        <a:t>3</a:t>
                      </a:r>
                      <a:r>
                        <a:rPr lang="ja-JP" altLang="en-US" sz="900" u="none" strike="noStrike" dirty="0">
                          <a:effectLst/>
                        </a:rPr>
                        <a:t>回予定</a:t>
                      </a:r>
                      <a:endParaRPr lang="ja-JP" altLang="en-US" sz="900" b="0" i="0" u="none" strike="noStrike" dirty="0">
                        <a:solidFill>
                          <a:srgbClr val="000000"/>
                        </a:solidFill>
                        <a:effectLst/>
                        <a:latin typeface="ＭＳ Ｐゴシック"/>
                      </a:endParaRPr>
                    </a:p>
                  </a:txBody>
                  <a:tcPr marL="0" marR="0" marT="0" marB="0" anchor="ctr"/>
                </a:tc>
                <a:extLst>
                  <a:ext uri="{0D108BD9-81ED-4DB2-BD59-A6C34878D82A}">
                    <a16:rowId xmlns:a16="http://schemas.microsoft.com/office/drawing/2014/main" val="10017"/>
                  </a:ext>
                </a:extLst>
              </a:tr>
              <a:tr h="190875">
                <a:tc>
                  <a:txBody>
                    <a:bodyPr/>
                    <a:lstStyle/>
                    <a:p>
                      <a:pPr algn="ctr" fontAlgn="ctr"/>
                      <a:r>
                        <a:rPr lang="en-US" sz="900" u="none" strike="noStrike">
                          <a:effectLst/>
                        </a:rPr>
                        <a:t>Manual Variant Sink</a:t>
                      </a:r>
                      <a:endParaRPr lang="en-US" sz="900" b="0" i="0" u="none" strike="noStrike">
                        <a:solidFill>
                          <a:srgbClr val="000000"/>
                        </a:solidFill>
                        <a:effectLst/>
                        <a:latin typeface="ＭＳ Ｐゴシック"/>
                      </a:endParaRPr>
                    </a:p>
                  </a:txBody>
                  <a:tcPr marL="0" marR="0" marT="0" marB="0" anchor="ctr"/>
                </a:tc>
                <a:tc>
                  <a:txBody>
                    <a:bodyPr/>
                    <a:lstStyle/>
                    <a:p>
                      <a:pPr algn="ctr" fontAlgn="ctr"/>
                      <a:r>
                        <a:rPr lang="en-US" sz="900" u="none" strike="noStrike">
                          <a:effectLst/>
                        </a:rPr>
                        <a:t>R2016b</a:t>
                      </a:r>
                      <a:endParaRPr lang="en-US" sz="900" b="0" i="0" u="none" strike="noStrike">
                        <a:solidFill>
                          <a:srgbClr val="000000"/>
                        </a:solidFill>
                        <a:effectLst/>
                        <a:latin typeface="ＭＳ Ｐゴシック"/>
                      </a:endParaRPr>
                    </a:p>
                  </a:txBody>
                  <a:tcPr marL="0" marR="0" marT="0" marB="0" anchor="ctr"/>
                </a:tc>
                <a:tc>
                  <a:txBody>
                    <a:bodyPr/>
                    <a:lstStyle/>
                    <a:p>
                      <a:pPr algn="ctr" fontAlgn="ctr"/>
                      <a:r>
                        <a:rPr lang="en-US" sz="900" u="none" strike="noStrike" dirty="0">
                          <a:effectLst/>
                        </a:rPr>
                        <a:t>B:</a:t>
                      </a:r>
                      <a:r>
                        <a:rPr lang="ja-JP" altLang="en-US" sz="900" u="none" strike="noStrike" dirty="0">
                          <a:effectLst/>
                        </a:rPr>
                        <a:t>第</a:t>
                      </a:r>
                      <a:r>
                        <a:rPr lang="en-US" altLang="ja-JP" sz="900" u="none" strike="noStrike" dirty="0">
                          <a:effectLst/>
                        </a:rPr>
                        <a:t>3</a:t>
                      </a:r>
                      <a:r>
                        <a:rPr lang="ja-JP" altLang="en-US" sz="900" u="none" strike="noStrike" dirty="0">
                          <a:effectLst/>
                        </a:rPr>
                        <a:t>回予定</a:t>
                      </a:r>
                      <a:endParaRPr lang="ja-JP" altLang="en-US" sz="900" b="0" i="0" u="none" strike="noStrike" dirty="0">
                        <a:solidFill>
                          <a:srgbClr val="000000"/>
                        </a:solidFill>
                        <a:effectLst/>
                        <a:latin typeface="ＭＳ Ｐゴシック"/>
                      </a:endParaRPr>
                    </a:p>
                  </a:txBody>
                  <a:tcPr marL="0" marR="0" marT="0" marB="0" anchor="ctr"/>
                </a:tc>
                <a:extLst>
                  <a:ext uri="{0D108BD9-81ED-4DB2-BD59-A6C34878D82A}">
                    <a16:rowId xmlns:a16="http://schemas.microsoft.com/office/drawing/2014/main" val="10018"/>
                  </a:ext>
                </a:extLst>
              </a:tr>
              <a:tr h="190875">
                <a:tc>
                  <a:txBody>
                    <a:bodyPr/>
                    <a:lstStyle/>
                    <a:p>
                      <a:pPr algn="ctr" fontAlgn="ctr"/>
                      <a:r>
                        <a:rPr lang="en-US" sz="900" u="none" strike="noStrike">
                          <a:effectLst/>
                        </a:rPr>
                        <a:t>Variant Source</a:t>
                      </a:r>
                      <a:endParaRPr lang="en-US" sz="900" b="0" i="0" u="none" strike="noStrike">
                        <a:solidFill>
                          <a:srgbClr val="000000"/>
                        </a:solidFill>
                        <a:effectLst/>
                        <a:latin typeface="ＭＳ Ｐゴシック"/>
                      </a:endParaRPr>
                    </a:p>
                  </a:txBody>
                  <a:tcPr marL="0" marR="0" marT="0" marB="0" anchor="ctr"/>
                </a:tc>
                <a:tc>
                  <a:txBody>
                    <a:bodyPr/>
                    <a:lstStyle/>
                    <a:p>
                      <a:pPr algn="ctr" fontAlgn="ctr"/>
                      <a:r>
                        <a:rPr lang="en-US" sz="900" u="none" strike="noStrike">
                          <a:effectLst/>
                        </a:rPr>
                        <a:t>R2016a</a:t>
                      </a:r>
                      <a:endParaRPr lang="en-US" sz="900" b="0" i="0" u="none" strike="noStrike">
                        <a:solidFill>
                          <a:srgbClr val="000000"/>
                        </a:solidFill>
                        <a:effectLst/>
                        <a:latin typeface="ＭＳ Ｐゴシック"/>
                      </a:endParaRPr>
                    </a:p>
                  </a:txBody>
                  <a:tcPr marL="0" marR="0" marT="0" marB="0" anchor="ctr"/>
                </a:tc>
                <a:tc>
                  <a:txBody>
                    <a:bodyPr/>
                    <a:lstStyle/>
                    <a:p>
                      <a:pPr algn="ctr" fontAlgn="ctr"/>
                      <a:r>
                        <a:rPr lang="en-US" sz="900" u="none" strike="noStrike" dirty="0">
                          <a:effectLst/>
                        </a:rPr>
                        <a:t>B:</a:t>
                      </a:r>
                      <a:r>
                        <a:rPr lang="ja-JP" altLang="en-US" sz="900" u="none" strike="noStrike" dirty="0">
                          <a:effectLst/>
                        </a:rPr>
                        <a:t>第</a:t>
                      </a:r>
                      <a:r>
                        <a:rPr lang="en-US" altLang="ja-JP" sz="900" u="none" strike="noStrike" dirty="0">
                          <a:effectLst/>
                        </a:rPr>
                        <a:t>3</a:t>
                      </a:r>
                      <a:r>
                        <a:rPr lang="ja-JP" altLang="en-US" sz="900" u="none" strike="noStrike" dirty="0">
                          <a:effectLst/>
                        </a:rPr>
                        <a:t>回予定</a:t>
                      </a:r>
                      <a:endParaRPr lang="ja-JP" altLang="en-US" sz="900" b="0" i="0" u="none" strike="noStrike" dirty="0">
                        <a:solidFill>
                          <a:srgbClr val="000000"/>
                        </a:solidFill>
                        <a:effectLst/>
                        <a:latin typeface="ＭＳ Ｐゴシック"/>
                      </a:endParaRPr>
                    </a:p>
                  </a:txBody>
                  <a:tcPr marL="0" marR="0" marT="0" marB="0" anchor="ctr"/>
                </a:tc>
                <a:extLst>
                  <a:ext uri="{0D108BD9-81ED-4DB2-BD59-A6C34878D82A}">
                    <a16:rowId xmlns:a16="http://schemas.microsoft.com/office/drawing/2014/main" val="10019"/>
                  </a:ext>
                </a:extLst>
              </a:tr>
              <a:tr h="190875">
                <a:tc>
                  <a:txBody>
                    <a:bodyPr/>
                    <a:lstStyle/>
                    <a:p>
                      <a:pPr algn="ctr" fontAlgn="ctr"/>
                      <a:r>
                        <a:rPr lang="en-US" sz="900" u="none" strike="noStrike">
                          <a:effectLst/>
                        </a:rPr>
                        <a:t>Variant Sink</a:t>
                      </a:r>
                      <a:endParaRPr lang="en-US" sz="900" b="0" i="0" u="none" strike="noStrike">
                        <a:solidFill>
                          <a:srgbClr val="000000"/>
                        </a:solidFill>
                        <a:effectLst/>
                        <a:latin typeface="ＭＳ Ｐゴシック"/>
                      </a:endParaRPr>
                    </a:p>
                  </a:txBody>
                  <a:tcPr marL="0" marR="0" marT="0" marB="0" anchor="ctr"/>
                </a:tc>
                <a:tc>
                  <a:txBody>
                    <a:bodyPr/>
                    <a:lstStyle/>
                    <a:p>
                      <a:pPr algn="ctr" fontAlgn="ctr"/>
                      <a:r>
                        <a:rPr lang="en-US" sz="900" u="none" strike="noStrike">
                          <a:effectLst/>
                        </a:rPr>
                        <a:t>R2016a</a:t>
                      </a:r>
                      <a:endParaRPr lang="en-US" sz="900" b="0" i="0" u="none" strike="noStrike">
                        <a:solidFill>
                          <a:srgbClr val="000000"/>
                        </a:solidFill>
                        <a:effectLst/>
                        <a:latin typeface="ＭＳ Ｐゴシック"/>
                      </a:endParaRPr>
                    </a:p>
                  </a:txBody>
                  <a:tcPr marL="0" marR="0" marT="0"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ja-JP" sz="900" u="none" strike="noStrike" dirty="0">
                          <a:effectLst/>
                        </a:rPr>
                        <a:t>B:</a:t>
                      </a:r>
                      <a:r>
                        <a:rPr lang="ja-JP" altLang="en-US" sz="900" u="none" strike="noStrike" dirty="0">
                          <a:effectLst/>
                        </a:rPr>
                        <a:t>第</a:t>
                      </a:r>
                      <a:r>
                        <a:rPr lang="en-US" altLang="ja-JP" sz="900" u="none" strike="noStrike" dirty="0">
                          <a:effectLst/>
                        </a:rPr>
                        <a:t>3</a:t>
                      </a:r>
                      <a:r>
                        <a:rPr lang="ja-JP" altLang="en-US" sz="900" u="none" strike="noStrike" dirty="0">
                          <a:effectLst/>
                        </a:rPr>
                        <a:t>回予定　</a:t>
                      </a:r>
                      <a:endParaRPr lang="ja-JP" altLang="en-US" sz="900" b="0" i="0" u="none" strike="noStrike" dirty="0">
                        <a:solidFill>
                          <a:srgbClr val="000000"/>
                        </a:solidFill>
                        <a:effectLst/>
                        <a:latin typeface="ＭＳ Ｐゴシック"/>
                      </a:endParaRPr>
                    </a:p>
                  </a:txBody>
                  <a:tcPr marL="0" marR="0" marT="0" marB="0" anchor="ctr"/>
                </a:tc>
                <a:extLst>
                  <a:ext uri="{0D108BD9-81ED-4DB2-BD59-A6C34878D82A}">
                    <a16:rowId xmlns:a16="http://schemas.microsoft.com/office/drawing/2014/main" val="10020"/>
                  </a:ext>
                </a:extLst>
              </a:tr>
              <a:tr h="190875">
                <a:tc>
                  <a:txBody>
                    <a:bodyPr/>
                    <a:lstStyle/>
                    <a:p>
                      <a:pPr algn="ctr" fontAlgn="ctr"/>
                      <a:r>
                        <a:rPr lang="en-US" sz="900" u="none" strike="noStrike">
                          <a:effectLst/>
                        </a:rPr>
                        <a:t>Unit Conversion</a:t>
                      </a:r>
                      <a:endParaRPr lang="en-US" sz="900" b="0" i="0" u="none" strike="noStrike">
                        <a:solidFill>
                          <a:srgbClr val="000000"/>
                        </a:solidFill>
                        <a:effectLst/>
                        <a:latin typeface="ＭＳ Ｐゴシック"/>
                      </a:endParaRPr>
                    </a:p>
                  </a:txBody>
                  <a:tcPr marL="0" marR="0" marT="0" marB="0" anchor="ctr"/>
                </a:tc>
                <a:tc>
                  <a:txBody>
                    <a:bodyPr/>
                    <a:lstStyle/>
                    <a:p>
                      <a:pPr algn="ctr" fontAlgn="ctr"/>
                      <a:r>
                        <a:rPr lang="en-US" sz="900" u="none" strike="noStrike">
                          <a:effectLst/>
                        </a:rPr>
                        <a:t>R2016a</a:t>
                      </a:r>
                      <a:endParaRPr lang="en-US" sz="900" b="0" i="0" u="none" strike="noStrike">
                        <a:solidFill>
                          <a:srgbClr val="000000"/>
                        </a:solidFill>
                        <a:effectLst/>
                        <a:latin typeface="ＭＳ Ｐゴシック"/>
                      </a:endParaRPr>
                    </a:p>
                  </a:txBody>
                  <a:tcPr marL="0" marR="0" marT="0" marB="0" anchor="ctr"/>
                </a:tc>
                <a:tc>
                  <a:txBody>
                    <a:bodyPr/>
                    <a:lstStyle/>
                    <a:p>
                      <a:pPr algn="ctr" fontAlgn="ctr"/>
                      <a:r>
                        <a:rPr lang="en-US" sz="900" u="none" strike="noStrike">
                          <a:effectLst/>
                        </a:rPr>
                        <a:t>A:</a:t>
                      </a:r>
                      <a:r>
                        <a:rPr lang="ja-JP" altLang="en-US" sz="900" u="none" strike="noStrike">
                          <a:effectLst/>
                        </a:rPr>
                        <a:t>第</a:t>
                      </a:r>
                      <a:r>
                        <a:rPr lang="en-US" altLang="ja-JP" sz="900" u="none" strike="noStrike">
                          <a:effectLst/>
                        </a:rPr>
                        <a:t>3</a:t>
                      </a:r>
                      <a:r>
                        <a:rPr lang="ja-JP" altLang="en-US" sz="900" u="none" strike="noStrike">
                          <a:effectLst/>
                        </a:rPr>
                        <a:t>回予定</a:t>
                      </a:r>
                      <a:endParaRPr lang="ja-JP" altLang="en-US" sz="900" b="0" i="0" u="none" strike="noStrike">
                        <a:solidFill>
                          <a:srgbClr val="000000"/>
                        </a:solidFill>
                        <a:effectLst/>
                        <a:latin typeface="ＭＳ Ｐゴシック"/>
                      </a:endParaRPr>
                    </a:p>
                  </a:txBody>
                  <a:tcPr marL="0" marR="0" marT="0" marB="0" anchor="ctr"/>
                </a:tc>
                <a:extLst>
                  <a:ext uri="{0D108BD9-81ED-4DB2-BD59-A6C34878D82A}">
                    <a16:rowId xmlns:a16="http://schemas.microsoft.com/office/drawing/2014/main" val="10021"/>
                  </a:ext>
                </a:extLst>
              </a:tr>
              <a:tr h="190875">
                <a:tc>
                  <a:txBody>
                    <a:bodyPr/>
                    <a:lstStyle/>
                    <a:p>
                      <a:pPr algn="ctr" fontAlgn="ctr"/>
                      <a:r>
                        <a:rPr lang="en-US" sz="900" u="none" strike="noStrike">
                          <a:effectLst/>
                        </a:rPr>
                        <a:t>Unit System Configuration</a:t>
                      </a:r>
                      <a:endParaRPr lang="en-US" sz="900" b="0" i="0" u="none" strike="noStrike">
                        <a:solidFill>
                          <a:srgbClr val="000000"/>
                        </a:solidFill>
                        <a:effectLst/>
                        <a:latin typeface="ＭＳ Ｐゴシック"/>
                      </a:endParaRPr>
                    </a:p>
                  </a:txBody>
                  <a:tcPr marL="0" marR="0" marT="0" marB="0" anchor="ctr"/>
                </a:tc>
                <a:tc>
                  <a:txBody>
                    <a:bodyPr/>
                    <a:lstStyle/>
                    <a:p>
                      <a:pPr algn="ctr" fontAlgn="ctr"/>
                      <a:r>
                        <a:rPr lang="en-US" sz="900" u="none" strike="noStrike">
                          <a:effectLst/>
                        </a:rPr>
                        <a:t>R2016a</a:t>
                      </a:r>
                      <a:endParaRPr lang="en-US" sz="900" b="0" i="0" u="none" strike="noStrike">
                        <a:solidFill>
                          <a:srgbClr val="000000"/>
                        </a:solidFill>
                        <a:effectLst/>
                        <a:latin typeface="ＭＳ Ｐゴシック"/>
                      </a:endParaRPr>
                    </a:p>
                  </a:txBody>
                  <a:tcPr marL="0" marR="0" marT="0" marB="0" anchor="ctr"/>
                </a:tc>
                <a:tc>
                  <a:txBody>
                    <a:bodyPr/>
                    <a:lstStyle/>
                    <a:p>
                      <a:pPr algn="ctr" fontAlgn="ctr"/>
                      <a:r>
                        <a:rPr lang="en-US" sz="900" u="none" strike="noStrike">
                          <a:effectLst/>
                        </a:rPr>
                        <a:t>A:</a:t>
                      </a:r>
                      <a:r>
                        <a:rPr lang="ja-JP" altLang="en-US" sz="900" u="none" strike="noStrike">
                          <a:effectLst/>
                        </a:rPr>
                        <a:t>第</a:t>
                      </a:r>
                      <a:r>
                        <a:rPr lang="en-US" altLang="ja-JP" sz="900" u="none" strike="noStrike">
                          <a:effectLst/>
                        </a:rPr>
                        <a:t>3</a:t>
                      </a:r>
                      <a:r>
                        <a:rPr lang="ja-JP" altLang="en-US" sz="900" u="none" strike="noStrike">
                          <a:effectLst/>
                        </a:rPr>
                        <a:t>回予定</a:t>
                      </a:r>
                      <a:endParaRPr lang="ja-JP" altLang="en-US" sz="900" b="0" i="0" u="none" strike="noStrike">
                        <a:solidFill>
                          <a:srgbClr val="000000"/>
                        </a:solidFill>
                        <a:effectLst/>
                        <a:latin typeface="ＭＳ Ｐゴシック"/>
                      </a:endParaRPr>
                    </a:p>
                  </a:txBody>
                  <a:tcPr marL="0" marR="0" marT="0" marB="0" anchor="ctr"/>
                </a:tc>
                <a:extLst>
                  <a:ext uri="{0D108BD9-81ED-4DB2-BD59-A6C34878D82A}">
                    <a16:rowId xmlns:a16="http://schemas.microsoft.com/office/drawing/2014/main" val="10022"/>
                  </a:ext>
                </a:extLst>
              </a:tr>
              <a:tr h="190875">
                <a:tc>
                  <a:txBody>
                    <a:bodyPr/>
                    <a:lstStyle/>
                    <a:p>
                      <a:pPr algn="ctr" fontAlgn="ctr"/>
                      <a:r>
                        <a:rPr lang="en-US" sz="900" u="none" strike="noStrike">
                          <a:solidFill>
                            <a:srgbClr val="FF0000"/>
                          </a:solidFill>
                          <a:effectLst/>
                        </a:rPr>
                        <a:t>From Spreadsheet</a:t>
                      </a:r>
                      <a:endParaRPr lang="en-US" sz="900" b="0" i="0" u="none" strike="noStrike">
                        <a:solidFill>
                          <a:srgbClr val="FF0000"/>
                        </a:solidFill>
                        <a:effectLst/>
                        <a:latin typeface="ＭＳ Ｐゴシック"/>
                      </a:endParaRPr>
                    </a:p>
                  </a:txBody>
                  <a:tcPr marL="0" marR="0" marT="0" marB="0" anchor="ctr"/>
                </a:tc>
                <a:tc>
                  <a:txBody>
                    <a:bodyPr/>
                    <a:lstStyle/>
                    <a:p>
                      <a:pPr algn="ctr" fontAlgn="ctr"/>
                      <a:r>
                        <a:rPr lang="en-US" sz="900" u="none" strike="noStrike">
                          <a:solidFill>
                            <a:srgbClr val="FF0000"/>
                          </a:solidFill>
                          <a:effectLst/>
                        </a:rPr>
                        <a:t>R2015b</a:t>
                      </a:r>
                      <a:endParaRPr lang="en-US" sz="900" b="0" i="0" u="none" strike="noStrike">
                        <a:solidFill>
                          <a:srgbClr val="FF0000"/>
                        </a:solidFill>
                        <a:effectLst/>
                        <a:latin typeface="ＭＳ Ｐゴシック"/>
                      </a:endParaRPr>
                    </a:p>
                  </a:txBody>
                  <a:tcPr marL="0" marR="0" marT="0" marB="0" anchor="ctr"/>
                </a:tc>
                <a:tc>
                  <a:txBody>
                    <a:bodyPr/>
                    <a:lstStyle/>
                    <a:p>
                      <a:pPr algn="ctr" fontAlgn="ctr"/>
                      <a:r>
                        <a:rPr lang="en-US" sz="900" u="none" strike="noStrike" dirty="0">
                          <a:solidFill>
                            <a:srgbClr val="FF0000"/>
                          </a:solidFill>
                          <a:effectLst/>
                        </a:rPr>
                        <a:t>B:</a:t>
                      </a:r>
                      <a:r>
                        <a:rPr lang="ja-JP" altLang="en-US" sz="900" u="none" strike="noStrike" dirty="0">
                          <a:solidFill>
                            <a:srgbClr val="FF0000"/>
                          </a:solidFill>
                          <a:effectLst/>
                        </a:rPr>
                        <a:t>第２回済</a:t>
                      </a:r>
                      <a:endParaRPr lang="ja-JP" altLang="en-US" sz="900" b="0" i="0" u="none" strike="noStrike" dirty="0">
                        <a:solidFill>
                          <a:srgbClr val="FF0000"/>
                        </a:solidFill>
                        <a:effectLst/>
                        <a:latin typeface="ＭＳ Ｐゴシック"/>
                      </a:endParaRPr>
                    </a:p>
                  </a:txBody>
                  <a:tcPr marL="0" marR="0" marT="0" marB="0" anchor="ctr"/>
                </a:tc>
                <a:extLst>
                  <a:ext uri="{0D108BD9-81ED-4DB2-BD59-A6C34878D82A}">
                    <a16:rowId xmlns:a16="http://schemas.microsoft.com/office/drawing/2014/main" val="10023"/>
                  </a:ext>
                </a:extLst>
              </a:tr>
              <a:tr h="190875">
                <a:tc>
                  <a:txBody>
                    <a:bodyPr/>
                    <a:lstStyle/>
                    <a:p>
                      <a:pPr algn="ctr" fontAlgn="ctr"/>
                      <a:r>
                        <a:rPr lang="en-US" sz="900" u="none" strike="noStrike">
                          <a:effectLst/>
                        </a:rPr>
                        <a:t>Dashboard</a:t>
                      </a:r>
                      <a:r>
                        <a:rPr lang="ja-JP" altLang="en-US" sz="900" u="none" strike="noStrike">
                          <a:effectLst/>
                        </a:rPr>
                        <a:t>カテゴリ</a:t>
                      </a:r>
                      <a:endParaRPr lang="ja-JP" altLang="en-US" sz="900" b="0" i="0" u="none" strike="noStrike">
                        <a:solidFill>
                          <a:srgbClr val="000000"/>
                        </a:solidFill>
                        <a:effectLst/>
                        <a:latin typeface="ＭＳ Ｐゴシック"/>
                      </a:endParaRPr>
                    </a:p>
                  </a:txBody>
                  <a:tcPr marL="0" marR="0" marT="0" marB="0" anchor="ctr"/>
                </a:tc>
                <a:tc>
                  <a:txBody>
                    <a:bodyPr/>
                    <a:lstStyle/>
                    <a:p>
                      <a:pPr algn="ctr" fontAlgn="ctr"/>
                      <a:r>
                        <a:rPr lang="en-US" sz="900" u="none" strike="noStrike">
                          <a:effectLst/>
                        </a:rPr>
                        <a:t>R2015a～</a:t>
                      </a:r>
                      <a:endParaRPr lang="en-US" sz="900" b="0" i="0" u="none" strike="noStrike">
                        <a:solidFill>
                          <a:srgbClr val="000000"/>
                        </a:solidFill>
                        <a:effectLst/>
                        <a:latin typeface="ＭＳ Ｐゴシック"/>
                      </a:endParaRPr>
                    </a:p>
                  </a:txBody>
                  <a:tcPr marL="0" marR="0" marT="0" marB="0" anchor="ctr"/>
                </a:tc>
                <a:tc>
                  <a:txBody>
                    <a:bodyPr/>
                    <a:lstStyle/>
                    <a:p>
                      <a:pPr algn="ctr" fontAlgn="ctr"/>
                      <a:r>
                        <a:rPr lang="ja-JP" altLang="en-US" sz="900" u="none" strike="noStrike" dirty="0">
                          <a:effectLst/>
                        </a:rPr>
                        <a:t>　</a:t>
                      </a:r>
                      <a:endParaRPr lang="ja-JP" altLang="en-US" sz="900" b="0" i="0" u="none" strike="noStrike" dirty="0">
                        <a:solidFill>
                          <a:srgbClr val="000000"/>
                        </a:solidFill>
                        <a:effectLst/>
                        <a:latin typeface="ＭＳ Ｐゴシック"/>
                      </a:endParaRPr>
                    </a:p>
                  </a:txBody>
                  <a:tcPr marL="0" marR="0" marT="0" marB="0" anchor="ctr"/>
                </a:tc>
                <a:extLst>
                  <a:ext uri="{0D108BD9-81ED-4DB2-BD59-A6C34878D82A}">
                    <a16:rowId xmlns:a16="http://schemas.microsoft.com/office/drawing/2014/main" val="10024"/>
                  </a:ext>
                </a:extLst>
              </a:tr>
              <a:tr h="190875">
                <a:tc>
                  <a:txBody>
                    <a:bodyPr/>
                    <a:lstStyle/>
                    <a:p>
                      <a:pPr algn="ctr" rtl="0" fontAlgn="ctr"/>
                      <a:r>
                        <a:rPr lang="en-US" sz="1000" u="none" strike="noStrike">
                          <a:effectLst/>
                        </a:rPr>
                        <a:t>Sequence Viewer</a:t>
                      </a:r>
                      <a:endParaRPr lang="en-US" sz="1000" b="0" i="0" u="none" strike="noStrike">
                        <a:solidFill>
                          <a:srgbClr val="000000"/>
                        </a:solidFill>
                        <a:effectLst/>
                        <a:latin typeface="Calibri"/>
                      </a:endParaRPr>
                    </a:p>
                  </a:txBody>
                  <a:tcPr marL="0" marR="0" marT="0" marB="0" anchor="ctr"/>
                </a:tc>
                <a:tc>
                  <a:txBody>
                    <a:bodyPr/>
                    <a:lstStyle/>
                    <a:p>
                      <a:pPr algn="ctr" fontAlgn="ctr"/>
                      <a:r>
                        <a:rPr lang="ja-JP" altLang="en-US" sz="900" u="none" strike="noStrike">
                          <a:effectLst/>
                        </a:rPr>
                        <a:t>　</a:t>
                      </a:r>
                      <a:endParaRPr lang="ja-JP" altLang="en-US" sz="900" b="0" i="0" u="none" strike="noStrike">
                        <a:solidFill>
                          <a:srgbClr val="000000"/>
                        </a:solidFill>
                        <a:effectLst/>
                        <a:latin typeface="ＭＳ Ｐゴシック"/>
                      </a:endParaRPr>
                    </a:p>
                  </a:txBody>
                  <a:tcPr marL="0" marR="0" marT="0" marB="0" anchor="ctr"/>
                </a:tc>
                <a:tc>
                  <a:txBody>
                    <a:bodyPr/>
                    <a:lstStyle/>
                    <a:p>
                      <a:pPr algn="ctr" fontAlgn="ctr"/>
                      <a:r>
                        <a:rPr lang="en-US" sz="900" u="none" strike="noStrike" dirty="0">
                          <a:effectLst/>
                        </a:rPr>
                        <a:t>A:</a:t>
                      </a:r>
                      <a:r>
                        <a:rPr lang="ja-JP" altLang="en-US" sz="900" u="none" strike="noStrike" dirty="0">
                          <a:effectLst/>
                        </a:rPr>
                        <a:t>第</a:t>
                      </a:r>
                      <a:r>
                        <a:rPr lang="en-US" altLang="ja-JP" sz="900" u="none" strike="noStrike" dirty="0">
                          <a:effectLst/>
                        </a:rPr>
                        <a:t>3</a:t>
                      </a:r>
                      <a:r>
                        <a:rPr lang="ja-JP" altLang="en-US" sz="900" u="none" strike="noStrike" dirty="0">
                          <a:effectLst/>
                        </a:rPr>
                        <a:t>回予定</a:t>
                      </a:r>
                      <a:endParaRPr lang="ja-JP" altLang="en-US" sz="900" b="0" i="0" u="none" strike="noStrike" dirty="0">
                        <a:solidFill>
                          <a:srgbClr val="000000"/>
                        </a:solidFill>
                        <a:effectLst/>
                        <a:latin typeface="ＭＳ Ｐゴシック"/>
                      </a:endParaRPr>
                    </a:p>
                  </a:txBody>
                  <a:tcPr marL="0" marR="0" marT="0" marB="0" anchor="ctr"/>
                </a:tc>
                <a:extLst>
                  <a:ext uri="{0D108BD9-81ED-4DB2-BD59-A6C34878D82A}">
                    <a16:rowId xmlns:a16="http://schemas.microsoft.com/office/drawing/2014/main" val="10025"/>
                  </a:ext>
                </a:extLst>
              </a:tr>
              <a:tr h="190875">
                <a:tc>
                  <a:txBody>
                    <a:bodyPr/>
                    <a:lstStyle/>
                    <a:p>
                      <a:pPr algn="ctr" fontAlgn="ctr"/>
                      <a:r>
                        <a:rPr lang="en-US" sz="900" u="none" strike="noStrike">
                          <a:effectLst/>
                        </a:rPr>
                        <a:t>Simulink　</a:t>
                      </a:r>
                      <a:r>
                        <a:rPr lang="ja-JP" altLang="en-US" sz="900" u="none" strike="noStrike">
                          <a:effectLst/>
                        </a:rPr>
                        <a:t>ステート</a:t>
                      </a:r>
                      <a:endParaRPr lang="ja-JP" altLang="en-US" sz="900" b="0" i="0" u="none" strike="noStrike">
                        <a:solidFill>
                          <a:srgbClr val="000000"/>
                        </a:solidFill>
                        <a:effectLst/>
                        <a:latin typeface="ＭＳ Ｐゴシック"/>
                      </a:endParaRPr>
                    </a:p>
                  </a:txBody>
                  <a:tcPr marL="0" marR="0" marT="0" marB="0" anchor="ctr"/>
                </a:tc>
                <a:tc>
                  <a:txBody>
                    <a:bodyPr/>
                    <a:lstStyle/>
                    <a:p>
                      <a:pPr algn="ctr" fontAlgn="ctr"/>
                      <a:r>
                        <a:rPr lang="ja-JP" altLang="en-US" sz="900" u="none" strike="noStrike">
                          <a:effectLst/>
                        </a:rPr>
                        <a:t>　</a:t>
                      </a:r>
                      <a:endParaRPr lang="ja-JP" altLang="en-US" sz="900" b="0" i="0" u="none" strike="noStrike">
                        <a:solidFill>
                          <a:srgbClr val="000000"/>
                        </a:solidFill>
                        <a:effectLst/>
                        <a:latin typeface="ＭＳ Ｐゴシック"/>
                      </a:endParaRPr>
                    </a:p>
                  </a:txBody>
                  <a:tcPr marL="0" marR="0" marT="0" marB="0" anchor="ctr"/>
                </a:tc>
                <a:tc>
                  <a:txBody>
                    <a:bodyPr/>
                    <a:lstStyle/>
                    <a:p>
                      <a:pPr algn="ctr" fontAlgn="ctr"/>
                      <a:r>
                        <a:rPr lang="en-US" sz="900" u="none" strike="noStrike" dirty="0">
                          <a:effectLst/>
                        </a:rPr>
                        <a:t>B:</a:t>
                      </a:r>
                      <a:r>
                        <a:rPr lang="ja-JP" altLang="en-US" sz="900" u="none" strike="noStrike" dirty="0">
                          <a:effectLst/>
                        </a:rPr>
                        <a:t>第</a:t>
                      </a:r>
                      <a:r>
                        <a:rPr lang="en-US" altLang="ja-JP" sz="900" u="none" strike="noStrike" dirty="0">
                          <a:effectLst/>
                        </a:rPr>
                        <a:t>3</a:t>
                      </a:r>
                      <a:r>
                        <a:rPr lang="ja-JP" altLang="en-US" sz="900" u="none" strike="noStrike" dirty="0">
                          <a:effectLst/>
                        </a:rPr>
                        <a:t>回予定</a:t>
                      </a:r>
                      <a:endParaRPr lang="ja-JP" altLang="en-US" sz="900" b="0" i="0" u="none" strike="noStrike" dirty="0">
                        <a:solidFill>
                          <a:srgbClr val="000000"/>
                        </a:solidFill>
                        <a:effectLst/>
                        <a:latin typeface="ＭＳ Ｐゴシック"/>
                      </a:endParaRPr>
                    </a:p>
                  </a:txBody>
                  <a:tcPr marL="0" marR="0" marT="0" marB="0" anchor="ctr"/>
                </a:tc>
                <a:extLst>
                  <a:ext uri="{0D108BD9-81ED-4DB2-BD59-A6C34878D82A}">
                    <a16:rowId xmlns:a16="http://schemas.microsoft.com/office/drawing/2014/main" val="10026"/>
                  </a:ext>
                </a:extLst>
              </a:tr>
            </a:tbl>
          </a:graphicData>
        </a:graphic>
      </p:graphicFrame>
      <p:sp>
        <p:nvSpPr>
          <p:cNvPr id="4" name="テキスト ボックス 3"/>
          <p:cNvSpPr txBox="1"/>
          <p:nvPr/>
        </p:nvSpPr>
        <p:spPr>
          <a:xfrm>
            <a:off x="5334000" y="1143000"/>
            <a:ext cx="2861681" cy="1200329"/>
          </a:xfrm>
          <a:prstGeom prst="rect">
            <a:avLst/>
          </a:prstGeom>
          <a:noFill/>
        </p:spPr>
        <p:txBody>
          <a:bodyPr wrap="none" rtlCol="0">
            <a:spAutoFit/>
          </a:bodyPr>
          <a:lstStyle/>
          <a:p>
            <a:endParaRPr kumimoji="1" lang="en-US" altLang="ja-JP" dirty="0"/>
          </a:p>
          <a:p>
            <a:r>
              <a:rPr kumimoji="1" lang="ja-JP" altLang="en-US" dirty="0"/>
              <a:t>調査は順調に進んでいます</a:t>
            </a:r>
            <a:endParaRPr kumimoji="1" lang="en-US" altLang="ja-JP" dirty="0"/>
          </a:p>
          <a:p>
            <a:r>
              <a:rPr lang="ja-JP" altLang="en-US" dirty="0"/>
              <a:t>赤文字が調査済</a:t>
            </a:r>
            <a:endParaRPr lang="en-US" altLang="ja-JP" dirty="0"/>
          </a:p>
          <a:p>
            <a:endParaRPr kumimoji="1" lang="ja-JP" altLang="en-US" dirty="0"/>
          </a:p>
        </p:txBody>
      </p:sp>
      <p:sp>
        <p:nvSpPr>
          <p:cNvPr id="5" name="下矢印 4"/>
          <p:cNvSpPr/>
          <p:nvPr/>
        </p:nvSpPr>
        <p:spPr bwMode="auto">
          <a:xfrm>
            <a:off x="6248400" y="2343329"/>
            <a:ext cx="1371600" cy="1161871"/>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6" name="テキスト ボックス 5"/>
          <p:cNvSpPr txBox="1"/>
          <p:nvPr/>
        </p:nvSpPr>
        <p:spPr>
          <a:xfrm>
            <a:off x="5314198" y="3514725"/>
            <a:ext cx="3820277" cy="646331"/>
          </a:xfrm>
          <a:prstGeom prst="rect">
            <a:avLst/>
          </a:prstGeom>
          <a:noFill/>
        </p:spPr>
        <p:txBody>
          <a:bodyPr wrap="none" rtlCol="0">
            <a:spAutoFit/>
          </a:bodyPr>
          <a:lstStyle/>
          <a:p>
            <a:r>
              <a:rPr kumimoji="1" lang="ja-JP" altLang="en-US" dirty="0"/>
              <a:t>今後の予定</a:t>
            </a:r>
            <a:endParaRPr kumimoji="1" lang="en-US" altLang="ja-JP" dirty="0"/>
          </a:p>
          <a:p>
            <a:r>
              <a:rPr lang="en-US" altLang="ja-JP" dirty="0"/>
              <a:t>3</a:t>
            </a:r>
            <a:r>
              <a:rPr lang="ja-JP" altLang="en-US" dirty="0"/>
              <a:t>月末までに</a:t>
            </a:r>
            <a:r>
              <a:rPr lang="en-US" altLang="ja-JP" dirty="0" err="1"/>
              <a:t>A,B</a:t>
            </a:r>
            <a:r>
              <a:rPr lang="ja-JP" altLang="en-US" dirty="0"/>
              <a:t>チームの調査が終了</a:t>
            </a:r>
            <a:endParaRPr kumimoji="1" lang="ja-JP" altLang="en-US" dirty="0"/>
          </a:p>
        </p:txBody>
      </p:sp>
      <p:sp>
        <p:nvSpPr>
          <p:cNvPr id="7" name="下矢印 6"/>
          <p:cNvSpPr/>
          <p:nvPr/>
        </p:nvSpPr>
        <p:spPr bwMode="auto">
          <a:xfrm>
            <a:off x="6257925" y="4380131"/>
            <a:ext cx="1371600" cy="1161871"/>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8" name="テキスト ボックス 7"/>
          <p:cNvSpPr txBox="1"/>
          <p:nvPr/>
        </p:nvSpPr>
        <p:spPr>
          <a:xfrm>
            <a:off x="5181600" y="5513427"/>
            <a:ext cx="3518912" cy="646331"/>
          </a:xfrm>
          <a:prstGeom prst="rect">
            <a:avLst/>
          </a:prstGeom>
          <a:noFill/>
        </p:spPr>
        <p:txBody>
          <a:bodyPr wrap="none" rtlCol="0">
            <a:spAutoFit/>
          </a:bodyPr>
          <a:lstStyle/>
          <a:p>
            <a:r>
              <a:rPr kumimoji="1" lang="en-US" altLang="ja-JP" dirty="0"/>
              <a:t>4</a:t>
            </a:r>
            <a:r>
              <a:rPr kumimoji="1" lang="ja-JP" altLang="en-US" dirty="0"/>
              <a:t>月に全社で集まり、残りの項目の</a:t>
            </a:r>
            <a:endParaRPr kumimoji="1" lang="en-US" altLang="ja-JP" dirty="0"/>
          </a:p>
          <a:p>
            <a:r>
              <a:rPr lang="ja-JP" altLang="en-US" dirty="0"/>
              <a:t>進め方を相談する</a:t>
            </a:r>
            <a:endParaRPr kumimoji="1" lang="en-US" altLang="ja-JP" dirty="0"/>
          </a:p>
        </p:txBody>
      </p:sp>
    </p:spTree>
    <p:extLst>
      <p:ext uri="{BB962C8B-B14F-4D97-AF65-F5344CB8AC3E}">
        <p14:creationId xmlns:p14="http://schemas.microsoft.com/office/powerpoint/2010/main" val="3633237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1"/>
            <a:r>
              <a:rPr kumimoji="1" lang="ja-JP" altLang="en-US" dirty="0"/>
              <a:t>残項目</a:t>
            </a:r>
          </a:p>
        </p:txBody>
      </p:sp>
      <p:graphicFrame>
        <p:nvGraphicFramePr>
          <p:cNvPr id="4" name="表 3"/>
          <p:cNvGraphicFramePr>
            <a:graphicFrameLocks noGrp="1"/>
          </p:cNvGraphicFramePr>
          <p:nvPr>
            <p:extLst>
              <p:ext uri="{D42A27DB-BD31-4B8C-83A1-F6EECF244321}">
                <p14:modId xmlns:p14="http://schemas.microsoft.com/office/powerpoint/2010/main" val="3777295634"/>
              </p:ext>
            </p:extLst>
          </p:nvPr>
        </p:nvGraphicFramePr>
        <p:xfrm>
          <a:off x="762000" y="1523345"/>
          <a:ext cx="3810000" cy="1219200"/>
        </p:xfrm>
        <a:graphic>
          <a:graphicData uri="http://schemas.openxmlformats.org/drawingml/2006/table">
            <a:tbl>
              <a:tblPr>
                <a:tableStyleId>{5940675A-B579-460E-94D1-54222C63F5DA}</a:tableStyleId>
              </a:tblPr>
              <a:tblGrid>
                <a:gridCol w="3810000">
                  <a:extLst>
                    <a:ext uri="{9D8B030D-6E8A-4147-A177-3AD203B41FA5}">
                      <a16:colId xmlns:a16="http://schemas.microsoft.com/office/drawing/2014/main" val="20000"/>
                    </a:ext>
                  </a:extLst>
                </a:gridCol>
              </a:tblGrid>
              <a:tr h="190875">
                <a:tc>
                  <a:txBody>
                    <a:bodyPr/>
                    <a:lstStyle/>
                    <a:p>
                      <a:pPr algn="l" fontAlgn="ctr"/>
                      <a:r>
                        <a:rPr lang="ja-JP" altLang="en-US" sz="2000" u="none" strike="noStrike" dirty="0">
                          <a:effectLst/>
                        </a:rPr>
                        <a:t>ブロックリストから</a:t>
                      </a:r>
                      <a:endParaRPr lang="ja-JP" altLang="en-US" sz="2000" b="0" i="0" u="none" strike="noStrike" dirty="0">
                        <a:solidFill>
                          <a:srgbClr val="000000"/>
                        </a:solidFill>
                        <a:effectLst/>
                        <a:latin typeface="ＭＳ Ｐゴシック"/>
                      </a:endParaRPr>
                    </a:p>
                  </a:txBody>
                  <a:tcPr marL="0" marR="0" marT="0" marB="0" anchor="ctr"/>
                </a:tc>
                <a:extLst>
                  <a:ext uri="{0D108BD9-81ED-4DB2-BD59-A6C34878D82A}">
                    <a16:rowId xmlns:a16="http://schemas.microsoft.com/office/drawing/2014/main" val="10000"/>
                  </a:ext>
                </a:extLst>
              </a:tr>
              <a:tr h="190875">
                <a:tc>
                  <a:txBody>
                    <a:bodyPr/>
                    <a:lstStyle/>
                    <a:p>
                      <a:pPr algn="ctr" fontAlgn="ctr"/>
                      <a:r>
                        <a:rPr lang="en-US" sz="2000" u="none" strike="noStrike" dirty="0">
                          <a:solidFill>
                            <a:srgbClr val="FF0000"/>
                          </a:solidFill>
                          <a:effectLst/>
                        </a:rPr>
                        <a:t>Messages &amp; Events</a:t>
                      </a:r>
                      <a:r>
                        <a:rPr lang="ja-JP" altLang="en-US" sz="2000" u="none" strike="noStrike" dirty="0">
                          <a:solidFill>
                            <a:srgbClr val="FF0000"/>
                          </a:solidFill>
                          <a:effectLst/>
                        </a:rPr>
                        <a:t>カテゴリ</a:t>
                      </a:r>
                      <a:endParaRPr lang="ja-JP" altLang="en-US" sz="2000" b="0" i="0" u="none" strike="noStrike" dirty="0">
                        <a:solidFill>
                          <a:srgbClr val="FF0000"/>
                        </a:solidFill>
                        <a:effectLst/>
                        <a:latin typeface="ＭＳ Ｐゴシック"/>
                      </a:endParaRPr>
                    </a:p>
                  </a:txBody>
                  <a:tcPr marL="0" marR="0" marT="0" marB="0" anchor="ctr"/>
                </a:tc>
                <a:extLst>
                  <a:ext uri="{0D108BD9-81ED-4DB2-BD59-A6C34878D82A}">
                    <a16:rowId xmlns:a16="http://schemas.microsoft.com/office/drawing/2014/main" val="10001"/>
                  </a:ext>
                </a:extLst>
              </a:tr>
              <a:tr h="190875">
                <a:tc>
                  <a:txBody>
                    <a:bodyPr/>
                    <a:lstStyle/>
                    <a:p>
                      <a:pPr algn="ctr" fontAlgn="ctr"/>
                      <a:r>
                        <a:rPr lang="en-US" sz="2000" u="none" strike="noStrike" dirty="0">
                          <a:solidFill>
                            <a:srgbClr val="FF0000"/>
                          </a:solidFill>
                          <a:effectLst/>
                        </a:rPr>
                        <a:t>String</a:t>
                      </a:r>
                      <a:r>
                        <a:rPr lang="ja-JP" altLang="en-US" sz="2000" u="none" strike="noStrike" dirty="0">
                          <a:solidFill>
                            <a:srgbClr val="FF0000"/>
                          </a:solidFill>
                          <a:effectLst/>
                        </a:rPr>
                        <a:t>系ブロック</a:t>
                      </a:r>
                      <a:endParaRPr lang="ja-JP" altLang="en-US" sz="2000" b="0" i="0" u="none" strike="noStrike" dirty="0">
                        <a:solidFill>
                          <a:srgbClr val="FF0000"/>
                        </a:solidFill>
                        <a:effectLst/>
                        <a:latin typeface="ＭＳ Ｐゴシック"/>
                      </a:endParaRPr>
                    </a:p>
                  </a:txBody>
                  <a:tcPr marL="0" marR="0" marT="0" marB="0" anchor="ctr"/>
                </a:tc>
                <a:extLst>
                  <a:ext uri="{0D108BD9-81ED-4DB2-BD59-A6C34878D82A}">
                    <a16:rowId xmlns:a16="http://schemas.microsoft.com/office/drawing/2014/main" val="10002"/>
                  </a:ext>
                </a:extLst>
              </a:tr>
              <a:tr h="282495">
                <a:tc>
                  <a:txBody>
                    <a:bodyPr/>
                    <a:lstStyle/>
                    <a:p>
                      <a:pPr algn="ctr" fontAlgn="ctr"/>
                      <a:r>
                        <a:rPr lang="en-US" sz="2000" u="none" strike="noStrike" dirty="0">
                          <a:solidFill>
                            <a:srgbClr val="FF0000"/>
                          </a:solidFill>
                          <a:effectLst/>
                        </a:rPr>
                        <a:t>Dashboard</a:t>
                      </a:r>
                      <a:r>
                        <a:rPr lang="ja-JP" altLang="en-US" sz="2000" u="none" strike="noStrike" dirty="0">
                          <a:solidFill>
                            <a:srgbClr val="FF0000"/>
                          </a:solidFill>
                          <a:effectLst/>
                        </a:rPr>
                        <a:t>カテゴリ</a:t>
                      </a:r>
                      <a:endParaRPr lang="ja-JP" altLang="en-US" sz="2000" b="0" i="0" u="none" strike="noStrike" dirty="0">
                        <a:solidFill>
                          <a:srgbClr val="FF0000"/>
                        </a:solidFill>
                        <a:effectLst/>
                        <a:latin typeface="ＭＳ Ｐゴシック"/>
                      </a:endParaRPr>
                    </a:p>
                  </a:txBody>
                  <a:tcPr marL="0" marR="0" marT="0" marB="0" anchor="ctr"/>
                </a:tc>
                <a:extLst>
                  <a:ext uri="{0D108BD9-81ED-4DB2-BD59-A6C34878D82A}">
                    <a16:rowId xmlns:a16="http://schemas.microsoft.com/office/drawing/2014/main" val="10003"/>
                  </a:ext>
                </a:extLst>
              </a:tr>
            </a:tbl>
          </a:graphicData>
        </a:graphic>
      </p:graphicFrame>
      <p:sp>
        <p:nvSpPr>
          <p:cNvPr id="6" name="テキスト ボックス 5"/>
          <p:cNvSpPr txBox="1"/>
          <p:nvPr/>
        </p:nvSpPr>
        <p:spPr>
          <a:xfrm>
            <a:off x="457200" y="990600"/>
            <a:ext cx="8267007" cy="523220"/>
          </a:xfrm>
          <a:prstGeom prst="rect">
            <a:avLst/>
          </a:prstGeom>
          <a:noFill/>
        </p:spPr>
        <p:txBody>
          <a:bodyPr wrap="none" rtlCol="0">
            <a:spAutoFit/>
          </a:bodyPr>
          <a:lstStyle/>
          <a:p>
            <a:r>
              <a:rPr kumimoji="1" lang="ja-JP" altLang="en-US" sz="2800" dirty="0"/>
              <a:t>後半：ブロック調査で残っているのは一つのカテゴリ群</a:t>
            </a:r>
          </a:p>
        </p:txBody>
      </p:sp>
      <p:sp>
        <p:nvSpPr>
          <p:cNvPr id="7" name="テキスト ボックス 6"/>
          <p:cNvSpPr txBox="1"/>
          <p:nvPr/>
        </p:nvSpPr>
        <p:spPr>
          <a:xfrm>
            <a:off x="838200" y="2895600"/>
            <a:ext cx="8098692" cy="954107"/>
          </a:xfrm>
          <a:prstGeom prst="rect">
            <a:avLst/>
          </a:prstGeom>
          <a:noFill/>
        </p:spPr>
        <p:txBody>
          <a:bodyPr wrap="none" rtlCol="0">
            <a:spAutoFit/>
          </a:bodyPr>
          <a:lstStyle/>
          <a:p>
            <a:r>
              <a:rPr lang="ja-JP" altLang="en-US" sz="2800" dirty="0"/>
              <a:t>調査したい項目にはブロック以外の機能もあるので、</a:t>
            </a:r>
            <a:endParaRPr lang="en-US" altLang="ja-JP" sz="2800" dirty="0"/>
          </a:p>
          <a:p>
            <a:r>
              <a:rPr kumimoji="1" lang="ja-JP" altLang="en-US" sz="2800" dirty="0"/>
              <a:t>分担できるメンバーが欲しい。</a:t>
            </a:r>
          </a:p>
        </p:txBody>
      </p:sp>
      <p:sp>
        <p:nvSpPr>
          <p:cNvPr id="8" name="下矢印 7"/>
          <p:cNvSpPr/>
          <p:nvPr/>
        </p:nvSpPr>
        <p:spPr bwMode="auto">
          <a:xfrm>
            <a:off x="3006992" y="3962400"/>
            <a:ext cx="2743200" cy="6858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9" name="テキスト ボックス 8"/>
          <p:cNvSpPr txBox="1"/>
          <p:nvPr/>
        </p:nvSpPr>
        <p:spPr>
          <a:xfrm>
            <a:off x="685799" y="4648200"/>
            <a:ext cx="8161209" cy="1569660"/>
          </a:xfrm>
          <a:prstGeom prst="rect">
            <a:avLst/>
          </a:prstGeom>
          <a:noFill/>
        </p:spPr>
        <p:txBody>
          <a:bodyPr wrap="none" rtlCol="0">
            <a:spAutoFit/>
          </a:bodyPr>
          <a:lstStyle/>
          <a:p>
            <a:r>
              <a:rPr lang="ja-JP" altLang="en-US" sz="2400" dirty="0"/>
              <a:t>資料をメンバー外へ展開するのか、まだ決めていません。</a:t>
            </a:r>
            <a:endParaRPr lang="en-US" altLang="ja-JP" sz="2400" dirty="0"/>
          </a:p>
          <a:p>
            <a:r>
              <a:rPr kumimoji="1" lang="ja-JP" altLang="en-US" sz="2400" dirty="0"/>
              <a:t>自社がバージョンアップする場合に調査時間が削減できます。</a:t>
            </a:r>
            <a:endParaRPr kumimoji="1" lang="en-US" altLang="ja-JP" sz="2400" dirty="0"/>
          </a:p>
          <a:p>
            <a:r>
              <a:rPr lang="ja-JP" altLang="en-US" sz="2400" dirty="0"/>
              <a:t>ぜひ、</a:t>
            </a:r>
            <a:r>
              <a:rPr kumimoji="1" lang="ja-JP" altLang="en-US" sz="2400" dirty="0"/>
              <a:t>ご参加ください。</a:t>
            </a:r>
            <a:endParaRPr kumimoji="1" lang="en-US" altLang="ja-JP" sz="2400" dirty="0"/>
          </a:p>
          <a:p>
            <a:r>
              <a:rPr lang="ja-JP" altLang="en-US" sz="2400" dirty="0"/>
              <a:t>希望者は、</a:t>
            </a:r>
            <a:r>
              <a:rPr lang="en-US" altLang="ja-JP" sz="2400" dirty="0" err="1"/>
              <a:t>JMAAB</a:t>
            </a:r>
            <a:r>
              <a:rPr lang="ja-JP" altLang="en-US" sz="2400" dirty="0"/>
              <a:t>事務局へ連絡を</a:t>
            </a:r>
            <a:endParaRPr kumimoji="1" lang="ja-JP" altLang="en-US" sz="2400" dirty="0"/>
          </a:p>
        </p:txBody>
      </p:sp>
    </p:spTree>
    <p:extLst>
      <p:ext uri="{BB962C8B-B14F-4D97-AF65-F5344CB8AC3E}">
        <p14:creationId xmlns:p14="http://schemas.microsoft.com/office/powerpoint/2010/main" val="543336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endParaRPr kumimoji="1" lang="ja-JP" altLang="en-US"/>
          </a:p>
        </p:txBody>
      </p:sp>
      <p:sp>
        <p:nvSpPr>
          <p:cNvPr id="3" name="タイトル 2"/>
          <p:cNvSpPr>
            <a:spLocks noGrp="1"/>
          </p:cNvSpPr>
          <p:nvPr>
            <p:ph type="ctrTitle"/>
          </p:nvPr>
        </p:nvSpPr>
        <p:spPr/>
        <p:txBody>
          <a:bodyPr/>
          <a:lstStyle/>
          <a:p>
            <a:r>
              <a:rPr kumimoji="1" lang="ja-JP" altLang="en-US" dirty="0"/>
              <a:t>調査結果例</a:t>
            </a:r>
          </a:p>
        </p:txBody>
      </p:sp>
    </p:spTree>
    <p:extLst>
      <p:ext uri="{BB962C8B-B14F-4D97-AF65-F5344CB8AC3E}">
        <p14:creationId xmlns:p14="http://schemas.microsoft.com/office/powerpoint/2010/main" val="835754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endParaRPr kumimoji="1" lang="ja-JP" altLang="en-US"/>
          </a:p>
        </p:txBody>
      </p:sp>
      <p:sp>
        <p:nvSpPr>
          <p:cNvPr id="3" name="タイトル 2"/>
          <p:cNvSpPr>
            <a:spLocks noGrp="1"/>
          </p:cNvSpPr>
          <p:nvPr>
            <p:ph type="ctrTitle"/>
          </p:nvPr>
        </p:nvSpPr>
        <p:spPr/>
        <p:txBody>
          <a:bodyPr/>
          <a:lstStyle/>
          <a:p>
            <a:r>
              <a:rPr kumimoji="1" lang="en-US" altLang="ja-JP" dirty="0">
                <a:solidFill>
                  <a:srgbClr val="FF0000"/>
                </a:solidFill>
              </a:rPr>
              <a:t>Signal Editor</a:t>
            </a:r>
            <a:br>
              <a:rPr kumimoji="1" lang="en-US" altLang="ja-JP" dirty="0">
                <a:solidFill>
                  <a:srgbClr val="FF0000"/>
                </a:solidFill>
              </a:rPr>
            </a:br>
            <a:r>
              <a:rPr kumimoji="1" lang="en-US" altLang="ja-JP" dirty="0">
                <a:solidFill>
                  <a:srgbClr val="FF0000"/>
                </a:solidFill>
              </a:rPr>
              <a:t>From</a:t>
            </a:r>
            <a:r>
              <a:rPr kumimoji="1" lang="ja-JP" altLang="en-US" dirty="0">
                <a:solidFill>
                  <a:srgbClr val="FF0000"/>
                </a:solidFill>
              </a:rPr>
              <a:t> </a:t>
            </a:r>
            <a:r>
              <a:rPr kumimoji="1" lang="en-US" altLang="ja-JP" dirty="0">
                <a:solidFill>
                  <a:srgbClr val="FF0000"/>
                </a:solidFill>
              </a:rPr>
              <a:t>Spreadsheet</a:t>
            </a:r>
            <a:endParaRPr kumimoji="1" lang="ja-JP" altLang="en-US" dirty="0"/>
          </a:p>
        </p:txBody>
      </p:sp>
    </p:spTree>
    <p:extLst>
      <p:ext uri="{BB962C8B-B14F-4D97-AF65-F5344CB8AC3E}">
        <p14:creationId xmlns:p14="http://schemas.microsoft.com/office/powerpoint/2010/main" val="3759496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調査例</a:t>
            </a:r>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789499332"/>
              </p:ext>
            </p:extLst>
          </p:nvPr>
        </p:nvGraphicFramePr>
        <p:xfrm>
          <a:off x="609600" y="1295400"/>
          <a:ext cx="7799705" cy="14833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313305">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endParaRPr kumimoji="1" lang="ja-JP" altLang="en-US" dirty="0">
                        <a:solidFill>
                          <a:schemeClr val="tx1"/>
                        </a:solidFill>
                      </a:endParaRPr>
                    </a:p>
                  </a:txBody>
                  <a:tcPr/>
                </a:tc>
                <a:tc>
                  <a:txBody>
                    <a:bodyPr/>
                    <a:lstStyle/>
                    <a:p>
                      <a:pPr algn="ctr"/>
                      <a:r>
                        <a:rPr kumimoji="1" lang="ja-JP" altLang="en-US" dirty="0">
                          <a:solidFill>
                            <a:schemeClr val="tx1"/>
                          </a:solidFill>
                        </a:rPr>
                        <a:t>エクセルファイル読込</a:t>
                      </a:r>
                    </a:p>
                  </a:txBody>
                  <a:tcPr/>
                </a:tc>
                <a:tc>
                  <a:txBody>
                    <a:bodyPr/>
                    <a:lstStyle/>
                    <a:p>
                      <a:pPr algn="ctr"/>
                      <a:r>
                        <a:rPr kumimoji="1" lang="ja-JP" altLang="en-US" dirty="0">
                          <a:solidFill>
                            <a:schemeClr val="tx1"/>
                          </a:solidFill>
                        </a:rPr>
                        <a:t>データ型設定</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solidFill>
                            <a:schemeClr val="tx1"/>
                          </a:solidFill>
                        </a:rPr>
                        <a:t>　　</a:t>
                      </a:r>
                      <a:r>
                        <a:rPr kumimoji="1" lang="en-US" altLang="ja-JP" dirty="0">
                          <a:solidFill>
                            <a:schemeClr val="tx1"/>
                          </a:solidFill>
                        </a:rPr>
                        <a:t>Signal Builder</a:t>
                      </a:r>
                      <a:endParaRPr kumimoji="1" lang="ja-JP" altLang="en-US" dirty="0">
                        <a:solidFill>
                          <a:schemeClr val="tx1"/>
                        </a:solidFill>
                      </a:endParaRPr>
                    </a:p>
                  </a:txBody>
                  <a:tcPr/>
                </a:tc>
                <a:tc>
                  <a:txBody>
                    <a:bodyPr/>
                    <a:lstStyle/>
                    <a:p>
                      <a:pPr algn="ctr"/>
                      <a:r>
                        <a:rPr kumimoji="1" lang="ja-JP" altLang="en-US" dirty="0">
                          <a:solidFill>
                            <a:schemeClr val="tx1"/>
                          </a:solidFill>
                        </a:rPr>
                        <a:t>〇</a:t>
                      </a:r>
                    </a:p>
                  </a:txBody>
                  <a:tcPr/>
                </a:tc>
                <a:tc>
                  <a:txBody>
                    <a:bodyPr/>
                    <a:lstStyle/>
                    <a:p>
                      <a:pPr algn="ctr"/>
                      <a:r>
                        <a:rPr kumimoji="1" lang="en-US" altLang="ja-JP" dirty="0">
                          <a:solidFill>
                            <a:schemeClr val="tx1"/>
                          </a:solidFill>
                        </a:rPr>
                        <a:t>×</a:t>
                      </a:r>
                      <a:endParaRPr kumimoji="1" lang="ja-JP" altLang="en-US" dirty="0">
                        <a:solidFill>
                          <a:schemeClr val="tx1"/>
                        </a:solidFill>
                      </a:endParaRP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新　</a:t>
                      </a:r>
                      <a:r>
                        <a:rPr kumimoji="1" lang="en-US" altLang="ja-JP" dirty="0">
                          <a:solidFill>
                            <a:srgbClr val="FF0000"/>
                          </a:solidFill>
                        </a:rPr>
                        <a:t>Signal Editor</a:t>
                      </a:r>
                      <a:endParaRPr kumimoji="1" lang="ja-JP" altLang="en-US" dirty="0">
                        <a:solidFill>
                          <a:srgbClr val="FF0000"/>
                        </a:solidFill>
                      </a:endParaRPr>
                    </a:p>
                  </a:txBody>
                  <a:tcPr/>
                </a:tc>
                <a:tc>
                  <a:txBody>
                    <a:bodyPr/>
                    <a:lstStyle/>
                    <a:p>
                      <a:pPr algn="ctr"/>
                      <a:r>
                        <a:rPr kumimoji="1" lang="en-US" altLang="ja-JP" dirty="0">
                          <a:solidFill>
                            <a:schemeClr val="tx1"/>
                          </a:solidFill>
                        </a:rPr>
                        <a:t>×</a:t>
                      </a:r>
                      <a:endParaRPr kumimoji="1" lang="ja-JP" altLang="en-US" dirty="0">
                        <a:solidFill>
                          <a:schemeClr val="tx1"/>
                        </a:solidFill>
                      </a:endParaRPr>
                    </a:p>
                  </a:txBody>
                  <a:tcPr/>
                </a:tc>
                <a:tc>
                  <a:txBody>
                    <a:bodyPr/>
                    <a:lstStyle/>
                    <a:p>
                      <a:pPr algn="ctr"/>
                      <a:r>
                        <a:rPr kumimoji="1" lang="ja-JP" altLang="en-US" dirty="0">
                          <a:solidFill>
                            <a:schemeClr val="tx1"/>
                          </a:solidFill>
                        </a:rPr>
                        <a:t>〇（個別）</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新　</a:t>
                      </a:r>
                      <a:r>
                        <a:rPr kumimoji="1" lang="en-US" altLang="ja-JP" dirty="0">
                          <a:solidFill>
                            <a:srgbClr val="FF0000"/>
                          </a:solidFill>
                        </a:rPr>
                        <a:t>From</a:t>
                      </a:r>
                      <a:r>
                        <a:rPr kumimoji="1" lang="ja-JP" altLang="en-US" baseline="0" dirty="0">
                          <a:solidFill>
                            <a:srgbClr val="FF0000"/>
                          </a:solidFill>
                        </a:rPr>
                        <a:t> </a:t>
                      </a:r>
                      <a:r>
                        <a:rPr kumimoji="1" lang="en-US" altLang="ja-JP" baseline="0" dirty="0">
                          <a:solidFill>
                            <a:srgbClr val="FF0000"/>
                          </a:solidFill>
                        </a:rPr>
                        <a:t>Spreadsheet</a:t>
                      </a:r>
                      <a:endParaRPr kumimoji="1" lang="ja-JP" altLang="en-US" dirty="0">
                        <a:solidFill>
                          <a:srgbClr val="FF0000"/>
                        </a:solidFill>
                      </a:endParaRPr>
                    </a:p>
                  </a:txBody>
                  <a:tcPr/>
                </a:tc>
                <a:tc>
                  <a:txBody>
                    <a:bodyPr/>
                    <a:lstStyle/>
                    <a:p>
                      <a:pPr algn="ctr"/>
                      <a:r>
                        <a:rPr kumimoji="1" lang="ja-JP" altLang="en-US" dirty="0">
                          <a:solidFill>
                            <a:schemeClr val="tx1"/>
                          </a:solidFill>
                        </a:rPr>
                        <a:t>〇</a:t>
                      </a:r>
                    </a:p>
                  </a:txBody>
                  <a:tcPr/>
                </a:tc>
                <a:tc>
                  <a:txBody>
                    <a:bodyPr/>
                    <a:lstStyle/>
                    <a:p>
                      <a:pPr algn="ctr"/>
                      <a:r>
                        <a:rPr kumimoji="1" lang="ja-JP" altLang="en-US" dirty="0">
                          <a:solidFill>
                            <a:schemeClr val="tx1"/>
                          </a:solidFill>
                        </a:rPr>
                        <a:t>△（全体で一つ）</a:t>
                      </a:r>
                    </a:p>
                  </a:txBody>
                  <a:tcPr/>
                </a:tc>
                <a:extLst>
                  <a:ext uri="{0D108BD9-81ED-4DB2-BD59-A6C34878D82A}">
                    <a16:rowId xmlns:a16="http://schemas.microsoft.com/office/drawing/2014/main" val="10003"/>
                  </a:ext>
                </a:extLst>
              </a:tr>
            </a:tbl>
          </a:graphicData>
        </a:graphic>
      </p:graphicFrame>
      <p:sp>
        <p:nvSpPr>
          <p:cNvPr id="5" name="正方形/長方形 4"/>
          <p:cNvSpPr/>
          <p:nvPr/>
        </p:nvSpPr>
        <p:spPr>
          <a:xfrm>
            <a:off x="914400" y="3269218"/>
            <a:ext cx="6213560" cy="646331"/>
          </a:xfrm>
          <a:prstGeom prst="rect">
            <a:avLst/>
          </a:prstGeom>
        </p:spPr>
        <p:txBody>
          <a:bodyPr wrap="none">
            <a:spAutoFit/>
          </a:bodyPr>
          <a:lstStyle/>
          <a:p>
            <a:pPr fontAlgn="auto">
              <a:spcBef>
                <a:spcPts val="0"/>
              </a:spcBef>
              <a:spcAft>
                <a:spcPts val="0"/>
              </a:spcAft>
              <a:defRPr/>
            </a:pPr>
            <a:r>
              <a:rPr lang="ja-JP" altLang="en-US" dirty="0"/>
              <a:t>エクセルファイルのデータを</a:t>
            </a:r>
            <a:r>
              <a:rPr lang="en-US" altLang="ja-JP" dirty="0"/>
              <a:t>Signal Editor</a:t>
            </a:r>
            <a:r>
              <a:rPr lang="ja-JP" altLang="en-US" dirty="0"/>
              <a:t>形式の</a:t>
            </a:r>
            <a:r>
              <a:rPr lang="en-US" altLang="ja-JP" dirty="0"/>
              <a:t>mat</a:t>
            </a:r>
            <a:r>
              <a:rPr lang="ja-JP" altLang="en-US" dirty="0"/>
              <a:t>をファイル</a:t>
            </a:r>
            <a:endParaRPr lang="en-US" altLang="ja-JP" dirty="0"/>
          </a:p>
          <a:p>
            <a:pPr fontAlgn="auto">
              <a:spcBef>
                <a:spcPts val="0"/>
              </a:spcBef>
              <a:spcAft>
                <a:spcPts val="0"/>
              </a:spcAft>
              <a:defRPr/>
            </a:pPr>
            <a:r>
              <a:rPr lang="ja-JP" altLang="en-US" dirty="0"/>
              <a:t>にするには。</a:t>
            </a:r>
          </a:p>
        </p:txBody>
      </p:sp>
      <p:sp>
        <p:nvSpPr>
          <p:cNvPr id="6" name="下矢印 5"/>
          <p:cNvSpPr/>
          <p:nvPr/>
        </p:nvSpPr>
        <p:spPr bwMode="auto">
          <a:xfrm>
            <a:off x="2895600" y="4038600"/>
            <a:ext cx="1125580" cy="8382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7" name="正方形/長方形 6"/>
          <p:cNvSpPr/>
          <p:nvPr/>
        </p:nvSpPr>
        <p:spPr>
          <a:xfrm>
            <a:off x="457200" y="5029200"/>
            <a:ext cx="8576387" cy="923330"/>
          </a:xfrm>
          <a:prstGeom prst="rect">
            <a:avLst/>
          </a:prstGeom>
        </p:spPr>
        <p:txBody>
          <a:bodyPr wrap="none">
            <a:spAutoFit/>
          </a:bodyPr>
          <a:lstStyle/>
          <a:p>
            <a:pPr fontAlgn="auto">
              <a:spcBef>
                <a:spcPts val="0"/>
              </a:spcBef>
              <a:spcAft>
                <a:spcPts val="0"/>
              </a:spcAft>
              <a:defRPr/>
            </a:pPr>
            <a:r>
              <a:rPr lang="en-US" altLang="ja-JP" dirty="0"/>
              <a:t>Signal Builder</a:t>
            </a:r>
            <a:r>
              <a:rPr lang="ja-JP" altLang="en-US" dirty="0"/>
              <a:t>を経由して</a:t>
            </a:r>
            <a:r>
              <a:rPr lang="en-US" altLang="ja-JP" dirty="0"/>
              <a:t>mat</a:t>
            </a:r>
            <a:r>
              <a:rPr lang="ja-JP" altLang="en-US" dirty="0"/>
              <a:t>に変換するしかない</a:t>
            </a:r>
            <a:endParaRPr lang="en-US" altLang="ja-JP" dirty="0"/>
          </a:p>
          <a:p>
            <a:pPr fontAlgn="auto">
              <a:spcBef>
                <a:spcPts val="0"/>
              </a:spcBef>
              <a:spcAft>
                <a:spcPts val="0"/>
              </a:spcAft>
              <a:defRPr/>
            </a:pPr>
            <a:r>
              <a:rPr lang="ja-JP" altLang="en-US" dirty="0"/>
              <a:t>コマンド「</a:t>
            </a:r>
            <a:r>
              <a:rPr lang="en-US" altLang="ja-JP" dirty="0" err="1"/>
              <a:t>signalBuilderToSignalEditor</a:t>
            </a:r>
            <a:r>
              <a:rPr lang="ja-JP" altLang="en-US" dirty="0"/>
              <a:t>」を活用</a:t>
            </a:r>
            <a:endParaRPr lang="en-US" altLang="ja-JP" dirty="0"/>
          </a:p>
          <a:p>
            <a:pPr fontAlgn="auto">
              <a:spcBef>
                <a:spcPts val="0"/>
              </a:spcBef>
              <a:spcAft>
                <a:spcPts val="0"/>
              </a:spcAft>
              <a:defRPr/>
            </a:pPr>
            <a:r>
              <a:rPr lang="ja-JP" altLang="en-US" dirty="0"/>
              <a:t>次期バージョンにて</a:t>
            </a:r>
            <a:r>
              <a:rPr lang="en-US" altLang="ja-JP" dirty="0"/>
              <a:t>Signal Editor</a:t>
            </a:r>
            <a:r>
              <a:rPr lang="ja-JP" altLang="en-US" dirty="0"/>
              <a:t>がエクセルファイルを直接読み込めるようになるらしい</a:t>
            </a:r>
          </a:p>
        </p:txBody>
      </p:sp>
    </p:spTree>
    <p:extLst>
      <p:ext uri="{BB962C8B-B14F-4D97-AF65-F5344CB8AC3E}">
        <p14:creationId xmlns:p14="http://schemas.microsoft.com/office/powerpoint/2010/main" val="1712317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endParaRPr kumimoji="1" lang="ja-JP" altLang="en-US"/>
          </a:p>
        </p:txBody>
      </p:sp>
      <p:sp>
        <p:nvSpPr>
          <p:cNvPr id="3" name="タイトル 2"/>
          <p:cNvSpPr>
            <a:spLocks noGrp="1"/>
          </p:cNvSpPr>
          <p:nvPr>
            <p:ph type="ctrTitle"/>
          </p:nvPr>
        </p:nvSpPr>
        <p:spPr/>
        <p:txBody>
          <a:bodyPr/>
          <a:lstStyle/>
          <a:p>
            <a:r>
              <a:rPr kumimoji="1" lang="ja-JP" altLang="en-US" dirty="0"/>
              <a:t>サブシステムリファレンス</a:t>
            </a:r>
          </a:p>
        </p:txBody>
      </p:sp>
    </p:spTree>
    <p:extLst>
      <p:ext uri="{BB962C8B-B14F-4D97-AF65-F5344CB8AC3E}">
        <p14:creationId xmlns:p14="http://schemas.microsoft.com/office/powerpoint/2010/main" val="357595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サブシステムリファレンス</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210" y="4678720"/>
            <a:ext cx="204787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テキスト ボックス 8"/>
          <p:cNvSpPr txBox="1"/>
          <p:nvPr/>
        </p:nvSpPr>
        <p:spPr>
          <a:xfrm>
            <a:off x="609600" y="1371600"/>
            <a:ext cx="7772400" cy="2862322"/>
          </a:xfrm>
          <a:prstGeom prst="rect">
            <a:avLst/>
          </a:prstGeom>
          <a:noFill/>
        </p:spPr>
        <p:txBody>
          <a:bodyPr wrap="square" rtlCol="0">
            <a:spAutoFit/>
          </a:bodyPr>
          <a:lstStyle/>
          <a:p>
            <a:r>
              <a:rPr lang="ja-JP" altLang="en-US" sz="2000" dirty="0">
                <a:latin typeface="Meiryo UI" panose="020B0604030504040204" pitchFamily="50" charset="-128"/>
                <a:ea typeface="Meiryo UI" panose="020B0604030504040204" pitchFamily="50" charset="-128"/>
              </a:rPr>
              <a:t>・サブシステムの中身を別の</a:t>
            </a:r>
            <a:r>
              <a:rPr lang="en-US" altLang="ja-JP" sz="2000" dirty="0">
                <a:latin typeface="Meiryo UI" panose="020B0604030504040204" pitchFamily="50" charset="-128"/>
                <a:ea typeface="Meiryo UI" panose="020B0604030504040204" pitchFamily="50" charset="-128"/>
              </a:rPr>
              <a:t>SLX</a:t>
            </a:r>
            <a:r>
              <a:rPr lang="ja-JP" altLang="en-US" sz="2000" dirty="0">
                <a:latin typeface="Meiryo UI" panose="020B0604030504040204" pitchFamily="50" charset="-128"/>
                <a:ea typeface="Meiryo UI" panose="020B0604030504040204" pitchFamily="50" charset="-128"/>
              </a:rPr>
              <a:t>ファイルに保存、参照することができる</a:t>
            </a:r>
            <a:endParaRPr lang="en-US" altLang="ja-JP" sz="2000" dirty="0">
              <a:latin typeface="Meiryo UI" panose="020B0604030504040204" pitchFamily="50" charset="-128"/>
              <a:ea typeface="Meiryo UI" panose="020B0604030504040204" pitchFamily="50" charset="-128"/>
            </a:endParaRPr>
          </a:p>
          <a:p>
            <a:r>
              <a:rPr lang="ja-JP" altLang="en-US" sz="2000" dirty="0">
                <a:latin typeface="Meiryo UI" panose="020B0604030504040204" pitchFamily="50" charset="-128"/>
                <a:ea typeface="Meiryo UI" panose="020B0604030504040204" pitchFamily="50" charset="-128"/>
              </a:rPr>
              <a:t>・使用されているどのサブシステムリファレンスを編集しても</a:t>
            </a:r>
            <a:endParaRPr lang="en-US" altLang="ja-JP" sz="2000" dirty="0">
              <a:latin typeface="Meiryo UI" panose="020B0604030504040204" pitchFamily="50" charset="-128"/>
              <a:ea typeface="Meiryo UI" panose="020B0604030504040204" pitchFamily="50" charset="-128"/>
            </a:endParaRPr>
          </a:p>
          <a:p>
            <a:r>
              <a:rPr kumimoji="1" lang="ja-JP" altLang="en-US" sz="2000" dirty="0">
                <a:latin typeface="Meiryo UI" panose="020B0604030504040204" pitchFamily="50" charset="-128"/>
                <a:ea typeface="Meiryo UI" panose="020B0604030504040204" pitchFamily="50" charset="-128"/>
              </a:rPr>
              <a:t>　変更が反映されるため注意が必要（ライブラリと同じ）</a:t>
            </a:r>
            <a:endParaRPr kumimoji="1" lang="en-US" altLang="ja-JP" sz="2000" dirty="0">
              <a:latin typeface="Meiryo UI" panose="020B0604030504040204" pitchFamily="50" charset="-128"/>
              <a:ea typeface="Meiryo UI" panose="020B0604030504040204" pitchFamily="50" charset="-128"/>
            </a:endParaRPr>
          </a:p>
          <a:p>
            <a:r>
              <a:rPr kumimoji="1" lang="ja-JP" altLang="en-US" sz="2000" dirty="0">
                <a:latin typeface="Meiryo UI" panose="020B0604030504040204" pitchFamily="50" charset="-128"/>
                <a:ea typeface="Meiryo UI" panose="020B0604030504040204" pitchFamily="50" charset="-128"/>
              </a:rPr>
              <a:t>・すべてのサブシステムのセマンティクスに対応している</a:t>
            </a:r>
            <a:endParaRPr kumimoji="1" lang="en-US" altLang="ja-JP" sz="2000" dirty="0">
              <a:latin typeface="Meiryo UI" panose="020B0604030504040204" pitchFamily="50" charset="-128"/>
              <a:ea typeface="Meiryo UI" panose="020B0604030504040204" pitchFamily="50" charset="-128"/>
            </a:endParaRPr>
          </a:p>
          <a:p>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後述で確認事項あり</a:t>
            </a:r>
            <a:r>
              <a:rPr lang="en-US" altLang="ja-JP" sz="2000" dirty="0">
                <a:latin typeface="Meiryo UI" panose="020B0604030504040204" pitchFamily="50" charset="-128"/>
                <a:ea typeface="Meiryo UI" panose="020B0604030504040204" pitchFamily="50" charset="-128"/>
              </a:rPr>
              <a:t>)</a:t>
            </a:r>
          </a:p>
          <a:p>
            <a:r>
              <a:rPr kumimoji="1" lang="ja-JP" altLang="en-US" sz="2000" dirty="0">
                <a:latin typeface="Meiryo UI" panose="020B0604030504040204" pitchFamily="50" charset="-128"/>
                <a:ea typeface="Meiryo UI" panose="020B0604030504040204" pitchFamily="50" charset="-128"/>
              </a:rPr>
              <a:t>・サブシステムリファレンスは親モデルの</a:t>
            </a:r>
            <a:r>
              <a:rPr lang="en-US" altLang="ja-JP" sz="2000" dirty="0">
                <a:latin typeface="Meiryo UI" panose="020B0604030504040204" pitchFamily="50" charset="-128"/>
                <a:ea typeface="Meiryo UI" panose="020B0604030504040204" pitchFamily="50" charset="-128"/>
              </a:rPr>
              <a:t>identical execution behavior</a:t>
            </a:r>
          </a:p>
          <a:p>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a:t>
            </a:r>
            <a:r>
              <a:rPr kumimoji="1" lang="ja-JP" altLang="en-US" sz="2000" dirty="0">
                <a:latin typeface="Meiryo UI" panose="020B0604030504040204" pitchFamily="50" charset="-128"/>
                <a:ea typeface="Meiryo UI" panose="020B0604030504040204" pitchFamily="50" charset="-128"/>
              </a:rPr>
              <a:t>コンフィグレーションパラメータ</a:t>
            </a:r>
            <a:r>
              <a:rPr kumimoji="1" lang="en-US" altLang="ja-JP" sz="2000" dirty="0">
                <a:latin typeface="Meiryo UI" panose="020B0604030504040204" pitchFamily="50" charset="-128"/>
                <a:ea typeface="Meiryo UI" panose="020B0604030504040204" pitchFamily="50" charset="-128"/>
              </a:rPr>
              <a:t>?)</a:t>
            </a:r>
            <a:r>
              <a:rPr kumimoji="1" lang="ja-JP" altLang="en-US" sz="2000" dirty="0">
                <a:latin typeface="Meiryo UI" panose="020B0604030504040204" pitchFamily="50" charset="-128"/>
                <a:ea typeface="Meiryo UI" panose="020B0604030504040204" pitchFamily="50" charset="-128"/>
              </a:rPr>
              <a:t>を継承する</a:t>
            </a:r>
            <a:endParaRPr kumimoji="1" lang="en-US" altLang="ja-JP" sz="2000" dirty="0">
              <a:latin typeface="Meiryo UI" panose="020B0604030504040204" pitchFamily="50" charset="-128"/>
              <a:ea typeface="Meiryo UI" panose="020B0604030504040204" pitchFamily="50" charset="-128"/>
            </a:endParaRPr>
          </a:p>
          <a:p>
            <a:r>
              <a:rPr kumimoji="1" lang="ja-JP" altLang="en-US" sz="2000" dirty="0">
                <a:latin typeface="Meiryo UI" panose="020B0604030504040204" pitchFamily="50" charset="-128"/>
                <a:ea typeface="Meiryo UI" panose="020B0604030504040204" pitchFamily="50" charset="-128"/>
              </a:rPr>
              <a:t>→コンフィギュレーションを持たないので単独で実行できない</a:t>
            </a:r>
            <a:endParaRPr kumimoji="1" lang="en-US" altLang="ja-JP" sz="2000" dirty="0">
              <a:latin typeface="Meiryo UI" panose="020B0604030504040204" pitchFamily="50" charset="-128"/>
              <a:ea typeface="Meiryo UI" panose="020B0604030504040204" pitchFamily="50" charset="-128"/>
            </a:endParaRPr>
          </a:p>
          <a:p>
            <a:endParaRPr kumimoji="1" lang="ja-JP" altLang="en-US" sz="2000" dirty="0">
              <a:latin typeface="Meiryo UI" panose="020B0604030504040204" pitchFamily="50" charset="-128"/>
              <a:ea typeface="Meiryo UI" panose="020B0604030504040204" pitchFamily="50" charset="-128"/>
            </a:endParaRPr>
          </a:p>
        </p:txBody>
      </p:sp>
      <p:sp>
        <p:nvSpPr>
          <p:cNvPr id="10" name="テキスト ボックス 9"/>
          <p:cNvSpPr txBox="1"/>
          <p:nvPr/>
        </p:nvSpPr>
        <p:spPr>
          <a:xfrm>
            <a:off x="3465148" y="4823738"/>
            <a:ext cx="3362326" cy="369332"/>
          </a:xfrm>
          <a:prstGeom prst="rect">
            <a:avLst/>
          </a:prstGeom>
          <a:noFill/>
        </p:spPr>
        <p:txBody>
          <a:bodyPr wrap="square" rtlCol="0">
            <a:spAutoFit/>
          </a:bodyPr>
          <a:lstStyle/>
          <a:p>
            <a:r>
              <a:rPr kumimoji="1" lang="ja-JP" altLang="en-US" dirty="0">
                <a:latin typeface="Meiryo UI" panose="020B0604030504040204" pitchFamily="50" charset="-128"/>
                <a:ea typeface="Meiryo UI" panose="020B0604030504040204" pitchFamily="50" charset="-128"/>
              </a:rPr>
              <a:t>←この端の三角形で判別できる</a:t>
            </a:r>
          </a:p>
        </p:txBody>
      </p:sp>
      <p:sp>
        <p:nvSpPr>
          <p:cNvPr id="11" name="タイトル 1"/>
          <p:cNvSpPr txBox="1">
            <a:spLocks/>
          </p:cNvSpPr>
          <p:nvPr/>
        </p:nvSpPr>
        <p:spPr bwMode="auto">
          <a:xfrm>
            <a:off x="304800" y="838200"/>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ja-JP" altLang="en-US" b="1" dirty="0">
                <a:latin typeface="Meiryo UI" panose="020B0604030504040204" pitchFamily="50" charset="-128"/>
                <a:ea typeface="Meiryo UI" panose="020B0604030504040204" pitchFamily="50" charset="-128"/>
              </a:rPr>
              <a:t>機能</a:t>
            </a:r>
            <a:endParaRPr lang="en-US" altLang="ja-JP" b="1" dirty="0">
              <a:latin typeface="Meiryo UI" panose="020B0604030504040204" pitchFamily="50" charset="-128"/>
              <a:ea typeface="Meiryo UI" panose="020B0604030504040204" pitchFamily="50" charset="-128"/>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6093347"/>
            <a:ext cx="2398603" cy="335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テキスト ボックス 12"/>
          <p:cNvSpPr txBox="1"/>
          <p:nvPr/>
        </p:nvSpPr>
        <p:spPr>
          <a:xfrm>
            <a:off x="1371600" y="4435666"/>
            <a:ext cx="3362326" cy="369332"/>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rPr>
              <a:t>モデル内では</a:t>
            </a:r>
            <a:endParaRPr kumimoji="1" lang="ja-JP" altLang="en-US" dirty="0">
              <a:latin typeface="Meiryo UI" panose="020B0604030504040204" pitchFamily="50" charset="-128"/>
              <a:ea typeface="Meiryo UI" panose="020B0604030504040204" pitchFamily="50" charset="-128"/>
            </a:endParaRPr>
          </a:p>
        </p:txBody>
      </p:sp>
      <p:sp>
        <p:nvSpPr>
          <p:cNvPr id="14" name="テキスト ボックス 13"/>
          <p:cNvSpPr txBox="1"/>
          <p:nvPr/>
        </p:nvSpPr>
        <p:spPr>
          <a:xfrm>
            <a:off x="1287161" y="5606810"/>
            <a:ext cx="3362326" cy="369332"/>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rPr>
              <a:t>ファイル上では</a:t>
            </a:r>
            <a:endParaRPr kumimoji="1" lang="ja-JP" altLang="en-US" dirty="0">
              <a:latin typeface="Meiryo UI" panose="020B0604030504040204" pitchFamily="50" charset="-128"/>
              <a:ea typeface="Meiryo UI" panose="020B0604030504040204" pitchFamily="50" charset="-128"/>
            </a:endParaRPr>
          </a:p>
        </p:txBody>
      </p:sp>
      <p:sp>
        <p:nvSpPr>
          <p:cNvPr id="15" name="テキスト ボックス 14"/>
          <p:cNvSpPr txBox="1"/>
          <p:nvPr/>
        </p:nvSpPr>
        <p:spPr>
          <a:xfrm>
            <a:off x="3939746" y="5891564"/>
            <a:ext cx="3362326" cy="369332"/>
          </a:xfrm>
          <a:prstGeom prst="rect">
            <a:avLst/>
          </a:prstGeom>
          <a:noFill/>
        </p:spPr>
        <p:txBody>
          <a:bodyPr wrap="square" rtlCol="0">
            <a:spAutoFit/>
          </a:bodyPr>
          <a:lstStyle/>
          <a:p>
            <a:r>
              <a:rPr kumimoji="1" lang="ja-JP" altLang="en-US" dirty="0">
                <a:latin typeface="Meiryo UI" panose="020B0604030504040204" pitchFamily="50" charset="-128"/>
                <a:ea typeface="Meiryo UI" panose="020B0604030504040204" pitchFamily="50" charset="-128"/>
              </a:rPr>
              <a:t>←このアイコンで判別できる</a:t>
            </a:r>
            <a:endParaRPr kumimoji="1"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38649126"/>
      </p:ext>
    </p:extLst>
  </p:cSld>
  <p:clrMapOvr>
    <a:masterClrMapping/>
  </p:clrMapOvr>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86940A44CCD7145AA2E8857B7BDAD5B" ma:contentTypeVersion="4" ma:contentTypeDescription="Create a new document." ma:contentTypeScope="" ma:versionID="ecb01b196e093cf099c7984f0949d129">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0226a01dba749418d2a4754a22205bc4"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84932C7-8879-433D-AA2F-4EB7BC62C3A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759F1AA-F5B6-4F6F-8279-1A18C12D7877}">
  <ds:schemaRefs>
    <ds:schemaRef ds:uri="http://schemas.microsoft.com/sharepoint/v3/contenttype/forms"/>
  </ds:schemaRefs>
</ds:datastoreItem>
</file>

<file path=customXml/itemProps3.xml><?xml version="1.0" encoding="utf-8"?>
<ds:datastoreItem xmlns:ds="http://schemas.openxmlformats.org/officeDocument/2006/customXml" ds:itemID="{5AD5808A-B8BE-4B5A-8913-3FCA06C27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9469a5-59df-4688-ab0c-43c66142dc4b"/>
    <ds:schemaRef ds:uri="38d97a9f-996f-4e00-b9c5-e3c3d5b000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JMAAB</Template>
  <TotalTime>0</TotalTime>
  <Words>1127</Words>
  <Application>Microsoft Office PowerPoint</Application>
  <PresentationFormat>On-screen Show (4:3)</PresentationFormat>
  <Paragraphs>319</Paragraphs>
  <Slides>25</Slides>
  <Notes>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1_標準デザイン</vt:lpstr>
      <vt:lpstr>Simulink機能確認20WS Simulink function check20WS</vt:lpstr>
      <vt:lpstr>進め方</vt:lpstr>
      <vt:lpstr>進捗状況</vt:lpstr>
      <vt:lpstr>残項目</vt:lpstr>
      <vt:lpstr>調査結果例</vt:lpstr>
      <vt:lpstr>Signal Editor From Spreadsheet</vt:lpstr>
      <vt:lpstr>調査例</vt:lpstr>
      <vt:lpstr>サブシステムリファレンス</vt:lpstr>
      <vt:lpstr>サブシステムリファレンス</vt:lpstr>
      <vt:lpstr>サブシステムリファレンス</vt:lpstr>
      <vt:lpstr>サブシステム参照の変換</vt:lpstr>
      <vt:lpstr>サブシステム参照からモデル参照への変換</vt:lpstr>
      <vt:lpstr>サブシステムリファレンスまとめ</vt:lpstr>
      <vt:lpstr>R2015aSP1へのエクスポート</vt:lpstr>
      <vt:lpstr>Bus Element</vt:lpstr>
      <vt:lpstr>Bus Elementブロックの特徴</vt:lpstr>
      <vt:lpstr>既存モデルのBus Element化</vt:lpstr>
      <vt:lpstr>調査対象ブロック</vt:lpstr>
      <vt:lpstr>モデルをまたぐBus Element</vt:lpstr>
      <vt:lpstr>PowerPoint Presentation</vt:lpstr>
      <vt:lpstr>State Writer、 State Reader</vt:lpstr>
      <vt:lpstr>State Writer</vt:lpstr>
      <vt:lpstr>State Reader</vt:lpstr>
      <vt:lpstr>補足資料：ブロック設置個所に対する警告</vt:lpstr>
      <vt:lpstr>State Writer、State Reader、の設置場所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Simulink機能確認20WS Simulink function check20WS</dc:title>
  <dc:creator/>
  <cp:lastModifiedBy/>
  <cp:revision>4</cp:revision>
  <dcterms:created xsi:type="dcterms:W3CDTF">2014-11-07T02:25:43Z</dcterms:created>
  <dcterms:modified xsi:type="dcterms:W3CDTF">2020-09-07T08:32:50Z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