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4" r:id="rId2"/>
    <p:sldId id="258" r:id="rId3"/>
    <p:sldId id="256" r:id="rId4"/>
    <p:sldId id="257" r:id="rId5"/>
    <p:sldId id="259" r:id="rId6"/>
    <p:sldId id="260" r:id="rId7"/>
    <p:sldId id="261" r:id="rId8"/>
    <p:sldId id="262" r:id="rId9"/>
    <p:sldId id="263" r:id="rId10"/>
    <p:sldId id="266" r:id="rId11"/>
    <p:sldId id="265" r:id="rId12"/>
    <p:sldId id="268" r:id="rId13"/>
    <p:sldId id="269" r:id="rId14"/>
    <p:sldId id="276" r:id="rId15"/>
    <p:sldId id="270" r:id="rId16"/>
    <p:sldId id="271" r:id="rId17"/>
    <p:sldId id="272" r:id="rId18"/>
    <p:sldId id="273" r:id="rId19"/>
    <p:sldId id="274" r:id="rId20"/>
    <p:sldId id="275"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0" d="100"/>
          <a:sy n="70" d="100"/>
        </p:scale>
        <p:origin x="-1254" y="-4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D04E2-5F19-4DEE-98EE-24F883577BAE}" type="datetimeFigureOut">
              <a:rPr kumimoji="1" lang="ja-JP" altLang="en-US" smtClean="0"/>
              <a:t>2020/6/10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2D7ACD-DE9B-4E00-9711-1356C5A68616}" type="slidenum">
              <a:rPr kumimoji="1" lang="ja-JP" altLang="en-US" smtClean="0"/>
              <a:t>‹#›</a:t>
            </a:fld>
            <a:endParaRPr kumimoji="1" lang="ja-JP" altLang="en-US"/>
          </a:p>
        </p:txBody>
      </p:sp>
    </p:spTree>
    <p:extLst>
      <p:ext uri="{BB962C8B-B14F-4D97-AF65-F5344CB8AC3E}">
        <p14:creationId xmlns:p14="http://schemas.microsoft.com/office/powerpoint/2010/main" val="37115954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22D7ACD-DE9B-4E00-9711-1356C5A68616}" type="slidenum">
              <a:rPr kumimoji="1" lang="ja-JP" altLang="en-US" smtClean="0"/>
              <a:t>5</a:t>
            </a:fld>
            <a:endParaRPr kumimoji="1" lang="ja-JP" altLang="en-US"/>
          </a:p>
        </p:txBody>
      </p:sp>
    </p:spTree>
    <p:extLst>
      <p:ext uri="{BB962C8B-B14F-4D97-AF65-F5344CB8AC3E}">
        <p14:creationId xmlns:p14="http://schemas.microsoft.com/office/powerpoint/2010/main" val="4010691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57535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8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708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119362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15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4753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155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4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660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62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670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936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extLst>
      <p:ext uri="{BB962C8B-B14F-4D97-AF65-F5344CB8AC3E}">
        <p14:creationId xmlns:p14="http://schemas.microsoft.com/office/powerpoint/2010/main" val="2890224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normAutofit/>
          </a:bodyPr>
          <a:lstStyle/>
          <a:p>
            <a:r>
              <a:rPr lang="ja-JP" altLang="en-US" dirty="0" smtClean="0"/>
              <a:t>調査収集ファイル</a:t>
            </a:r>
            <a:endParaRPr lang="en-US" altLang="ja-JP" dirty="0" smtClean="0"/>
          </a:p>
        </p:txBody>
      </p:sp>
      <p:sp>
        <p:nvSpPr>
          <p:cNvPr id="2" name="タイトル 1"/>
          <p:cNvSpPr>
            <a:spLocks noGrp="1"/>
          </p:cNvSpPr>
          <p:nvPr>
            <p:ph type="ctrTitle"/>
          </p:nvPr>
        </p:nvSpPr>
        <p:spPr>
          <a:xfrm>
            <a:off x="685800" y="1484785"/>
            <a:ext cx="7772400" cy="2115666"/>
          </a:xfrm>
        </p:spPr>
        <p:txBody>
          <a:bodyPr>
            <a:normAutofit/>
          </a:bodyPr>
          <a:lstStyle/>
          <a:p>
            <a:r>
              <a:rPr lang="en-US" altLang="ja-JP" dirty="0" smtClean="0"/>
              <a:t>Code</a:t>
            </a:r>
            <a:r>
              <a:rPr lang="ja-JP" altLang="en-US" dirty="0" smtClean="0"/>
              <a:t> </a:t>
            </a:r>
            <a:r>
              <a:rPr lang="en-US" altLang="ja-JP" dirty="0" smtClean="0"/>
              <a:t>Mappings</a:t>
            </a:r>
            <a:r>
              <a:rPr lang="ja-JP" altLang="en-US" dirty="0" smtClean="0"/>
              <a:t> </a:t>
            </a:r>
            <a:r>
              <a:rPr lang="en-US" altLang="ja-JP" dirty="0" smtClean="0"/>
              <a:t>Editor</a:t>
            </a:r>
            <a:br>
              <a:rPr lang="en-US" altLang="ja-JP" dirty="0" smtClean="0"/>
            </a:br>
            <a:r>
              <a:rPr lang="ja-JP" altLang="en-US" dirty="0" smtClean="0"/>
              <a:t>コードマッピングエディター</a:t>
            </a:r>
            <a:r>
              <a:rPr lang="en-US" altLang="ja-JP" dirty="0" smtClean="0"/>
              <a:t/>
            </a:r>
            <a:br>
              <a:rPr lang="en-US" altLang="ja-JP" dirty="0" smtClean="0"/>
            </a:br>
            <a:r>
              <a:rPr lang="ja-JP" altLang="en-US" dirty="0" smtClean="0"/>
              <a:t>と</a:t>
            </a:r>
            <a:r>
              <a:rPr lang="en-US" altLang="ja-JP" dirty="0"/>
              <a:t>function</a:t>
            </a:r>
            <a:r>
              <a:rPr lang="ja-JP" altLang="en-US" dirty="0"/>
              <a:t> </a:t>
            </a:r>
            <a:r>
              <a:rPr lang="en-US" altLang="ja-JP" dirty="0"/>
              <a:t>Caller</a:t>
            </a:r>
            <a:r>
              <a:rPr lang="ja-JP" altLang="en-US" dirty="0"/>
              <a:t>ブロック</a:t>
            </a:r>
            <a:endParaRPr kumimoji="1" lang="ja-JP" altLang="en-US" dirty="0"/>
          </a:p>
        </p:txBody>
      </p:sp>
    </p:spTree>
    <p:extLst>
      <p:ext uri="{BB962C8B-B14F-4D97-AF65-F5344CB8AC3E}">
        <p14:creationId xmlns:p14="http://schemas.microsoft.com/office/powerpoint/2010/main" val="2636204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smtClean="0"/>
              <a:t>コマンド操作</a:t>
            </a:r>
            <a:endParaRPr kumimoji="1" lang="ja-JP" altLang="en-US" dirty="0"/>
          </a:p>
        </p:txBody>
      </p:sp>
    </p:spTree>
    <p:extLst>
      <p:ext uri="{BB962C8B-B14F-4D97-AF65-F5344CB8AC3E}">
        <p14:creationId xmlns:p14="http://schemas.microsoft.com/office/powerpoint/2010/main" val="388483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コマンド系</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GUI</a:t>
            </a:r>
            <a:r>
              <a:rPr lang="ja-JP" altLang="en-US" dirty="0" smtClean="0"/>
              <a:t>を出しておくと、</a:t>
            </a:r>
            <a:r>
              <a:rPr lang="en-US" altLang="ja-JP" dirty="0"/>
              <a:t> Embedded </a:t>
            </a:r>
            <a:r>
              <a:rPr lang="en-US" altLang="ja-JP" dirty="0" smtClean="0"/>
              <a:t>Coder</a:t>
            </a:r>
            <a:r>
              <a:rPr lang="ja-JP" altLang="en-US" dirty="0" smtClean="0"/>
              <a:t>の</a:t>
            </a:r>
            <a:r>
              <a:rPr lang="ja-JP" altLang="en-US" dirty="0" smtClean="0"/>
              <a:t>ライセンスが</a:t>
            </a:r>
            <a:endParaRPr lang="en-US" altLang="ja-JP" dirty="0" smtClean="0"/>
          </a:p>
          <a:p>
            <a:pPr marL="0" indent="0">
              <a:buNone/>
            </a:pPr>
            <a:r>
              <a:rPr lang="ja-JP" altLang="en-US" dirty="0" smtClean="0"/>
              <a:t>取得されるので</a:t>
            </a:r>
            <a:r>
              <a:rPr lang="ja-JP" altLang="en-US" dirty="0" smtClean="0"/>
              <a:t>コマンドで実行するようにすれば</a:t>
            </a:r>
            <a:endParaRPr lang="en-US" altLang="ja-JP" dirty="0" smtClean="0"/>
          </a:p>
          <a:p>
            <a:pPr marL="0" indent="0">
              <a:buNone/>
            </a:pPr>
            <a:r>
              <a:rPr lang="ja-JP" altLang="en-US" dirty="0" smtClean="0"/>
              <a:t>ライセンスが勝手に取得されなくなる。</a:t>
            </a:r>
            <a:endParaRPr lang="en-US" altLang="ja-JP" dirty="0" smtClean="0"/>
          </a:p>
          <a:p>
            <a:pPr marL="0" indent="0">
              <a:buNone/>
            </a:pPr>
            <a:endParaRPr lang="en-US" altLang="ja-JP" dirty="0" smtClean="0"/>
          </a:p>
          <a:p>
            <a:pPr marL="0" indent="0">
              <a:buNone/>
            </a:pPr>
            <a:r>
              <a:rPr lang="ja-JP" altLang="en-US" dirty="0" smtClean="0"/>
              <a:t>コマンドの例</a:t>
            </a:r>
            <a:endParaRPr lang="en-US" altLang="ja-JP" dirty="0" smtClean="0"/>
          </a:p>
          <a:p>
            <a:pPr marL="0" indent="0">
              <a:buNone/>
            </a:pPr>
            <a:r>
              <a:rPr lang="en-US" altLang="ja-JP" dirty="0" smtClean="0"/>
              <a:t>%</a:t>
            </a:r>
            <a:r>
              <a:rPr lang="ja-JP" altLang="en-US" dirty="0" smtClean="0"/>
              <a:t>データを作る</a:t>
            </a:r>
            <a:endParaRPr lang="en-US" altLang="ja-JP" dirty="0" smtClean="0"/>
          </a:p>
          <a:p>
            <a:pPr marL="0" indent="0">
              <a:buNone/>
            </a:pPr>
            <a:r>
              <a:rPr lang="en-US" altLang="ja-JP" dirty="0" err="1" smtClean="0"/>
              <a:t>coder.mapping.create</a:t>
            </a:r>
            <a:r>
              <a:rPr lang="en-US" altLang="ja-JP" dirty="0"/>
              <a:t>('</a:t>
            </a:r>
            <a:r>
              <a:rPr lang="en-US" altLang="ja-JP" dirty="0" err="1"/>
              <a:t>rtwdemo_advsc</a:t>
            </a:r>
            <a:r>
              <a:rPr lang="en-US" altLang="ja-JP" dirty="0"/>
              <a:t>')</a:t>
            </a:r>
          </a:p>
          <a:p>
            <a:pPr marL="0" indent="0">
              <a:buNone/>
            </a:pPr>
            <a:r>
              <a:rPr lang="en-US" altLang="ja-JP" dirty="0" smtClean="0"/>
              <a:t>%</a:t>
            </a:r>
            <a:r>
              <a:rPr lang="ja-JP" altLang="en-US" dirty="0" smtClean="0"/>
              <a:t>設定を変更する</a:t>
            </a:r>
            <a:endParaRPr lang="en-US" altLang="ja-JP" dirty="0" smtClean="0"/>
          </a:p>
          <a:p>
            <a:pPr marL="0" indent="0">
              <a:buNone/>
            </a:pPr>
            <a:r>
              <a:rPr kumimoji="1" lang="en-US" altLang="ja-JP" dirty="0" err="1"/>
              <a:t>coder.mapping.defaults.set</a:t>
            </a:r>
            <a:r>
              <a:rPr kumimoji="1" lang="en-US" altLang="ja-JP" dirty="0"/>
              <a:t>('rtwdemo_</a:t>
            </a:r>
            <a:r>
              <a:rPr kumimoji="1" lang="en-US" altLang="ja-JP" dirty="0" err="1"/>
              <a:t>advsc</a:t>
            </a:r>
            <a:r>
              <a:rPr kumimoji="1" lang="en-US" altLang="ja-JP" dirty="0"/>
              <a:t>','</a:t>
            </a:r>
            <a:r>
              <a:rPr kumimoji="1" lang="en-US" altLang="ja-JP" dirty="0" err="1"/>
              <a:t>InternalData</a:t>
            </a:r>
            <a:r>
              <a:rPr kumimoji="1" lang="en-US" altLang="ja-JP" dirty="0"/>
              <a:t>','</a:t>
            </a:r>
            <a:r>
              <a:rPr kumimoji="1" lang="en-US" altLang="ja-JP" dirty="0" err="1"/>
              <a:t>StorageClass</a:t>
            </a:r>
            <a:r>
              <a:rPr kumimoji="1" lang="en-US" altLang="ja-JP" dirty="0"/>
              <a:t>','ExportedGlobal</a:t>
            </a:r>
            <a:r>
              <a:rPr kumimoji="1" lang="en-US" altLang="ja-JP" dirty="0" smtClean="0"/>
              <a:t>')</a:t>
            </a:r>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087661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コマンド例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1600" dirty="0" smtClean="0">
                <a:solidFill>
                  <a:srgbClr val="FF0000"/>
                </a:solidFill>
              </a:rPr>
              <a:t>‘</a:t>
            </a:r>
            <a:r>
              <a:rPr lang="en-US" altLang="ja-JP" sz="1600" dirty="0" err="1" smtClean="0">
                <a:solidFill>
                  <a:srgbClr val="FF0000"/>
                </a:solidFill>
              </a:rPr>
              <a:t>InternalData</a:t>
            </a:r>
            <a:r>
              <a:rPr lang="en-US" altLang="ja-JP" sz="1600" dirty="0" smtClean="0">
                <a:solidFill>
                  <a:srgbClr val="FF0000"/>
                </a:solidFill>
              </a:rPr>
              <a:t>’</a:t>
            </a:r>
            <a:r>
              <a:rPr lang="ja-JP" altLang="en-US" sz="1600" dirty="0" smtClean="0">
                <a:solidFill>
                  <a:srgbClr val="FF0000"/>
                </a:solidFill>
              </a:rPr>
              <a:t>を変更してローカル変数が</a:t>
            </a:r>
            <a:r>
              <a:rPr kumimoji="1" lang="en-US" altLang="ja-JP" sz="1600" dirty="0" err="1">
                <a:solidFill>
                  <a:srgbClr val="FF0000"/>
                </a:solidFill>
              </a:rPr>
              <a:t>Dwrok</a:t>
            </a:r>
            <a:r>
              <a:rPr kumimoji="1" lang="ja-JP" altLang="en-US" sz="1600" dirty="0" smtClean="0">
                <a:solidFill>
                  <a:srgbClr val="FF0000"/>
                </a:solidFill>
              </a:rPr>
              <a:t>構造体に入らないようにする</a:t>
            </a:r>
            <a:r>
              <a:rPr lang="ja-JP" altLang="en-US" sz="1600" dirty="0" smtClean="0">
                <a:solidFill>
                  <a:srgbClr val="FF0000"/>
                </a:solidFill>
              </a:rPr>
              <a:t>　</a:t>
            </a:r>
            <a:endParaRPr lang="en-US" altLang="ja-JP" sz="1600" dirty="0" smtClean="0">
              <a:solidFill>
                <a:srgbClr val="FF0000"/>
              </a:solidFill>
            </a:endParaRPr>
          </a:p>
          <a:p>
            <a:pPr marL="0" indent="0">
              <a:buNone/>
            </a:pPr>
            <a:endParaRPr lang="en-US" altLang="ja-JP" sz="1600" dirty="0"/>
          </a:p>
          <a:p>
            <a:pPr marL="0" indent="0">
              <a:buNone/>
            </a:pPr>
            <a:r>
              <a:rPr lang="en-US" altLang="ja-JP" sz="1600" dirty="0" err="1" smtClean="0"/>
              <a:t>ert_make_rtw_hook</a:t>
            </a:r>
            <a:r>
              <a:rPr lang="ja-JP" altLang="en-US" sz="1600" dirty="0" smtClean="0"/>
              <a:t> 関数に設定する例</a:t>
            </a:r>
            <a:endParaRPr lang="en-US" altLang="ja-JP" sz="1600" dirty="0" smtClean="0"/>
          </a:p>
          <a:p>
            <a:pPr marL="0" indent="0">
              <a:buNone/>
            </a:pPr>
            <a:endParaRPr lang="en-US" altLang="ja-JP" sz="1600" dirty="0" smtClean="0"/>
          </a:p>
          <a:p>
            <a:pPr marL="0" indent="0">
              <a:buNone/>
            </a:pPr>
            <a:r>
              <a:rPr lang="en-US" altLang="ja-JP" sz="1600" dirty="0" smtClean="0"/>
              <a:t> </a:t>
            </a:r>
            <a:r>
              <a:rPr lang="en-US" altLang="ja-JP" sz="1600" dirty="0"/>
              <a:t>if ~</a:t>
            </a:r>
            <a:r>
              <a:rPr lang="en-US" altLang="ja-JP" sz="1600" dirty="0" err="1"/>
              <a:t>verLessThan</a:t>
            </a:r>
            <a:r>
              <a:rPr lang="en-US" altLang="ja-JP" sz="1600" dirty="0"/>
              <a:t>('</a:t>
            </a:r>
            <a:r>
              <a:rPr lang="en-US" altLang="ja-JP" sz="1600" dirty="0" err="1"/>
              <a:t>matlab</a:t>
            </a:r>
            <a:r>
              <a:rPr lang="en-US" altLang="ja-JP" sz="1600" dirty="0"/>
              <a:t>', '9.7.0')</a:t>
            </a:r>
          </a:p>
          <a:p>
            <a:pPr marL="0" indent="0">
              <a:buNone/>
            </a:pPr>
            <a:r>
              <a:rPr lang="en-US" altLang="ja-JP" sz="1600" dirty="0"/>
              <a:t>        try</a:t>
            </a:r>
          </a:p>
          <a:p>
            <a:pPr marL="0" indent="0">
              <a:buNone/>
            </a:pPr>
            <a:r>
              <a:rPr lang="en-US" altLang="ja-JP" sz="1600" dirty="0"/>
              <a:t>            </a:t>
            </a:r>
            <a:r>
              <a:rPr lang="en-US" altLang="ja-JP" sz="1600" dirty="0" err="1"/>
              <a:t>coder.mapping.create</a:t>
            </a:r>
            <a:r>
              <a:rPr lang="en-US" altLang="ja-JP" sz="1600" dirty="0"/>
              <a:t>(</a:t>
            </a:r>
            <a:r>
              <a:rPr lang="en-US" altLang="ja-JP" sz="1600" dirty="0" err="1"/>
              <a:t>modelName</a:t>
            </a:r>
            <a:r>
              <a:rPr lang="en-US" altLang="ja-JP" sz="1600" dirty="0" smtClean="0"/>
              <a:t>);           </a:t>
            </a:r>
            <a:r>
              <a:rPr lang="en-US" altLang="ja-JP" sz="1600" dirty="0" err="1"/>
              <a:t>coder.mapping.defaults.set</a:t>
            </a:r>
            <a:r>
              <a:rPr lang="en-US" altLang="ja-JP" sz="1600" dirty="0"/>
              <a:t>(</a:t>
            </a:r>
            <a:r>
              <a:rPr lang="en-US" altLang="ja-JP" sz="1600" dirty="0" err="1"/>
              <a:t>modelName</a:t>
            </a:r>
            <a:r>
              <a:rPr lang="en-US" altLang="ja-JP" sz="1600" dirty="0"/>
              <a:t>,'</a:t>
            </a:r>
            <a:r>
              <a:rPr lang="en-US" altLang="ja-JP" sz="1600" dirty="0" err="1"/>
              <a:t>InternalData</a:t>
            </a:r>
            <a:r>
              <a:rPr lang="en-US" altLang="ja-JP" sz="1600" dirty="0"/>
              <a:t>','</a:t>
            </a:r>
            <a:r>
              <a:rPr lang="en-US" altLang="ja-JP" sz="1600" dirty="0" err="1"/>
              <a:t>StorageClass</a:t>
            </a:r>
            <a:r>
              <a:rPr lang="en-US" altLang="ja-JP" sz="1600" dirty="0"/>
              <a:t>','ExportedGlobal');</a:t>
            </a:r>
          </a:p>
          <a:p>
            <a:pPr marL="0" indent="0">
              <a:buNone/>
            </a:pPr>
            <a:r>
              <a:rPr lang="en-US" altLang="ja-JP" sz="1600" dirty="0"/>
              <a:t>        catch</a:t>
            </a:r>
          </a:p>
          <a:p>
            <a:pPr marL="0" indent="0">
              <a:buNone/>
            </a:pPr>
            <a:r>
              <a:rPr lang="en-US" altLang="ja-JP" sz="1600" dirty="0"/>
              <a:t>            </a:t>
            </a:r>
            <a:r>
              <a:rPr lang="en-US" altLang="ja-JP" sz="1600" dirty="0" err="1"/>
              <a:t>coder.dictionary.create</a:t>
            </a:r>
            <a:r>
              <a:rPr lang="en-US" altLang="ja-JP" sz="1600" dirty="0"/>
              <a:t>(</a:t>
            </a:r>
            <a:r>
              <a:rPr lang="en-US" altLang="ja-JP" sz="1600" dirty="0" err="1"/>
              <a:t>modelName</a:t>
            </a:r>
            <a:r>
              <a:rPr lang="en-US" altLang="ja-JP" sz="1600" dirty="0"/>
              <a:t>)</a:t>
            </a:r>
          </a:p>
          <a:p>
            <a:pPr marL="0" indent="0">
              <a:buNone/>
            </a:pPr>
            <a:r>
              <a:rPr lang="en-US" altLang="ja-JP" sz="1600" dirty="0"/>
              <a:t>            </a:t>
            </a:r>
            <a:r>
              <a:rPr lang="en-US" altLang="ja-JP" sz="1600" dirty="0" err="1"/>
              <a:t>coder.mapping.create</a:t>
            </a:r>
            <a:r>
              <a:rPr lang="en-US" altLang="ja-JP" sz="1600" dirty="0"/>
              <a:t>(</a:t>
            </a:r>
            <a:r>
              <a:rPr lang="en-US" altLang="ja-JP" sz="1600" dirty="0" err="1"/>
              <a:t>modelName</a:t>
            </a:r>
            <a:r>
              <a:rPr lang="en-US" altLang="ja-JP" sz="1600" dirty="0" smtClean="0"/>
              <a:t>);            </a:t>
            </a:r>
            <a:r>
              <a:rPr lang="en-US" altLang="ja-JP" sz="1600" dirty="0" err="1"/>
              <a:t>coder.mapping.defaults.set</a:t>
            </a:r>
            <a:r>
              <a:rPr lang="en-US" altLang="ja-JP" sz="1600" dirty="0"/>
              <a:t>(</a:t>
            </a:r>
            <a:r>
              <a:rPr lang="en-US" altLang="ja-JP" sz="1600" dirty="0" err="1"/>
              <a:t>modelName</a:t>
            </a:r>
            <a:r>
              <a:rPr lang="en-US" altLang="ja-JP" sz="1600" dirty="0"/>
              <a:t>,'</a:t>
            </a:r>
            <a:r>
              <a:rPr lang="en-US" altLang="ja-JP" sz="1600" dirty="0" err="1"/>
              <a:t>InternalData</a:t>
            </a:r>
            <a:r>
              <a:rPr lang="en-US" altLang="ja-JP" sz="1600" dirty="0"/>
              <a:t>','</a:t>
            </a:r>
            <a:r>
              <a:rPr lang="en-US" altLang="ja-JP" sz="1600" dirty="0" err="1"/>
              <a:t>StorageClass</a:t>
            </a:r>
            <a:r>
              <a:rPr lang="en-US" altLang="ja-JP" sz="1600" dirty="0"/>
              <a:t>','ExportedGlobal');</a:t>
            </a:r>
          </a:p>
          <a:p>
            <a:pPr marL="0" indent="0">
              <a:buNone/>
            </a:pPr>
            <a:r>
              <a:rPr lang="en-US" altLang="ja-JP" sz="1600" dirty="0"/>
              <a:t>        end</a:t>
            </a:r>
          </a:p>
          <a:p>
            <a:pPr marL="0" indent="0">
              <a:buNone/>
            </a:pPr>
            <a:r>
              <a:rPr lang="en-US" altLang="ja-JP" sz="1600" dirty="0"/>
              <a:t>    </a:t>
            </a:r>
            <a:r>
              <a:rPr lang="en-US" altLang="ja-JP" sz="1600" dirty="0" smtClean="0"/>
              <a:t>end</a:t>
            </a:r>
          </a:p>
          <a:p>
            <a:pPr marL="0" indent="0">
              <a:buNone/>
            </a:pPr>
            <a:endParaRPr kumimoji="1" lang="en-US" altLang="ja-JP" sz="1600" dirty="0"/>
          </a:p>
          <a:p>
            <a:pPr marL="0" indent="0">
              <a:buNone/>
            </a:pPr>
            <a:r>
              <a:rPr kumimoji="1" lang="ja-JP" altLang="en-US" sz="1600" dirty="0"/>
              <a:t>理由</a:t>
            </a:r>
            <a:r>
              <a:rPr kumimoji="1" lang="ja-JP" altLang="en-US" sz="1600" dirty="0" smtClean="0"/>
              <a:t>は不明だが、</a:t>
            </a:r>
            <a:r>
              <a:rPr lang="en-US" altLang="ja-JP" sz="1600" dirty="0" err="1"/>
              <a:t>coder.mapping</a:t>
            </a:r>
            <a:r>
              <a:rPr kumimoji="1" lang="ja-JP" altLang="en-US" sz="1600" dirty="0" smtClean="0"/>
              <a:t>設定が消失することがあるので、</a:t>
            </a:r>
            <a:r>
              <a:rPr kumimoji="1" lang="en-US" altLang="ja-JP" sz="1600" dirty="0" smtClean="0"/>
              <a:t>try</a:t>
            </a:r>
            <a:r>
              <a:rPr kumimoji="1" lang="ja-JP" altLang="en-US" sz="1600" dirty="0" smtClean="0"/>
              <a:t>でエラーが出たら設定を</a:t>
            </a:r>
            <a:r>
              <a:rPr kumimoji="1" lang="en-US" altLang="ja-JP" sz="1600" dirty="0" smtClean="0"/>
              <a:t>create</a:t>
            </a:r>
            <a:r>
              <a:rPr kumimoji="1" lang="ja-JP" altLang="en-US" sz="1600" dirty="0" smtClean="0"/>
              <a:t>する。</a:t>
            </a:r>
            <a:endParaRPr kumimoji="1" lang="en-US" altLang="ja-JP" sz="1600" dirty="0" smtClean="0"/>
          </a:p>
        </p:txBody>
      </p:sp>
    </p:spTree>
    <p:extLst>
      <p:ext uri="{BB962C8B-B14F-4D97-AF65-F5344CB8AC3E}">
        <p14:creationId xmlns:p14="http://schemas.microsoft.com/office/powerpoint/2010/main" val="356879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弊害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なんと、</a:t>
            </a:r>
            <a:r>
              <a:rPr lang="en-US" altLang="ja-JP" dirty="0">
                <a:solidFill>
                  <a:srgbClr val="FF0000"/>
                </a:solidFill>
              </a:rPr>
              <a:t> ‘</a:t>
            </a:r>
            <a:r>
              <a:rPr lang="en-US" altLang="ja-JP" dirty="0" err="1">
                <a:solidFill>
                  <a:srgbClr val="FF0000"/>
                </a:solidFill>
              </a:rPr>
              <a:t>InternalData</a:t>
            </a:r>
            <a:r>
              <a:rPr lang="en-US" altLang="ja-JP" dirty="0">
                <a:solidFill>
                  <a:srgbClr val="FF0000"/>
                </a:solidFill>
              </a:rPr>
              <a:t>’</a:t>
            </a:r>
            <a:r>
              <a:rPr lang="ja-JP" altLang="en-US" dirty="0">
                <a:solidFill>
                  <a:srgbClr val="FF0000"/>
                </a:solidFill>
              </a:rPr>
              <a:t>を変更してローカル変数が</a:t>
            </a:r>
            <a:r>
              <a:rPr kumimoji="1" lang="en-US" altLang="ja-JP" dirty="0" err="1">
                <a:solidFill>
                  <a:srgbClr val="FF0000"/>
                </a:solidFill>
              </a:rPr>
              <a:t>Dwrok</a:t>
            </a:r>
            <a:r>
              <a:rPr kumimoji="1" lang="ja-JP" altLang="en-US" dirty="0">
                <a:solidFill>
                  <a:srgbClr val="FF0000"/>
                </a:solidFill>
              </a:rPr>
              <a:t>構造体に入らないように</a:t>
            </a:r>
            <a:r>
              <a:rPr kumimoji="1" lang="ja-JP" altLang="en-US" dirty="0" smtClean="0">
                <a:solidFill>
                  <a:srgbClr val="FF0000"/>
                </a:solidFill>
              </a:rPr>
              <a:t>すると、再利用可能関数が再利用可能関数にならなくなる。（なんの関係があるんだか）</a:t>
            </a:r>
            <a:endParaRPr kumimoji="1" lang="en-US" altLang="ja-JP" dirty="0" smtClean="0">
              <a:solidFill>
                <a:srgbClr val="FF0000"/>
              </a:solidFill>
            </a:endParaRPr>
          </a:p>
          <a:p>
            <a:pPr marL="0" indent="0">
              <a:buNone/>
            </a:pPr>
            <a:endParaRPr kumimoji="1" lang="en-US" altLang="ja-JP" dirty="0" smtClean="0"/>
          </a:p>
          <a:p>
            <a:pPr marL="0" indent="0">
              <a:buNone/>
            </a:pPr>
            <a:endParaRPr kumimoji="1" lang="ja-JP" altLang="en-US" dirty="0"/>
          </a:p>
        </p:txBody>
      </p:sp>
      <p:sp>
        <p:nvSpPr>
          <p:cNvPr id="4" name="下矢印 3"/>
          <p:cNvSpPr/>
          <p:nvPr/>
        </p:nvSpPr>
        <p:spPr bwMode="auto">
          <a:xfrm>
            <a:off x="827583" y="2507202"/>
            <a:ext cx="2160240" cy="9361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962573" y="3469650"/>
            <a:ext cx="1890261" cy="369332"/>
          </a:xfrm>
          <a:prstGeom prst="rect">
            <a:avLst/>
          </a:prstGeom>
          <a:noFill/>
        </p:spPr>
        <p:txBody>
          <a:bodyPr wrap="none" rtlCol="0">
            <a:spAutoFit/>
          </a:bodyPr>
          <a:lstStyle/>
          <a:p>
            <a:r>
              <a:rPr lang="en-US" altLang="ja-JP" dirty="0"/>
              <a:t>function</a:t>
            </a:r>
            <a:r>
              <a:rPr lang="ja-JP" altLang="en-US" dirty="0"/>
              <a:t> </a:t>
            </a:r>
            <a:r>
              <a:rPr lang="en-US" altLang="ja-JP" dirty="0" smtClean="0"/>
              <a:t>Caller</a:t>
            </a:r>
            <a:r>
              <a:rPr lang="ja-JP" altLang="en-US" dirty="0" smtClean="0"/>
              <a:t>へ</a:t>
            </a:r>
            <a:endParaRPr kumimoji="1" lang="ja-JP" altLang="en-US" dirty="0"/>
          </a:p>
        </p:txBody>
      </p:sp>
      <p:sp>
        <p:nvSpPr>
          <p:cNvPr id="6" name="テキスト ボックス 5"/>
          <p:cNvSpPr txBox="1"/>
          <p:nvPr/>
        </p:nvSpPr>
        <p:spPr>
          <a:xfrm>
            <a:off x="3293515" y="2440956"/>
            <a:ext cx="5296643" cy="707886"/>
          </a:xfrm>
          <a:prstGeom prst="rect">
            <a:avLst/>
          </a:prstGeom>
          <a:noFill/>
        </p:spPr>
        <p:txBody>
          <a:bodyPr wrap="none" rtlCol="0">
            <a:spAutoFit/>
          </a:bodyPr>
          <a:lstStyle/>
          <a:p>
            <a:r>
              <a:rPr lang="ja-JP" altLang="en-US" sz="2000" dirty="0" smtClean="0"/>
              <a:t>再利用可能関数は　サブシステムで</a:t>
            </a:r>
            <a:endParaRPr lang="en-US" altLang="ja-JP" sz="2000" dirty="0" smtClean="0"/>
          </a:p>
          <a:p>
            <a:r>
              <a:rPr lang="ja-JP" altLang="en-US" sz="2000" dirty="0"/>
              <a:t>設定するのでは</a:t>
            </a:r>
            <a:r>
              <a:rPr lang="ja-JP" altLang="en-US" sz="2000" dirty="0" smtClean="0"/>
              <a:t>なく　新機能　</a:t>
            </a:r>
            <a:r>
              <a:rPr lang="en-US" altLang="ja-JP" sz="2000" dirty="0" smtClean="0"/>
              <a:t>function</a:t>
            </a:r>
            <a:r>
              <a:rPr lang="ja-JP" altLang="en-US" sz="2000" dirty="0" smtClean="0"/>
              <a:t> </a:t>
            </a:r>
            <a:r>
              <a:rPr lang="en-US" altLang="ja-JP" sz="2000" dirty="0" smtClean="0"/>
              <a:t>Caller</a:t>
            </a:r>
            <a:r>
              <a:rPr lang="ja-JP" altLang="en-US" sz="2000" dirty="0" smtClean="0"/>
              <a:t>へ</a:t>
            </a:r>
            <a:endParaRPr kumimoji="1" lang="ja-JP" altLang="en-US" sz="2000"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528" t="15914" r="6091" b="52387"/>
          <a:stretch/>
        </p:blipFill>
        <p:spPr bwMode="auto">
          <a:xfrm>
            <a:off x="3304823" y="3469650"/>
            <a:ext cx="4678710" cy="2275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6228184" y="3469650"/>
            <a:ext cx="1584176" cy="1137818"/>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7146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lang="en-US" altLang="ja-JP" dirty="0"/>
              <a:t>function</a:t>
            </a:r>
            <a:r>
              <a:rPr lang="ja-JP" altLang="en-US" dirty="0"/>
              <a:t> </a:t>
            </a:r>
            <a:r>
              <a:rPr lang="en-US" altLang="ja-JP" dirty="0"/>
              <a:t>Caller</a:t>
            </a:r>
            <a:r>
              <a:rPr lang="ja-JP" altLang="en-US" dirty="0"/>
              <a:t>ブロック</a:t>
            </a:r>
            <a:endParaRPr kumimoji="1" lang="ja-JP" altLang="en-US" dirty="0"/>
          </a:p>
        </p:txBody>
      </p:sp>
    </p:spTree>
    <p:extLst>
      <p:ext uri="{BB962C8B-B14F-4D97-AF65-F5344CB8AC3E}">
        <p14:creationId xmlns:p14="http://schemas.microsoft.com/office/powerpoint/2010/main" val="2702351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function</a:t>
            </a:r>
            <a:r>
              <a:rPr lang="ja-JP" altLang="en-US" dirty="0"/>
              <a:t> </a:t>
            </a:r>
            <a:r>
              <a:rPr lang="en-US" altLang="ja-JP" dirty="0"/>
              <a:t>Caller</a:t>
            </a:r>
            <a:r>
              <a:rPr lang="ja-JP" altLang="en-US" dirty="0" smtClean="0"/>
              <a:t>ブロック</a:t>
            </a:r>
            <a:endParaRPr kumimoji="1" lang="ja-JP" altLang="en-US"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lang="en-US" altLang="ja-JP" dirty="0" smtClean="0"/>
              <a:t>Function </a:t>
            </a:r>
            <a:r>
              <a:rPr lang="en-US" altLang="ja-JP" dirty="0"/>
              <a:t>Caller </a:t>
            </a:r>
            <a:r>
              <a:rPr lang="ja-JP" altLang="en-US" dirty="0"/>
              <a:t>ブロックは、</a:t>
            </a:r>
            <a:r>
              <a:rPr lang="en-US" altLang="ja-JP" dirty="0"/>
              <a:t>Simulink</a:t>
            </a:r>
            <a:r>
              <a:rPr lang="en-US" altLang="ja-JP" baseline="30000" dirty="0"/>
              <a:t>®</a:t>
            </a:r>
            <a:r>
              <a:rPr lang="ja-JP" altLang="en-US" dirty="0"/>
              <a:t> </a:t>
            </a:r>
            <a:r>
              <a:rPr lang="en-US" altLang="ja-JP" dirty="0"/>
              <a:t>Function </a:t>
            </a:r>
            <a:r>
              <a:rPr lang="ja-JP" altLang="en-US" dirty="0"/>
              <a:t>ブロックで定義された関数またはエクスポートされた </a:t>
            </a:r>
            <a:r>
              <a:rPr lang="en-US" altLang="ja-JP" dirty="0"/>
              <a:t>Stateflow</a:t>
            </a:r>
            <a:r>
              <a:rPr lang="en-US" altLang="ja-JP" baseline="30000" dirty="0"/>
              <a:t>®</a:t>
            </a:r>
            <a:r>
              <a:rPr lang="ja-JP" altLang="en-US" dirty="0"/>
              <a:t> 関数を呼び出して実行します。</a:t>
            </a:r>
            <a:r>
              <a:rPr lang="en-US" altLang="ja-JP" dirty="0"/>
              <a:t>Function Caller </a:t>
            </a:r>
            <a:r>
              <a:rPr lang="ja-JP" altLang="en-US" dirty="0"/>
              <a:t>ブロックを使用して、モデルまたはチャート階層の任意の場所から関数を呼び出すことができます。</a:t>
            </a:r>
            <a:endParaRPr kumimoji="1" lang="en-US" altLang="ja-JP" dirty="0" smtClean="0"/>
          </a:p>
        </p:txBody>
      </p:sp>
      <p:sp>
        <p:nvSpPr>
          <p:cNvPr id="5" name="AutoShape 2" descr="https://localhost:31515/static/help/simulink/slref/function_caller_block_icon_ja_JP.png"/>
          <p:cNvSpPr>
            <a:spLocks noChangeAspect="1" noChangeArrowheads="1"/>
          </p:cNvSpPr>
          <p:nvPr/>
        </p:nvSpPr>
        <p:spPr bwMode="auto">
          <a:xfrm>
            <a:off x="155575" y="-395288"/>
            <a:ext cx="981075" cy="838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AutoShape 4" descr="https://localhost:31515/static/help/simulink/slref/function_caller_block_icon_ja_JP.png"/>
          <p:cNvSpPr>
            <a:spLocks noChangeAspect="1" noChangeArrowheads="1"/>
          </p:cNvSpPr>
          <p:nvPr/>
        </p:nvSpPr>
        <p:spPr bwMode="auto">
          <a:xfrm>
            <a:off x="155575" y="-258763"/>
            <a:ext cx="981075" cy="838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10" t="28599" r="17629" b="12778"/>
          <a:stretch/>
        </p:blipFill>
        <p:spPr bwMode="auto">
          <a:xfrm>
            <a:off x="622104" y="3048000"/>
            <a:ext cx="7772400" cy="328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4116888" y="5181600"/>
            <a:ext cx="4572000" cy="923330"/>
          </a:xfrm>
          <a:prstGeom prst="rect">
            <a:avLst/>
          </a:prstGeom>
        </p:spPr>
        <p:txBody>
          <a:bodyPr>
            <a:spAutoFit/>
          </a:bodyPr>
          <a:lstStyle/>
          <a:p>
            <a:r>
              <a:rPr lang="en-US" altLang="ja-JP" dirty="0"/>
              <a:t>Simulink</a:t>
            </a:r>
            <a:r>
              <a:rPr lang="ja-JP" altLang="ja-JP" dirty="0"/>
              <a:t>のサブシステム？（サブシステムを</a:t>
            </a:r>
            <a:r>
              <a:rPr lang="en-US" altLang="ja-JP" dirty="0"/>
              <a:t>Simulink function</a:t>
            </a:r>
            <a:r>
              <a:rPr lang="ja-JP" altLang="ja-JP" dirty="0"/>
              <a:t>に変更）を再利用可能関数と</a:t>
            </a:r>
            <a:r>
              <a:rPr lang="ja-JP" altLang="ja-JP" dirty="0" smtClean="0"/>
              <a:t>して</a:t>
            </a:r>
            <a:r>
              <a:rPr lang="en-US" altLang="ja-JP" dirty="0" smtClean="0"/>
              <a:t>C</a:t>
            </a:r>
            <a:r>
              <a:rPr lang="ja-JP" altLang="ja-JP" dirty="0"/>
              <a:t>コードを生成することができます。</a:t>
            </a:r>
          </a:p>
        </p:txBody>
      </p:sp>
    </p:spTree>
    <p:extLst>
      <p:ext uri="{BB962C8B-B14F-4D97-AF65-F5344CB8AC3E}">
        <p14:creationId xmlns:p14="http://schemas.microsoft.com/office/powerpoint/2010/main" val="2295299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function</a:t>
            </a:r>
            <a:r>
              <a:rPr lang="ja-JP" altLang="en-US" dirty="0" smtClean="0"/>
              <a:t> </a:t>
            </a:r>
            <a:r>
              <a:rPr lang="en-US" altLang="ja-JP" dirty="0" smtClean="0"/>
              <a:t>Caller</a:t>
            </a:r>
            <a:r>
              <a:rPr lang="ja-JP" altLang="en-US" dirty="0"/>
              <a:t>ブロック</a:t>
            </a:r>
            <a:endParaRPr kumimoji="1" lang="ja-JP" altLang="en-US" dirty="0"/>
          </a:p>
        </p:txBody>
      </p:sp>
      <p:sp>
        <p:nvSpPr>
          <p:cNvPr id="3" name="コンテンツ プレースホルダー 2"/>
          <p:cNvSpPr>
            <a:spLocks noGrp="1"/>
          </p:cNvSpPr>
          <p:nvPr>
            <p:ph idx="1"/>
          </p:nvPr>
        </p:nvSpPr>
        <p:spPr/>
        <p:txBody>
          <a:bodyPr/>
          <a:lstStyle/>
          <a:p>
            <a:r>
              <a:rPr lang="en-US" altLang="ja-JP" dirty="0"/>
              <a:t>function</a:t>
            </a:r>
            <a:r>
              <a:rPr lang="ja-JP" altLang="en-US" dirty="0"/>
              <a:t> </a:t>
            </a:r>
            <a:r>
              <a:rPr lang="en-US" altLang="ja-JP" dirty="0"/>
              <a:t>Caller </a:t>
            </a:r>
            <a:r>
              <a:rPr lang="ja-JP" altLang="en-US" dirty="0" smtClean="0"/>
              <a:t>は、</a:t>
            </a:r>
            <a:r>
              <a:rPr kumimoji="1" lang="en-US" altLang="ja-JP" dirty="0" smtClean="0"/>
              <a:t>C</a:t>
            </a:r>
            <a:r>
              <a:rPr kumimoji="1" lang="ja-JP" altLang="en-US" dirty="0" smtClean="0"/>
              <a:t> </a:t>
            </a:r>
            <a:r>
              <a:rPr kumimoji="1" lang="en-US" altLang="ja-JP" dirty="0"/>
              <a:t>Caller</a:t>
            </a:r>
            <a:r>
              <a:rPr kumimoji="1" lang="ja-JP" altLang="en-US" dirty="0" smtClean="0"/>
              <a:t>ブロック同様に新しいブロックである。</a:t>
            </a:r>
            <a:endParaRPr kumimoji="1" lang="en-US" altLang="ja-JP" dirty="0" smtClean="0"/>
          </a:p>
          <a:p>
            <a:r>
              <a:rPr kumimoji="1" lang="en-US" altLang="ja-JP" dirty="0" smtClean="0"/>
              <a:t>fcn</a:t>
            </a:r>
            <a:r>
              <a:rPr kumimoji="1" lang="ja-JP" altLang="en-US" dirty="0" smtClean="0"/>
              <a:t>ブロックだと思っていたが、違う</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6696075"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9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内部設定</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59468"/>
            <a:ext cx="40386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314" y="1600199"/>
            <a:ext cx="441960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620073" y="1066800"/>
            <a:ext cx="1018227" cy="369332"/>
          </a:xfrm>
          <a:prstGeom prst="rect">
            <a:avLst/>
          </a:prstGeom>
          <a:noFill/>
        </p:spPr>
        <p:txBody>
          <a:bodyPr wrap="none" rtlCol="0">
            <a:spAutoFit/>
          </a:bodyPr>
          <a:lstStyle/>
          <a:p>
            <a:r>
              <a:rPr kumimoji="1" lang="en-US" altLang="ja-JP" dirty="0" smtClean="0"/>
              <a:t>C</a:t>
            </a:r>
            <a:r>
              <a:rPr kumimoji="1" lang="ja-JP" altLang="en-US" dirty="0" smtClean="0"/>
              <a:t> </a:t>
            </a:r>
            <a:r>
              <a:rPr kumimoji="1" lang="en-US" altLang="ja-JP" dirty="0" smtClean="0"/>
              <a:t>Caller</a:t>
            </a:r>
            <a:endParaRPr kumimoji="1" lang="ja-JP" altLang="en-US" dirty="0"/>
          </a:p>
        </p:txBody>
      </p:sp>
      <p:sp>
        <p:nvSpPr>
          <p:cNvPr id="7" name="テキスト ボックス 6"/>
          <p:cNvSpPr txBox="1"/>
          <p:nvPr/>
        </p:nvSpPr>
        <p:spPr>
          <a:xfrm>
            <a:off x="4724400" y="1220429"/>
            <a:ext cx="1659429" cy="369332"/>
          </a:xfrm>
          <a:prstGeom prst="rect">
            <a:avLst/>
          </a:prstGeom>
          <a:noFill/>
        </p:spPr>
        <p:txBody>
          <a:bodyPr wrap="none" rtlCol="0">
            <a:spAutoFit/>
          </a:bodyPr>
          <a:lstStyle/>
          <a:p>
            <a:r>
              <a:rPr kumimoji="1" lang="en-US" altLang="ja-JP" dirty="0" smtClean="0"/>
              <a:t>function</a:t>
            </a:r>
            <a:r>
              <a:rPr kumimoji="1" lang="ja-JP" altLang="en-US" dirty="0" smtClean="0"/>
              <a:t> </a:t>
            </a:r>
            <a:r>
              <a:rPr kumimoji="1" lang="en-US" altLang="ja-JP" dirty="0" smtClean="0"/>
              <a:t>Caller</a:t>
            </a:r>
            <a:endParaRPr kumimoji="1" lang="ja-JP" alt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114799"/>
            <a:ext cx="403860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381000" y="3745468"/>
            <a:ext cx="492443" cy="369332"/>
          </a:xfrm>
          <a:prstGeom prst="rect">
            <a:avLst/>
          </a:prstGeom>
          <a:noFill/>
        </p:spPr>
        <p:txBody>
          <a:bodyPr wrap="none" rtlCol="0">
            <a:spAutoFit/>
          </a:bodyPr>
          <a:lstStyle/>
          <a:p>
            <a:r>
              <a:rPr kumimoji="1" lang="en-US" altLang="ja-JP" dirty="0" smtClean="0"/>
              <a:t>fcn</a:t>
            </a:r>
            <a:endParaRPr kumimoji="1" lang="ja-JP" altLang="en-US" dirty="0"/>
          </a:p>
        </p:txBody>
      </p:sp>
    </p:spTree>
    <p:extLst>
      <p:ext uri="{BB962C8B-B14F-4D97-AF65-F5344CB8AC3E}">
        <p14:creationId xmlns:p14="http://schemas.microsoft.com/office/powerpoint/2010/main" val="371167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30266" r="5063" b="7307"/>
          <a:stretch/>
        </p:blipFill>
        <p:spPr bwMode="auto">
          <a:xfrm>
            <a:off x="961398" y="1259202"/>
            <a:ext cx="7193199"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使い方</a:t>
            </a:r>
            <a:endParaRPr kumimoji="1" lang="ja-JP" altLang="en-US" dirty="0"/>
          </a:p>
        </p:txBody>
      </p:sp>
      <p:sp>
        <p:nvSpPr>
          <p:cNvPr id="3" name="テキスト ボックス 2"/>
          <p:cNvSpPr txBox="1"/>
          <p:nvPr/>
        </p:nvSpPr>
        <p:spPr>
          <a:xfrm>
            <a:off x="609600" y="914400"/>
            <a:ext cx="4323620" cy="369332"/>
          </a:xfrm>
          <a:prstGeom prst="rect">
            <a:avLst/>
          </a:prstGeom>
          <a:noFill/>
        </p:spPr>
        <p:txBody>
          <a:bodyPr wrap="none" rtlCol="0">
            <a:spAutoFit/>
          </a:bodyPr>
          <a:lstStyle/>
          <a:p>
            <a:r>
              <a:rPr kumimoji="1" lang="en-US" altLang="ja-JP" dirty="0" smtClean="0"/>
              <a:t>Simulink</a:t>
            </a:r>
            <a:r>
              <a:rPr lang="ja-JP" altLang="en-US" dirty="0"/>
              <a:t> </a:t>
            </a:r>
            <a:r>
              <a:rPr lang="en-US" altLang="ja-JP" dirty="0" smtClean="0"/>
              <a:t>function</a:t>
            </a:r>
            <a:r>
              <a:rPr lang="ja-JP" altLang="en-US" dirty="0" smtClean="0"/>
              <a:t>と組み合わせて使う事例</a:t>
            </a:r>
            <a:endParaRPr kumimoji="1" lang="ja-JP"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40167"/>
            <a:ext cx="3352800" cy="3417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矢印コネクタ 4"/>
          <p:cNvCxnSpPr/>
          <p:nvPr/>
        </p:nvCxnSpPr>
        <p:spPr bwMode="auto">
          <a:xfrm flipH="1">
            <a:off x="1066800" y="2209800"/>
            <a:ext cx="1295400" cy="2667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307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45749" b="17319"/>
          <a:stretch/>
        </p:blipFill>
        <p:spPr bwMode="auto">
          <a:xfrm>
            <a:off x="6324600" y="2662378"/>
            <a:ext cx="2397690" cy="3969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線矢印コネクタ 7"/>
          <p:cNvCxnSpPr/>
          <p:nvPr/>
        </p:nvCxnSpPr>
        <p:spPr bwMode="auto">
          <a:xfrm flipH="1" flipV="1">
            <a:off x="6019800" y="2057400"/>
            <a:ext cx="457200" cy="3200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113653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3"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30266" r="5063" b="7307"/>
          <a:stretch/>
        </p:blipFill>
        <p:spPr bwMode="auto">
          <a:xfrm>
            <a:off x="935302" y="914400"/>
            <a:ext cx="7193199"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正方形/長方形 3"/>
          <p:cNvSpPr/>
          <p:nvPr/>
        </p:nvSpPr>
        <p:spPr>
          <a:xfrm>
            <a:off x="838199" y="3441680"/>
            <a:ext cx="7193199" cy="3416320"/>
          </a:xfrm>
          <a:prstGeom prst="rect">
            <a:avLst/>
          </a:prstGeom>
        </p:spPr>
        <p:txBody>
          <a:bodyPr wrap="square">
            <a:spAutoFit/>
          </a:bodyPr>
          <a:lstStyle/>
          <a:p>
            <a:r>
              <a:rPr lang="en-US" altLang="ja-JP" dirty="0" err="1"/>
              <a:t>real_T</a:t>
            </a:r>
            <a:r>
              <a:rPr lang="en-US" altLang="ja-JP" dirty="0"/>
              <a:t> </a:t>
            </a:r>
            <a:r>
              <a:rPr lang="en-US" altLang="ja-JP" dirty="0" err="1"/>
              <a:t>a_model_f</a:t>
            </a:r>
            <a:r>
              <a:rPr lang="en-US" altLang="ja-JP" dirty="0"/>
              <a:t>(</a:t>
            </a:r>
            <a:r>
              <a:rPr lang="en-US" altLang="ja-JP" dirty="0" err="1"/>
              <a:t>const</a:t>
            </a:r>
            <a:r>
              <a:rPr lang="en-US" altLang="ja-JP" dirty="0"/>
              <a:t> </a:t>
            </a:r>
            <a:r>
              <a:rPr lang="en-US" altLang="ja-JP" dirty="0" err="1"/>
              <a:t>real_T</a:t>
            </a:r>
            <a:r>
              <a:rPr lang="en-US" altLang="ja-JP" dirty="0"/>
              <a:t> </a:t>
            </a:r>
            <a:r>
              <a:rPr lang="en-US" altLang="ja-JP" dirty="0" err="1"/>
              <a:t>rtu_u</a:t>
            </a:r>
            <a:r>
              <a:rPr lang="en-US" altLang="ja-JP" dirty="0"/>
              <a:t>)</a:t>
            </a:r>
          </a:p>
          <a:p>
            <a:r>
              <a:rPr lang="en-US" altLang="ja-JP" dirty="0"/>
              <a:t>{</a:t>
            </a:r>
          </a:p>
          <a:p>
            <a:r>
              <a:rPr lang="en-US" altLang="ja-JP" dirty="0"/>
              <a:t>  </a:t>
            </a:r>
            <a:r>
              <a:rPr lang="en-US" altLang="ja-JP" dirty="0" err="1"/>
              <a:t>real_T</a:t>
            </a:r>
            <a:r>
              <a:rPr lang="en-US" altLang="ja-JP" dirty="0"/>
              <a:t> rty_y_0;</a:t>
            </a:r>
          </a:p>
          <a:p>
            <a:r>
              <a:rPr lang="en-US" altLang="ja-JP" dirty="0" smtClean="0"/>
              <a:t> </a:t>
            </a:r>
            <a:r>
              <a:rPr lang="en-US" altLang="ja-JP" dirty="0"/>
              <a:t>rty_y_0 = DDD</a:t>
            </a:r>
            <a:r>
              <a:rPr lang="en-US" altLang="ja-JP" dirty="0" smtClean="0"/>
              <a:t>;</a:t>
            </a:r>
          </a:p>
          <a:p>
            <a:r>
              <a:rPr lang="ja-JP" altLang="en-US" dirty="0" smtClean="0"/>
              <a:t>　</a:t>
            </a:r>
            <a:r>
              <a:rPr lang="en-US" altLang="ja-JP" dirty="0" smtClean="0"/>
              <a:t>DDD </a:t>
            </a:r>
            <a:r>
              <a:rPr lang="en-US" altLang="ja-JP" dirty="0"/>
              <a:t>= </a:t>
            </a:r>
            <a:r>
              <a:rPr lang="en-US" altLang="ja-JP" dirty="0" err="1"/>
              <a:t>rtu_u</a:t>
            </a:r>
            <a:r>
              <a:rPr lang="en-US" altLang="ja-JP" dirty="0"/>
              <a:t>;</a:t>
            </a:r>
          </a:p>
          <a:p>
            <a:r>
              <a:rPr lang="en-US" altLang="ja-JP" dirty="0"/>
              <a:t>  return rty_y_0;</a:t>
            </a:r>
          </a:p>
          <a:p>
            <a:r>
              <a:rPr lang="en-US" altLang="ja-JP" dirty="0" smtClean="0"/>
              <a:t>}</a:t>
            </a:r>
          </a:p>
          <a:p>
            <a:r>
              <a:rPr lang="en-US" altLang="ja-JP" dirty="0" smtClean="0"/>
              <a:t>void </a:t>
            </a:r>
            <a:r>
              <a:rPr lang="en-US" altLang="ja-JP" dirty="0" err="1"/>
              <a:t>a_model_step</a:t>
            </a:r>
            <a:r>
              <a:rPr lang="en-US" altLang="ja-JP" dirty="0"/>
              <a:t>(void)</a:t>
            </a:r>
          </a:p>
          <a:p>
            <a:r>
              <a:rPr lang="en-US" altLang="ja-JP" dirty="0"/>
              <a:t>{</a:t>
            </a:r>
          </a:p>
          <a:p>
            <a:r>
              <a:rPr lang="en-US" altLang="ja-JP" dirty="0" smtClean="0"/>
              <a:t>a_model_Y.Out1 </a:t>
            </a:r>
            <a:r>
              <a:rPr lang="en-US" altLang="ja-JP" dirty="0"/>
              <a:t>= </a:t>
            </a:r>
            <a:r>
              <a:rPr lang="en-US" altLang="ja-JP" dirty="0" err="1"/>
              <a:t>a_model_f</a:t>
            </a:r>
            <a:r>
              <a:rPr lang="en-US" altLang="ja-JP" dirty="0"/>
              <a:t>(a_model_U.In1);</a:t>
            </a:r>
          </a:p>
          <a:p>
            <a:r>
              <a:rPr lang="en-US" altLang="ja-JP" dirty="0" smtClean="0"/>
              <a:t>a_model_Y.Out2 </a:t>
            </a:r>
            <a:r>
              <a:rPr lang="en-US" altLang="ja-JP" dirty="0"/>
              <a:t>= </a:t>
            </a:r>
            <a:r>
              <a:rPr lang="en-US" altLang="ja-JP" dirty="0" err="1"/>
              <a:t>a_model_f</a:t>
            </a:r>
            <a:r>
              <a:rPr lang="en-US" altLang="ja-JP" dirty="0"/>
              <a:t>(a_model_U.In2);</a:t>
            </a:r>
          </a:p>
          <a:p>
            <a:r>
              <a:rPr lang="en-US" altLang="ja-JP" dirty="0"/>
              <a:t>}</a:t>
            </a:r>
            <a:endParaRPr lang="ja-JP" altLang="en-US" dirty="0"/>
          </a:p>
        </p:txBody>
      </p:sp>
      <p:sp>
        <p:nvSpPr>
          <p:cNvPr id="5" name="テキスト ボックス 4"/>
          <p:cNvSpPr txBox="1"/>
          <p:nvPr/>
        </p:nvSpPr>
        <p:spPr>
          <a:xfrm>
            <a:off x="4953000" y="4772157"/>
            <a:ext cx="3429144" cy="369332"/>
          </a:xfrm>
          <a:prstGeom prst="rect">
            <a:avLst/>
          </a:prstGeom>
          <a:noFill/>
        </p:spPr>
        <p:txBody>
          <a:bodyPr wrap="none" rtlCol="0">
            <a:spAutoFit/>
          </a:bodyPr>
          <a:lstStyle/>
          <a:p>
            <a:r>
              <a:rPr kumimoji="1" lang="ja-JP" altLang="en-US" dirty="0" smtClean="0"/>
              <a:t>再利用可能関数として定義される</a:t>
            </a:r>
            <a:endParaRPr kumimoji="1" lang="ja-JP" altLang="en-US" dirty="0"/>
          </a:p>
        </p:txBody>
      </p:sp>
      <p:cxnSp>
        <p:nvCxnSpPr>
          <p:cNvPr id="7" name="直線矢印コネクタ 6"/>
          <p:cNvCxnSpPr>
            <a:stCxn id="5" idx="1"/>
          </p:cNvCxnSpPr>
          <p:nvPr/>
        </p:nvCxnSpPr>
        <p:spPr bwMode="auto">
          <a:xfrm flipH="1">
            <a:off x="3657600" y="4956823"/>
            <a:ext cx="1295400" cy="10629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307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3925" y="1025987"/>
            <a:ext cx="5722211" cy="1857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0" y="621984"/>
            <a:ext cx="8313494" cy="369332"/>
          </a:xfrm>
          <a:prstGeom prst="rect">
            <a:avLst/>
          </a:prstGeom>
          <a:noFill/>
        </p:spPr>
        <p:txBody>
          <a:bodyPr wrap="none" rtlCol="0">
            <a:spAutoFit/>
          </a:bodyPr>
          <a:lstStyle/>
          <a:p>
            <a:r>
              <a:rPr kumimoji="1" lang="ja-JP" altLang="en-US" dirty="0" smtClean="0"/>
              <a:t>最初に開いたオリジナル画面にはコードマッピングエディターへのリンクはありません</a:t>
            </a:r>
            <a:endParaRPr kumimoji="1" lang="ja-JP" altLang="en-US" dirty="0"/>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61585" y="2944179"/>
            <a:ext cx="5290163" cy="2034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683568" y="2625493"/>
            <a:ext cx="4859022" cy="369332"/>
          </a:xfrm>
          <a:prstGeom prst="rect">
            <a:avLst/>
          </a:prstGeom>
          <a:solidFill>
            <a:schemeClr val="bg1"/>
          </a:solidFill>
        </p:spPr>
        <p:txBody>
          <a:bodyPr wrap="none" rtlCol="0">
            <a:spAutoFit/>
          </a:bodyPr>
          <a:lstStyle/>
          <a:p>
            <a:r>
              <a:rPr kumimoji="1" lang="ja-JP" altLang="en-US" dirty="0" smtClean="0"/>
              <a:t>①アプリの中から</a:t>
            </a:r>
            <a:r>
              <a:rPr kumimoji="1" lang="en-US" altLang="ja-JP" dirty="0" smtClean="0"/>
              <a:t>Embedded</a:t>
            </a:r>
            <a:r>
              <a:rPr kumimoji="1" lang="ja-JP" altLang="en-US" dirty="0" smtClean="0"/>
              <a:t> </a:t>
            </a:r>
            <a:r>
              <a:rPr kumimoji="1" lang="en-US" altLang="ja-JP" dirty="0" smtClean="0"/>
              <a:t>Code</a:t>
            </a:r>
            <a:r>
              <a:rPr kumimoji="1" lang="ja-JP" altLang="en-US" dirty="0" smtClean="0"/>
              <a:t>を選択します。</a:t>
            </a:r>
            <a:endParaRPr kumimoji="1" lang="ja-JP" altLang="en-US" dirty="0"/>
          </a:p>
        </p:txBody>
      </p:sp>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9219"/>
          <a:stretch/>
        </p:blipFill>
        <p:spPr bwMode="auto">
          <a:xfrm>
            <a:off x="930340" y="5449882"/>
            <a:ext cx="4365478" cy="1049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225545" y="5080550"/>
            <a:ext cx="3446777" cy="369332"/>
          </a:xfrm>
          <a:prstGeom prst="rect">
            <a:avLst/>
          </a:prstGeom>
          <a:solidFill>
            <a:schemeClr val="bg1"/>
          </a:solidFill>
        </p:spPr>
        <p:txBody>
          <a:bodyPr wrap="none" rtlCol="0">
            <a:spAutoFit/>
          </a:bodyPr>
          <a:lstStyle/>
          <a:p>
            <a:r>
              <a:rPr lang="ja-JP" altLang="en-US" dirty="0" smtClean="0"/>
              <a:t>②Ｃコードのタブが追加されます。</a:t>
            </a:r>
            <a:endParaRPr kumimoji="1" lang="ja-JP" altLang="en-US" dirty="0"/>
          </a:p>
        </p:txBody>
      </p:sp>
      <p:pic>
        <p:nvPicPr>
          <p:cNvPr id="1029"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796136" y="3186391"/>
            <a:ext cx="3213820" cy="3556273"/>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右矢印 3"/>
          <p:cNvSpPr/>
          <p:nvPr/>
        </p:nvSpPr>
        <p:spPr>
          <a:xfrm>
            <a:off x="4803676" y="5199225"/>
            <a:ext cx="1296144" cy="106806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043496" y="2422184"/>
            <a:ext cx="2920992" cy="923330"/>
          </a:xfrm>
          <a:prstGeom prst="rect">
            <a:avLst/>
          </a:prstGeom>
          <a:solidFill>
            <a:schemeClr val="bg1"/>
          </a:solidFill>
        </p:spPr>
        <p:txBody>
          <a:bodyPr wrap="none" rtlCol="0">
            <a:spAutoFit/>
          </a:bodyPr>
          <a:lstStyle/>
          <a:p>
            <a:r>
              <a:rPr lang="ja-JP" altLang="en-US" dirty="0" smtClean="0"/>
              <a:t>③設定の下ボタンから</a:t>
            </a:r>
            <a:endParaRPr lang="en-US" altLang="ja-JP" dirty="0" smtClean="0"/>
          </a:p>
          <a:p>
            <a:r>
              <a:rPr kumimoji="1" lang="ja-JP" altLang="en-US" dirty="0" smtClean="0"/>
              <a:t>コードマッピングエディターを</a:t>
            </a:r>
            <a:endParaRPr kumimoji="1" lang="en-US" altLang="ja-JP" dirty="0" smtClean="0"/>
          </a:p>
          <a:p>
            <a:r>
              <a:rPr kumimoji="1" lang="ja-JP" altLang="en-US" dirty="0" smtClean="0"/>
              <a:t>ＯＮにします</a:t>
            </a:r>
            <a:endParaRPr kumimoji="1" lang="ja-JP" altLang="en-US" dirty="0"/>
          </a:p>
        </p:txBody>
      </p:sp>
      <p:sp>
        <p:nvSpPr>
          <p:cNvPr id="5" name="下矢印 4"/>
          <p:cNvSpPr/>
          <p:nvPr/>
        </p:nvSpPr>
        <p:spPr>
          <a:xfrm>
            <a:off x="179637" y="2422184"/>
            <a:ext cx="364046" cy="102082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3669700" y="4130831"/>
            <a:ext cx="364046" cy="131905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1224" y="29601"/>
            <a:ext cx="4152099" cy="369332"/>
          </a:xfrm>
          <a:prstGeom prst="rect">
            <a:avLst/>
          </a:prstGeom>
          <a:noFill/>
        </p:spPr>
        <p:txBody>
          <a:bodyPr wrap="none" rtlCol="0">
            <a:spAutoFit/>
          </a:bodyPr>
          <a:lstStyle/>
          <a:p>
            <a:r>
              <a:rPr lang="ja-JP" altLang="en-US" dirty="0" smtClean="0"/>
              <a:t>コードマッピングエディターを起動しよう！</a:t>
            </a:r>
            <a:endParaRPr kumimoji="1" lang="ja-JP" altLang="en-US" dirty="0"/>
          </a:p>
        </p:txBody>
      </p:sp>
      <p:sp>
        <p:nvSpPr>
          <p:cNvPr id="6" name="正方形/長方形 5"/>
          <p:cNvSpPr/>
          <p:nvPr/>
        </p:nvSpPr>
        <p:spPr>
          <a:xfrm>
            <a:off x="3347864" y="3443011"/>
            <a:ext cx="936104" cy="634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347864" y="5567895"/>
            <a:ext cx="648072" cy="165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934994" y="3345514"/>
            <a:ext cx="468052" cy="634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046258" y="5080551"/>
            <a:ext cx="1558189" cy="317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7774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pPr marL="457200" lvl="1" indent="0">
              <a:buNone/>
            </a:pPr>
            <a:r>
              <a:rPr lang="en-US" altLang="ja-JP" sz="4000" dirty="0" smtClean="0"/>
              <a:t>R2019b</a:t>
            </a:r>
            <a:r>
              <a:rPr lang="ja-JP" altLang="en-US" sz="4000" dirty="0" smtClean="0"/>
              <a:t>の最新機能を使うにはすべての最新の仕組みをどうにゅうしなければならず、ハードルが高い</a:t>
            </a:r>
            <a:endParaRPr lang="en-US" altLang="ja-JP" sz="4000" dirty="0"/>
          </a:p>
        </p:txBody>
      </p:sp>
    </p:spTree>
    <p:extLst>
      <p:ext uri="{BB962C8B-B14F-4D97-AF65-F5344CB8AC3E}">
        <p14:creationId xmlns:p14="http://schemas.microsoft.com/office/powerpoint/2010/main" val="3861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8760"/>
            <a:ext cx="7917205" cy="4904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カギ線コネクタ 8"/>
          <p:cNvCxnSpPr/>
          <p:nvPr/>
        </p:nvCxnSpPr>
        <p:spPr>
          <a:xfrm rot="10800000" flipV="1">
            <a:off x="4572000" y="980727"/>
            <a:ext cx="1514005" cy="57606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228183" y="622427"/>
            <a:ext cx="2839239" cy="646331"/>
          </a:xfrm>
          <a:prstGeom prst="rect">
            <a:avLst/>
          </a:prstGeom>
          <a:noFill/>
        </p:spPr>
        <p:txBody>
          <a:bodyPr wrap="none" rtlCol="0">
            <a:spAutoFit/>
          </a:bodyPr>
          <a:lstStyle/>
          <a:p>
            <a:r>
              <a:rPr kumimoji="1" lang="en-US" altLang="ja-JP" dirty="0" smtClean="0"/>
              <a:t>C</a:t>
            </a:r>
            <a:r>
              <a:rPr kumimoji="1" lang="ja-JP" altLang="en-US" dirty="0" smtClean="0"/>
              <a:t>コード生成を一度やるなど</a:t>
            </a:r>
            <a:endParaRPr kumimoji="1" lang="en-US" altLang="ja-JP" dirty="0" smtClean="0"/>
          </a:p>
          <a:p>
            <a:r>
              <a:rPr lang="ja-JP" altLang="en-US" dirty="0"/>
              <a:t>しなければ</a:t>
            </a:r>
            <a:r>
              <a:rPr lang="ja-JP" altLang="en-US" dirty="0" smtClean="0"/>
              <a:t>、出てこない</a:t>
            </a:r>
            <a:endParaRPr kumimoji="1" lang="en-US" altLang="ja-JP" dirty="0" smtClean="0"/>
          </a:p>
        </p:txBody>
      </p:sp>
      <p:sp>
        <p:nvSpPr>
          <p:cNvPr id="13" name="テキスト ボックス 12"/>
          <p:cNvSpPr txBox="1"/>
          <p:nvPr/>
        </p:nvSpPr>
        <p:spPr>
          <a:xfrm>
            <a:off x="539552" y="5147900"/>
            <a:ext cx="7736413" cy="369332"/>
          </a:xfrm>
          <a:prstGeom prst="rect">
            <a:avLst/>
          </a:prstGeom>
          <a:noFill/>
        </p:spPr>
        <p:txBody>
          <a:bodyPr wrap="none" rtlCol="0">
            <a:spAutoFit/>
          </a:bodyPr>
          <a:lstStyle/>
          <a:p>
            <a:r>
              <a:rPr lang="ja-JP" altLang="en-US" dirty="0" smtClean="0">
                <a:solidFill>
                  <a:srgbClr val="FF0000"/>
                </a:solidFill>
              </a:rPr>
              <a:t>コードマッピングエディターはツールストリップバーに追加されるわけでは無い。</a:t>
            </a:r>
            <a:endParaRPr lang="en-US" altLang="ja-JP" dirty="0" smtClean="0">
              <a:solidFill>
                <a:srgbClr val="FF0000"/>
              </a:solidFill>
            </a:endParaRPr>
          </a:p>
        </p:txBody>
      </p:sp>
      <p:sp>
        <p:nvSpPr>
          <p:cNvPr id="8" name="正方形/長方形 7"/>
          <p:cNvSpPr/>
          <p:nvPr/>
        </p:nvSpPr>
        <p:spPr>
          <a:xfrm>
            <a:off x="1403648" y="5733257"/>
            <a:ext cx="936104" cy="317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83568" y="6200170"/>
            <a:ext cx="2624436" cy="369332"/>
          </a:xfrm>
          <a:prstGeom prst="rect">
            <a:avLst/>
          </a:prstGeom>
          <a:noFill/>
        </p:spPr>
        <p:txBody>
          <a:bodyPr wrap="none" rtlCol="0">
            <a:spAutoFit/>
          </a:bodyPr>
          <a:lstStyle/>
          <a:p>
            <a:r>
              <a:rPr lang="ja-JP" altLang="en-US" dirty="0" smtClean="0">
                <a:solidFill>
                  <a:srgbClr val="FF0000"/>
                </a:solidFill>
              </a:rPr>
              <a:t>画面の左下に表示される</a:t>
            </a:r>
            <a:endParaRPr lang="en-US" altLang="ja-JP" dirty="0" smtClean="0">
              <a:solidFill>
                <a:srgbClr val="FF0000"/>
              </a:solidFill>
            </a:endParaRPr>
          </a:p>
        </p:txBody>
      </p:sp>
    </p:spTree>
    <p:extLst>
      <p:ext uri="{BB962C8B-B14F-4D97-AF65-F5344CB8AC3E}">
        <p14:creationId xmlns:p14="http://schemas.microsoft.com/office/powerpoint/2010/main" val="378623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8964488" cy="4482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539552" y="4845059"/>
            <a:ext cx="5052986" cy="1200329"/>
          </a:xfrm>
          <a:prstGeom prst="rect">
            <a:avLst/>
          </a:prstGeom>
          <a:noFill/>
        </p:spPr>
        <p:txBody>
          <a:bodyPr wrap="none" rtlCol="0">
            <a:spAutoFit/>
          </a:bodyPr>
          <a:lstStyle/>
          <a:p>
            <a:r>
              <a:rPr lang="ja-JP" altLang="en-US" dirty="0" smtClean="0"/>
              <a:t>普段はコードを生成しないと使われませんが、</a:t>
            </a:r>
            <a:endParaRPr lang="en-US" altLang="ja-JP" dirty="0" smtClean="0"/>
          </a:p>
          <a:p>
            <a:r>
              <a:rPr lang="ja-JP" altLang="en-US" dirty="0" smtClean="0"/>
              <a:t>コードマッピングエディター</a:t>
            </a:r>
            <a:r>
              <a:rPr lang="ja-JP" altLang="en-US" dirty="0"/>
              <a:t>を開くと</a:t>
            </a:r>
            <a:r>
              <a:rPr lang="en-US" altLang="ja-JP" dirty="0"/>
              <a:t>Simulink</a:t>
            </a:r>
            <a:r>
              <a:rPr lang="ja-JP" altLang="en-US" dirty="0"/>
              <a:t> </a:t>
            </a:r>
            <a:r>
              <a:rPr lang="en-US" altLang="ja-JP" dirty="0"/>
              <a:t>Coder</a:t>
            </a:r>
            <a:r>
              <a:rPr lang="ja-JP" altLang="en-US" dirty="0"/>
              <a:t>と</a:t>
            </a:r>
            <a:endParaRPr lang="en-US" altLang="ja-JP" dirty="0"/>
          </a:p>
          <a:p>
            <a:r>
              <a:rPr lang="en-US" altLang="ja-JP" dirty="0"/>
              <a:t>Embedded Coder</a:t>
            </a:r>
            <a:r>
              <a:rPr lang="ja-JP" altLang="en-US" dirty="0"/>
              <a:t>のライセンスが使われます。</a:t>
            </a:r>
            <a:endParaRPr lang="en-US" altLang="ja-JP" dirty="0"/>
          </a:p>
          <a:p>
            <a:endParaRPr lang="en-US" altLang="ja-JP" dirty="0" smtClean="0"/>
          </a:p>
        </p:txBody>
      </p:sp>
      <p:sp>
        <p:nvSpPr>
          <p:cNvPr id="2" name="正方形/長方形 1"/>
          <p:cNvSpPr/>
          <p:nvPr/>
        </p:nvSpPr>
        <p:spPr>
          <a:xfrm>
            <a:off x="5940152" y="4733503"/>
            <a:ext cx="2591030" cy="2031325"/>
          </a:xfrm>
          <a:prstGeom prst="rect">
            <a:avLst/>
          </a:prstGeom>
          <a:solidFill>
            <a:schemeClr val="bg1"/>
          </a:solidFill>
        </p:spPr>
        <p:txBody>
          <a:bodyPr wrap="square">
            <a:spAutoFit/>
          </a:bodyPr>
          <a:lstStyle/>
          <a:p>
            <a:r>
              <a:rPr lang="en-US" altLang="ja-JP" sz="1400" dirty="0"/>
              <a:t>&gt;&gt; license('</a:t>
            </a:r>
            <a:r>
              <a:rPr lang="en-US" altLang="ja-JP" sz="1400" dirty="0" err="1"/>
              <a:t>inuse</a:t>
            </a:r>
            <a:r>
              <a:rPr lang="en-US" altLang="ja-JP" sz="1400" dirty="0"/>
              <a:t>')</a:t>
            </a:r>
          </a:p>
          <a:p>
            <a:r>
              <a:rPr lang="en-US" altLang="ja-JP" sz="1400" dirty="0" err="1"/>
              <a:t>matlab</a:t>
            </a:r>
            <a:endParaRPr lang="en-US" altLang="ja-JP" sz="1400" dirty="0"/>
          </a:p>
          <a:p>
            <a:r>
              <a:rPr lang="en-US" altLang="ja-JP" sz="1400" dirty="0" err="1"/>
              <a:t>simulink</a:t>
            </a:r>
            <a:endParaRPr lang="en-US" altLang="ja-JP" sz="1400" dirty="0"/>
          </a:p>
          <a:p>
            <a:r>
              <a:rPr lang="en-US" altLang="ja-JP" sz="1400" dirty="0"/>
              <a:t>&gt;&gt; license('</a:t>
            </a:r>
            <a:r>
              <a:rPr lang="en-US" altLang="ja-JP" sz="1400" dirty="0" err="1"/>
              <a:t>inuse</a:t>
            </a:r>
            <a:r>
              <a:rPr lang="en-US" altLang="ja-JP" sz="1400" dirty="0"/>
              <a:t>')</a:t>
            </a:r>
          </a:p>
          <a:p>
            <a:r>
              <a:rPr lang="en-US" altLang="ja-JP" sz="1400" dirty="0" err="1"/>
              <a:t>matlab</a:t>
            </a:r>
            <a:endParaRPr lang="en-US" altLang="ja-JP" sz="1400" dirty="0"/>
          </a:p>
          <a:p>
            <a:r>
              <a:rPr lang="en-US" altLang="ja-JP" sz="1400" dirty="0" err="1"/>
              <a:t>matlab_coder</a:t>
            </a:r>
            <a:endParaRPr lang="en-US" altLang="ja-JP" sz="1400" dirty="0"/>
          </a:p>
          <a:p>
            <a:r>
              <a:rPr lang="en-US" altLang="ja-JP" sz="1400" dirty="0"/>
              <a:t>real-</a:t>
            </a:r>
            <a:r>
              <a:rPr lang="en-US" altLang="ja-JP" sz="1400" dirty="0" err="1"/>
              <a:t>time_workshop</a:t>
            </a:r>
            <a:endParaRPr lang="en-US" altLang="ja-JP" sz="1400" dirty="0"/>
          </a:p>
          <a:p>
            <a:r>
              <a:rPr lang="en-US" altLang="ja-JP" sz="1400" dirty="0" err="1"/>
              <a:t>rtw_embedded_coder</a:t>
            </a:r>
            <a:endParaRPr lang="en-US" altLang="ja-JP" sz="1400" dirty="0"/>
          </a:p>
          <a:p>
            <a:r>
              <a:rPr lang="en-US" altLang="ja-JP" sz="1400" dirty="0" err="1"/>
              <a:t>simulink</a:t>
            </a:r>
            <a:endParaRPr lang="ja-JP" altLang="en-US" sz="1400" dirty="0"/>
          </a:p>
        </p:txBody>
      </p:sp>
      <p:sp>
        <p:nvSpPr>
          <p:cNvPr id="8" name="正方形/長方形 7"/>
          <p:cNvSpPr/>
          <p:nvPr/>
        </p:nvSpPr>
        <p:spPr>
          <a:xfrm>
            <a:off x="755576" y="4149080"/>
            <a:ext cx="1008112" cy="449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868144" y="4720158"/>
            <a:ext cx="2160240" cy="20446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7524328" y="5333667"/>
            <a:ext cx="216024" cy="327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5868144" y="5445224"/>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8460431" y="2204864"/>
            <a:ext cx="185403" cy="224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7092280" y="2564904"/>
            <a:ext cx="1685077" cy="646331"/>
          </a:xfrm>
          <a:prstGeom prst="rect">
            <a:avLst/>
          </a:prstGeom>
          <a:noFill/>
        </p:spPr>
        <p:txBody>
          <a:bodyPr wrap="none" rtlCol="0">
            <a:spAutoFit/>
          </a:bodyPr>
          <a:lstStyle/>
          <a:p>
            <a:r>
              <a:rPr kumimoji="1" lang="ja-JP" altLang="en-US" dirty="0" smtClean="0"/>
              <a:t>ピンのマークで</a:t>
            </a:r>
            <a:endParaRPr kumimoji="1" lang="en-US" altLang="ja-JP" dirty="0" smtClean="0"/>
          </a:p>
          <a:p>
            <a:r>
              <a:rPr kumimoji="1" lang="ja-JP" altLang="en-US" dirty="0" smtClean="0"/>
              <a:t>画面を固定化</a:t>
            </a:r>
            <a:endParaRPr kumimoji="1" lang="ja-JP" altLang="en-US" dirty="0"/>
          </a:p>
        </p:txBody>
      </p:sp>
    </p:spTree>
    <p:extLst>
      <p:ext uri="{BB962C8B-B14F-4D97-AF65-F5344CB8AC3E}">
        <p14:creationId xmlns:p14="http://schemas.microsoft.com/office/powerpoint/2010/main" val="326414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83568" y="1094276"/>
            <a:ext cx="5949538" cy="4370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827584" y="5579948"/>
            <a:ext cx="6078074" cy="369332"/>
          </a:xfrm>
          <a:prstGeom prst="rect">
            <a:avLst/>
          </a:prstGeom>
          <a:noFill/>
        </p:spPr>
        <p:txBody>
          <a:bodyPr wrap="none" rtlCol="0">
            <a:spAutoFit/>
          </a:bodyPr>
          <a:lstStyle/>
          <a:p>
            <a:r>
              <a:rPr kumimoji="1" lang="en-US" altLang="ja-JP" dirty="0" smtClean="0"/>
              <a:t>internal</a:t>
            </a:r>
            <a:r>
              <a:rPr kumimoji="1" lang="ja-JP" altLang="en-US" dirty="0" smtClean="0"/>
              <a:t> </a:t>
            </a:r>
            <a:r>
              <a:rPr kumimoji="1" lang="en-US" altLang="ja-JP" dirty="0" smtClean="0"/>
              <a:t>data</a:t>
            </a:r>
            <a:r>
              <a:rPr kumimoji="1" lang="ja-JP" altLang="en-US" dirty="0" smtClean="0"/>
              <a:t>のストレージクラスを</a:t>
            </a:r>
            <a:r>
              <a:rPr lang="en-US" altLang="ja-JP" dirty="0" err="1" smtClean="0"/>
              <a:t>ExportedGlobal</a:t>
            </a:r>
            <a:r>
              <a:rPr lang="ja-JP" altLang="en-US" dirty="0" smtClean="0"/>
              <a:t>に</a:t>
            </a:r>
            <a:r>
              <a:rPr kumimoji="1" lang="ja-JP" altLang="en-US" dirty="0" smtClean="0"/>
              <a:t>変更する。</a:t>
            </a:r>
            <a:endParaRPr kumimoji="1" lang="ja-JP" altLang="en-US" dirty="0"/>
          </a:p>
        </p:txBody>
      </p:sp>
      <p:sp>
        <p:nvSpPr>
          <p:cNvPr id="4" name="正方形/長方形 3"/>
          <p:cNvSpPr/>
          <p:nvPr/>
        </p:nvSpPr>
        <p:spPr>
          <a:xfrm>
            <a:off x="827584" y="5014601"/>
            <a:ext cx="4464496" cy="3281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34408" y="260648"/>
            <a:ext cx="5275740" cy="369332"/>
          </a:xfrm>
          <a:prstGeom prst="rect">
            <a:avLst/>
          </a:prstGeom>
          <a:noFill/>
        </p:spPr>
        <p:txBody>
          <a:bodyPr wrap="none" rtlCol="0">
            <a:spAutoFit/>
          </a:bodyPr>
          <a:lstStyle/>
          <a:p>
            <a:r>
              <a:rPr kumimoji="1" lang="en-US" altLang="ja-JP" dirty="0" err="1" smtClean="0">
                <a:solidFill>
                  <a:srgbClr val="FF0000"/>
                </a:solidFill>
              </a:rPr>
              <a:t>DWork</a:t>
            </a:r>
            <a:r>
              <a:rPr kumimoji="1" lang="ja-JP" altLang="en-US" dirty="0" smtClean="0">
                <a:solidFill>
                  <a:srgbClr val="FF0000"/>
                </a:solidFill>
              </a:rPr>
              <a:t>構造体に入る変数をグローバルにしてみよう。</a:t>
            </a:r>
            <a:endParaRPr kumimoji="1" lang="ja-JP" altLang="en-US" dirty="0">
              <a:solidFill>
                <a:srgbClr val="FF0000"/>
              </a:solidFill>
            </a:endParaRPr>
          </a:p>
        </p:txBody>
      </p:sp>
    </p:spTree>
    <p:extLst>
      <p:ext uri="{BB962C8B-B14F-4D97-AF65-F5344CB8AC3E}">
        <p14:creationId xmlns:p14="http://schemas.microsoft.com/office/powerpoint/2010/main" val="47936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77" y="3645024"/>
            <a:ext cx="681202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1455" y="990020"/>
            <a:ext cx="8827149" cy="225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467544" y="312486"/>
            <a:ext cx="3167855" cy="369332"/>
          </a:xfrm>
          <a:prstGeom prst="rect">
            <a:avLst/>
          </a:prstGeom>
          <a:noFill/>
        </p:spPr>
        <p:txBody>
          <a:bodyPr wrap="none" rtlCol="0">
            <a:spAutoFit/>
          </a:bodyPr>
          <a:lstStyle/>
          <a:p>
            <a:r>
              <a:rPr kumimoji="1" lang="ja-JP" altLang="en-US" dirty="0" smtClean="0">
                <a:solidFill>
                  <a:srgbClr val="FF0000"/>
                </a:solidFill>
              </a:rPr>
              <a:t>関数名の設定も変更しておこう</a:t>
            </a:r>
            <a:endParaRPr kumimoji="1" lang="ja-JP" altLang="en-US" dirty="0">
              <a:solidFill>
                <a:srgbClr val="FF0000"/>
              </a:solidFill>
            </a:endParaRPr>
          </a:p>
        </p:txBody>
      </p:sp>
      <p:cxnSp>
        <p:nvCxnSpPr>
          <p:cNvPr id="4" name="直線矢印コネクタ 3"/>
          <p:cNvCxnSpPr/>
          <p:nvPr/>
        </p:nvCxnSpPr>
        <p:spPr>
          <a:xfrm flipH="1">
            <a:off x="3779912" y="2564904"/>
            <a:ext cx="2376264" cy="25202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33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9512" y="908720"/>
            <a:ext cx="8497606" cy="2619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395536" y="260648"/>
            <a:ext cx="5296643" cy="369332"/>
          </a:xfrm>
          <a:prstGeom prst="rect">
            <a:avLst/>
          </a:prstGeom>
          <a:noFill/>
        </p:spPr>
        <p:txBody>
          <a:bodyPr wrap="none" rtlCol="0">
            <a:spAutoFit/>
          </a:bodyPr>
          <a:lstStyle/>
          <a:p>
            <a:r>
              <a:rPr kumimoji="1" lang="ja-JP" altLang="en-US" dirty="0" smtClean="0"/>
              <a:t>ビルドのボタンはＣコード生成のタブの中にあります。</a:t>
            </a:r>
            <a:endParaRPr kumimoji="1" lang="ja-JP" altLang="en-US" dirty="0"/>
          </a:p>
        </p:txBody>
      </p:sp>
      <p:sp>
        <p:nvSpPr>
          <p:cNvPr id="4" name="正方形/長方形 3"/>
          <p:cNvSpPr/>
          <p:nvPr/>
        </p:nvSpPr>
        <p:spPr>
          <a:xfrm>
            <a:off x="5508104" y="2564904"/>
            <a:ext cx="223224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807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66675"/>
            <a:ext cx="8924925"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2123728" y="836712"/>
            <a:ext cx="4363182" cy="646331"/>
          </a:xfrm>
          <a:prstGeom prst="rect">
            <a:avLst/>
          </a:prstGeom>
          <a:solidFill>
            <a:schemeClr val="bg1"/>
          </a:solidFill>
        </p:spPr>
        <p:txBody>
          <a:bodyPr wrap="none" rtlCol="0">
            <a:spAutoFit/>
          </a:bodyPr>
          <a:lstStyle/>
          <a:p>
            <a:r>
              <a:rPr kumimoji="1" lang="en-US" altLang="ja-JP" dirty="0" err="1" smtClean="0">
                <a:solidFill>
                  <a:srgbClr val="FF0000"/>
                </a:solidFill>
              </a:rPr>
              <a:t>Dwrok</a:t>
            </a:r>
            <a:r>
              <a:rPr kumimoji="1" lang="ja-JP" altLang="en-US" dirty="0" smtClean="0">
                <a:solidFill>
                  <a:srgbClr val="FF0000"/>
                </a:solidFill>
              </a:rPr>
              <a:t>構造体に入っている初期化の変数が</a:t>
            </a:r>
            <a:endParaRPr kumimoji="1" lang="en-US" altLang="ja-JP" dirty="0" smtClean="0">
              <a:solidFill>
                <a:srgbClr val="FF0000"/>
              </a:solidFill>
            </a:endParaRPr>
          </a:p>
          <a:p>
            <a:r>
              <a:rPr lang="ja-JP" altLang="en-US" dirty="0">
                <a:solidFill>
                  <a:srgbClr val="FF0000"/>
                </a:solidFill>
              </a:rPr>
              <a:t>グローバル</a:t>
            </a:r>
            <a:r>
              <a:rPr lang="ja-JP" altLang="en-US" dirty="0" smtClean="0">
                <a:solidFill>
                  <a:srgbClr val="FF0000"/>
                </a:solidFill>
              </a:rPr>
              <a:t>になっている。</a:t>
            </a:r>
            <a:endParaRPr kumimoji="1" lang="ja-JP" altLang="en-US" dirty="0">
              <a:solidFill>
                <a:srgbClr val="FF0000"/>
              </a:solidFill>
            </a:endParaRPr>
          </a:p>
        </p:txBody>
      </p:sp>
      <p:sp>
        <p:nvSpPr>
          <p:cNvPr id="4" name="正方形/長方形 3"/>
          <p:cNvSpPr/>
          <p:nvPr/>
        </p:nvSpPr>
        <p:spPr>
          <a:xfrm>
            <a:off x="5370786" y="5661248"/>
            <a:ext cx="265759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475656" y="5661248"/>
            <a:ext cx="295232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1619672" y="5044534"/>
            <a:ext cx="877163" cy="369332"/>
          </a:xfrm>
          <a:prstGeom prst="rect">
            <a:avLst/>
          </a:prstGeom>
          <a:solidFill>
            <a:schemeClr val="bg1"/>
          </a:solidFill>
        </p:spPr>
        <p:txBody>
          <a:bodyPr wrap="none" rtlCol="0">
            <a:spAutoFit/>
          </a:bodyPr>
          <a:lstStyle/>
          <a:p>
            <a:r>
              <a:rPr kumimoji="1" lang="ja-JP" altLang="en-US" dirty="0" smtClean="0">
                <a:solidFill>
                  <a:srgbClr val="FF0000"/>
                </a:solidFill>
              </a:rPr>
              <a:t>構造体</a:t>
            </a:r>
            <a:endParaRPr kumimoji="1" lang="ja-JP" altLang="en-US" dirty="0">
              <a:solidFill>
                <a:srgbClr val="FF0000"/>
              </a:solidFill>
            </a:endParaRPr>
          </a:p>
        </p:txBody>
      </p:sp>
      <p:sp>
        <p:nvSpPr>
          <p:cNvPr id="7" name="テキスト ボックス 6"/>
          <p:cNvSpPr txBox="1"/>
          <p:nvPr/>
        </p:nvSpPr>
        <p:spPr>
          <a:xfrm>
            <a:off x="5036309" y="5025749"/>
            <a:ext cx="3326552" cy="369332"/>
          </a:xfrm>
          <a:prstGeom prst="rect">
            <a:avLst/>
          </a:prstGeom>
          <a:solidFill>
            <a:schemeClr val="bg1"/>
          </a:solidFill>
        </p:spPr>
        <p:txBody>
          <a:bodyPr wrap="none" rtlCol="0">
            <a:spAutoFit/>
          </a:bodyPr>
          <a:lstStyle/>
          <a:p>
            <a:r>
              <a:rPr kumimoji="1" lang="ja-JP" altLang="en-US" dirty="0" smtClean="0">
                <a:solidFill>
                  <a:srgbClr val="FF0000"/>
                </a:solidFill>
              </a:rPr>
              <a:t>構造体では無いグローバル信号</a:t>
            </a:r>
            <a:endParaRPr kumimoji="1" lang="ja-JP" altLang="en-US" dirty="0">
              <a:solidFill>
                <a:srgbClr val="FF0000"/>
              </a:solidFill>
            </a:endParaRPr>
          </a:p>
        </p:txBody>
      </p:sp>
    </p:spTree>
    <p:extLst>
      <p:ext uri="{BB962C8B-B14F-4D97-AF65-F5344CB8AC3E}">
        <p14:creationId xmlns:p14="http://schemas.microsoft.com/office/powerpoint/2010/main" val="982867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66675"/>
            <a:ext cx="8924925"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2195736" y="3429000"/>
            <a:ext cx="3457998" cy="369332"/>
          </a:xfrm>
          <a:prstGeom prst="rect">
            <a:avLst/>
          </a:prstGeom>
          <a:solidFill>
            <a:schemeClr val="bg1"/>
          </a:solidFill>
        </p:spPr>
        <p:txBody>
          <a:bodyPr wrap="none" rtlCol="0">
            <a:spAutoFit/>
          </a:bodyPr>
          <a:lstStyle/>
          <a:p>
            <a:r>
              <a:rPr kumimoji="1" lang="ja-JP" altLang="en-US" dirty="0" smtClean="0">
                <a:solidFill>
                  <a:srgbClr val="FF0000"/>
                </a:solidFill>
              </a:rPr>
              <a:t>初期化の関数名が変わっている。</a:t>
            </a:r>
            <a:endParaRPr kumimoji="1" lang="ja-JP" altLang="en-US" dirty="0">
              <a:solidFill>
                <a:srgbClr val="FF0000"/>
              </a:solidFill>
            </a:endParaRPr>
          </a:p>
        </p:txBody>
      </p:sp>
      <p:sp>
        <p:nvSpPr>
          <p:cNvPr id="5" name="正方形/長方形 4"/>
          <p:cNvSpPr/>
          <p:nvPr/>
        </p:nvSpPr>
        <p:spPr>
          <a:xfrm>
            <a:off x="4860032" y="4145921"/>
            <a:ext cx="265759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27584" y="4077072"/>
            <a:ext cx="2304256"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7983032"/>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406A08-52A5-4A2A-ADB1-8A282DC8D5CA}"/>
</file>

<file path=customXml/itemProps2.xml><?xml version="1.0" encoding="utf-8"?>
<ds:datastoreItem xmlns:ds="http://schemas.openxmlformats.org/officeDocument/2006/customXml" ds:itemID="{6DD2F361-88AE-4025-8D74-ECA9A558000D}"/>
</file>

<file path=customXml/itemProps3.xml><?xml version="1.0" encoding="utf-8"?>
<ds:datastoreItem xmlns:ds="http://schemas.openxmlformats.org/officeDocument/2006/customXml" ds:itemID="{E32B5236-FF8F-4FBE-940F-250D48EDE23C}"/>
</file>

<file path=docProps/app.xml><?xml version="1.0" encoding="utf-8"?>
<Properties xmlns="http://schemas.openxmlformats.org/officeDocument/2006/extended-properties" xmlns:vt="http://schemas.openxmlformats.org/officeDocument/2006/docPropsVTypes">
  <Template/>
  <TotalTime>1812</TotalTime>
  <Words>451</Words>
  <Application>Microsoft Office PowerPoint</Application>
  <PresentationFormat>画面に合わせる (4:3)</PresentationFormat>
  <Paragraphs>96</Paragraphs>
  <Slides>20</Slides>
  <Notes>1</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1_標準デザイン</vt:lpstr>
      <vt:lpstr>Code Mappings Editor コードマッピングエディター とfunction Callerブロック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コマンド操作</vt:lpstr>
      <vt:lpstr>コマンド系</vt:lpstr>
      <vt:lpstr>コマンド例</vt:lpstr>
      <vt:lpstr>弊害</vt:lpstr>
      <vt:lpstr>function Callerブロック</vt:lpstr>
      <vt:lpstr>function Callerブロック</vt:lpstr>
      <vt:lpstr>function Callerブロック</vt:lpstr>
      <vt:lpstr>内部設定</vt:lpstr>
      <vt:lpstr>使い方</vt:lpstr>
      <vt:lpstr>PowerPoint プレゼンテーション</vt:lpstr>
      <vt:lpstr>結論</vt:lpstr>
    </vt:vector>
  </TitlesOfParts>
  <Company>AISIN-AW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i22842</dc:creator>
  <cp:lastModifiedBy>Administrator</cp:lastModifiedBy>
  <cp:revision>29</cp:revision>
  <dcterms:created xsi:type="dcterms:W3CDTF">2019-09-30T05:13:24Z</dcterms:created>
  <dcterms:modified xsi:type="dcterms:W3CDTF">2020-06-10T00:20:50Z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