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46.xml" ContentType="application/vnd.openxmlformats-officedocument.presentationml.slide+xml"/>
  <Override PartName="/ppt/slides/slide49.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43.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Slides/notesSlide36.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slideMasters/slideMaster1.xml" ContentType="application/vnd.openxmlformats-officedocument.presentationml.slideMaster+xml"/>
  <Override PartName="/ppt/notesSlides/notesSlide35.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26.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7.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1.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57"/>
  </p:notesMasterIdLst>
  <p:sldIdLst>
    <p:sldId id="258" r:id="rId2"/>
    <p:sldId id="378" r:id="rId3"/>
    <p:sldId id="391" r:id="rId4"/>
    <p:sldId id="392" r:id="rId5"/>
    <p:sldId id="393" r:id="rId6"/>
    <p:sldId id="394" r:id="rId7"/>
    <p:sldId id="395" r:id="rId8"/>
    <p:sldId id="396" r:id="rId9"/>
    <p:sldId id="397" r:id="rId10"/>
    <p:sldId id="323" r:id="rId11"/>
    <p:sldId id="367" r:id="rId12"/>
    <p:sldId id="354" r:id="rId13"/>
    <p:sldId id="363" r:id="rId14"/>
    <p:sldId id="398" r:id="rId15"/>
    <p:sldId id="369" r:id="rId16"/>
    <p:sldId id="360" r:id="rId17"/>
    <p:sldId id="390" r:id="rId18"/>
    <p:sldId id="368" r:id="rId19"/>
    <p:sldId id="379" r:id="rId20"/>
    <p:sldId id="380" r:id="rId21"/>
    <p:sldId id="364" r:id="rId22"/>
    <p:sldId id="387" r:id="rId23"/>
    <p:sldId id="389" r:id="rId24"/>
    <p:sldId id="426"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7" r:id="rId53"/>
    <p:sldId id="430" r:id="rId54"/>
    <p:sldId id="428" r:id="rId55"/>
    <p:sldId id="429" r:id="rId56"/>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9846" autoAdjust="0"/>
  </p:normalViewPr>
  <p:slideViewPr>
    <p:cSldViewPr>
      <p:cViewPr>
        <p:scale>
          <a:sx n="80" d="100"/>
          <a:sy n="80" d="100"/>
        </p:scale>
        <p:origin x="-684" y="-126"/>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39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43</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49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50</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51</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52</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6</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7</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8</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9</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14</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F7AF511-485D-4E9D-9DF4-4A2C8377BD8B}" type="slidenum">
              <a:rPr lang="en-US" altLang="ja-JP" smtClean="0"/>
              <a:pPr>
                <a:defRPr/>
              </a:pPr>
              <a:t>25</a:t>
            </a:fld>
            <a:endParaRPr lang="en-US" altLang="ja-JP"/>
          </a:p>
        </p:txBody>
      </p:sp>
    </p:spTree>
    <p:extLst>
      <p:ext uri="{BB962C8B-B14F-4D97-AF65-F5344CB8AC3E}">
        <p14:creationId xmlns:p14="http://schemas.microsoft.com/office/powerpoint/2010/main" val="2102519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490066"/>
          </a:xfrm>
        </p:spPr>
        <p:txBody>
          <a:bodyPr>
            <a:normAutofit/>
          </a:bodyPr>
          <a:lstStyle>
            <a:lvl1pPr>
              <a:defRPr sz="2400" b="1"/>
            </a:lvl1pPr>
          </a:lstStyle>
          <a:p>
            <a:r>
              <a:rPr kumimoji="1" lang="ja-JP" altLang="en-US" dirty="0" smtClean="0"/>
              <a:t>マスタ タイトルの書式設定</a:t>
            </a:r>
            <a:endParaRPr kumimoji="1" lang="ja-JP" altLang="en-US" dirty="0"/>
          </a:p>
        </p:txBody>
      </p:sp>
      <p:sp>
        <p:nvSpPr>
          <p:cNvPr id="4" name="日付プレースホルダ 3"/>
          <p:cNvSpPr>
            <a:spLocks noGrp="1"/>
          </p:cNvSpPr>
          <p:nvPr>
            <p:ph type="dt" sz="half" idx="10"/>
          </p:nvPr>
        </p:nvSpPr>
        <p:spPr>
          <a:xfrm>
            <a:off x="457200" y="6356350"/>
            <a:ext cx="2133600" cy="365125"/>
          </a:xfrm>
          <a:prstGeom prst="rect">
            <a:avLst/>
          </a:prstGeom>
        </p:spPr>
        <p:txBody>
          <a:bodyPr/>
          <a:lstStyle/>
          <a:p>
            <a:fld id="{E90ED720-0104-4369-84BC-D37694168613}" type="datetimeFigureOut">
              <a:rPr kumimoji="1" lang="ja-JP" altLang="en-US" smtClean="0"/>
              <a:t>2020/1/16</a:t>
            </a:fld>
            <a:endParaRPr kumimoji="1" lang="ja-JP" altLang="en-US"/>
          </a:p>
        </p:txBody>
      </p:sp>
      <p:sp>
        <p:nvSpPr>
          <p:cNvPr id="5" name="フッター プレースホルダ 4"/>
          <p:cNvSpPr>
            <a:spLocks noGrp="1"/>
          </p:cNvSpPr>
          <p:nvPr>
            <p:ph type="ftr" sz="quarter" idx="11"/>
          </p:nvPr>
        </p:nvSpPr>
        <p:spPr>
          <a:xfrm>
            <a:off x="3124200" y="6356350"/>
            <a:ext cx="2895600" cy="365125"/>
          </a:xfrm>
          <a:prstGeom prst="rect">
            <a:avLst/>
          </a:prstGeom>
        </p:spPr>
        <p:txBody>
          <a:bodyPr/>
          <a:lstStyle/>
          <a:p>
            <a:endParaRPr kumimoji="1" lang="ja-JP" altLang="en-US"/>
          </a:p>
        </p:txBody>
      </p:sp>
      <p:sp>
        <p:nvSpPr>
          <p:cNvPr id="6" name="スライド番号プレースホルダ 5"/>
          <p:cNvSpPr>
            <a:spLocks noGrp="1"/>
          </p:cNvSpPr>
          <p:nvPr>
            <p:ph type="sldNum" sz="quarter" idx="12"/>
          </p:nvPr>
        </p:nvSpPr>
        <p:spPr>
          <a:xfrm>
            <a:off x="6553200" y="6356350"/>
            <a:ext cx="2133600" cy="365125"/>
          </a:xfrm>
          <a:prstGeom prst="rect">
            <a:avLst/>
          </a:prstGeom>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136966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3.xml"/><Relationship Id="rId5" Type="http://schemas.openxmlformats.org/officeDocument/2006/relationships/image" Target="../media/image75.png"/><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447801"/>
            <a:ext cx="7772400" cy="2133600"/>
          </a:xfrm>
        </p:spPr>
        <p:txBody>
          <a:bodyPr/>
          <a:lstStyle/>
          <a:p>
            <a:pPr fontAlgn="t"/>
            <a:r>
              <a:rPr lang="ja-JP" altLang="en-US" sz="4000" smtClean="0">
                <a:solidFill>
                  <a:srgbClr val="00B050"/>
                </a:solidFill>
              </a:rPr>
              <a:t>サブシステムリファレンス調査結果</a:t>
            </a:r>
            <a:endParaRPr lang="ja-JP" altLang="en-US" sz="40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r>
              <a:rPr lang="en-US" altLang="ja-JP" sz="36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Simulink</a:t>
            </a:r>
            <a:r>
              <a:rPr lang="ja-JP" altLang="en-US" sz="36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機能確認</a:t>
            </a:r>
            <a:r>
              <a:rPr lang="en-US" altLang="ja-JP" sz="3600" dirty="0" err="1">
                <a:solidFill>
                  <a:srgbClr val="0000FF"/>
                </a:solidFill>
                <a:latin typeface="Meiryo UI" panose="020B0604030504040204" pitchFamily="50" charset="-128"/>
                <a:ea typeface="Meiryo UI" panose="020B0604030504040204" pitchFamily="50" charset="-128"/>
                <a:cs typeface="Meiryo UI" panose="020B0604030504040204" pitchFamily="50" charset="-128"/>
              </a:rPr>
              <a:t>20WS</a:t>
            </a:r>
            <a:r>
              <a:rPr lang="en-US" altLang="ja-JP" sz="36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36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2800" dirty="0">
                <a:solidFill>
                  <a:srgbClr val="00B050"/>
                </a:solidFill>
              </a:rPr>
              <a:t>Simulink function </a:t>
            </a:r>
            <a:r>
              <a:rPr lang="en-US" altLang="ja-JP" sz="2800" dirty="0" err="1">
                <a:solidFill>
                  <a:srgbClr val="00B050"/>
                </a:solidFill>
              </a:rPr>
              <a:t>check20WS</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152400"/>
            <a:ext cx="6275388" cy="419100"/>
          </a:xfrm>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210" y="4678720"/>
            <a:ext cx="20478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401595" y="1475012"/>
            <a:ext cx="7772400" cy="2862322"/>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・サブシステムの中身を別の</a:t>
            </a:r>
            <a:r>
              <a:rPr lang="en-US" altLang="ja-JP" dirty="0" smtClean="0">
                <a:latin typeface="Meiryo UI" panose="020B0604030504040204" pitchFamily="50" charset="-128"/>
                <a:ea typeface="Meiryo UI" panose="020B0604030504040204" pitchFamily="50" charset="-128"/>
              </a:rPr>
              <a:t>SLX</a:t>
            </a:r>
            <a:r>
              <a:rPr lang="ja-JP" altLang="en-US" dirty="0" smtClean="0">
                <a:latin typeface="Meiryo UI" panose="020B0604030504040204" pitchFamily="50" charset="-128"/>
                <a:ea typeface="Meiryo UI" panose="020B0604030504040204" pitchFamily="50" charset="-128"/>
              </a:rPr>
              <a:t>ファイルに保存、参照することができる</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・使用されているどのサブシステムリファレンスを編集しても</a:t>
            </a:r>
            <a:endParaRPr lang="en-US" altLang="ja-JP" dirty="0" smtClean="0">
              <a:latin typeface="Meiryo UI" panose="020B0604030504040204" pitchFamily="50" charset="-128"/>
              <a:ea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rPr>
              <a:t>　</a:t>
            </a:r>
            <a:r>
              <a:rPr kumimoji="1" lang="ja-JP" altLang="en-US" dirty="0" smtClean="0">
                <a:latin typeface="Meiryo UI" panose="020B0604030504040204" pitchFamily="50" charset="-128"/>
                <a:ea typeface="Meiryo UI" panose="020B0604030504040204" pitchFamily="50" charset="-128"/>
              </a:rPr>
              <a:t>変更</a:t>
            </a:r>
            <a:r>
              <a:rPr kumimoji="1" lang="ja-JP" altLang="en-US" dirty="0" smtClean="0">
                <a:latin typeface="Meiryo UI" panose="020B0604030504040204" pitchFamily="50" charset="-128"/>
                <a:ea typeface="Meiryo UI" panose="020B0604030504040204" pitchFamily="50" charset="-128"/>
              </a:rPr>
              <a:t>が反映されるため注意が</a:t>
            </a:r>
            <a:r>
              <a:rPr kumimoji="1" lang="ja-JP" altLang="en-US" dirty="0" smtClean="0">
                <a:latin typeface="Meiryo UI" panose="020B0604030504040204" pitchFamily="50" charset="-128"/>
                <a:ea typeface="Meiryo UI" panose="020B0604030504040204" pitchFamily="50" charset="-128"/>
              </a:rPr>
              <a:t>必要（ライブラリと同じ）</a:t>
            </a:r>
            <a:endParaRPr kumimoji="1" lang="en-US" altLang="ja-JP" dirty="0" smtClean="0">
              <a:latin typeface="Meiryo UI" panose="020B0604030504040204" pitchFamily="50" charset="-128"/>
              <a:ea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すべてのサブシステムのセマンティクスに対応している</a:t>
            </a:r>
            <a:endParaRPr kumimoji="1"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後述で確認事項あり</a:t>
            </a:r>
            <a:r>
              <a:rPr lang="en-US" altLang="ja-JP" dirty="0" smtClean="0">
                <a:latin typeface="Meiryo UI" panose="020B0604030504040204" pitchFamily="50" charset="-128"/>
                <a:ea typeface="Meiryo UI" panose="020B0604030504040204" pitchFamily="50" charset="-128"/>
              </a:rPr>
              <a:t>)</a:t>
            </a:r>
          </a:p>
          <a:p>
            <a:r>
              <a:rPr kumimoji="1" lang="ja-JP" altLang="en-US" dirty="0" smtClean="0">
                <a:latin typeface="Meiryo UI" panose="020B0604030504040204" pitchFamily="50" charset="-128"/>
                <a:ea typeface="Meiryo UI" panose="020B0604030504040204" pitchFamily="50" charset="-128"/>
              </a:rPr>
              <a:t>・サブシステムリファレンスは親モデルの</a:t>
            </a:r>
            <a:r>
              <a:rPr lang="en-US" altLang="ja-JP" dirty="0">
                <a:latin typeface="Meiryo UI" panose="020B0604030504040204" pitchFamily="50" charset="-128"/>
                <a:ea typeface="Meiryo UI" panose="020B0604030504040204" pitchFamily="50" charset="-128"/>
              </a:rPr>
              <a:t>identical execution </a:t>
            </a:r>
            <a:r>
              <a:rPr lang="en-US" altLang="ja-JP" dirty="0" smtClean="0">
                <a:latin typeface="Meiryo UI" panose="020B0604030504040204" pitchFamily="50" charset="-128"/>
                <a:ea typeface="Meiryo UI" panose="020B0604030504040204" pitchFamily="50" charset="-128"/>
              </a:rPr>
              <a:t>behavior</a:t>
            </a:r>
          </a:p>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コンフィグレーションパラメータ</a:t>
            </a:r>
            <a:r>
              <a:rPr kumimoji="1" lang="en-US" altLang="ja-JP"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を継承</a:t>
            </a:r>
            <a:r>
              <a:rPr kumimoji="1" lang="ja-JP" altLang="en-US" dirty="0" smtClean="0">
                <a:latin typeface="Meiryo UI" panose="020B0604030504040204" pitchFamily="50" charset="-128"/>
                <a:ea typeface="Meiryo UI" panose="020B0604030504040204" pitchFamily="50" charset="-128"/>
              </a:rPr>
              <a:t>する</a:t>
            </a:r>
            <a:endParaRPr kumimoji="1" lang="en-US" altLang="ja-JP" dirty="0" smtClean="0">
              <a:latin typeface="Meiryo UI" panose="020B0604030504040204" pitchFamily="50" charset="-128"/>
              <a:ea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rPr>
              <a:t>→コンフィギュレーションを持たないので単独で実行できない</a:t>
            </a:r>
            <a:endParaRPr kumimoji="1" lang="en-US" altLang="ja-JP" dirty="0" smtClean="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3465148" y="4823738"/>
            <a:ext cx="3362326" cy="369332"/>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rPr>
              <a:t>←この端の三角形で判別できる</a:t>
            </a:r>
            <a:endParaRPr kumimoji="1" lang="ja-JP" altLang="en-US" dirty="0">
              <a:latin typeface="Meiryo UI" panose="020B0604030504040204" pitchFamily="50" charset="-128"/>
              <a:ea typeface="Meiryo UI" panose="020B0604030504040204" pitchFamily="50" charset="-128"/>
            </a:endParaRPr>
          </a:p>
        </p:txBody>
      </p:sp>
      <p:sp>
        <p:nvSpPr>
          <p:cNvPr id="6" name="タイトル 1"/>
          <p:cNvSpPr txBox="1">
            <a:spLocks/>
          </p:cNvSpPr>
          <p:nvPr/>
        </p:nvSpPr>
        <p:spPr bwMode="auto">
          <a:xfrm>
            <a:off x="304800" y="8382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1-1</a:t>
            </a:r>
            <a:r>
              <a:rPr lang="en-US" altLang="ja-JP" b="1" dirty="0" smtClean="0">
                <a:latin typeface="Meiryo UI" panose="020B0604030504040204" pitchFamily="50" charset="-128"/>
                <a:ea typeface="Meiryo UI" panose="020B0604030504040204" pitchFamily="50" charset="-128"/>
              </a:rPr>
              <a:t>.</a:t>
            </a:r>
            <a:r>
              <a:rPr lang="ja-JP" altLang="en-US" b="1" dirty="0" smtClean="0">
                <a:latin typeface="Meiryo UI" panose="020B0604030504040204" pitchFamily="50" charset="-128"/>
                <a:ea typeface="Meiryo UI" panose="020B0604030504040204" pitchFamily="50" charset="-128"/>
              </a:rPr>
              <a:t> 機能</a:t>
            </a:r>
            <a:endParaRPr lang="en-US" altLang="ja-JP" b="1" dirty="0">
              <a:latin typeface="Meiryo UI" panose="020B0604030504040204" pitchFamily="50" charset="-128"/>
              <a:ea typeface="Meiryo UI" panose="020B0604030504040204" pitchFamily="50" charset="-128"/>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093347"/>
            <a:ext cx="2398603" cy="335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1371600" y="4435666"/>
            <a:ext cx="3362326" cy="369332"/>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モデル内では</a:t>
            </a:r>
            <a:endParaRPr kumimoji="1" lang="ja-JP" altLang="en-US"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1287161" y="5606810"/>
            <a:ext cx="3362326" cy="369332"/>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ファイル上では</a:t>
            </a:r>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3939746" y="5891564"/>
            <a:ext cx="3362326" cy="369332"/>
          </a:xfrm>
          <a:prstGeom prst="rect">
            <a:avLst/>
          </a:prstGeom>
          <a:noFill/>
        </p:spPr>
        <p:txBody>
          <a:bodyPr wrap="square" rtlCol="0">
            <a:spAutoFit/>
          </a:bodyPr>
          <a:lstStyle/>
          <a:p>
            <a:r>
              <a:rPr kumimoji="1" lang="ja-JP" altLang="en-US" dirty="0" smtClean="0">
                <a:latin typeface="Meiryo UI" panose="020B0604030504040204" pitchFamily="50" charset="-128"/>
                <a:ea typeface="Meiryo UI" panose="020B0604030504040204" pitchFamily="50" charset="-128"/>
              </a:rPr>
              <a:t>←このアイコンで判別できる</a:t>
            </a:r>
            <a:endParaRPr kumimoji="1"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84512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372736" y="1181100"/>
            <a:ext cx="6629400" cy="369332"/>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リリースノートにある</a:t>
            </a:r>
            <a:r>
              <a:rPr lang="en-US" altLang="ja-JP" dirty="0" smtClean="0">
                <a:latin typeface="Meiryo UI" panose="020B0604030504040204" pitchFamily="50" charset="-128"/>
                <a:ea typeface="Meiryo UI" panose="020B0604030504040204" pitchFamily="50" charset="-128"/>
              </a:rPr>
              <a:t>MW</a:t>
            </a:r>
            <a:r>
              <a:rPr lang="ja-JP" altLang="en-US" dirty="0" smtClean="0">
                <a:latin typeface="Meiryo UI" panose="020B0604030504040204" pitchFamily="50" charset="-128"/>
                <a:ea typeface="Meiryo UI" panose="020B0604030504040204" pitchFamily="50" charset="-128"/>
              </a:rPr>
              <a:t>の想定パターン</a:t>
            </a:r>
            <a:endParaRPr lang="en-US" altLang="ja-JP" dirty="0" smtClean="0">
              <a:latin typeface="Meiryo UI" panose="020B0604030504040204" pitchFamily="50" charset="-128"/>
              <a:ea typeface="Meiryo UI" panose="020B0604030504040204" pitchFamily="50" charset="-128"/>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594" y="1717910"/>
            <a:ext cx="4366352" cy="4477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521465" y="2122447"/>
            <a:ext cx="1828800" cy="430887"/>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このコンポーネントは</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スタンドアロンな振る舞いか</a:t>
            </a:r>
            <a:endParaRPr kumimoji="1" lang="ja-JP" altLang="en-US" sz="1100"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1192576" y="3478158"/>
            <a:ext cx="1359665" cy="261610"/>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バージョン管理するか</a:t>
            </a:r>
            <a:endParaRPr kumimoji="1" lang="ja-JP" altLang="en-US" sz="1100" dirty="0">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1435865" y="4842352"/>
            <a:ext cx="1116376" cy="261610"/>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再利用するか</a:t>
            </a:r>
            <a:endParaRPr kumimoji="1" lang="ja-JP" altLang="en-US" sz="1100"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2895600" y="3308881"/>
            <a:ext cx="1359665" cy="600164"/>
          </a:xfrm>
          <a:prstGeom prst="rect">
            <a:avLst/>
          </a:prstGeom>
          <a:solidFill>
            <a:schemeClr val="bg1">
              <a:lumMod val="85000"/>
            </a:schemeClr>
          </a:solidFill>
          <a:ln>
            <a:solidFill>
              <a:schemeClr val="bg1"/>
            </a:solidFill>
          </a:ln>
        </p:spPr>
        <p:txBody>
          <a:bodyPr wrap="square" rtlCol="0">
            <a:spAutoFit/>
          </a:bodyPr>
          <a:lstStyle/>
          <a:p>
            <a:r>
              <a:rPr kumimoji="1" lang="en-US" altLang="ja-JP" sz="1100" dirty="0" smtClean="0">
                <a:latin typeface="Meiryo UI" panose="020B0604030504040204" pitchFamily="50" charset="-128"/>
                <a:ea typeface="Meiryo UI" panose="020B0604030504040204" pitchFamily="50" charset="-128"/>
              </a:rPr>
              <a:t>500</a:t>
            </a:r>
            <a:r>
              <a:rPr kumimoji="1" lang="ja-JP" altLang="en-US" sz="1100" dirty="0" smtClean="0">
                <a:latin typeface="Meiryo UI" panose="020B0604030504040204" pitchFamily="50" charset="-128"/>
                <a:ea typeface="Meiryo UI" panose="020B0604030504040204" pitchFamily="50" charset="-128"/>
              </a:rPr>
              <a:t>以上のブロックを有し、頻繁に変更するか</a:t>
            </a:r>
            <a:endParaRPr kumimoji="1" lang="ja-JP" altLang="en-US" sz="1100"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3007604" y="4648200"/>
            <a:ext cx="1359665" cy="600164"/>
          </a:xfrm>
          <a:prstGeom prst="rect">
            <a:avLst/>
          </a:prstGeom>
          <a:solidFill>
            <a:schemeClr val="bg1">
              <a:lumMod val="85000"/>
            </a:schemeClr>
          </a:solidFill>
          <a:ln>
            <a:solidFill>
              <a:schemeClr val="bg1"/>
            </a:solidFill>
          </a:ln>
        </p:spPr>
        <p:txBody>
          <a:bodyPr wrap="square" rtlCol="0">
            <a:spAutoFit/>
          </a:bodyPr>
          <a:lstStyle/>
          <a:p>
            <a:r>
              <a:rPr kumimoji="1" lang="ja-JP" altLang="en-US" sz="1100" dirty="0" smtClean="0">
                <a:latin typeface="Meiryo UI" panose="020B0604030504040204" pitchFamily="50" charset="-128"/>
                <a:ea typeface="Meiryo UI" panose="020B0604030504040204" pitchFamily="50" charset="-128"/>
              </a:rPr>
              <a:t>変更頻度の少ない共通のユーティリティを使用するか</a:t>
            </a:r>
            <a:endParaRPr kumimoji="1" lang="ja-JP" altLang="en-US" sz="1100" dirty="0">
              <a:latin typeface="Meiryo UI" panose="020B0604030504040204" pitchFamily="50" charset="-128"/>
              <a:ea typeface="Meiryo UI" panose="020B0604030504040204" pitchFamily="50" charset="-128"/>
            </a:endParaRPr>
          </a:p>
        </p:txBody>
      </p:sp>
      <p:sp>
        <p:nvSpPr>
          <p:cNvPr id="5" name="正方形/長方形 4"/>
          <p:cNvSpPr/>
          <p:nvPr/>
        </p:nvSpPr>
        <p:spPr bwMode="auto">
          <a:xfrm>
            <a:off x="2895600" y="5458123"/>
            <a:ext cx="1295400" cy="787377"/>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テキスト ボックス 11"/>
          <p:cNvSpPr txBox="1"/>
          <p:nvPr/>
        </p:nvSpPr>
        <p:spPr>
          <a:xfrm>
            <a:off x="5592337" y="1353005"/>
            <a:ext cx="3429000" cy="1200329"/>
          </a:xfrm>
          <a:prstGeom prst="rect">
            <a:avLst/>
          </a:prstGeom>
          <a:noFill/>
        </p:spPr>
        <p:txBody>
          <a:bodyPr wrap="square" rtlCol="0">
            <a:spAutoFit/>
          </a:bodyPr>
          <a:lstStyle/>
          <a:p>
            <a:r>
              <a:rPr lang="ja-JP" altLang="en-US" dirty="0" smtClean="0">
                <a:effectLst/>
                <a:latin typeface="Meiryo UI" panose="020B0604030504040204" pitchFamily="50" charset="-128"/>
                <a:ea typeface="Meiryo UI" panose="020B0604030504040204" pitchFamily="50" charset="-128"/>
              </a:rPr>
              <a:t>スタンドアロンな振る舞いをせず</a:t>
            </a:r>
            <a:endParaRPr lang="en-US" altLang="ja-JP" dirty="0" smtClean="0">
              <a:effectLst/>
              <a:latin typeface="Meiryo UI" panose="020B0604030504040204" pitchFamily="50" charset="-128"/>
              <a:ea typeface="Meiryo UI" panose="020B0604030504040204" pitchFamily="50" charset="-128"/>
            </a:endParaRPr>
          </a:p>
          <a:p>
            <a:r>
              <a:rPr lang="ja-JP" altLang="en-US" dirty="0" smtClean="0">
                <a:effectLst/>
                <a:latin typeface="Meiryo UI" panose="020B0604030504040204" pitchFamily="50" charset="-128"/>
                <a:ea typeface="Meiryo UI" panose="020B0604030504040204" pitchFamily="50" charset="-128"/>
              </a:rPr>
              <a:t>バージョン管理をし</a:t>
            </a:r>
            <a:endParaRPr lang="en-US" altLang="ja-JP" dirty="0" smtClean="0">
              <a:effectLst/>
              <a:latin typeface="Meiryo UI" panose="020B0604030504040204" pitchFamily="50" charset="-128"/>
              <a:ea typeface="Meiryo UI" panose="020B0604030504040204" pitchFamily="50" charset="-128"/>
            </a:endParaRPr>
          </a:p>
          <a:p>
            <a:r>
              <a:rPr lang="en-US" altLang="ja-JP" dirty="0" smtClean="0">
                <a:solidFill>
                  <a:srgbClr val="FF0000"/>
                </a:solidFill>
                <a:latin typeface="Meiryo UI" panose="020B0604030504040204" pitchFamily="50" charset="-128"/>
                <a:ea typeface="Meiryo UI" panose="020B0604030504040204" pitchFamily="50" charset="-128"/>
              </a:rPr>
              <a:t>500</a:t>
            </a:r>
            <a:r>
              <a:rPr lang="ja-JP" altLang="en-US" dirty="0" smtClean="0">
                <a:solidFill>
                  <a:srgbClr val="FF0000"/>
                </a:solidFill>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以下</a:t>
            </a:r>
            <a:r>
              <a:rPr lang="ja-JP" altLang="en-US" dirty="0" smtClean="0">
                <a:latin typeface="Meiryo UI" panose="020B0604030504040204" pitchFamily="50" charset="-128"/>
                <a:ea typeface="Meiryo UI" panose="020B0604030504040204" pitchFamily="50" charset="-128"/>
              </a:rPr>
              <a:t>のブロック数で</a:t>
            </a:r>
            <a:endParaRPr lang="en-US" altLang="ja-JP" dirty="0" smtClean="0">
              <a:latin typeface="Meiryo UI" panose="020B0604030504040204" pitchFamily="50" charset="-128"/>
              <a:ea typeface="Meiryo UI" panose="020B0604030504040204" pitchFamily="50" charset="-128"/>
            </a:endParaRPr>
          </a:p>
          <a:p>
            <a:r>
              <a:rPr lang="ja-JP" altLang="en-US" dirty="0" smtClean="0">
                <a:effectLst/>
                <a:latin typeface="Meiryo UI" panose="020B0604030504040204" pitchFamily="50" charset="-128"/>
                <a:ea typeface="Meiryo UI" panose="020B0604030504040204" pitchFamily="50" charset="-128"/>
              </a:rPr>
              <a:t>共通のユーティリティを使用しない</a:t>
            </a:r>
            <a:endParaRPr lang="en-US" altLang="ja-JP" dirty="0">
              <a:effectLst/>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4982737" y="3395120"/>
            <a:ext cx="4648200" cy="2585323"/>
          </a:xfrm>
          <a:prstGeom prst="rect">
            <a:avLst/>
          </a:prstGeom>
          <a:noFill/>
        </p:spPr>
        <p:txBody>
          <a:bodyPr wrap="square" rtlCol="0">
            <a:spAutoFit/>
          </a:bodyPr>
          <a:lstStyle/>
          <a:p>
            <a:r>
              <a:rPr lang="en-US" altLang="ja-JP" dirty="0" smtClean="0">
                <a:effectLst/>
                <a:latin typeface="Meiryo UI" panose="020B0604030504040204" pitchFamily="50" charset="-128"/>
                <a:ea typeface="Meiryo UI" panose="020B0604030504040204" pitchFamily="50" charset="-128"/>
              </a:rPr>
              <a:t>【</a:t>
            </a:r>
            <a:r>
              <a:rPr lang="ja-JP" altLang="en-US" dirty="0" smtClean="0">
                <a:effectLst/>
                <a:latin typeface="Meiryo UI" panose="020B0604030504040204" pitchFamily="50" charset="-128"/>
                <a:ea typeface="Meiryo UI" panose="020B0604030504040204" pitchFamily="50" charset="-128"/>
              </a:rPr>
              <a:t>考えられる使用シーン</a:t>
            </a:r>
            <a:r>
              <a:rPr lang="en-US" altLang="ja-JP" dirty="0" smtClean="0">
                <a:effectLst/>
                <a:latin typeface="Meiryo UI" panose="020B0604030504040204" pitchFamily="50" charset="-128"/>
                <a:ea typeface="Meiryo UI" panose="020B0604030504040204" pitchFamily="50" charset="-128"/>
              </a:rPr>
              <a:t>】</a:t>
            </a:r>
          </a:p>
          <a:p>
            <a:r>
              <a:rPr lang="ja-JP" altLang="en-US" dirty="0" smtClean="0">
                <a:effectLst/>
                <a:latin typeface="Meiryo UI" panose="020B0604030504040204" pitchFamily="50" charset="-128"/>
                <a:ea typeface="Meiryo UI" panose="020B0604030504040204" pitchFamily="50" charset="-128"/>
              </a:rPr>
              <a:t>モデルが肥大化した時の分割手段の一つ</a:t>
            </a:r>
            <a:endParaRPr lang="en-US" altLang="ja-JP" dirty="0" smtClean="0">
              <a:effectLst/>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ライブラリとの違い</a:t>
            </a:r>
            <a:r>
              <a:rPr lang="en-US" altLang="ja-JP" dirty="0" smtClean="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使用範囲大規模でいろんな</a:t>
            </a:r>
            <a:r>
              <a:rPr lang="ja-JP" altLang="en-US" dirty="0" smtClean="0">
                <a:latin typeface="Meiryo UI" panose="020B0604030504040204" pitchFamily="50" charset="-128"/>
                <a:ea typeface="Meiryo UI" panose="020B0604030504040204" pitchFamily="50" charset="-128"/>
              </a:rPr>
              <a:t>ところで使う場合</a:t>
            </a:r>
            <a:r>
              <a:rPr lang="ja-JP" altLang="en-US" dirty="0">
                <a:latin typeface="Meiryo UI" panose="020B0604030504040204" pitchFamily="50" charset="-128"/>
                <a:ea typeface="Meiryo UI" panose="020B0604030504040204" pitchFamily="50" charset="-128"/>
              </a:rPr>
              <a:t>　</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設計</a:t>
            </a:r>
            <a:r>
              <a:rPr lang="ja-JP" altLang="en-US" dirty="0">
                <a:latin typeface="Meiryo UI" panose="020B0604030504040204" pitchFamily="50" charset="-128"/>
                <a:ea typeface="Meiryo UI" panose="020B0604030504040204" pitchFamily="50" charset="-128"/>
              </a:rPr>
              <a:t>変更</a:t>
            </a:r>
            <a:r>
              <a:rPr lang="ja-JP" altLang="en-US" dirty="0" smtClean="0">
                <a:latin typeface="Meiryo UI" panose="020B0604030504040204" pitchFamily="50" charset="-128"/>
                <a:ea typeface="Meiryo UI" panose="020B0604030504040204" pitchFamily="50" charset="-128"/>
              </a:rPr>
              <a:t>できないようにしたい→</a:t>
            </a:r>
            <a:r>
              <a:rPr lang="ja-JP" altLang="en-US" dirty="0">
                <a:latin typeface="Meiryo UI" panose="020B0604030504040204" pitchFamily="50" charset="-128"/>
                <a:ea typeface="Meiryo UI" panose="020B0604030504040204" pitchFamily="50" charset="-128"/>
              </a:rPr>
              <a:t>ライブラリ</a:t>
            </a:r>
            <a:endParaRPr lang="en-US" altLang="ja-JP" dirty="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モデル</a:t>
            </a:r>
            <a:r>
              <a:rPr lang="ja-JP" altLang="en-US" dirty="0">
                <a:latin typeface="Meiryo UI" panose="020B0604030504040204" pitchFamily="50" charset="-128"/>
                <a:ea typeface="Meiryo UI" panose="020B0604030504040204" pitchFamily="50" charset="-128"/>
              </a:rPr>
              <a:t>単体でコード生成したい→</a:t>
            </a:r>
            <a:r>
              <a:rPr lang="ja-JP" altLang="en-US" dirty="0" smtClean="0">
                <a:latin typeface="Meiryo UI" panose="020B0604030504040204" pitchFamily="50" charset="-128"/>
                <a:ea typeface="Meiryo UI" panose="020B0604030504040204" pitchFamily="50" charset="-128"/>
              </a:rPr>
              <a:t>リファレンス</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ライブラリロックがないことを使われ方</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例　</a:t>
            </a:r>
            <a:r>
              <a:rPr lang="ja-JP" altLang="en-US" dirty="0" smtClean="0">
                <a:latin typeface="Meiryo UI" panose="020B0604030504040204" pitchFamily="50" charset="-128"/>
                <a:ea typeface="Meiryo UI" panose="020B0604030504040204" pitchFamily="50" charset="-128"/>
              </a:rPr>
              <a:t>汎用な処理等</a:t>
            </a:r>
            <a:r>
              <a:rPr lang="ja-JP" altLang="en-US" dirty="0">
                <a:latin typeface="Meiryo UI" panose="020B0604030504040204" pitchFamily="50" charset="-128"/>
                <a:ea typeface="Meiryo UI" panose="020B0604030504040204" pitchFamily="50" charset="-128"/>
              </a:rPr>
              <a:t>　→ロックしておきたい</a:t>
            </a:r>
            <a:endParaRPr lang="en-US" altLang="ja-JP" dirty="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p:txBody>
      </p:sp>
      <p:sp>
        <p:nvSpPr>
          <p:cNvPr id="6" name="下矢印 5"/>
          <p:cNvSpPr/>
          <p:nvPr/>
        </p:nvSpPr>
        <p:spPr bwMode="auto">
          <a:xfrm>
            <a:off x="6019800" y="2695260"/>
            <a:ext cx="1905000" cy="4289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タイトル 1"/>
          <p:cNvSpPr txBox="1">
            <a:spLocks/>
          </p:cNvSpPr>
          <p:nvPr/>
        </p:nvSpPr>
        <p:spPr bwMode="auto">
          <a:xfrm>
            <a:off x="304800" y="776416"/>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1-1</a:t>
            </a:r>
            <a:r>
              <a:rPr lang="en-US" altLang="ja-JP"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理解している機能</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82117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815796"/>
            <a:ext cx="204787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086" y="2133600"/>
            <a:ext cx="3222714" cy="2811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329514" y="1219200"/>
            <a:ext cx="7772400" cy="1200329"/>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方法①</a:t>
            </a:r>
            <a:r>
              <a:rPr lang="en-US" altLang="ja-JP" dirty="0" smtClean="0">
                <a:latin typeface="Meiryo UI" panose="020B0604030504040204" pitchFamily="50" charset="-128"/>
                <a:ea typeface="Meiryo UI" panose="020B0604030504040204" pitchFamily="50" charset="-128"/>
              </a:rPr>
              <a:t> Step1</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en-US" altLang="ja-JP" dirty="0">
                <a:latin typeface="Meiryo UI" panose="020B0604030504040204" pitchFamily="50" charset="-128"/>
                <a:ea typeface="Meiryo UI" panose="020B0604030504040204" pitchFamily="50" charset="-128"/>
              </a:rPr>
              <a:t>Simulink</a:t>
            </a:r>
            <a:r>
              <a:rPr lang="ja-JP" altLang="en-US" dirty="0">
                <a:latin typeface="Meiryo UI" panose="020B0604030504040204" pitchFamily="50" charset="-128"/>
                <a:ea typeface="Meiryo UI" panose="020B0604030504040204" pitchFamily="50" charset="-128"/>
              </a:rPr>
              <a:t>の新規作成から</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空のサブシステム</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を選択</a:t>
            </a:r>
          </a:p>
          <a:p>
            <a:endParaRPr kumimoji="1" lang="en-US" altLang="ja-JP" b="1" dirty="0" smtClean="0">
              <a:latin typeface="Meiryo UI" panose="020B0604030504040204" pitchFamily="50" charset="-128"/>
              <a:ea typeface="Meiryo UI" panose="020B0604030504040204" pitchFamily="50" charset="-128"/>
            </a:endParaRPr>
          </a:p>
          <a:p>
            <a:endParaRPr kumimoji="1" lang="ja-JP" altLang="en-US" b="1" dirty="0">
              <a:latin typeface="Meiryo UI" panose="020B0604030504040204" pitchFamily="50" charset="-128"/>
              <a:ea typeface="Meiryo UI" panose="020B0604030504040204" pitchFamily="50" charset="-128"/>
            </a:endParaRPr>
          </a:p>
        </p:txBody>
      </p:sp>
      <p:sp>
        <p:nvSpPr>
          <p:cNvPr id="10" name="タイトル 1"/>
          <p:cNvSpPr txBox="1">
            <a:spLocks/>
          </p:cNvSpPr>
          <p:nvPr/>
        </p:nvSpPr>
        <p:spPr bwMode="auto">
          <a:xfrm>
            <a:off x="304800" y="7620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1-2.</a:t>
            </a:r>
            <a:r>
              <a:rPr lang="ja-JP" altLang="en-US" b="1" dirty="0">
                <a:latin typeface="Meiryo UI" panose="020B0604030504040204" pitchFamily="50" charset="-128"/>
                <a:ea typeface="Meiryo UI" panose="020B0604030504040204" pitchFamily="50" charset="-128"/>
              </a:rPr>
              <a:t>サブシステムリファレンス作り方</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69537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304800" y="1371600"/>
            <a:ext cx="7772400" cy="923330"/>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方法①</a:t>
            </a:r>
            <a:r>
              <a:rPr lang="en-US" altLang="ja-JP" dirty="0" smtClean="0">
                <a:latin typeface="Meiryo UI" panose="020B0604030504040204" pitchFamily="50" charset="-128"/>
                <a:ea typeface="Meiryo UI" panose="020B0604030504040204" pitchFamily="50" charset="-128"/>
              </a:rPr>
              <a:t> step2</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ライブラリブラウザからドラッグアンドドロップ</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→サブシステムリファレンスのプロパティから参照モデルを指定</a:t>
            </a:r>
            <a:endParaRPr kumimoji="1" lang="ja-JP" altLang="en-US" b="1"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3856999"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505164"/>
            <a:ext cx="3645351" cy="3219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3124200" y="4572000"/>
            <a:ext cx="1172201" cy="5334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タイトル 1"/>
          <p:cNvSpPr txBox="1">
            <a:spLocks/>
          </p:cNvSpPr>
          <p:nvPr/>
        </p:nvSpPr>
        <p:spPr bwMode="auto">
          <a:xfrm>
            <a:off x="304800" y="7620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1-2.</a:t>
            </a:r>
            <a:r>
              <a:rPr lang="ja-JP" altLang="en-US" b="1" dirty="0">
                <a:latin typeface="Meiryo UI" panose="020B0604030504040204" pitchFamily="50" charset="-128"/>
                <a:ea typeface="Meiryo UI" panose="020B0604030504040204" pitchFamily="50" charset="-128"/>
              </a:rPr>
              <a:t>サブシステムリファレンス作り方</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15224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en-US" altLang="ja-JP" sz="2000" dirty="0" err="1"/>
              <a:t>SubsystemReference</a:t>
            </a:r>
            <a:r>
              <a:rPr lang="ja-JP" altLang="en-US" sz="2000" dirty="0"/>
              <a:t>ブロックの操作</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err="1" smtClean="0"/>
              <a:t>SubsystemReference</a:t>
            </a:r>
            <a:r>
              <a:rPr lang="ja-JP" altLang="en-US" sz="2000" dirty="0" smtClean="0"/>
              <a:t>ブロックのサブシステム参照タブを見ると参照というボタンがある。</a:t>
            </a:r>
            <a:endParaRPr lang="en-US" altLang="ja-JP" sz="2000" dirty="0"/>
          </a:p>
          <a:p>
            <a:pPr eaLnBrk="1" hangingPunct="1">
              <a:lnSpc>
                <a:spcPct val="80000"/>
              </a:lnSpc>
              <a:buFont typeface="Wingdings" pitchFamily="2" charset="2"/>
              <a:buNone/>
            </a:pPr>
            <a:r>
              <a:rPr lang="ja-JP" altLang="en-US" sz="2000" dirty="0" smtClean="0"/>
              <a:t>押すとファイル選択</a:t>
            </a:r>
            <a:r>
              <a:rPr lang="en-US" altLang="ja-JP" sz="2000" dirty="0" smtClean="0"/>
              <a:t>UI</a:t>
            </a:r>
            <a:r>
              <a:rPr lang="ja-JP" altLang="en-US" sz="2000" dirty="0" smtClean="0"/>
              <a:t>が立ち上がるが、そこでサブシステム参照のモデルを選択しても反映がされない。</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en-US" altLang="ja-JP" sz="2000" dirty="0" smtClean="0"/>
              <a:t>                                                             </a:t>
            </a:r>
            <a:r>
              <a:rPr lang="ja-JP" altLang="en-US" sz="2000" dirty="0" smtClean="0"/>
              <a:t>・選択</a:t>
            </a:r>
            <a:r>
              <a:rPr lang="en-US" altLang="ja-JP" sz="2000" dirty="0" smtClean="0"/>
              <a:t>UI</a:t>
            </a:r>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サブシステムファイル名の文字入力欄に、直接書き込むとサブシステム参照の設定ができる。</a:t>
            </a:r>
            <a:endParaRPr lang="en-US" altLang="ja-JP" sz="20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07" y="2460271"/>
            <a:ext cx="3644772" cy="321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円/楕円 2"/>
          <p:cNvSpPr/>
          <p:nvPr/>
        </p:nvSpPr>
        <p:spPr bwMode="auto">
          <a:xfrm>
            <a:off x="2932670" y="3605819"/>
            <a:ext cx="634314" cy="535459"/>
          </a:xfrm>
          <a:prstGeom prst="ellipse">
            <a:avLst/>
          </a:prstGeom>
          <a:noFill/>
          <a:ln w="38100"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990" y="3081905"/>
            <a:ext cx="3616626" cy="1972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8157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317157" y="1199635"/>
            <a:ext cx="7772400" cy="1200329"/>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方法②</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サブシステムを右クリック</a:t>
            </a:r>
            <a:r>
              <a:rPr lang="en-US" altLang="ja-JP" dirty="0">
                <a:latin typeface="Meiryo UI" panose="020B0604030504040204" pitchFamily="50" charset="-128"/>
                <a:ea typeface="Meiryo UI" panose="020B0604030504040204" pitchFamily="50" charset="-128"/>
              </a:rPr>
              <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サブシステムとモデル参照</a:t>
            </a:r>
            <a:r>
              <a:rPr lang="en-US" altLang="ja-JP" dirty="0">
                <a:latin typeface="Meiryo UI" panose="020B0604030504040204" pitchFamily="50" charset="-128"/>
                <a:ea typeface="Meiryo UI" panose="020B0604030504040204" pitchFamily="50" charset="-128"/>
              </a:rPr>
              <a:t>(U</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変換</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参照サブシステム</a:t>
            </a:r>
            <a:r>
              <a:rPr lang="en-US" altLang="ja-JP" dirty="0">
                <a:latin typeface="Meiryo UI" panose="020B0604030504040204" pitchFamily="50" charset="-128"/>
                <a:ea typeface="Meiryo UI" panose="020B0604030504040204" pitchFamily="50" charset="-128"/>
              </a:rPr>
              <a:t>(S)]</a:t>
            </a:r>
          </a:p>
          <a:p>
            <a:endParaRPr kumimoji="1" lang="ja-JP" altLang="en-US" b="1" dirty="0">
              <a:latin typeface="Meiryo UI" panose="020B0604030504040204" pitchFamily="50" charset="-128"/>
              <a:ea typeface="Meiryo UI" panose="020B0604030504040204" pitchFamily="50" charset="-12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510" y="2133600"/>
            <a:ext cx="7134225" cy="3477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タイトル 1"/>
          <p:cNvSpPr txBox="1">
            <a:spLocks/>
          </p:cNvSpPr>
          <p:nvPr/>
        </p:nvSpPr>
        <p:spPr bwMode="auto">
          <a:xfrm>
            <a:off x="304800" y="7620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1-2.</a:t>
            </a:r>
            <a:r>
              <a:rPr lang="ja-JP" altLang="en-US" b="1" dirty="0">
                <a:latin typeface="Meiryo UI" panose="020B0604030504040204" pitchFamily="50" charset="-128"/>
                <a:ea typeface="Meiryo UI" panose="020B0604030504040204" pitchFamily="50" charset="-128"/>
              </a:rPr>
              <a:t>サブシステムリファレンス作り方</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2538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7" name="テキスト ボックス 6"/>
          <p:cNvSpPr txBox="1"/>
          <p:nvPr/>
        </p:nvSpPr>
        <p:spPr>
          <a:xfrm>
            <a:off x="533400" y="1436913"/>
            <a:ext cx="7391400" cy="5632311"/>
          </a:xfrm>
          <a:prstGeom prst="rect">
            <a:avLst/>
          </a:prstGeom>
          <a:noFill/>
        </p:spPr>
        <p:txBody>
          <a:bodyPr wrap="square" rtlCol="0">
            <a:spAutoFit/>
          </a:bodyPr>
          <a:lstStyle/>
          <a:p>
            <a:r>
              <a:rPr lang="ja-JP" altLang="en-US" sz="2000" dirty="0" smtClean="0">
                <a:effectLst/>
                <a:latin typeface="Meiryo UI" panose="020B0604030504040204" pitchFamily="50" charset="-128"/>
                <a:ea typeface="Meiryo UI" panose="020B0604030504040204" pitchFamily="50" charset="-128"/>
              </a:rPr>
              <a:t>どちらも親モデルとは別に存在するファイルなので、構成管理ツールを使ったファイル単位での管理がやりやすい。</a:t>
            </a:r>
            <a:endParaRPr lang="en-US" altLang="ja-JP" sz="2000" dirty="0" smtClean="0">
              <a:effectLst/>
              <a:latin typeface="Meiryo UI" panose="020B0604030504040204" pitchFamily="50" charset="-128"/>
              <a:ea typeface="Meiryo UI" panose="020B0604030504040204" pitchFamily="50" charset="-128"/>
            </a:endParaRPr>
          </a:p>
          <a:p>
            <a:endParaRPr lang="en-US" altLang="ja-JP" sz="2000" dirty="0" smtClean="0">
              <a:effectLst/>
              <a:latin typeface="Meiryo UI" panose="020B0604030504040204" pitchFamily="50" charset="-128"/>
              <a:ea typeface="Meiryo UI" panose="020B0604030504040204" pitchFamily="50" charset="-128"/>
            </a:endParaRPr>
          </a:p>
          <a:p>
            <a:r>
              <a:rPr lang="ja-JP" altLang="en-US" sz="2000" dirty="0" smtClean="0">
                <a:effectLst/>
                <a:latin typeface="Meiryo UI" panose="020B0604030504040204" pitchFamily="50" charset="-128"/>
                <a:ea typeface="Meiryo UI" panose="020B0604030504040204" pitchFamily="50" charset="-128"/>
              </a:rPr>
              <a:t>では、サブシステムリファレンスとモデルリファレンスの違いは何か？</a:t>
            </a:r>
            <a:endParaRPr lang="en-US" altLang="ja-JP" sz="2000" dirty="0" smtClean="0">
              <a:effectLst/>
              <a:latin typeface="Meiryo UI" panose="020B0604030504040204" pitchFamily="50" charset="-128"/>
              <a:ea typeface="Meiryo UI" panose="020B0604030504040204" pitchFamily="50" charset="-128"/>
            </a:endParaRPr>
          </a:p>
          <a:p>
            <a:r>
              <a:rPr lang="ja-JP" altLang="en-US" sz="2000" dirty="0" smtClean="0">
                <a:effectLst/>
                <a:latin typeface="Meiryo UI" panose="020B0604030504040204" pitchFamily="50" charset="-128"/>
                <a:ea typeface="Meiryo UI" panose="020B0604030504040204" pitchFamily="50" charset="-128"/>
              </a:rPr>
              <a:t>最大の違いはコンフィギュレーションの有無である。</a:t>
            </a:r>
            <a:endParaRPr lang="en-US" altLang="ja-JP" sz="2000" dirty="0" smtClean="0">
              <a:effectLst/>
              <a:latin typeface="Meiryo UI" panose="020B0604030504040204" pitchFamily="50" charset="-128"/>
              <a:ea typeface="Meiryo UI" panose="020B0604030504040204" pitchFamily="50" charset="-128"/>
            </a:endParaRPr>
          </a:p>
          <a:p>
            <a:endParaRPr lang="en-US" altLang="ja-JP" sz="2000" dirty="0">
              <a:latin typeface="Meiryo UI" panose="020B0604030504040204" pitchFamily="50" charset="-128"/>
              <a:ea typeface="Meiryo UI" panose="020B0604030504040204" pitchFamily="50" charset="-128"/>
            </a:endParaRPr>
          </a:p>
          <a:p>
            <a:r>
              <a:rPr lang="ja-JP" altLang="en-US" sz="2000" dirty="0" smtClean="0">
                <a:effectLst/>
                <a:latin typeface="Meiryo UI" panose="020B0604030504040204" pitchFamily="50" charset="-128"/>
                <a:ea typeface="Meiryo UI" panose="020B0604030504040204" pitchFamily="50" charset="-128"/>
              </a:rPr>
              <a:t>モデルリファレンスは呼び出し元のファイルを開かなくても実行が出来る。</a:t>
            </a:r>
            <a:endParaRPr lang="en-US" altLang="ja-JP" sz="2000" dirty="0" smtClean="0">
              <a:effectLst/>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その為</a:t>
            </a:r>
            <a:r>
              <a:rPr lang="ja-JP" altLang="en-US" sz="2000" dirty="0" smtClean="0">
                <a:latin typeface="Meiryo UI" panose="020B0604030504040204" pitchFamily="50" charset="-128"/>
                <a:ea typeface="Meiryo UI" panose="020B0604030504040204" pitchFamily="50" charset="-128"/>
              </a:rPr>
              <a:t>に、単品のテストやコード生成に不便さはない。</a:t>
            </a:r>
            <a:endParaRPr lang="en-US" altLang="ja-JP" sz="2000" dirty="0" smtClean="0">
              <a:latin typeface="Meiryo UI" panose="020B0604030504040204" pitchFamily="50" charset="-128"/>
              <a:ea typeface="Meiryo UI" panose="020B0604030504040204" pitchFamily="50" charset="-128"/>
            </a:endParaRPr>
          </a:p>
          <a:p>
            <a:endParaRPr lang="en-US" altLang="ja-JP" sz="2000" dirty="0">
              <a:effectLst/>
              <a:latin typeface="Meiryo UI" panose="020B0604030504040204" pitchFamily="50" charset="-128"/>
              <a:ea typeface="Meiryo UI" panose="020B0604030504040204" pitchFamily="50" charset="-128"/>
            </a:endParaRPr>
          </a:p>
          <a:p>
            <a:r>
              <a:rPr lang="ja-JP" altLang="en-US" sz="2000" dirty="0" smtClean="0">
                <a:effectLst/>
                <a:latin typeface="Meiryo UI" panose="020B0604030504040204" pitchFamily="50" charset="-128"/>
                <a:ea typeface="Meiryo UI" panose="020B0604030504040204" pitchFamily="50" charset="-128"/>
              </a:rPr>
              <a:t>サブシステムリファレンスは、コンフィギュレーションを持たないので、呼び出し元のファイルを開き、そちらから実行しなければテストもコード生成もできない。</a:t>
            </a:r>
            <a:endParaRPr lang="en-US" altLang="ja-JP" sz="2000" dirty="0" smtClean="0">
              <a:effectLst/>
              <a:latin typeface="Meiryo UI" panose="020B0604030504040204" pitchFamily="50" charset="-128"/>
              <a:ea typeface="Meiryo UI" panose="020B0604030504040204" pitchFamily="50" charset="-128"/>
            </a:endParaRPr>
          </a:p>
          <a:p>
            <a:endParaRPr lang="en-US" altLang="ja-JP" sz="2000" dirty="0">
              <a:latin typeface="Meiryo UI" panose="020B0604030504040204" pitchFamily="50" charset="-128"/>
              <a:ea typeface="Meiryo UI" panose="020B0604030504040204" pitchFamily="50" charset="-128"/>
            </a:endParaRPr>
          </a:p>
          <a:p>
            <a:r>
              <a:rPr lang="ja-JP" altLang="en-US" sz="2000" dirty="0" smtClean="0">
                <a:effectLst/>
                <a:latin typeface="Meiryo UI" panose="020B0604030504040204" pitchFamily="50" charset="-128"/>
                <a:ea typeface="Meiryo UI" panose="020B0604030504040204" pitchFamily="50" charset="-128"/>
              </a:rPr>
              <a:t>逆に、コンフィギュレーションが変更されたケースを考えるとモデルリファレンスはすべてのリファレンスモデルが持つコンフィギュレーションを変更しなければ実行できないケースがあるが、モデルリファレンスにはそういった懸念はない。</a:t>
            </a:r>
            <a:endParaRPr lang="en-US" altLang="ja-JP" sz="2000" dirty="0" smtClean="0">
              <a:effectLst/>
              <a:latin typeface="Meiryo UI" panose="020B0604030504040204" pitchFamily="50" charset="-128"/>
              <a:ea typeface="Meiryo UI" panose="020B0604030504040204" pitchFamily="50" charset="-128"/>
            </a:endParaRPr>
          </a:p>
          <a:p>
            <a:endParaRPr lang="en-US" altLang="ja-JP" sz="2000" dirty="0" smtClean="0">
              <a:effectLst/>
              <a:latin typeface="Meiryo UI" panose="020B0604030504040204" pitchFamily="50" charset="-128"/>
              <a:ea typeface="Meiryo UI" panose="020B0604030504040204" pitchFamily="50" charset="-128"/>
            </a:endParaRPr>
          </a:p>
          <a:p>
            <a:endParaRPr lang="en-US" altLang="ja-JP" sz="2000" dirty="0">
              <a:effectLst/>
              <a:latin typeface="Meiryo UI" panose="020B0604030504040204" pitchFamily="50" charset="-128"/>
              <a:ea typeface="Meiryo UI" panose="020B0604030504040204" pitchFamily="50" charset="-128"/>
            </a:endParaRPr>
          </a:p>
        </p:txBody>
      </p:sp>
      <p:sp>
        <p:nvSpPr>
          <p:cNvPr id="5" name="タイトル 1"/>
          <p:cNvSpPr txBox="1">
            <a:spLocks/>
          </p:cNvSpPr>
          <p:nvPr/>
        </p:nvSpPr>
        <p:spPr bwMode="auto">
          <a:xfrm>
            <a:off x="304800" y="7620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1-3</a:t>
            </a:r>
            <a:r>
              <a:rPr lang="en-US" altLang="ja-JP" b="1" dirty="0" smtClean="0">
                <a:latin typeface="Meiryo UI" panose="020B0604030504040204" pitchFamily="50" charset="-128"/>
                <a:ea typeface="Meiryo UI" panose="020B0604030504040204" pitchFamily="50" charset="-128"/>
              </a:rPr>
              <a:t>.</a:t>
            </a:r>
            <a:r>
              <a:rPr lang="ja-JP" altLang="en-US" b="1" dirty="0" smtClean="0">
                <a:latin typeface="Meiryo UI" panose="020B0604030504040204" pitchFamily="50" charset="-128"/>
                <a:ea typeface="Meiryo UI" panose="020B0604030504040204" pitchFamily="50" charset="-128"/>
              </a:rPr>
              <a:t>モデルリファレンスとの違い</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66595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526567150"/>
              </p:ext>
            </p:extLst>
          </p:nvPr>
        </p:nvGraphicFramePr>
        <p:xfrm>
          <a:off x="457200" y="1524000"/>
          <a:ext cx="8543926" cy="5092652"/>
        </p:xfrm>
        <a:graphic>
          <a:graphicData uri="http://schemas.openxmlformats.org/drawingml/2006/table">
            <a:tbl>
              <a:tblPr firstRow="1" bandRow="1">
                <a:tableStyleId>{5C22544A-7EE6-4342-B048-85BDC9FD1C3A}</a:tableStyleId>
              </a:tblPr>
              <a:tblGrid>
                <a:gridCol w="2843530"/>
                <a:gridCol w="1117918"/>
                <a:gridCol w="952818"/>
                <a:gridCol w="1465580"/>
                <a:gridCol w="2164080"/>
              </a:tblGrid>
              <a:tr h="416247">
                <a:tc>
                  <a:txBody>
                    <a:bodyPr/>
                    <a:lstStyle/>
                    <a:p>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rgbClr val="FF0000"/>
                          </a:solidFill>
                          <a:latin typeface="Meiryo UI" panose="020B0604030504040204" pitchFamily="50" charset="-128"/>
                          <a:ea typeface="Meiryo UI" panose="020B0604030504040204" pitchFamily="50" charset="-128"/>
                        </a:rPr>
                        <a:t>サブシステム</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ライブラリ</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モデルリファレンス</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サブシステム</a:t>
                      </a:r>
                      <a:endParaRPr kumimoji="1" lang="en-US" altLang="ja-JP" sz="1400" dirty="0" smtClean="0">
                        <a:solidFill>
                          <a:schemeClr val="tx1"/>
                        </a:solidFill>
                        <a:latin typeface="Meiryo UI" panose="020B0604030504040204" pitchFamily="50" charset="-128"/>
                        <a:ea typeface="Meiryo UI" panose="020B0604030504040204" pitchFamily="50" charset="-128"/>
                      </a:endParaRPr>
                    </a:p>
                    <a:p>
                      <a:r>
                        <a:rPr kumimoji="1" lang="ja-JP" altLang="en-US" sz="1400" dirty="0" smtClean="0">
                          <a:solidFill>
                            <a:schemeClr val="tx1"/>
                          </a:solidFill>
                          <a:latin typeface="Meiryo UI" panose="020B0604030504040204" pitchFamily="50" charset="-128"/>
                          <a:ea typeface="Meiryo UI" panose="020B0604030504040204" pitchFamily="50" charset="-128"/>
                        </a:rPr>
                        <a:t>リファレンス</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r>
              <a:tr h="561965">
                <a:tc>
                  <a:txBody>
                    <a:bodyPr/>
                    <a:lstStyle/>
                    <a:p>
                      <a:r>
                        <a:rPr kumimoji="1" lang="ja-JP" altLang="en-US" sz="1400" dirty="0" smtClean="0">
                          <a:latin typeface="Meiryo UI" panose="020B0604030504040204" pitchFamily="50" charset="-128"/>
                          <a:ea typeface="Meiryo UI" panose="020B0604030504040204" pitchFamily="50" charset="-128"/>
                        </a:rPr>
                        <a:t>マスクパラメータ設定</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rgbClr val="FF0000"/>
                          </a:solidFill>
                          <a:latin typeface="Meiryo UI" panose="020B0604030504040204" pitchFamily="50" charset="-128"/>
                          <a:ea typeface="Meiryo UI" panose="020B0604030504040204" pitchFamily="50" charset="-128"/>
                        </a:rPr>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〇</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p>
                    <a:p>
                      <a:r>
                        <a:rPr kumimoji="1" lang="ja-JP" altLang="en-US" sz="1400" dirty="0" smtClean="0">
                          <a:latin typeface="Meiryo UI" panose="020B0604030504040204" pitchFamily="50" charset="-128"/>
                          <a:ea typeface="Meiryo UI" panose="020B0604030504040204" pitchFamily="50" charset="-128"/>
                        </a:rPr>
                        <a:t>参照</a:t>
                      </a:r>
                      <a:r>
                        <a:rPr kumimoji="1" lang="ja-JP" altLang="en-US" sz="1400" dirty="0" smtClean="0">
                          <a:latin typeface="Meiryo UI" panose="020B0604030504040204" pitchFamily="50" charset="-128"/>
                          <a:ea typeface="Meiryo UI" panose="020B0604030504040204" pitchFamily="50" charset="-128"/>
                        </a:rPr>
                        <a:t>元の設定ブロックなら</a:t>
                      </a:r>
                      <a:r>
                        <a:rPr kumimoji="1" lang="ja-JP" altLang="en-US" sz="1400" dirty="0" smtClean="0">
                          <a:latin typeface="Meiryo UI" panose="020B0604030504040204" pitchFamily="50" charset="-128"/>
                          <a:ea typeface="Meiryo UI" panose="020B0604030504040204" pitchFamily="50" charset="-128"/>
                        </a:rPr>
                        <a:t>可</a:t>
                      </a:r>
                      <a:endParaRPr kumimoji="1" lang="ja-JP" altLang="en-US" sz="1400" dirty="0">
                        <a:latin typeface="Meiryo UI" panose="020B0604030504040204" pitchFamily="50" charset="-128"/>
                        <a:ea typeface="Meiryo UI" panose="020B0604030504040204" pitchFamily="50" charset="-128"/>
                      </a:endParaRPr>
                    </a:p>
                  </a:txBody>
                  <a:tcPr/>
                </a:tc>
              </a:tr>
              <a:tr h="587643">
                <a:tc>
                  <a:txBody>
                    <a:bodyPr/>
                    <a:lstStyle/>
                    <a:p>
                      <a:r>
                        <a:rPr kumimoji="1" lang="ja-JP" altLang="en-US" sz="1400" dirty="0" smtClean="0">
                          <a:latin typeface="Meiryo UI" panose="020B0604030504040204" pitchFamily="50" charset="-128"/>
                          <a:ea typeface="Meiryo UI" panose="020B0604030504040204" pitchFamily="50" charset="-128"/>
                        </a:rPr>
                        <a:t>コード生成設定</a:t>
                      </a:r>
                      <a:endParaRPr kumimoji="1" lang="en-US" altLang="ja-JP" sz="1400" dirty="0" smtClean="0">
                        <a:latin typeface="Meiryo UI" panose="020B0604030504040204" pitchFamily="50" charset="-128"/>
                        <a:ea typeface="Meiryo UI" panose="020B0604030504040204" pitchFamily="50" charset="-128"/>
                      </a:endParaRPr>
                    </a:p>
                    <a:p>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インライン・再利用可能</a:t>
                      </a:r>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FF0000"/>
                          </a:solidFill>
                          <a:latin typeface="Meiryo UI" panose="020B0604030504040204" pitchFamily="50" charset="-128"/>
                          <a:ea typeface="Meiryo UI" panose="020B0604030504040204" pitchFamily="50" charset="-128"/>
                        </a:rPr>
                        <a:t>○</a:t>
                      </a:r>
                    </a:p>
                  </a:txBody>
                  <a:tcPr/>
                </a:tc>
                <a:tc>
                  <a:txBody>
                    <a:bodyPr/>
                    <a:lstStyle/>
                    <a:p>
                      <a:r>
                        <a:rPr kumimoji="1" lang="ja-JP" altLang="en-US" sz="1400" dirty="0" smtClean="0">
                          <a:latin typeface="Meiryo UI" panose="020B0604030504040204" pitchFamily="50" charset="-128"/>
                          <a:ea typeface="Meiryo UI" panose="020B0604030504040204" pitchFamily="50" charset="-128"/>
                        </a:rPr>
                        <a:t>〇</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r>
              <a:tr h="725871">
                <a:tc>
                  <a:txBody>
                    <a:bodyPr/>
                    <a:lstStyle/>
                    <a:p>
                      <a:r>
                        <a:rPr kumimoji="1" lang="en-US" altLang="ja-JP" sz="1400" dirty="0" smtClean="0">
                          <a:latin typeface="Meiryo UI" panose="020B0604030504040204" pitchFamily="50" charset="-128"/>
                          <a:ea typeface="Meiryo UI" panose="020B0604030504040204" pitchFamily="50" charset="-128"/>
                        </a:rPr>
                        <a:t>SLDV</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eiryo UI" panose="020B0604030504040204" pitchFamily="50" charset="-128"/>
                          <a:ea typeface="Meiryo UI" panose="020B0604030504040204" pitchFamily="50" charset="-128"/>
                        </a:rPr>
                        <a:t>カバレッジ対象</a:t>
                      </a:r>
                      <a:endParaRPr kumimoji="1" lang="en-US" altLang="ja-JP" sz="1400" dirty="0" smtClean="0">
                        <a:latin typeface="Meiryo UI" panose="020B0604030504040204" pitchFamily="50" charset="-128"/>
                        <a:ea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rgbClr val="FF0000"/>
                          </a:solidFill>
                          <a:latin typeface="Meiryo UI" panose="020B0604030504040204" pitchFamily="50" charset="-128"/>
                          <a:ea typeface="Meiryo UI" panose="020B0604030504040204" pitchFamily="50" charset="-128"/>
                        </a:rPr>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参照元からチェックしてくれる</a:t>
                      </a:r>
                      <a:endParaRPr kumimoji="1" lang="en-US" altLang="ja-JP" sz="1400" dirty="0" smtClean="0">
                        <a:latin typeface="Meiryo UI" panose="020B0604030504040204" pitchFamily="50" charset="-128"/>
                        <a:ea typeface="Meiryo UI" panose="020B0604030504040204" pitchFamily="50" charset="-128"/>
                      </a:endParaRPr>
                    </a:p>
                  </a:txBody>
                  <a:tcPr/>
                </a:tc>
              </a:tr>
              <a:tr h="587643">
                <a:tc>
                  <a:txBody>
                    <a:bodyPr/>
                    <a:lstStyle/>
                    <a:p>
                      <a:r>
                        <a:rPr kumimoji="1" lang="en-US" altLang="ja-JP" sz="1400" dirty="0" smtClean="0">
                          <a:latin typeface="Meiryo UI" panose="020B0604030504040204" pitchFamily="50" charset="-128"/>
                          <a:ea typeface="Meiryo UI" panose="020B0604030504040204" pitchFamily="50" charset="-128"/>
                        </a:rPr>
                        <a:t>Simulink check</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rgbClr val="FF0000"/>
                          </a:solidFill>
                          <a:latin typeface="Meiryo UI" panose="020B0604030504040204" pitchFamily="50" charset="-128"/>
                          <a:ea typeface="Meiryo UI" panose="020B0604030504040204" pitchFamily="50" charset="-128"/>
                        </a:rPr>
                        <a:t>〇</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参照元からチェックしてくれる</a:t>
                      </a:r>
                      <a:endParaRPr kumimoji="1" lang="en-US" altLang="ja-JP" sz="1400" dirty="0" smtClean="0">
                        <a:latin typeface="Meiryo UI" panose="020B0604030504040204" pitchFamily="50" charset="-128"/>
                        <a:ea typeface="Meiryo UI" panose="020B0604030504040204" pitchFamily="50" charset="-128"/>
                      </a:endParaRPr>
                    </a:p>
                  </a:txBody>
                  <a:tcPr/>
                </a:tc>
              </a:tr>
              <a:tr h="930435">
                <a:tc>
                  <a:txBody>
                    <a:bodyPr/>
                    <a:lstStyle/>
                    <a:p>
                      <a:r>
                        <a:rPr lang="en-US" altLang="ja-JP" sz="1400" dirty="0" smtClean="0">
                          <a:latin typeface="Meiryo UI" panose="020B0604030504040204" pitchFamily="50" charset="-128"/>
                          <a:ea typeface="Meiryo UI" panose="020B0604030504040204" pitchFamily="50" charset="-128"/>
                        </a:rPr>
                        <a:t>2</a:t>
                      </a:r>
                      <a:r>
                        <a:rPr lang="ja-JP" altLang="en-US" sz="1400" dirty="0" smtClean="0">
                          <a:latin typeface="Meiryo UI" panose="020B0604030504040204" pitchFamily="50" charset="-128"/>
                          <a:ea typeface="Meiryo UI" panose="020B0604030504040204" pitchFamily="50" charset="-128"/>
                        </a:rPr>
                        <a:t>次元配列転置抑制設定調査要否</a:t>
                      </a:r>
                      <a:endParaRPr lang="en-US" altLang="ja-JP" sz="1400" dirty="0" smtClean="0">
                        <a:latin typeface="Meiryo UI" panose="020B0604030504040204" pitchFamily="50" charset="-128"/>
                        <a:ea typeface="Meiryo UI" panose="020B0604030504040204" pitchFamily="50" charset="-128"/>
                      </a:endParaRPr>
                    </a:p>
                    <a:p>
                      <a:r>
                        <a:rPr kumimoji="1" lang="en-US" altLang="ja-JP" sz="1400" dirty="0" smtClean="0">
                          <a:latin typeface="Meiryo UI" panose="020B0604030504040204" pitchFamily="50" charset="-128"/>
                          <a:ea typeface="Meiryo UI" panose="020B0604030504040204" pitchFamily="50" charset="-128"/>
                        </a:rPr>
                        <a:t>(S-function</a:t>
                      </a:r>
                      <a:r>
                        <a:rPr kumimoji="1" lang="ja-JP" altLang="en-US" sz="1400" dirty="0" smtClean="0">
                          <a:latin typeface="Meiryo UI" panose="020B0604030504040204" pitchFamily="50" charset="-128"/>
                          <a:ea typeface="Meiryo UI" panose="020B0604030504040204" pitchFamily="50" charset="-128"/>
                        </a:rPr>
                        <a:t>を置けるか</a:t>
                      </a:r>
                      <a:r>
                        <a:rPr kumimoji="1" lang="en-US" altLang="ja-JP"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rgbClr val="FF0000"/>
                          </a:solidFill>
                          <a:latin typeface="Meiryo UI" panose="020B0604030504040204" pitchFamily="50" charset="-128"/>
                          <a:ea typeface="Meiryo UI" panose="020B0604030504040204" pitchFamily="50" charset="-128"/>
                        </a:rPr>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r>
              <a:tr h="587643">
                <a:tc>
                  <a:txBody>
                    <a:bodyPr/>
                    <a:lstStyle/>
                    <a:p>
                      <a:r>
                        <a:rPr kumimoji="1" lang="ja-JP" altLang="en-US" sz="1400" dirty="0" smtClean="0">
                          <a:latin typeface="Meiryo UI" panose="020B0604030504040204" pitchFamily="50" charset="-128"/>
                          <a:ea typeface="Meiryo UI" panose="020B0604030504040204" pitchFamily="50" charset="-128"/>
                        </a:rPr>
                        <a:t>編集禁止ロック機能</a:t>
                      </a:r>
                      <a:endParaRPr kumimoji="1" lang="en-US" altLang="ja-JP" sz="1400" dirty="0" smtClean="0">
                        <a:latin typeface="Meiryo UI" panose="020B0604030504040204" pitchFamily="50" charset="-128"/>
                        <a:ea typeface="Meiryo UI" panose="020B0604030504040204" pitchFamily="50" charset="-128"/>
                      </a:endParaRPr>
                    </a:p>
                    <a:p>
                      <a:r>
                        <a:rPr kumimoji="1" lang="ja-JP" altLang="en-US" sz="1400" dirty="0" smtClean="0">
                          <a:latin typeface="Meiryo UI" panose="020B0604030504040204" pitchFamily="50" charset="-128"/>
                          <a:ea typeface="Meiryo UI" panose="020B0604030504040204" pitchFamily="50" charset="-128"/>
                        </a:rPr>
                        <a:t>（ライブラリロック）</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solidFill>
                            <a:srgbClr val="FF0000"/>
                          </a:solidFill>
                          <a:latin typeface="Meiryo UI" panose="020B0604030504040204" pitchFamily="50" charset="-128"/>
                          <a:ea typeface="Meiryo UI" panose="020B0604030504040204" pitchFamily="50" charset="-128"/>
                        </a:rPr>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latin typeface="Meiryo UI" panose="020B0604030504040204" pitchFamily="50" charset="-128"/>
                          <a:ea typeface="Meiryo UI" panose="020B0604030504040204" pitchFamily="50" charset="-128"/>
                        </a:rPr>
                        <a:t>×</a:t>
                      </a:r>
                      <a:r>
                        <a:rPr kumimoji="1" lang="ja-JP" altLang="en-US" sz="1400" dirty="0" smtClean="0">
                          <a:latin typeface="Meiryo UI" panose="020B0604030504040204" pitchFamily="50" charset="-128"/>
                          <a:ea typeface="Meiryo UI" panose="020B0604030504040204" pitchFamily="50" charset="-128"/>
                        </a:rPr>
                        <a:t>（警告が出る）</a:t>
                      </a:r>
                      <a:endParaRPr kumimoji="1" lang="ja-JP" altLang="en-US" sz="1400" dirty="0">
                        <a:latin typeface="Meiryo UI" panose="020B0604030504040204" pitchFamily="50" charset="-128"/>
                        <a:ea typeface="Meiryo UI" panose="020B0604030504040204" pitchFamily="50" charset="-128"/>
                      </a:endParaRPr>
                    </a:p>
                  </a:txBody>
                  <a:tcPr/>
                </a:tc>
              </a:tr>
              <a:tr h="587643">
                <a:tc>
                  <a:txBody>
                    <a:bodyPr/>
                    <a:lstStyle/>
                    <a:p>
                      <a:r>
                        <a:rPr kumimoji="1" lang="ja-JP" altLang="en-US" sz="1400" dirty="0" smtClean="0">
                          <a:latin typeface="Meiryo UI" panose="020B0604030504040204" pitchFamily="50" charset="-128"/>
                          <a:ea typeface="Meiryo UI" panose="020B0604030504040204" pitchFamily="50" charset="-128"/>
                        </a:rPr>
                        <a:t>コード生成（サブシステムとの比較）</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smtClean="0">
                          <a:solidFill>
                            <a:srgbClr val="FF0000"/>
                          </a:solidFill>
                          <a:latin typeface="Meiryo UI" panose="020B0604030504040204" pitchFamily="50" charset="-128"/>
                          <a:ea typeface="Meiryo UI" panose="020B0604030504040204" pitchFamily="50" charset="-128"/>
                        </a:rPr>
                        <a:t>-</a:t>
                      </a:r>
                      <a:endParaRPr kumimoji="1" lang="ja-JP" altLang="en-US" sz="14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同一</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異なる</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400" dirty="0" smtClean="0">
                          <a:latin typeface="Meiryo UI" panose="020B0604030504040204" pitchFamily="50" charset="-128"/>
                          <a:ea typeface="Meiryo UI" panose="020B0604030504040204" pitchFamily="50" charset="-128"/>
                        </a:rPr>
                        <a:t>同一</a:t>
                      </a:r>
                      <a:endParaRPr kumimoji="1" lang="ja-JP" altLang="en-US" sz="1400" dirty="0">
                        <a:latin typeface="Meiryo UI" panose="020B0604030504040204" pitchFamily="50" charset="-128"/>
                        <a:ea typeface="Meiryo UI" panose="020B0604030504040204" pitchFamily="50" charset="-128"/>
                      </a:endParaRPr>
                    </a:p>
                  </a:txBody>
                  <a:tcPr/>
                </a:tc>
              </a:tr>
            </a:tbl>
          </a:graphicData>
        </a:graphic>
      </p:graphicFrame>
      <p:sp>
        <p:nvSpPr>
          <p:cNvPr id="7" name="テキスト ボックス 6"/>
          <p:cNvSpPr txBox="1"/>
          <p:nvPr/>
        </p:nvSpPr>
        <p:spPr>
          <a:xfrm>
            <a:off x="304800" y="1070919"/>
            <a:ext cx="6781800" cy="646331"/>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○：可能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：不可能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要調査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未実施　　　　　　</a:t>
            </a:r>
            <a:endParaRPr lang="en-US" altLang="ja-JP" dirty="0">
              <a:latin typeface="Meiryo UI" panose="020B0604030504040204" pitchFamily="50" charset="-128"/>
              <a:ea typeface="Meiryo UI" panose="020B0604030504040204" pitchFamily="50" charset="-128"/>
            </a:endParaRPr>
          </a:p>
          <a:p>
            <a:endParaRPr lang="en-US" altLang="ja-JP" dirty="0">
              <a:effectLst/>
              <a:latin typeface="Meiryo UI" panose="020B0604030504040204" pitchFamily="50" charset="-128"/>
              <a:ea typeface="Meiryo UI" panose="020B0604030504040204" pitchFamily="50" charset="-128"/>
            </a:endParaRPr>
          </a:p>
        </p:txBody>
      </p:sp>
      <p:sp>
        <p:nvSpPr>
          <p:cNvPr id="5" name="タイトル 1"/>
          <p:cNvSpPr txBox="1">
            <a:spLocks/>
          </p:cNvSpPr>
          <p:nvPr/>
        </p:nvSpPr>
        <p:spPr bwMode="auto">
          <a:xfrm>
            <a:off x="304800" y="7620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1-3.</a:t>
            </a:r>
            <a:r>
              <a:rPr lang="ja-JP" altLang="en-US" b="1" dirty="0">
                <a:latin typeface="Meiryo UI" panose="020B0604030504040204" pitchFamily="50" charset="-128"/>
                <a:ea typeface="Meiryo UI" panose="020B0604030504040204" pitchFamily="50" charset="-128"/>
              </a:rPr>
              <a:t>既存サブシステムとの比較</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2168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5" name="タイトル 1"/>
          <p:cNvSpPr txBox="1">
            <a:spLocks/>
          </p:cNvSpPr>
          <p:nvPr/>
        </p:nvSpPr>
        <p:spPr bwMode="auto">
          <a:xfrm>
            <a:off x="5132388" y="1498477"/>
            <a:ext cx="2895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sz="1600" kern="0" dirty="0" smtClean="0">
                <a:latin typeface="Meiryo UI" panose="020B0604030504040204" pitchFamily="50" charset="-128"/>
                <a:ea typeface="Meiryo UI" panose="020B0604030504040204" pitchFamily="50" charset="-128"/>
              </a:rPr>
              <a:t>サブシステム</a:t>
            </a:r>
            <a:r>
              <a:rPr lang="en-US" altLang="ja-JP" sz="1600" kern="0" dirty="0" smtClean="0">
                <a:latin typeface="Meiryo UI" panose="020B0604030504040204" pitchFamily="50" charset="-128"/>
                <a:ea typeface="Meiryo UI" panose="020B0604030504040204" pitchFamily="50" charset="-128"/>
              </a:rPr>
              <a:t>(Non-reusable)</a:t>
            </a:r>
            <a:endParaRPr lang="en-US" altLang="ja-JP" sz="1600" kern="0" dirty="0">
              <a:latin typeface="Meiryo UI" panose="020B0604030504040204" pitchFamily="50" charset="-128"/>
              <a:ea typeface="Meiryo UI" panose="020B0604030504040204" pitchFamily="50" charset="-128"/>
            </a:endParaRPr>
          </a:p>
        </p:txBody>
      </p:sp>
      <p:sp>
        <p:nvSpPr>
          <p:cNvPr id="6" name="タイトル 1"/>
          <p:cNvSpPr txBox="1">
            <a:spLocks/>
          </p:cNvSpPr>
          <p:nvPr/>
        </p:nvSpPr>
        <p:spPr bwMode="auto">
          <a:xfrm>
            <a:off x="191588" y="1502831"/>
            <a:ext cx="2895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sz="1600" kern="0" dirty="0" smtClean="0">
                <a:latin typeface="Meiryo UI" panose="020B0604030504040204" pitchFamily="50" charset="-128"/>
                <a:ea typeface="Meiryo UI" panose="020B0604030504040204" pitchFamily="50" charset="-128"/>
              </a:rPr>
              <a:t>サブシステムリファレンス</a:t>
            </a:r>
            <a:endParaRPr lang="en-US" altLang="ja-JP" sz="1600" kern="0" dirty="0">
              <a:latin typeface="Meiryo UI" panose="020B0604030504040204" pitchFamily="50" charset="-128"/>
              <a:ea typeface="Meiryo UI" panose="020B0604030504040204" pitchFamily="50" charset="-128"/>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18358"/>
            <a:ext cx="4212587"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タイトル 1"/>
          <p:cNvSpPr txBox="1">
            <a:spLocks/>
          </p:cNvSpPr>
          <p:nvPr/>
        </p:nvSpPr>
        <p:spPr bwMode="auto">
          <a:xfrm>
            <a:off x="1031174" y="5470106"/>
            <a:ext cx="7948500" cy="1417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i="1" kern="0" dirty="0" smtClean="0">
                <a:latin typeface="Meiryo UI" panose="020B0604030504040204" pitchFamily="50" charset="-128"/>
                <a:ea typeface="Meiryo UI" panose="020B0604030504040204" pitchFamily="50" charset="-128"/>
              </a:rPr>
              <a:t>ほぼ同じ出力結果</a:t>
            </a:r>
            <a:endParaRPr lang="en-US" altLang="ja-JP" i="1" kern="0" dirty="0" smtClean="0">
              <a:latin typeface="Meiryo UI" panose="020B0604030504040204" pitchFamily="50" charset="-128"/>
              <a:ea typeface="Meiryo UI" panose="020B0604030504040204" pitchFamily="50" charset="-128"/>
            </a:endParaRPr>
          </a:p>
          <a:p>
            <a:r>
              <a:rPr lang="ja-JP" altLang="en-US" i="1" kern="0" dirty="0" smtClean="0">
                <a:latin typeface="Meiryo UI" panose="020B0604030504040204" pitchFamily="50" charset="-128"/>
                <a:ea typeface="Meiryo UI" panose="020B0604030504040204" pitchFamily="50" charset="-128"/>
              </a:rPr>
              <a:t>サブシステムの設定</a:t>
            </a:r>
            <a:r>
              <a:rPr lang="en-US" altLang="ja-JP" i="1" kern="0" dirty="0" smtClean="0">
                <a:latin typeface="Meiryo UI" panose="020B0604030504040204" pitchFamily="50" charset="-128"/>
                <a:ea typeface="Meiryo UI" panose="020B0604030504040204" pitchFamily="50" charset="-128"/>
              </a:rPr>
              <a:t>(</a:t>
            </a:r>
            <a:r>
              <a:rPr lang="en-US" altLang="ja-JP" i="1" kern="0" dirty="0" err="1" smtClean="0">
                <a:latin typeface="Meiryo UI" panose="020B0604030504040204" pitchFamily="50" charset="-128"/>
                <a:ea typeface="Meiryo UI" panose="020B0604030504040204" pitchFamily="50" charset="-128"/>
              </a:rPr>
              <a:t>Reusable,Non</a:t>
            </a:r>
            <a:r>
              <a:rPr lang="en-US" altLang="ja-JP" i="1" kern="0" dirty="0" smtClean="0">
                <a:latin typeface="Meiryo UI" panose="020B0604030504040204" pitchFamily="50" charset="-128"/>
                <a:ea typeface="Meiryo UI" panose="020B0604030504040204" pitchFamily="50" charset="-128"/>
              </a:rPr>
              <a:t>-Reusable)</a:t>
            </a:r>
            <a:r>
              <a:rPr lang="ja-JP" altLang="en-US" i="1" kern="0" dirty="0" smtClean="0">
                <a:latin typeface="Meiryo UI" panose="020B0604030504040204" pitchFamily="50" charset="-128"/>
                <a:ea typeface="Meiryo UI" panose="020B0604030504040204" pitchFamily="50" charset="-128"/>
              </a:rPr>
              <a:t>を変えて比較したが、設定に関わらずほぼ同じ出力</a:t>
            </a:r>
            <a:endParaRPr lang="en-US" altLang="ja-JP" i="1" kern="0" dirty="0" smtClean="0">
              <a:latin typeface="Meiryo UI" panose="020B0604030504040204" pitchFamily="50" charset="-128"/>
              <a:ea typeface="Meiryo UI" panose="020B0604030504040204" pitchFamily="50" charset="-128"/>
            </a:endParaRPr>
          </a:p>
          <a:p>
            <a:endParaRPr lang="en-US" altLang="ja-JP" i="1" kern="0" dirty="0">
              <a:latin typeface="Meiryo UI" panose="020B0604030504040204" pitchFamily="50" charset="-128"/>
              <a:ea typeface="Meiryo UI" panose="020B0604030504040204" pitchFamily="50" charset="-128"/>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166" y="1818358"/>
            <a:ext cx="4693671"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タイトル 1"/>
          <p:cNvSpPr txBox="1">
            <a:spLocks/>
          </p:cNvSpPr>
          <p:nvPr/>
        </p:nvSpPr>
        <p:spPr bwMode="auto">
          <a:xfrm>
            <a:off x="533400" y="11049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sz="2000" kern="0" dirty="0" smtClean="0">
                <a:latin typeface="Meiryo UI" panose="020B0604030504040204" pitchFamily="50" charset="-128"/>
                <a:ea typeface="Meiryo UI" panose="020B0604030504040204" pitchFamily="50" charset="-128"/>
              </a:rPr>
              <a:t>コード生成結果</a:t>
            </a:r>
            <a:endParaRPr lang="en-US" altLang="ja-JP" sz="2000" kern="0" dirty="0">
              <a:latin typeface="Meiryo UI" panose="020B0604030504040204" pitchFamily="50" charset="-128"/>
              <a:ea typeface="Meiryo UI" panose="020B0604030504040204" pitchFamily="50" charset="-128"/>
            </a:endParaRPr>
          </a:p>
        </p:txBody>
      </p:sp>
      <p:sp>
        <p:nvSpPr>
          <p:cNvPr id="12" name="タイトル 1"/>
          <p:cNvSpPr txBox="1">
            <a:spLocks/>
          </p:cNvSpPr>
          <p:nvPr/>
        </p:nvSpPr>
        <p:spPr bwMode="auto">
          <a:xfrm>
            <a:off x="304800" y="7620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1-3.</a:t>
            </a:r>
            <a:r>
              <a:rPr lang="ja-JP" altLang="en-US" b="1" dirty="0">
                <a:latin typeface="Meiryo UI" panose="020B0604030504040204" pitchFamily="50" charset="-128"/>
                <a:ea typeface="Meiryo UI" panose="020B0604030504040204" pitchFamily="50" charset="-128"/>
              </a:rPr>
              <a:t>既存サブシステムとの比較</a:t>
            </a:r>
            <a:endParaRPr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6124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5" name="タイトル 1"/>
          <p:cNvSpPr txBox="1">
            <a:spLocks/>
          </p:cNvSpPr>
          <p:nvPr/>
        </p:nvSpPr>
        <p:spPr bwMode="auto">
          <a:xfrm>
            <a:off x="271849" y="85725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1-3.</a:t>
            </a:r>
            <a:r>
              <a:rPr lang="ja-JP" altLang="en-US" b="1" dirty="0">
                <a:latin typeface="Meiryo UI" panose="020B0604030504040204" pitchFamily="50" charset="-128"/>
                <a:ea typeface="Meiryo UI" panose="020B0604030504040204" pitchFamily="50" charset="-128"/>
              </a:rPr>
              <a:t>既存サブシステムとの比較</a:t>
            </a:r>
            <a:endParaRPr lang="en-US" altLang="ja-JP" b="1" dirty="0">
              <a:latin typeface="Meiryo UI" panose="020B0604030504040204" pitchFamily="50" charset="-128"/>
              <a:ea typeface="Meiryo UI" panose="020B0604030504040204" pitchFamily="50" charset="-128"/>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62" y="3104486"/>
            <a:ext cx="5219700" cy="1667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タイトル 1"/>
          <p:cNvSpPr txBox="1">
            <a:spLocks/>
          </p:cNvSpPr>
          <p:nvPr/>
        </p:nvSpPr>
        <p:spPr bwMode="auto">
          <a:xfrm>
            <a:off x="529281" y="1306212"/>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sz="2000" kern="0" dirty="0" smtClean="0">
                <a:latin typeface="Meiryo UI" panose="020B0604030504040204" pitchFamily="50" charset="-128"/>
                <a:ea typeface="Meiryo UI" panose="020B0604030504040204" pitchFamily="50" charset="-128"/>
              </a:rPr>
              <a:t>SLDV</a:t>
            </a:r>
            <a:r>
              <a:rPr lang="ja-JP" altLang="en-US" sz="2000" kern="0" dirty="0" smtClean="0">
                <a:latin typeface="Meiryo UI" panose="020B0604030504040204" pitchFamily="50" charset="-128"/>
                <a:ea typeface="Meiryo UI" panose="020B0604030504040204" pitchFamily="50" charset="-128"/>
              </a:rPr>
              <a:t>　互換性ありのサブシステム</a:t>
            </a:r>
            <a:endParaRPr lang="en-US" altLang="ja-JP" sz="2000" kern="0" dirty="0">
              <a:latin typeface="Meiryo UI" panose="020B0604030504040204" pitchFamily="50" charset="-128"/>
              <a:ea typeface="Meiryo UI" panose="020B0604030504040204" pitchFamily="50" charset="-128"/>
            </a:endParaRP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5621" y="2971800"/>
            <a:ext cx="2076450" cy="2309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タイトル 1"/>
          <p:cNvSpPr txBox="1">
            <a:spLocks/>
          </p:cNvSpPr>
          <p:nvPr/>
        </p:nvSpPr>
        <p:spPr bwMode="auto">
          <a:xfrm>
            <a:off x="1770612" y="5181600"/>
            <a:ext cx="7948500" cy="1417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i="1" kern="0" dirty="0" smtClean="0">
                <a:latin typeface="Meiryo UI" panose="020B0604030504040204" pitchFamily="50" charset="-128"/>
                <a:ea typeface="Meiryo UI" panose="020B0604030504040204" pitchFamily="50" charset="-128"/>
              </a:rPr>
              <a:t>互換性あり</a:t>
            </a:r>
            <a:endParaRPr lang="en-US" altLang="ja-JP" i="1" kern="0" dirty="0" smtClean="0">
              <a:latin typeface="Meiryo UI" panose="020B0604030504040204" pitchFamily="50" charset="-128"/>
              <a:ea typeface="Meiryo UI" panose="020B0604030504040204" pitchFamily="50" charset="-128"/>
            </a:endParaRPr>
          </a:p>
          <a:p>
            <a:r>
              <a:rPr lang="ja-JP" altLang="en-US" i="1" kern="0" dirty="0" smtClean="0">
                <a:latin typeface="Meiryo UI" panose="020B0604030504040204" pitchFamily="50" charset="-128"/>
                <a:ea typeface="Meiryo UI" panose="020B0604030504040204" pitchFamily="50" charset="-128"/>
              </a:rPr>
              <a:t>ハーネスモデルとテスト結果を出力</a:t>
            </a:r>
            <a:endParaRPr lang="en-US" altLang="ja-JP" i="1"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32723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838200" y="1066800"/>
            <a:ext cx="7239000" cy="2862322"/>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1.</a:t>
            </a:r>
            <a:r>
              <a:rPr kumimoji="1" lang="ja-JP" altLang="en-US" dirty="0" smtClean="0">
                <a:latin typeface="Meiryo UI" panose="020B0604030504040204" pitchFamily="50" charset="-128"/>
                <a:ea typeface="Meiryo UI" panose="020B0604030504040204" pitchFamily="50" charset="-128"/>
              </a:rPr>
              <a:t>サブシステムリファレンス</a:t>
            </a:r>
            <a:endParaRPr kumimoji="1"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使い方</a:t>
            </a:r>
            <a:endParaRPr kumimoji="1"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1-1</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 機能</a:t>
            </a:r>
            <a:endParaRPr lang="en-US" altLang="ja-JP" dirty="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1-2</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サブシステムリファレンス作り方</a:t>
            </a:r>
            <a:endParaRPr lang="en-US" altLang="ja-JP" dirty="0" smtClean="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1-3</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既存サブシステムとの比較</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1-4.</a:t>
            </a:r>
            <a:r>
              <a:rPr lang="ja-JP" altLang="en-US" dirty="0" smtClean="0">
                <a:latin typeface="Meiryo UI" panose="020B0604030504040204" pitchFamily="50" charset="-128"/>
                <a:ea typeface="Meiryo UI" panose="020B0604030504040204" pitchFamily="50" charset="-128"/>
              </a:rPr>
              <a:t>新機能の評価</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1-5</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課題</a:t>
            </a:r>
            <a:endParaRPr kumimoji="1" lang="en-US" altLang="ja-JP" dirty="0" smtClean="0">
              <a:latin typeface="Meiryo UI" panose="020B0604030504040204" pitchFamily="50" charset="-128"/>
              <a:ea typeface="Meiryo UI" panose="020B0604030504040204" pitchFamily="50" charset="-128"/>
            </a:endParaRPr>
          </a:p>
          <a:p>
            <a:endParaRPr kumimoji="1"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1-6.</a:t>
            </a:r>
            <a:r>
              <a:rPr lang="ja-JP" altLang="en-US" dirty="0" smtClean="0">
                <a:latin typeface="Meiryo UI" panose="020B0604030504040204" pitchFamily="50" charset="-128"/>
                <a:ea typeface="Meiryo UI" panose="020B0604030504040204" pitchFamily="50" charset="-128"/>
              </a:rPr>
              <a:t>使い方詳細</a:t>
            </a:r>
            <a:endParaRPr lang="en-US" altLang="ja-JP" dirty="0">
              <a:latin typeface="Meiryo UI" panose="020B0604030504040204" pitchFamily="50" charset="-128"/>
              <a:ea typeface="Meiryo UI" panose="020B0604030504040204" pitchFamily="50" charset="-128"/>
            </a:endParaRPr>
          </a:p>
          <a:p>
            <a:endParaRPr kumimoji="1" lang="en-US" altLang="ja-JP" dirty="0" smtClean="0">
              <a:latin typeface="Meiryo UI" panose="020B0604030504040204" pitchFamily="50" charset="-128"/>
              <a:ea typeface="Meiryo UI" panose="020B0604030504040204" pitchFamily="50" charset="-128"/>
            </a:endParaRPr>
          </a:p>
        </p:txBody>
      </p:sp>
      <p:sp>
        <p:nvSpPr>
          <p:cNvPr id="3" name="タイトル 1"/>
          <p:cNvSpPr txBox="1">
            <a:spLocks/>
          </p:cNvSpPr>
          <p:nvPr/>
        </p:nvSpPr>
        <p:spPr bwMode="auto">
          <a:xfrm>
            <a:off x="304800" y="15240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0" sz="4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pPr algn="l"/>
            <a:r>
              <a:rPr lang="ja-JP" altLang="en-US" sz="2800" kern="0" dirty="0" smtClean="0">
                <a:latin typeface="Meiryo UI" panose="020B0604030504040204" pitchFamily="50" charset="-128"/>
                <a:ea typeface="Meiryo UI" panose="020B0604030504040204" pitchFamily="50" charset="-128"/>
              </a:rPr>
              <a:t>目次</a:t>
            </a:r>
            <a:endParaRPr lang="en-US" altLang="ja-JP" sz="2800"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69773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5" name="タイトル 1"/>
          <p:cNvSpPr txBox="1">
            <a:spLocks/>
          </p:cNvSpPr>
          <p:nvPr/>
        </p:nvSpPr>
        <p:spPr bwMode="auto">
          <a:xfrm>
            <a:off x="271849" y="85725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b="1" dirty="0" smtClean="0">
                <a:latin typeface="Meiryo UI" panose="020B0604030504040204" pitchFamily="50" charset="-128"/>
                <a:ea typeface="Meiryo UI" panose="020B0604030504040204" pitchFamily="50" charset="-128"/>
              </a:rPr>
              <a:t>1-3.</a:t>
            </a:r>
            <a:r>
              <a:rPr lang="ja-JP" altLang="en-US" b="1" dirty="0">
                <a:latin typeface="Meiryo UI" panose="020B0604030504040204" pitchFamily="50" charset="-128"/>
                <a:ea typeface="Meiryo UI" panose="020B0604030504040204" pitchFamily="50" charset="-128"/>
              </a:rPr>
              <a:t>既存サブシステムとの比較</a:t>
            </a:r>
            <a:endParaRPr lang="en-US" altLang="ja-JP" b="1" dirty="0">
              <a:latin typeface="Meiryo UI" panose="020B0604030504040204" pitchFamily="50" charset="-128"/>
              <a:ea typeface="Meiryo UI" panose="020B0604030504040204" pitchFamily="50" charset="-128"/>
            </a:endParaRPr>
          </a:p>
        </p:txBody>
      </p:sp>
      <p:sp>
        <p:nvSpPr>
          <p:cNvPr id="8" name="タイトル 1"/>
          <p:cNvSpPr txBox="1">
            <a:spLocks/>
          </p:cNvSpPr>
          <p:nvPr/>
        </p:nvSpPr>
        <p:spPr bwMode="auto">
          <a:xfrm>
            <a:off x="529280" y="1306212"/>
            <a:ext cx="6862119"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en-US" altLang="ja-JP" sz="2000" kern="0" dirty="0" smtClean="0">
                <a:latin typeface="Meiryo UI" panose="020B0604030504040204" pitchFamily="50" charset="-128"/>
                <a:ea typeface="Meiryo UI" panose="020B0604030504040204" pitchFamily="50" charset="-128"/>
              </a:rPr>
              <a:t>SLDV  </a:t>
            </a:r>
            <a:r>
              <a:rPr lang="ja-JP" altLang="en-US" sz="2000" kern="0" dirty="0" smtClean="0">
                <a:latin typeface="Meiryo UI" panose="020B0604030504040204" pitchFamily="50" charset="-128"/>
                <a:ea typeface="Meiryo UI" panose="020B0604030504040204" pitchFamily="50" charset="-128"/>
              </a:rPr>
              <a:t>サブシステムリファレンス　　</a:t>
            </a:r>
            <a:endParaRPr lang="en-US" altLang="ja-JP" sz="2000" kern="0" dirty="0">
              <a:latin typeface="Meiryo UI" panose="020B0604030504040204" pitchFamily="50" charset="-128"/>
              <a:ea typeface="Meiryo UI" panose="020B0604030504040204" pitchFamily="50" charset="-128"/>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65865"/>
            <a:ext cx="6448411" cy="2100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385617"/>
            <a:ext cx="2686050" cy="3060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テキスト ボックス 11"/>
          <p:cNvSpPr txBox="1"/>
          <p:nvPr/>
        </p:nvSpPr>
        <p:spPr>
          <a:xfrm>
            <a:off x="2279176" y="4146601"/>
            <a:ext cx="3362326" cy="307777"/>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この端の三角形で判別できる↑</a:t>
            </a:r>
            <a:endParaRPr kumimoji="1" lang="ja-JP" altLang="en-US" sz="1400" dirty="0">
              <a:latin typeface="Meiryo UI" panose="020B0604030504040204" pitchFamily="50" charset="-128"/>
              <a:ea typeface="Meiryo UI" panose="020B0604030504040204" pitchFamily="50" charset="-128"/>
            </a:endParaRPr>
          </a:p>
        </p:txBody>
      </p:sp>
      <p:sp>
        <p:nvSpPr>
          <p:cNvPr id="13" name="タイトル 1"/>
          <p:cNvSpPr txBox="1">
            <a:spLocks/>
          </p:cNvSpPr>
          <p:nvPr/>
        </p:nvSpPr>
        <p:spPr bwMode="auto">
          <a:xfrm>
            <a:off x="1193323" y="5257800"/>
            <a:ext cx="7948500" cy="1417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i="1" kern="0" dirty="0" smtClean="0">
                <a:latin typeface="Meiryo UI" panose="020B0604030504040204" pitchFamily="50" charset="-128"/>
                <a:ea typeface="Meiryo UI" panose="020B0604030504040204" pitchFamily="50" charset="-128"/>
              </a:rPr>
              <a:t>互換性あり</a:t>
            </a:r>
            <a:endParaRPr lang="en-US" altLang="ja-JP" i="1" kern="0" dirty="0" smtClean="0">
              <a:latin typeface="Meiryo UI" panose="020B0604030504040204" pitchFamily="50" charset="-128"/>
              <a:ea typeface="Meiryo UI" panose="020B0604030504040204" pitchFamily="50" charset="-128"/>
            </a:endParaRPr>
          </a:p>
          <a:p>
            <a:r>
              <a:rPr lang="ja-JP" altLang="en-US" i="1" kern="0" dirty="0" smtClean="0">
                <a:latin typeface="Meiryo UI" panose="020B0604030504040204" pitchFamily="50" charset="-128"/>
                <a:ea typeface="Meiryo UI" panose="020B0604030504040204" pitchFamily="50" charset="-128"/>
              </a:rPr>
              <a:t>ハーネスモデルとテスト結果を出力</a:t>
            </a:r>
            <a:endParaRPr lang="en-US" altLang="ja-JP" i="1" kern="0"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4876800" y="953868"/>
            <a:ext cx="4168129" cy="646331"/>
          </a:xfrm>
          <a:prstGeom prst="rect">
            <a:avLst/>
          </a:prstGeom>
          <a:noFill/>
        </p:spPr>
        <p:txBody>
          <a:bodyPr wrap="none" rtlCol="0">
            <a:spAutoFit/>
          </a:bodyPr>
          <a:lstStyle/>
          <a:p>
            <a:r>
              <a:rPr kumimoji="1" lang="ja-JP" altLang="en-US" dirty="0" smtClean="0">
                <a:solidFill>
                  <a:srgbClr val="FF0000"/>
                </a:solidFill>
              </a:rPr>
              <a:t>サブシステムリファレンスファイルではなく</a:t>
            </a:r>
            <a:endParaRPr kumimoji="1" lang="en-US" altLang="ja-JP" dirty="0" smtClean="0">
              <a:solidFill>
                <a:srgbClr val="FF0000"/>
              </a:solidFill>
            </a:endParaRPr>
          </a:p>
          <a:p>
            <a:r>
              <a:rPr kumimoji="1" lang="ja-JP" altLang="en-US" dirty="0" smtClean="0">
                <a:solidFill>
                  <a:srgbClr val="FF0000"/>
                </a:solidFill>
              </a:rPr>
              <a:t>呼び出し側から実行</a:t>
            </a:r>
            <a:endParaRPr kumimoji="1" lang="ja-JP" altLang="en-US" dirty="0">
              <a:solidFill>
                <a:srgbClr val="FF0000"/>
              </a:solidFill>
            </a:endParaRPr>
          </a:p>
        </p:txBody>
      </p:sp>
    </p:spTree>
    <p:extLst>
      <p:ext uri="{BB962C8B-B14F-4D97-AF65-F5344CB8AC3E}">
        <p14:creationId xmlns:p14="http://schemas.microsoft.com/office/powerpoint/2010/main" val="3808232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609600" y="1219200"/>
            <a:ext cx="6629400" cy="2862322"/>
          </a:xfrm>
          <a:prstGeom prst="rect">
            <a:avLst/>
          </a:prstGeom>
          <a:noFill/>
        </p:spPr>
        <p:txBody>
          <a:bodyPr wrap="square" rtlCol="0">
            <a:spAutoFit/>
          </a:bodyPr>
          <a:lstStyle/>
          <a:p>
            <a:endParaRPr lang="en-US" altLang="ja-JP" dirty="0">
              <a:latin typeface="Meiryo UI" panose="020B0604030504040204" pitchFamily="50" charset="-128"/>
              <a:ea typeface="Meiryo UI" panose="020B0604030504040204" pitchFamily="50" charset="-128"/>
            </a:endParaRPr>
          </a:p>
          <a:p>
            <a:r>
              <a:rPr lang="ja-JP" altLang="en-US" b="1" dirty="0" smtClean="0">
                <a:effectLst/>
                <a:latin typeface="Meiryo UI" panose="020B0604030504040204" pitchFamily="50" charset="-128"/>
                <a:ea typeface="Meiryo UI" panose="020B0604030504040204" pitchFamily="50" charset="-128"/>
              </a:rPr>
              <a:t>サブシステム→サブシステムリファレンス変換時に</a:t>
            </a:r>
            <a:endParaRPr lang="en-US" altLang="ja-JP" b="1" dirty="0" smtClean="0">
              <a:effectLst/>
              <a:latin typeface="Meiryo UI" panose="020B0604030504040204" pitchFamily="50" charset="-128"/>
              <a:ea typeface="Meiryo UI" panose="020B0604030504040204" pitchFamily="50" charset="-128"/>
            </a:endParaRPr>
          </a:p>
          <a:p>
            <a:r>
              <a:rPr lang="ja-JP" altLang="en-US" b="1" dirty="0" smtClean="0">
                <a:latin typeface="Meiryo UI" panose="020B0604030504040204" pitchFamily="50" charset="-128"/>
                <a:ea typeface="Meiryo UI" panose="020B0604030504040204" pitchFamily="50" charset="-128"/>
              </a:rPr>
              <a:t>選択する層の違いで影響あるか</a:t>
            </a:r>
            <a:endParaRPr lang="en-US" altLang="ja-JP" b="1" dirty="0" smtClean="0">
              <a:latin typeface="Meiryo UI" panose="020B0604030504040204" pitchFamily="50" charset="-128"/>
              <a:ea typeface="Meiryo UI" panose="020B0604030504040204" pitchFamily="50" charset="-128"/>
            </a:endParaRPr>
          </a:p>
          <a:p>
            <a:endParaRPr lang="en-US" altLang="ja-JP" dirty="0" smtClean="0">
              <a:effectLst/>
              <a:latin typeface="Meiryo UI" panose="020B0604030504040204" pitchFamily="50" charset="-128"/>
              <a:ea typeface="Meiryo UI" panose="020B0604030504040204" pitchFamily="50" charset="-128"/>
            </a:endParaRPr>
          </a:p>
          <a:p>
            <a:r>
              <a:rPr lang="ja-JP" altLang="en-US" dirty="0" smtClean="0">
                <a:effectLst/>
                <a:latin typeface="Meiryo UI" panose="020B0604030504040204" pitchFamily="50" charset="-128"/>
                <a:ea typeface="Meiryo UI" panose="020B0604030504040204" pitchFamily="50" charset="-128"/>
              </a:rPr>
              <a:t>実行結果</a:t>
            </a:r>
            <a:r>
              <a:rPr lang="ja-JP" altLang="en-US" dirty="0" smtClean="0">
                <a:latin typeface="Meiryo UI" panose="020B0604030504040204" pitchFamily="50" charset="-128"/>
                <a:ea typeface="Meiryo UI" panose="020B0604030504040204" pitchFamily="50" charset="-128"/>
              </a:rPr>
              <a:t>、</a:t>
            </a:r>
            <a:r>
              <a:rPr lang="ja-JP" altLang="en-US" dirty="0" smtClean="0">
                <a:effectLst/>
                <a:latin typeface="Meiryo UI" panose="020B0604030504040204" pitchFamily="50" charset="-128"/>
                <a:ea typeface="Meiryo UI" panose="020B0604030504040204" pitchFamily="50" charset="-128"/>
              </a:rPr>
              <a:t>生成コードの違い</a:t>
            </a:r>
            <a:endParaRPr lang="en-US" altLang="ja-JP" dirty="0" smtClean="0">
              <a:effectLst/>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→使用する際は用途に応じて選択層を選ぶことが必要かどうか確認</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effectLst/>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effectLst/>
              <a:latin typeface="Meiryo UI" panose="020B0604030504040204" pitchFamily="50" charset="-128"/>
              <a:ea typeface="Meiryo UI" panose="020B0604030504040204" pitchFamily="50" charset="-128"/>
            </a:endParaRPr>
          </a:p>
        </p:txBody>
      </p:sp>
      <p:sp>
        <p:nvSpPr>
          <p:cNvPr id="4" name="タイトル 1"/>
          <p:cNvSpPr txBox="1">
            <a:spLocks/>
          </p:cNvSpPr>
          <p:nvPr/>
        </p:nvSpPr>
        <p:spPr bwMode="auto">
          <a:xfrm>
            <a:off x="0" y="70485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b="1" kern="0" dirty="0" smtClean="0">
                <a:latin typeface="Meiryo UI" panose="020B0604030504040204" pitchFamily="50" charset="-128"/>
                <a:ea typeface="Meiryo UI" panose="020B0604030504040204" pitchFamily="50" charset="-128"/>
              </a:rPr>
              <a:t>　</a:t>
            </a:r>
            <a:r>
              <a:rPr lang="en-US" altLang="ja-JP" b="1" kern="0" dirty="0" smtClean="0">
                <a:latin typeface="Meiryo UI" panose="020B0604030504040204" pitchFamily="50" charset="-128"/>
                <a:ea typeface="Meiryo UI" panose="020B0604030504040204" pitchFamily="50" charset="-128"/>
              </a:rPr>
              <a:t>1-4.</a:t>
            </a:r>
            <a:r>
              <a:rPr lang="ja-JP" altLang="en-US" b="1" kern="0" dirty="0" smtClean="0">
                <a:latin typeface="Meiryo UI" panose="020B0604030504040204" pitchFamily="50" charset="-128"/>
                <a:ea typeface="Meiryo UI" panose="020B0604030504040204" pitchFamily="50" charset="-128"/>
              </a:rPr>
              <a:t>新規機能の評価</a:t>
            </a:r>
            <a:endParaRPr lang="en-US" altLang="ja-JP" b="1" kern="0" dirty="0">
              <a:latin typeface="Meiryo UI" panose="020B0604030504040204" pitchFamily="50" charset="-128"/>
              <a:ea typeface="Meiryo UI" panose="020B0604030504040204" pitchFamily="50" charset="-128"/>
            </a:endParaRPr>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91000"/>
            <a:ext cx="319087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4495800" y="3352800"/>
            <a:ext cx="3657600" cy="1524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431381"/>
            <a:ext cx="3124967" cy="1366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直線コネクタ 10"/>
          <p:cNvCxnSpPr/>
          <p:nvPr/>
        </p:nvCxnSpPr>
        <p:spPr bwMode="auto">
          <a:xfrm flipV="1">
            <a:off x="3276600" y="3352800"/>
            <a:ext cx="1219200" cy="1143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線コネクタ 15"/>
          <p:cNvCxnSpPr/>
          <p:nvPr/>
        </p:nvCxnSpPr>
        <p:spPr bwMode="auto">
          <a:xfrm flipV="1">
            <a:off x="3260124" y="4876800"/>
            <a:ext cx="1235676" cy="2378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13838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lang="en-US" altLang="ja-JP"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609600" y="1219200"/>
            <a:ext cx="6629400" cy="1200329"/>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結果</a:t>
            </a:r>
            <a:endParaRPr lang="en-US" altLang="ja-JP" dirty="0">
              <a:latin typeface="Meiryo UI" panose="020B0604030504040204" pitchFamily="50" charset="-128"/>
              <a:ea typeface="Meiryo UI" panose="020B0604030504040204" pitchFamily="50" charset="-128"/>
            </a:endParaRPr>
          </a:p>
          <a:p>
            <a:r>
              <a:rPr lang="ja-JP" altLang="en-US" dirty="0" smtClean="0">
                <a:effectLst/>
                <a:latin typeface="Meiryo UI" panose="020B0604030504040204" pitchFamily="50" charset="-128"/>
                <a:ea typeface="Meiryo UI" panose="020B0604030504040204" pitchFamily="50" charset="-128"/>
              </a:rPr>
              <a:t>ほぼ</a:t>
            </a:r>
            <a:r>
              <a:rPr lang="ja-JP" altLang="en-US" dirty="0" smtClean="0">
                <a:latin typeface="Meiryo UI" panose="020B0604030504040204" pitchFamily="50" charset="-128"/>
                <a:ea typeface="Meiryo UI" panose="020B0604030504040204" pitchFamily="50" charset="-128"/>
              </a:rPr>
              <a:t>同じコード生成結果</a:t>
            </a:r>
            <a:endParaRPr lang="en-US" altLang="ja-JP" dirty="0" smtClean="0">
              <a:effectLst/>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smtClean="0">
              <a:effectLst/>
              <a:latin typeface="Meiryo UI" panose="020B0604030504040204" pitchFamily="50" charset="-128"/>
              <a:ea typeface="Meiryo UI" panose="020B0604030504040204" pitchFamily="50" charset="-128"/>
            </a:endParaRPr>
          </a:p>
        </p:txBody>
      </p:sp>
      <p:sp>
        <p:nvSpPr>
          <p:cNvPr id="4" name="タイトル 1"/>
          <p:cNvSpPr txBox="1">
            <a:spLocks/>
          </p:cNvSpPr>
          <p:nvPr/>
        </p:nvSpPr>
        <p:spPr bwMode="auto">
          <a:xfrm>
            <a:off x="0" y="704850"/>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b="1" kern="0" dirty="0" smtClean="0">
                <a:latin typeface="Meiryo UI" panose="020B0604030504040204" pitchFamily="50" charset="-128"/>
                <a:ea typeface="Meiryo UI" panose="020B0604030504040204" pitchFamily="50" charset="-128"/>
              </a:rPr>
              <a:t>　</a:t>
            </a:r>
            <a:r>
              <a:rPr lang="en-US" altLang="ja-JP" b="1" kern="0" dirty="0" smtClean="0">
                <a:latin typeface="Meiryo UI" panose="020B0604030504040204" pitchFamily="50" charset="-128"/>
                <a:ea typeface="Meiryo UI" panose="020B0604030504040204" pitchFamily="50" charset="-128"/>
              </a:rPr>
              <a:t>1-4.</a:t>
            </a:r>
            <a:r>
              <a:rPr lang="ja-JP" altLang="en-US" b="1" kern="0" dirty="0" smtClean="0">
                <a:latin typeface="Meiryo UI" panose="020B0604030504040204" pitchFamily="50" charset="-128"/>
                <a:ea typeface="Meiryo UI" panose="020B0604030504040204" pitchFamily="50" charset="-128"/>
              </a:rPr>
              <a:t>新規機能の評価</a:t>
            </a:r>
            <a:endParaRPr lang="en-US" altLang="ja-JP" b="1" kern="0"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7391400" y="1819364"/>
            <a:ext cx="1676400" cy="3970318"/>
          </a:xfrm>
          <a:prstGeom prst="rect">
            <a:avLst/>
          </a:prstGeom>
          <a:noFill/>
        </p:spPr>
        <p:txBody>
          <a:bodyPr wrap="square" rtlCol="0">
            <a:spAutoFit/>
          </a:bodyPr>
          <a:lstStyle/>
          <a:p>
            <a:r>
              <a:rPr lang="en-US" altLang="ja-JP" sz="700" dirty="0" smtClean="0"/>
              <a:t>│  </a:t>
            </a:r>
            <a:r>
              <a:rPr lang="en-US" altLang="ja-JP" sz="700" dirty="0"/>
              <a:t>base_subsystem_ref.bat</a:t>
            </a:r>
          </a:p>
          <a:p>
            <a:r>
              <a:rPr lang="en-US" altLang="ja-JP" sz="700" dirty="0"/>
              <a:t>│  </a:t>
            </a:r>
            <a:r>
              <a:rPr lang="en-US" altLang="ja-JP" sz="700" dirty="0" err="1"/>
              <a:t>base_subsystem_ref.c</a:t>
            </a:r>
            <a:endParaRPr lang="en-US" altLang="ja-JP" sz="700" dirty="0"/>
          </a:p>
          <a:p>
            <a:r>
              <a:rPr lang="en-US" altLang="ja-JP" sz="700" dirty="0"/>
              <a:t>│  </a:t>
            </a:r>
            <a:r>
              <a:rPr lang="en-US" altLang="ja-JP" sz="700" dirty="0" err="1"/>
              <a:t>base_subsystem_ref.h</a:t>
            </a:r>
            <a:endParaRPr lang="en-US" altLang="ja-JP" sz="700" dirty="0"/>
          </a:p>
          <a:p>
            <a:r>
              <a:rPr lang="en-US" altLang="ja-JP" sz="700" dirty="0"/>
              <a:t>│  base_subsystem_ref.mk</a:t>
            </a:r>
          </a:p>
          <a:p>
            <a:r>
              <a:rPr lang="en-US" altLang="ja-JP" sz="700" dirty="0"/>
              <a:t>│  base_subsystem_ref.obj</a:t>
            </a:r>
          </a:p>
          <a:p>
            <a:r>
              <a:rPr lang="en-US" altLang="ja-JP" sz="700" dirty="0"/>
              <a:t>│  </a:t>
            </a:r>
            <a:r>
              <a:rPr lang="en-US" altLang="ja-JP" sz="700" dirty="0" err="1"/>
              <a:t>base_subsystem_ref.rsp</a:t>
            </a:r>
            <a:endParaRPr lang="en-US" altLang="ja-JP" sz="700" dirty="0"/>
          </a:p>
          <a:p>
            <a:r>
              <a:rPr lang="en-US" altLang="ja-JP" sz="700" dirty="0"/>
              <a:t>│  </a:t>
            </a:r>
            <a:r>
              <a:rPr lang="en-US" altLang="ja-JP" sz="700" dirty="0" err="1"/>
              <a:t>base_subsystem_ref_private.h</a:t>
            </a:r>
            <a:endParaRPr lang="en-US" altLang="ja-JP" sz="700" dirty="0"/>
          </a:p>
          <a:p>
            <a:r>
              <a:rPr lang="en-US" altLang="ja-JP" sz="700" dirty="0"/>
              <a:t>│  </a:t>
            </a:r>
            <a:r>
              <a:rPr lang="en-US" altLang="ja-JP" sz="700" dirty="0" err="1"/>
              <a:t>base_subsystem_ref_ref.rsp</a:t>
            </a:r>
            <a:endParaRPr lang="en-US" altLang="ja-JP" sz="700" dirty="0"/>
          </a:p>
          <a:p>
            <a:r>
              <a:rPr lang="en-US" altLang="ja-JP" sz="700" dirty="0"/>
              <a:t>│  </a:t>
            </a:r>
            <a:r>
              <a:rPr lang="en-US" altLang="ja-JP" sz="700" dirty="0" err="1"/>
              <a:t>base_subsystem_ref_types.h</a:t>
            </a:r>
            <a:endParaRPr lang="en-US" altLang="ja-JP" sz="700" dirty="0"/>
          </a:p>
          <a:p>
            <a:r>
              <a:rPr lang="en-US" altLang="ja-JP" sz="700" dirty="0"/>
              <a:t>│  </a:t>
            </a:r>
            <a:r>
              <a:rPr lang="en-US" altLang="ja-JP" sz="700" dirty="0" err="1"/>
              <a:t>buildInfo.mat</a:t>
            </a:r>
            <a:endParaRPr lang="en-US" altLang="ja-JP" sz="700" dirty="0"/>
          </a:p>
          <a:p>
            <a:r>
              <a:rPr lang="en-US" altLang="ja-JP" sz="700" dirty="0"/>
              <a:t>│  </a:t>
            </a:r>
            <a:r>
              <a:rPr lang="en-US" altLang="ja-JP" sz="700" dirty="0" err="1"/>
              <a:t>build_exception.mat</a:t>
            </a:r>
            <a:endParaRPr lang="en-US" altLang="ja-JP" sz="700" dirty="0"/>
          </a:p>
          <a:p>
            <a:r>
              <a:rPr lang="en-US" altLang="ja-JP" sz="700" dirty="0"/>
              <a:t>│  </a:t>
            </a:r>
            <a:r>
              <a:rPr lang="en-US" altLang="ja-JP" sz="700" dirty="0" err="1"/>
              <a:t>builtin_typeid_types.h</a:t>
            </a:r>
            <a:endParaRPr lang="en-US" altLang="ja-JP" sz="700" dirty="0"/>
          </a:p>
          <a:p>
            <a:r>
              <a:rPr lang="en-US" altLang="ja-JP" sz="700" dirty="0"/>
              <a:t>│  </a:t>
            </a:r>
            <a:r>
              <a:rPr lang="en-US" altLang="ja-JP" sz="700" dirty="0" err="1"/>
              <a:t>codedescriptor.dmr</a:t>
            </a:r>
            <a:endParaRPr lang="en-US" altLang="ja-JP" sz="700" dirty="0"/>
          </a:p>
          <a:p>
            <a:r>
              <a:rPr lang="en-US" altLang="ja-JP" sz="700" dirty="0"/>
              <a:t>│  </a:t>
            </a:r>
            <a:r>
              <a:rPr lang="en-US" altLang="ja-JP" sz="700" dirty="0" err="1"/>
              <a:t>codeInfo.mat</a:t>
            </a:r>
            <a:endParaRPr lang="en-US" altLang="ja-JP" sz="700" dirty="0"/>
          </a:p>
          <a:p>
            <a:r>
              <a:rPr lang="en-US" altLang="ja-JP" sz="700" dirty="0"/>
              <a:t>│  </a:t>
            </a:r>
            <a:r>
              <a:rPr lang="en-US" altLang="ja-JP" sz="700" dirty="0" err="1"/>
              <a:t>compileInfo.mat</a:t>
            </a:r>
            <a:endParaRPr lang="en-US" altLang="ja-JP" sz="700" dirty="0"/>
          </a:p>
          <a:p>
            <a:r>
              <a:rPr lang="en-US" altLang="ja-JP" sz="700" dirty="0"/>
              <a:t>│  defines.txt</a:t>
            </a:r>
          </a:p>
          <a:p>
            <a:r>
              <a:rPr lang="en-US" altLang="ja-JP" sz="700" dirty="0"/>
              <a:t>│  modelsources.txt</a:t>
            </a:r>
          </a:p>
          <a:p>
            <a:r>
              <a:rPr lang="en-US" altLang="ja-JP" sz="700" dirty="0"/>
              <a:t>│  </a:t>
            </a:r>
            <a:r>
              <a:rPr lang="en-US" altLang="ja-JP" sz="700" dirty="0" err="1"/>
              <a:t>multiword_types.h</a:t>
            </a:r>
            <a:endParaRPr lang="en-US" altLang="ja-JP" sz="700" dirty="0"/>
          </a:p>
          <a:p>
            <a:r>
              <a:rPr lang="en-US" altLang="ja-JP" sz="700" dirty="0"/>
              <a:t>│  </a:t>
            </a:r>
            <a:r>
              <a:rPr lang="en-US" altLang="ja-JP" sz="700" dirty="0" err="1"/>
              <a:t>rtGetInf.c</a:t>
            </a:r>
            <a:endParaRPr lang="en-US" altLang="ja-JP" sz="700" dirty="0"/>
          </a:p>
          <a:p>
            <a:r>
              <a:rPr lang="en-US" altLang="ja-JP" sz="700" dirty="0"/>
              <a:t>│  </a:t>
            </a:r>
            <a:r>
              <a:rPr lang="en-US" altLang="ja-JP" sz="700" dirty="0" err="1"/>
              <a:t>rtGetInf.h</a:t>
            </a:r>
            <a:endParaRPr lang="en-US" altLang="ja-JP" sz="700" dirty="0"/>
          </a:p>
          <a:p>
            <a:r>
              <a:rPr lang="en-US" altLang="ja-JP" sz="700" dirty="0"/>
              <a:t>│  rtGetInf.obj</a:t>
            </a:r>
          </a:p>
          <a:p>
            <a:r>
              <a:rPr lang="en-US" altLang="ja-JP" sz="700" dirty="0"/>
              <a:t>│  </a:t>
            </a:r>
            <a:r>
              <a:rPr lang="en-US" altLang="ja-JP" sz="700" dirty="0" err="1"/>
              <a:t>rtGetNaN.c</a:t>
            </a:r>
            <a:endParaRPr lang="en-US" altLang="ja-JP" sz="700" dirty="0"/>
          </a:p>
          <a:p>
            <a:r>
              <a:rPr lang="en-US" altLang="ja-JP" sz="700" dirty="0"/>
              <a:t>│  </a:t>
            </a:r>
            <a:r>
              <a:rPr lang="en-US" altLang="ja-JP" sz="700" dirty="0" err="1"/>
              <a:t>rtGetNaN.h</a:t>
            </a:r>
            <a:endParaRPr lang="en-US" altLang="ja-JP" sz="700" dirty="0"/>
          </a:p>
          <a:p>
            <a:r>
              <a:rPr lang="en-US" altLang="ja-JP" sz="700" dirty="0"/>
              <a:t>│  rtGetNaN.obj</a:t>
            </a:r>
          </a:p>
          <a:p>
            <a:r>
              <a:rPr lang="en-US" altLang="ja-JP" sz="700" dirty="0"/>
              <a:t>│  </a:t>
            </a:r>
            <a:r>
              <a:rPr lang="en-US" altLang="ja-JP" sz="700" dirty="0" err="1"/>
              <a:t>rtmodel.h</a:t>
            </a:r>
            <a:endParaRPr lang="en-US" altLang="ja-JP" sz="700" dirty="0"/>
          </a:p>
          <a:p>
            <a:r>
              <a:rPr lang="en-US" altLang="ja-JP" sz="700" dirty="0"/>
              <a:t>│  </a:t>
            </a:r>
            <a:r>
              <a:rPr lang="en-US" altLang="ja-JP" sz="700" dirty="0" err="1"/>
              <a:t>rtwtypes.h</a:t>
            </a:r>
            <a:endParaRPr lang="en-US" altLang="ja-JP" sz="700" dirty="0"/>
          </a:p>
          <a:p>
            <a:r>
              <a:rPr lang="en-US" altLang="ja-JP" sz="700" dirty="0"/>
              <a:t>│  </a:t>
            </a:r>
            <a:r>
              <a:rPr lang="en-US" altLang="ja-JP" sz="700" dirty="0" err="1"/>
              <a:t>rtwtypeschksum.mat</a:t>
            </a:r>
            <a:endParaRPr lang="en-US" altLang="ja-JP" sz="700" dirty="0"/>
          </a:p>
          <a:p>
            <a:r>
              <a:rPr lang="en-US" altLang="ja-JP" sz="700" dirty="0"/>
              <a:t>│  </a:t>
            </a:r>
            <a:r>
              <a:rPr lang="en-US" altLang="ja-JP" sz="700" dirty="0" err="1"/>
              <a:t>rtw_proj.tmw</a:t>
            </a:r>
            <a:endParaRPr lang="en-US" altLang="ja-JP" sz="700" dirty="0"/>
          </a:p>
          <a:p>
            <a:r>
              <a:rPr lang="en-US" altLang="ja-JP" sz="700" dirty="0"/>
              <a:t>│  rt_logging.obj</a:t>
            </a:r>
          </a:p>
          <a:p>
            <a:r>
              <a:rPr lang="en-US" altLang="ja-JP" sz="700" dirty="0"/>
              <a:t>│  rt_main.obj</a:t>
            </a:r>
          </a:p>
          <a:p>
            <a:r>
              <a:rPr lang="en-US" altLang="ja-JP" sz="700" dirty="0"/>
              <a:t>│  </a:t>
            </a:r>
            <a:r>
              <a:rPr lang="en-US" altLang="ja-JP" sz="700" dirty="0" err="1"/>
              <a:t>rt_nonfinite.c</a:t>
            </a:r>
            <a:endParaRPr lang="en-US" altLang="ja-JP" sz="700" dirty="0"/>
          </a:p>
          <a:p>
            <a:r>
              <a:rPr lang="en-US" altLang="ja-JP" sz="700" dirty="0"/>
              <a:t>│  </a:t>
            </a:r>
            <a:r>
              <a:rPr lang="en-US" altLang="ja-JP" sz="700" dirty="0" err="1"/>
              <a:t>rt_nonfinite.h</a:t>
            </a:r>
            <a:endParaRPr lang="en-US" altLang="ja-JP" sz="700" dirty="0"/>
          </a:p>
          <a:p>
            <a:r>
              <a:rPr lang="en-US" altLang="ja-JP" sz="700" dirty="0"/>
              <a:t>│  rt_nonfinite.obj</a:t>
            </a:r>
          </a:p>
          <a:p>
            <a:r>
              <a:rPr lang="en-US" altLang="ja-JP" sz="700" dirty="0"/>
              <a:t>│</a:t>
            </a:r>
          </a:p>
          <a:p>
            <a:r>
              <a:rPr lang="en-US" altLang="ja-JP" sz="700" dirty="0"/>
              <a:t>└─</a:t>
            </a:r>
            <a:r>
              <a:rPr lang="en-US" altLang="ja-JP" sz="700" dirty="0" err="1"/>
              <a:t>tmwinternal</a:t>
            </a:r>
            <a:endParaRPr lang="en-US" altLang="ja-JP" sz="700" dirty="0"/>
          </a:p>
          <a:p>
            <a:r>
              <a:rPr lang="en-US" altLang="ja-JP" sz="700" dirty="0"/>
              <a:t>        simulink_cache.xml</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85" y="2209800"/>
            <a:ext cx="3457215" cy="2978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244" y="2286000"/>
            <a:ext cx="3190864" cy="2566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8932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サブシステムリファレンス</a:t>
            </a:r>
            <a:endParaRPr kumimoji="1" lang="ja-JP"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109" b="17185"/>
          <a:stretch/>
        </p:blipFill>
        <p:spPr bwMode="auto">
          <a:xfrm>
            <a:off x="457200" y="1371600"/>
            <a:ext cx="6477000" cy="5001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6902681" y="1981200"/>
            <a:ext cx="2241319" cy="2308324"/>
          </a:xfrm>
          <a:prstGeom prst="rect">
            <a:avLst/>
          </a:prstGeom>
          <a:noFill/>
        </p:spPr>
        <p:txBody>
          <a:bodyPr wrap="none" rtlCol="0">
            <a:spAutoFit/>
          </a:bodyPr>
          <a:lstStyle/>
          <a:p>
            <a:r>
              <a:rPr kumimoji="1" lang="ja-JP" altLang="en-US" dirty="0" smtClean="0"/>
              <a:t>呼び出し側に</a:t>
            </a:r>
            <a:endParaRPr kumimoji="1" lang="en-US" altLang="ja-JP" dirty="0" smtClean="0"/>
          </a:p>
          <a:p>
            <a:r>
              <a:rPr lang="ja-JP" altLang="en-US" dirty="0" smtClean="0"/>
              <a:t>サンプリング周期の</a:t>
            </a:r>
            <a:endParaRPr lang="en-US" altLang="ja-JP" dirty="0" smtClean="0"/>
          </a:p>
          <a:p>
            <a:r>
              <a:rPr kumimoji="1" lang="ja-JP" altLang="en-US" dirty="0"/>
              <a:t>設定</a:t>
            </a:r>
            <a:r>
              <a:rPr kumimoji="1" lang="ja-JP" altLang="en-US" dirty="0" smtClean="0"/>
              <a:t>がある。</a:t>
            </a:r>
            <a:endParaRPr kumimoji="1" lang="en-US" altLang="ja-JP" dirty="0" smtClean="0"/>
          </a:p>
          <a:p>
            <a:endParaRPr lang="en-US" altLang="ja-JP" dirty="0"/>
          </a:p>
          <a:p>
            <a:r>
              <a:rPr kumimoji="1" lang="ja-JP" altLang="en-US" dirty="0" smtClean="0"/>
              <a:t>呼び出しごとに</a:t>
            </a:r>
            <a:endParaRPr kumimoji="1" lang="en-US" altLang="ja-JP" dirty="0" smtClean="0"/>
          </a:p>
          <a:p>
            <a:r>
              <a:rPr lang="ja-JP" altLang="en-US" dirty="0" smtClean="0"/>
              <a:t>異なるサンプリング</a:t>
            </a:r>
            <a:endParaRPr lang="en-US" altLang="ja-JP" dirty="0" smtClean="0"/>
          </a:p>
          <a:p>
            <a:r>
              <a:rPr kumimoji="1" lang="ja-JP" altLang="en-US" dirty="0" smtClean="0"/>
              <a:t>の設定もできるようだ</a:t>
            </a:r>
            <a:endParaRPr kumimoji="1" lang="en-US" altLang="ja-JP" dirty="0" smtClean="0"/>
          </a:p>
          <a:p>
            <a:endParaRPr kumimoji="1" lang="ja-JP" altLang="en-US" dirty="0"/>
          </a:p>
        </p:txBody>
      </p:sp>
      <p:sp>
        <p:nvSpPr>
          <p:cNvPr id="5" name="タイトル 1"/>
          <p:cNvSpPr txBox="1">
            <a:spLocks/>
          </p:cNvSpPr>
          <p:nvPr/>
        </p:nvSpPr>
        <p:spPr bwMode="auto">
          <a:xfrm>
            <a:off x="228600" y="726869"/>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r>
              <a:rPr lang="ja-JP" altLang="en-US" b="1" kern="0" dirty="0" smtClean="0">
                <a:latin typeface="Meiryo UI" panose="020B0604030504040204" pitchFamily="50" charset="-128"/>
                <a:ea typeface="Meiryo UI" panose="020B0604030504040204" pitchFamily="50" charset="-128"/>
              </a:rPr>
              <a:t>　</a:t>
            </a:r>
            <a:r>
              <a:rPr lang="en-US" altLang="ja-JP" b="1" kern="0" dirty="0" smtClean="0">
                <a:latin typeface="Meiryo UI" panose="020B0604030504040204" pitchFamily="50" charset="-128"/>
                <a:ea typeface="Meiryo UI" panose="020B0604030504040204" pitchFamily="50" charset="-128"/>
              </a:rPr>
              <a:t>1-5</a:t>
            </a:r>
            <a:r>
              <a:rPr lang="en-US" altLang="ja-JP" b="1" kern="0" dirty="0" smtClean="0">
                <a:latin typeface="Meiryo UI" panose="020B0604030504040204" pitchFamily="50" charset="-128"/>
                <a:ea typeface="Meiryo UI" panose="020B0604030504040204" pitchFamily="50" charset="-128"/>
              </a:rPr>
              <a:t>.</a:t>
            </a:r>
            <a:r>
              <a:rPr lang="ja-JP" altLang="en-US" b="1" kern="0" dirty="0" smtClean="0">
                <a:latin typeface="Meiryo UI" panose="020B0604030504040204" pitchFamily="50" charset="-128"/>
                <a:ea typeface="Meiryo UI" panose="020B0604030504040204" pitchFamily="50" charset="-128"/>
              </a:rPr>
              <a:t>サンプリング周期の違い</a:t>
            </a:r>
            <a:endParaRPr lang="en-US" altLang="ja-JP" b="1"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12397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1-6.</a:t>
            </a:r>
            <a:r>
              <a:rPr lang="ja-JP" altLang="en-US" dirty="0">
                <a:latin typeface="Meiryo UI" panose="020B0604030504040204" pitchFamily="50" charset="-128"/>
                <a:ea typeface="Meiryo UI" panose="020B0604030504040204" pitchFamily="50" charset="-128"/>
              </a:rPr>
              <a:t>使い方</a:t>
            </a:r>
            <a:r>
              <a:rPr lang="ja-JP" altLang="en-US" dirty="0" smtClean="0">
                <a:latin typeface="Meiryo UI" panose="020B0604030504040204" pitchFamily="50" charset="-128"/>
                <a:ea typeface="Meiryo UI" panose="020B0604030504040204" pitchFamily="50" charset="-128"/>
              </a:rPr>
              <a:t>詳細</a:t>
            </a:r>
            <a:endParaRPr kumimoji="1" lang="ja-JP" altLang="en-US" dirty="0"/>
          </a:p>
        </p:txBody>
      </p:sp>
    </p:spTree>
    <p:extLst>
      <p:ext uri="{BB962C8B-B14F-4D97-AF65-F5344CB8AC3E}">
        <p14:creationId xmlns:p14="http://schemas.microsoft.com/office/powerpoint/2010/main" val="2299923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サブシステムから直接参照のモデルの指定</a:t>
            </a:r>
            <a:endParaRPr lang="en-US" altLang="ja-JP" sz="3600" dirty="0" smtClean="0"/>
          </a:p>
        </p:txBody>
      </p:sp>
    </p:spTree>
    <p:extLst>
      <p:ext uri="{BB962C8B-B14F-4D97-AF65-F5344CB8AC3E}">
        <p14:creationId xmlns:p14="http://schemas.microsoft.com/office/powerpoint/2010/main" val="317012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a:latin typeface="ＭＳ Ｐゴシック" charset="-128"/>
              </a:rPr>
              <a:t>サブシステムを既</a:t>
            </a:r>
            <a:r>
              <a:rPr lang="ja-JP" altLang="en-US" sz="2000" dirty="0" smtClean="0">
                <a:latin typeface="ＭＳ Ｐゴシック" charset="-128"/>
              </a:rPr>
              <a:t>にある</a:t>
            </a:r>
            <a:r>
              <a:rPr lang="ja-JP" altLang="en-US" sz="2000" dirty="0">
                <a:latin typeface="ＭＳ Ｐゴシック" charset="-128"/>
              </a:rPr>
              <a:t>サブシステム参照の</a:t>
            </a:r>
            <a:r>
              <a:rPr lang="ja-JP" altLang="en-US" sz="2000" dirty="0" smtClean="0">
                <a:latin typeface="ＭＳ Ｐゴシック" charset="-128"/>
              </a:rPr>
              <a:t>モデルに変換</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smtClean="0"/>
              <a:t>GUI</a:t>
            </a:r>
            <a:r>
              <a:rPr lang="ja-JP" altLang="en-US" sz="2000" dirty="0" smtClean="0"/>
              <a:t>上からサブシステムブロックを直接変換することはできない。</a:t>
            </a:r>
            <a:endParaRPr lang="en-US" altLang="ja-JP" sz="2000" dirty="0" smtClean="0"/>
          </a:p>
          <a:p>
            <a:pPr eaLnBrk="1" hangingPunct="1">
              <a:lnSpc>
                <a:spcPct val="80000"/>
              </a:lnSpc>
              <a:buNone/>
            </a:pPr>
            <a:r>
              <a:rPr lang="ja-JP" altLang="en-US" sz="2000" dirty="0"/>
              <a:t>　</a:t>
            </a:r>
            <a:r>
              <a:rPr lang="ja-JP" altLang="en-US" sz="2000" dirty="0" smtClean="0"/>
              <a:t>→コマンドでなら変換が可能</a:t>
            </a:r>
            <a:r>
              <a:rPr lang="en-US" altLang="ja-JP" sz="2000" dirty="0" smtClean="0"/>
              <a:t>(</a:t>
            </a:r>
            <a:r>
              <a:rPr lang="ja-JP" altLang="en-US" sz="2000" dirty="0" smtClean="0"/>
              <a:t>プロパティ名</a:t>
            </a:r>
            <a:r>
              <a:rPr lang="en-US" altLang="ja-JP" sz="2000" dirty="0"/>
              <a:t>:</a:t>
            </a:r>
            <a:r>
              <a:rPr lang="en-US" altLang="ja-JP" sz="2000" dirty="0" err="1"/>
              <a:t>ReferencedSubsystem</a:t>
            </a:r>
            <a:r>
              <a:rPr lang="en-US" altLang="ja-JP" sz="2000" dirty="0"/>
              <a:t>)</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変換前サブシステムブロック　　　　　　　　　　　　　変換後サブシステムブロック</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（サブシステム参照）</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実行コマンド</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760" y="3048000"/>
            <a:ext cx="14097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1499" y="3239271"/>
            <a:ext cx="13144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8686" y="5086351"/>
            <a:ext cx="538162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右矢印 2"/>
          <p:cNvSpPr/>
          <p:nvPr/>
        </p:nvSpPr>
        <p:spPr bwMode="auto">
          <a:xfrm>
            <a:off x="3896502" y="3274028"/>
            <a:ext cx="1145057" cy="433000"/>
          </a:xfrm>
          <a:prstGeom prst="rightArrow">
            <a:avLst/>
          </a:prstGeom>
          <a:solidFill>
            <a:srgbClr val="00B0F0"/>
          </a:solidFill>
          <a:ln w="15875" cap="flat" cmpd="sng" algn="ctr">
            <a:solidFill>
              <a:srgbClr val="0000FF"/>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spTree>
    <p:extLst>
      <p:ext uri="{BB962C8B-B14F-4D97-AF65-F5344CB8AC3E}">
        <p14:creationId xmlns:p14="http://schemas.microsoft.com/office/powerpoint/2010/main" val="35430092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56991"/>
            <a:ext cx="7407275" cy="338554"/>
          </a:xfrm>
        </p:spPr>
        <p:txBody>
          <a:bodyPr/>
          <a:lstStyle/>
          <a:p>
            <a:pPr eaLnBrk="1" hangingPunct="1">
              <a:lnSpc>
                <a:spcPct val="80000"/>
              </a:lnSpc>
            </a:pPr>
            <a:r>
              <a:rPr lang="ja-JP" altLang="en-US" sz="2000" dirty="0" smtClean="0"/>
              <a:t>プロパティ：</a:t>
            </a:r>
            <a:r>
              <a:rPr lang="en-US" altLang="ja-JP" sz="2000" dirty="0" err="1" smtClean="0"/>
              <a:t>ReferencedSubsystem</a:t>
            </a:r>
            <a:r>
              <a:rPr lang="ja-JP" altLang="en-US" sz="2000" dirty="0" smtClean="0"/>
              <a:t>について</a:t>
            </a:r>
            <a:endParaRPr lang="en-US" altLang="ja-JP" sz="2000" dirty="0"/>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ja-JP" sz="2000" dirty="0" err="1" smtClean="0"/>
              <a:t>ReferencedSubsystem</a:t>
            </a:r>
            <a:r>
              <a:rPr lang="ja-JP" altLang="en-US" sz="2000" dirty="0" smtClean="0"/>
              <a:t>の設定を「文字無し」にすると、サブシステム参照を空のサブシステムにすることができる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　サブシステム参照　　　　　　　　　　　　　コマンド実行後サブシステムブロック</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実行コマンド</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434" y="3031009"/>
            <a:ext cx="13144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右矢印 2"/>
          <p:cNvSpPr/>
          <p:nvPr/>
        </p:nvSpPr>
        <p:spPr bwMode="auto">
          <a:xfrm>
            <a:off x="3138621" y="3166934"/>
            <a:ext cx="1145057" cy="433000"/>
          </a:xfrm>
          <a:prstGeom prst="rightArrow">
            <a:avLst/>
          </a:prstGeom>
          <a:solidFill>
            <a:srgbClr val="00B0F0"/>
          </a:solidFill>
          <a:ln w="15875" cap="flat" cmpd="sng" algn="ctr">
            <a:solidFill>
              <a:srgbClr val="0000FF"/>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353" y="3031009"/>
            <a:ext cx="31527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5655" y="4799570"/>
            <a:ext cx="47053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8569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マスクについて</a:t>
            </a:r>
            <a:endParaRPr lang="en-US" altLang="ja-JP" sz="3600" dirty="0" smtClean="0"/>
          </a:p>
        </p:txBody>
      </p:sp>
    </p:spTree>
    <p:extLst>
      <p:ext uri="{BB962C8B-B14F-4D97-AF65-F5344CB8AC3E}">
        <p14:creationId xmlns:p14="http://schemas.microsoft.com/office/powerpoint/2010/main" val="3814048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マスクの作成方法その１</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１．すでにマスクされているサブシステムを参照化する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　　　　　　参照化前：</a:t>
            </a: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　　　　　　参照化後：</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　すでにマスク化されているため、外見上の変化がわからない。</a:t>
            </a:r>
            <a:endParaRPr lang="en-US" altLang="ja-JP" sz="2000" dirty="0" smtClean="0"/>
          </a:p>
          <a:p>
            <a:pPr eaLnBrk="1" hangingPunct="1">
              <a:lnSpc>
                <a:spcPct val="80000"/>
              </a:lnSpc>
              <a:buFont typeface="Wingdings" pitchFamily="2" charset="2"/>
              <a:buNone/>
            </a:pPr>
            <a:r>
              <a:rPr lang="ja-JP" altLang="en-US" sz="2000" dirty="0"/>
              <a:t>　マスク</a:t>
            </a:r>
            <a:r>
              <a:rPr lang="ja-JP" altLang="en-US" sz="2000" dirty="0" smtClean="0"/>
              <a:t>内部でのパスを見ればサブシステム参照かどうかわかる。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924" y="2235188"/>
            <a:ext cx="360997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48" y="3149588"/>
            <a:ext cx="366712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9075" y="5130788"/>
            <a:ext cx="25336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5342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サブシステムのパラメータの変化</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サブシステムの設定パラメータにサブシステム参照のタブが増えている。</a:t>
            </a:r>
            <a:endParaRPr lang="en-US" altLang="ja-JP" sz="2000" dirty="0" smtClean="0"/>
          </a:p>
          <a:p>
            <a:pPr eaLnBrk="1" hangingPunct="1">
              <a:lnSpc>
                <a:spcPct val="80000"/>
              </a:lnSpc>
              <a:buFont typeface="Wingdings" pitchFamily="2" charset="2"/>
              <a:buNone/>
            </a:pPr>
            <a:r>
              <a:rPr lang="ja-JP" altLang="en-US" sz="2000" dirty="0" smtClean="0"/>
              <a:t>→サブシステム参照はパラメータ値としてはサブシステムと同じ。</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a:t>
            </a:r>
            <a:r>
              <a:rPr lang="en-US" altLang="ja-JP" sz="2000" dirty="0" smtClean="0"/>
              <a:t>R2019a</a:t>
            </a:r>
            <a:r>
              <a:rPr lang="ja-JP" altLang="en-US" sz="2000" dirty="0" smtClean="0"/>
              <a:t>　　　　　　　　　　　　　　　　　　　</a:t>
            </a:r>
            <a:r>
              <a:rPr lang="en-US" altLang="ja-JP" sz="2000" dirty="0" smtClean="0"/>
              <a:t>R2019b</a:t>
            </a:r>
            <a:endParaRPr lang="en-US" altLang="ja-JP" sz="2000" dirty="0"/>
          </a:p>
        </p:txBody>
      </p:sp>
      <p:pic>
        <p:nvPicPr>
          <p:cNvPr id="4" name="図 3"/>
          <p:cNvPicPr>
            <a:picLocks noChangeAspect="1"/>
          </p:cNvPicPr>
          <p:nvPr/>
        </p:nvPicPr>
        <p:blipFill>
          <a:blip r:embed="rId3"/>
          <a:stretch>
            <a:fillRect/>
          </a:stretch>
        </p:blipFill>
        <p:spPr>
          <a:xfrm>
            <a:off x="4644818" y="2697773"/>
            <a:ext cx="3586413" cy="3265851"/>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188" y="2697773"/>
            <a:ext cx="3551516" cy="3265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1289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t>マスクの作成方法その２</a:t>
            </a:r>
            <a:endParaRPr lang="ja-JP" altLang="en-US" sz="18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２．サブシステム参照のファイルを開き以下のアイコン</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「モデル化→コンポーネント→モデルマスクの作成」</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　マスク化前：</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　マスク化後：</a:t>
            </a:r>
            <a:endParaRPr lang="en-US" altLang="ja-JP" sz="2000" dirty="0"/>
          </a:p>
          <a:p>
            <a:pPr eaLnBrk="1" hangingPunct="1">
              <a:lnSpc>
                <a:spcPct val="80000"/>
              </a:lnSpc>
              <a:buFont typeface="Wingdings" pitchFamily="2" charset="2"/>
              <a:buNone/>
            </a:pPr>
            <a:endParaRPr lang="en-US" altLang="ja-JP" sz="20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5" y="3350129"/>
            <a:ext cx="363855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5" y="2112835"/>
            <a:ext cx="2270125" cy="4273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25" y="4545517"/>
            <a:ext cx="37528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6428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ブロック右クリックでのマスクの作成</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a:t>サブシステム</a:t>
            </a:r>
            <a:r>
              <a:rPr lang="ja-JP" altLang="en-US" sz="2000" dirty="0" smtClean="0"/>
              <a:t>参照</a:t>
            </a:r>
            <a:r>
              <a:rPr lang="ja-JP" altLang="en-US" sz="2000" dirty="0"/>
              <a:t>ブロック</a:t>
            </a:r>
            <a:r>
              <a:rPr lang="ja-JP" altLang="en-US" sz="2000" dirty="0" smtClean="0"/>
              <a:t>自体をマスクにすることはできない。</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・サブシステム参照ブロックを右クリックした場合のマスク作成</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a:t>
            </a:r>
            <a:r>
              <a:rPr lang="en-US" altLang="ja-JP" sz="2000" dirty="0" smtClean="0"/>
              <a:t>Ex</a:t>
            </a:r>
            <a:r>
              <a:rPr lang="ja-JP" altLang="en-US" sz="2000" dirty="0" smtClean="0"/>
              <a:t>）モデル参照ブロックを右クリックした場合のマスク作成</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同じ参照を行っているブロックであるが、挙動が違う。</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66963"/>
            <a:ext cx="731520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370388"/>
            <a:ext cx="62865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10281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補足：モデル参照ブロックのマスク</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モデル参照ブロックを右クリックしてマスクパラメータを設定しただけでは、モデル内部に値を渡すことはできない。</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別途設定が必要であるようです。</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・参照モデル先の「モデルマスク」機能で作成した場合は値を渡すことが可能。</a:t>
            </a:r>
            <a:endParaRPr lang="en-US" altLang="ja-JP" sz="2000" dirty="0" smtClean="0"/>
          </a:p>
          <a:p>
            <a:pPr eaLnBrk="1" hangingPunct="1">
              <a:lnSpc>
                <a:spcPct val="80000"/>
              </a:lnSpc>
              <a:buFont typeface="Wingdings" pitchFamily="2" charset="2"/>
              <a:buNone/>
            </a:pPr>
            <a:r>
              <a:rPr lang="ja-JP" altLang="en-US" sz="2000" dirty="0" smtClean="0"/>
              <a:t>　　</a:t>
            </a:r>
            <a:r>
              <a:rPr lang="ja-JP" altLang="en-US" sz="2000" u="sng" dirty="0" smtClean="0"/>
              <a:t>モデルの引数設定を行ったパラメータが必要</a:t>
            </a:r>
            <a:endParaRPr lang="en-US" altLang="ja-JP" sz="2000" u="sng"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 y="1980973"/>
            <a:ext cx="65436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9837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マスクの解除方法</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マスク解除方法</a:t>
            </a:r>
            <a:endParaRPr lang="en-US" altLang="ja-JP" sz="2000" dirty="0" smtClean="0"/>
          </a:p>
          <a:p>
            <a:pPr eaLnBrk="1" hangingPunct="1">
              <a:lnSpc>
                <a:spcPct val="80000"/>
              </a:lnSpc>
              <a:buFont typeface="Wingdings" pitchFamily="2" charset="2"/>
              <a:buNone/>
            </a:pPr>
            <a:r>
              <a:rPr lang="en-US" altLang="ja-JP" sz="2000" dirty="0" smtClean="0"/>
              <a:t>1.</a:t>
            </a:r>
          </a:p>
          <a:p>
            <a:pPr eaLnBrk="1" hangingPunct="1">
              <a:lnSpc>
                <a:spcPct val="80000"/>
              </a:lnSpc>
              <a:buFont typeface="Wingdings" pitchFamily="2" charset="2"/>
              <a:buNone/>
            </a:pPr>
            <a:r>
              <a:rPr lang="ja-JP" altLang="en-US" sz="2000" dirty="0"/>
              <a:t>以下</a:t>
            </a:r>
            <a:r>
              <a:rPr lang="ja-JP" altLang="en-US" sz="2000" dirty="0" smtClean="0"/>
              <a:t>のアイコンをクリックしてマスク編集画面を開く。</a:t>
            </a:r>
            <a:endParaRPr lang="en-US" altLang="ja-JP" sz="2000" dirty="0"/>
          </a:p>
          <a:p>
            <a:pPr eaLnBrk="1" hangingPunct="1">
              <a:lnSpc>
                <a:spcPct val="80000"/>
              </a:lnSpc>
              <a:buFont typeface="Wingdings" pitchFamily="2" charset="2"/>
              <a:buNone/>
            </a:pPr>
            <a:r>
              <a:rPr lang="ja-JP" altLang="en-US" sz="2000" dirty="0" smtClean="0"/>
              <a:t>「モデル化→コンポーネント→モデルマスクの編集」</a:t>
            </a:r>
            <a:endParaRPr lang="en-US" altLang="ja-JP" sz="2000" dirty="0" smtClean="0"/>
          </a:p>
          <a:p>
            <a:pPr eaLnBrk="1" hangingPunct="1">
              <a:lnSpc>
                <a:spcPct val="80000"/>
              </a:lnSpc>
              <a:buFont typeface="Wingdings" pitchFamily="2" charset="2"/>
              <a:buNone/>
            </a:pPr>
            <a:r>
              <a:rPr lang="en-US" altLang="ja-JP" sz="2000" dirty="0" smtClean="0"/>
              <a:t>(</a:t>
            </a:r>
            <a:r>
              <a:rPr lang="en-US" altLang="ja-JP" sz="2000" dirty="0" err="1" smtClean="0"/>
              <a:t>SubsystemReference</a:t>
            </a:r>
            <a:r>
              <a:rPr lang="ja-JP" altLang="en-US" sz="2000" dirty="0" smtClean="0"/>
              <a:t>ブロックを右クリックでも可</a:t>
            </a:r>
            <a:r>
              <a:rPr lang="en-US" altLang="ja-JP" sz="2000" dirty="0" smtClean="0"/>
              <a:t>)</a:t>
            </a:r>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en-US" altLang="ja-JP" sz="2000" dirty="0" smtClean="0"/>
              <a:t>2.</a:t>
            </a:r>
          </a:p>
          <a:p>
            <a:pPr eaLnBrk="1" hangingPunct="1">
              <a:lnSpc>
                <a:spcPct val="80000"/>
              </a:lnSpc>
              <a:buFont typeface="Wingdings" pitchFamily="2" charset="2"/>
              <a:buNone/>
            </a:pPr>
            <a:r>
              <a:rPr lang="ja-JP" altLang="en-US" sz="2000" dirty="0"/>
              <a:t>編集</a:t>
            </a:r>
            <a:r>
              <a:rPr lang="ja-JP" altLang="en-US" sz="2000" dirty="0" smtClean="0"/>
              <a:t>画面下部ボタン</a:t>
            </a:r>
            <a:endParaRPr lang="en-US" altLang="ja-JP" sz="2000" dirty="0" smtClean="0"/>
          </a:p>
          <a:p>
            <a:pPr eaLnBrk="1" hangingPunct="1">
              <a:lnSpc>
                <a:spcPct val="80000"/>
              </a:lnSpc>
              <a:buFont typeface="Wingdings" pitchFamily="2" charset="2"/>
              <a:buNone/>
            </a:pPr>
            <a:r>
              <a:rPr lang="ja-JP" altLang="en-US" sz="2000" dirty="0" smtClean="0"/>
              <a:t>「マスクの解除」を選択する。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en-US" altLang="ja-JP" sz="2000" dirty="0" smtClean="0"/>
              <a:t>3.</a:t>
            </a:r>
            <a:endParaRPr lang="en-US" altLang="ja-JP" sz="2000" dirty="0"/>
          </a:p>
          <a:p>
            <a:pPr eaLnBrk="1" hangingPunct="1">
              <a:lnSpc>
                <a:spcPct val="80000"/>
              </a:lnSpc>
              <a:buFont typeface="Wingdings" pitchFamily="2" charset="2"/>
              <a:buNone/>
            </a:pPr>
            <a:r>
              <a:rPr lang="ja-JP" altLang="en-US" sz="2000" dirty="0" smtClean="0"/>
              <a:t>モデルを保存で反映する。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913" y="1076325"/>
            <a:ext cx="2619375"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5824" y="3035299"/>
            <a:ext cx="2411159" cy="3327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5524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サブシステム参照の変換・展開</a:t>
            </a:r>
            <a:endParaRPr lang="en-US" altLang="ja-JP" sz="3600" dirty="0" smtClean="0"/>
          </a:p>
        </p:txBody>
      </p:sp>
    </p:spTree>
    <p:extLst>
      <p:ext uri="{BB962C8B-B14F-4D97-AF65-F5344CB8AC3E}">
        <p14:creationId xmlns:p14="http://schemas.microsoft.com/office/powerpoint/2010/main" val="23895572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サブシステム参照の変換</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サブシステム参照をクリックした状態で、以下の場所</a:t>
            </a:r>
            <a:endParaRPr lang="en-US" altLang="ja-JP" sz="2000" dirty="0" smtClean="0"/>
          </a:p>
          <a:p>
            <a:pPr eaLnBrk="1" hangingPunct="1">
              <a:lnSpc>
                <a:spcPct val="80000"/>
              </a:lnSpc>
              <a:buFont typeface="Wingdings" pitchFamily="2" charset="2"/>
              <a:buNone/>
            </a:pPr>
            <a:r>
              <a:rPr lang="ja-JP" altLang="en-US" sz="2000" dirty="0" smtClean="0"/>
              <a:t>「</a:t>
            </a:r>
            <a:r>
              <a:rPr lang="en-US" altLang="ja-JP" sz="2000" dirty="0" smtClean="0"/>
              <a:t>SUBSYSTEM</a:t>
            </a:r>
            <a:r>
              <a:rPr lang="ja-JP" altLang="en-US" sz="2000" dirty="0" smtClean="0"/>
              <a:t>ブロック→変換」</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変換先：モデル参照、バリアントサブシステム</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062" y="3266474"/>
            <a:ext cx="4592637" cy="2243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9915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サブシステム参照からモデル参照への変換</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・モデル参照への変換</a:t>
            </a:r>
            <a:endParaRPr lang="en-US" altLang="ja-JP" sz="2000" dirty="0" smtClean="0"/>
          </a:p>
          <a:p>
            <a:pPr eaLnBrk="1" hangingPunct="1">
              <a:lnSpc>
                <a:spcPct val="80000"/>
              </a:lnSpc>
              <a:buFont typeface="Wingdings" pitchFamily="2" charset="2"/>
              <a:buNone/>
            </a:pPr>
            <a:r>
              <a:rPr lang="ja-JP" altLang="en-US" sz="2000" dirty="0" smtClean="0"/>
              <a:t>　モデル参照変換アドバイザーが起動し、設定値に問題がなければ変換される。</a:t>
            </a:r>
            <a:endParaRPr lang="en-US" altLang="ja-JP" sz="2000" dirty="0" smtClean="0"/>
          </a:p>
          <a:p>
            <a:pPr eaLnBrk="1" hangingPunct="1">
              <a:lnSpc>
                <a:spcPct val="80000"/>
              </a:lnSpc>
              <a:buFont typeface="Wingdings" pitchFamily="2" charset="2"/>
              <a:buNone/>
            </a:pPr>
            <a:r>
              <a:rPr lang="ja-JP" altLang="en-US" sz="2000" dirty="0" smtClean="0"/>
              <a:t>　</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663" y="2313161"/>
            <a:ext cx="6523037" cy="3662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692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4"/>
            <a:ext cx="7407275" cy="400110"/>
          </a:xfrm>
        </p:spPr>
        <p:txBody>
          <a:bodyPr/>
          <a:lstStyle/>
          <a:p>
            <a:pPr eaLnBrk="1" hangingPunct="1"/>
            <a:r>
              <a:rPr lang="ja-JP" altLang="en-US" sz="2000" dirty="0" smtClean="0">
                <a:latin typeface="ＭＳ Ｐゴシック" charset="-128"/>
              </a:rPr>
              <a:t>サブシステム参照からバリアントサブシステムへの変換</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・バリアントサブシステムへの変換</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サブシステム参照ブロック自体がバリアントサブシステム内部に入る形となる。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外観　　　　　　　　　　　　　　　　　　　　　　　内部</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3250388"/>
            <a:ext cx="342900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9387" y="3312300"/>
            <a:ext cx="263842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34978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サブシステム参照の展開</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None/>
            </a:pPr>
            <a:r>
              <a:rPr lang="ja-JP" altLang="en-US" sz="2000" dirty="0" smtClean="0"/>
              <a:t>サブシステム</a:t>
            </a:r>
            <a:r>
              <a:rPr lang="ja-JP" altLang="en-US" sz="2000" dirty="0"/>
              <a:t>参照をクリックした状態で、以下の場所</a:t>
            </a:r>
            <a:endParaRPr lang="en-US" altLang="ja-JP" sz="2000" dirty="0"/>
          </a:p>
          <a:p>
            <a:pPr eaLnBrk="1" hangingPunct="1">
              <a:lnSpc>
                <a:spcPct val="80000"/>
              </a:lnSpc>
              <a:buNone/>
            </a:pPr>
            <a:r>
              <a:rPr lang="ja-JP" altLang="en-US" sz="2000" dirty="0"/>
              <a:t>「</a:t>
            </a:r>
            <a:r>
              <a:rPr lang="en-US" altLang="ja-JP" sz="2000" dirty="0"/>
              <a:t>SUBSYSTEM</a:t>
            </a:r>
            <a:r>
              <a:rPr lang="ja-JP" altLang="en-US" sz="2000" dirty="0"/>
              <a:t>ブロック</a:t>
            </a:r>
            <a:r>
              <a:rPr lang="ja-JP" altLang="en-US" sz="2000" dirty="0" smtClean="0"/>
              <a:t>→</a:t>
            </a:r>
            <a:r>
              <a:rPr lang="ja-JP" altLang="en-US" sz="2000" dirty="0"/>
              <a:t>展開</a:t>
            </a:r>
            <a:r>
              <a:rPr lang="ja-JP" altLang="en-US" sz="2000" dirty="0" smtClean="0"/>
              <a:t>」</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2421448"/>
            <a:ext cx="63912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8715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a:latin typeface="ＭＳ Ｐゴシック" charset="-128"/>
              </a:rPr>
              <a:t>サブシステム参照の展開</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サブシステム参照の展開前</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サブシステム参照の展開後</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None/>
            </a:pPr>
            <a:r>
              <a:rPr lang="ja-JP" altLang="en-US" sz="2000" dirty="0"/>
              <a:t>サブシステム参照をサブシステムに変換するということはできない</a:t>
            </a:r>
            <a:r>
              <a:rPr lang="ja-JP" altLang="en-US" sz="2000" dirty="0" smtClean="0"/>
              <a:t>。</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2183532"/>
            <a:ext cx="30384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49" y="3661364"/>
            <a:ext cx="401002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946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編集時のロック</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複数参照されているサブシステム参照を編集する際、編集を行っている場所以外のサブシステム参照ブロック・サブシステム参照モデルがロックされる。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編集前</a:t>
            </a:r>
            <a:endParaRPr lang="en-US" altLang="ja-JP" sz="2000" dirty="0"/>
          </a:p>
          <a:p>
            <a:pPr eaLnBrk="1" hangingPunct="1">
              <a:lnSpc>
                <a:spcPct val="80000"/>
              </a:lnSpc>
              <a:buFont typeface="Wingdings" pitchFamily="2" charset="2"/>
              <a:buNone/>
            </a:pPr>
            <a:r>
              <a:rPr lang="ja-JP" altLang="en-US" sz="2000" dirty="0"/>
              <a:t>　</a:t>
            </a:r>
            <a:r>
              <a:rPr lang="ja-JP" altLang="en-US" sz="2000" dirty="0" smtClean="0"/>
              <a:t>　　　　　　参照元のサブシステム参照　　　　　　　　参照先サブシステムモデル</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a:t>
            </a:r>
            <a:r>
              <a:rPr lang="en-US" altLang="ja-JP" sz="2000" dirty="0" smtClean="0"/>
              <a:t>1</a:t>
            </a:r>
            <a:r>
              <a:rPr lang="ja-JP" altLang="en-US" sz="2000" dirty="0" smtClean="0"/>
              <a:t>つ目　　　　　　　　　　　　　</a:t>
            </a:r>
            <a:r>
              <a:rPr lang="en-US" altLang="ja-JP" sz="2000" dirty="0" smtClean="0"/>
              <a:t>2</a:t>
            </a:r>
            <a:r>
              <a:rPr lang="ja-JP" altLang="en-US" sz="2000" dirty="0" smtClean="0"/>
              <a:t>つ目</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en-US" altLang="ja-JP" sz="2000" dirty="0" smtClean="0"/>
              <a:t>2</a:t>
            </a:r>
            <a:r>
              <a:rPr lang="ja-JP" altLang="en-US" sz="2000" dirty="0" smtClean="0"/>
              <a:t>つ目の</a:t>
            </a:r>
            <a:r>
              <a:rPr lang="en-US" altLang="ja-JP" sz="2000" dirty="0" smtClean="0"/>
              <a:t>Constant</a:t>
            </a:r>
            <a:r>
              <a:rPr lang="ja-JP" altLang="en-US" sz="2000" dirty="0" smtClean="0"/>
              <a:t>ブロックの定数値を書き換える。</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12" y="3294235"/>
            <a:ext cx="25812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5358" y="3350098"/>
            <a:ext cx="260032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0761" y="3270681"/>
            <a:ext cx="2333625"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円/楕円 1"/>
          <p:cNvSpPr/>
          <p:nvPr/>
        </p:nvSpPr>
        <p:spPr bwMode="auto">
          <a:xfrm>
            <a:off x="3435179" y="4184822"/>
            <a:ext cx="601362" cy="489124"/>
          </a:xfrm>
          <a:prstGeom prst="ellipse">
            <a:avLst/>
          </a:prstGeom>
          <a:noFill/>
          <a:ln w="38100"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spTree>
    <p:extLst>
      <p:ext uri="{BB962C8B-B14F-4D97-AF65-F5344CB8AC3E}">
        <p14:creationId xmlns:p14="http://schemas.microsoft.com/office/powerpoint/2010/main" val="6744377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a:t>ライブラリ</a:t>
            </a:r>
            <a:r>
              <a:rPr lang="ja-JP" altLang="en-US" sz="3600" dirty="0" smtClean="0"/>
              <a:t>について</a:t>
            </a:r>
            <a:endParaRPr lang="en-US" altLang="ja-JP" sz="3600" dirty="0" smtClean="0"/>
          </a:p>
        </p:txBody>
      </p:sp>
    </p:spTree>
    <p:extLst>
      <p:ext uri="{BB962C8B-B14F-4D97-AF65-F5344CB8AC3E}">
        <p14:creationId xmlns:p14="http://schemas.microsoft.com/office/powerpoint/2010/main" val="36805399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ライブラリのロックの可否</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ライブラリに以下２つのサブシステム・サブシステム</a:t>
            </a:r>
            <a:r>
              <a:rPr lang="ja-JP" altLang="en-US" sz="2000" dirty="0"/>
              <a:t>リファレンス</a:t>
            </a:r>
            <a:r>
              <a:rPr lang="ja-JP" altLang="en-US" sz="2000" dirty="0" smtClean="0"/>
              <a:t>を配置し、モデルにコピー。</a:t>
            </a:r>
            <a:endParaRPr lang="en-US" altLang="ja-JP" sz="2000" dirty="0" smtClean="0"/>
          </a:p>
          <a:p>
            <a:pPr eaLnBrk="1" hangingPunct="1">
              <a:lnSpc>
                <a:spcPct val="80000"/>
              </a:lnSpc>
              <a:buFont typeface="Wingdings" pitchFamily="2" charset="2"/>
              <a:buNone/>
            </a:pPr>
            <a:r>
              <a:rPr lang="ja-JP" altLang="en-US" sz="2000" dirty="0" smtClean="0"/>
              <a:t>サブシステム側だけリンクが付いている状態となる。</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ライブラリ　　　　　　　　　　　　　　　　　　　モデル</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101" y="3068362"/>
            <a:ext cx="227647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413" y="3068362"/>
            <a:ext cx="243840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4262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4"/>
            <a:ext cx="7407275" cy="400110"/>
          </a:xfrm>
        </p:spPr>
        <p:txBody>
          <a:bodyPr/>
          <a:lstStyle/>
          <a:p>
            <a:pPr eaLnBrk="1" hangingPunct="1"/>
            <a:r>
              <a:rPr lang="ja-JP" altLang="en-US" sz="2000" dirty="0">
                <a:latin typeface="ＭＳ Ｐゴシック" charset="-128"/>
              </a:rPr>
              <a:t>ライブラリのロックの可否</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リンクステータスを見ると、サブシステム側だけ</a:t>
            </a:r>
            <a:r>
              <a:rPr lang="en-US" altLang="ja-JP" sz="2000" dirty="0" smtClean="0"/>
              <a:t>’resolved’</a:t>
            </a:r>
            <a:r>
              <a:rPr lang="ja-JP" altLang="en-US" sz="2000" dirty="0" smtClean="0"/>
              <a:t>となっている。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768" y="3183649"/>
            <a:ext cx="3648075"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461" y="2774074"/>
            <a:ext cx="243840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10282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サブシステムの中にサブシステム参照ブロックを配置した場合、内部のサブシステム参照の位置は動かせなくなるが、サブシステム参照ブロック自体は編集可能</a:t>
            </a:r>
            <a:endParaRPr lang="en-US" altLang="ja-JP" sz="2000" dirty="0" smtClean="0"/>
          </a:p>
          <a:p>
            <a:pPr eaLnBrk="1" hangingPunct="1">
              <a:lnSpc>
                <a:spcPct val="80000"/>
              </a:lnSpc>
              <a:buFont typeface="Wingdings" pitchFamily="2" charset="2"/>
              <a:buNone/>
            </a:pPr>
            <a:r>
              <a:rPr lang="ja-JP" altLang="en-US" sz="2000" dirty="0"/>
              <a:t>ライブラリ</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モデル　　　　　　　　　　　　　　　　　　　　　内部のサブシステム参照のプロパティ</a:t>
            </a:r>
            <a:endParaRPr lang="en-US" altLang="ja-JP" sz="2000" dirty="0"/>
          </a:p>
          <a:p>
            <a:pPr eaLnBrk="1" hangingPunct="1">
              <a:lnSpc>
                <a:spcPct val="80000"/>
              </a:lnSpc>
              <a:buFont typeface="Wingdings" pitchFamily="2" charset="2"/>
              <a:buNone/>
            </a:pPr>
            <a:endParaRPr lang="en-US" altLang="ja-JP" sz="20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257" y="2544725"/>
            <a:ext cx="24860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4" name="Rectangle 2"/>
          <p:cNvSpPr>
            <a:spLocks noGrp="1" noChangeArrowheads="1"/>
          </p:cNvSpPr>
          <p:nvPr>
            <p:ph type="title"/>
          </p:nvPr>
        </p:nvSpPr>
        <p:spPr>
          <a:xfrm>
            <a:off x="1150938" y="426212"/>
            <a:ext cx="7407275" cy="400110"/>
          </a:xfrm>
        </p:spPr>
        <p:txBody>
          <a:bodyPr/>
          <a:lstStyle/>
          <a:p>
            <a:pPr eaLnBrk="1" hangingPunct="1"/>
            <a:r>
              <a:rPr lang="ja-JP" altLang="en-US" sz="2000" dirty="0">
                <a:latin typeface="ＭＳ Ｐゴシック" charset="-128"/>
              </a:rPr>
              <a:t>サブシステム</a:t>
            </a:r>
            <a:r>
              <a:rPr lang="ja-JP" altLang="en-US" sz="2000" dirty="0" smtClean="0">
                <a:latin typeface="ＭＳ Ｐゴシック" charset="-128"/>
              </a:rPr>
              <a:t>参照をサブシステムで包括</a:t>
            </a:r>
          </a:p>
        </p:txBody>
      </p:sp>
      <p:sp>
        <p:nvSpPr>
          <p:cNvPr id="2" name="角丸四角形吹き出し 1"/>
          <p:cNvSpPr/>
          <p:nvPr/>
        </p:nvSpPr>
        <p:spPr bwMode="auto">
          <a:xfrm>
            <a:off x="4780674" y="2270225"/>
            <a:ext cx="3490638" cy="991993"/>
          </a:xfrm>
          <a:prstGeom prst="wedgeRoundRectCallout">
            <a:avLst>
              <a:gd name="adj1" fmla="val -131842"/>
              <a:gd name="adj2" fmla="val 30449"/>
              <a:gd name="adj3" fmla="val 16667"/>
            </a:avLst>
          </a:prstGeom>
          <a:solidFill>
            <a:schemeClr val="bg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0362" y="2376837"/>
            <a:ext cx="3131261" cy="77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296" y="4708825"/>
            <a:ext cx="257175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60362" y="4308387"/>
            <a:ext cx="1872805" cy="2000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7051589" y="5123782"/>
            <a:ext cx="1491049" cy="369332"/>
          </a:xfrm>
          <a:prstGeom prst="rect">
            <a:avLst/>
          </a:prstGeom>
          <a:noFill/>
        </p:spPr>
        <p:txBody>
          <a:bodyPr wrap="square" rtlCol="0">
            <a:spAutoFit/>
          </a:bodyPr>
          <a:lstStyle/>
          <a:p>
            <a:r>
              <a:rPr kumimoji="1" lang="ja-JP" altLang="en-US" dirty="0" smtClean="0"/>
              <a:t>編集が可能</a:t>
            </a:r>
            <a:endParaRPr kumimoji="1" lang="ja-JP" altLang="en-US" dirty="0"/>
          </a:p>
        </p:txBody>
      </p:sp>
    </p:spTree>
    <p:extLst>
      <p:ext uri="{BB962C8B-B14F-4D97-AF65-F5344CB8AC3E}">
        <p14:creationId xmlns:p14="http://schemas.microsoft.com/office/powerpoint/2010/main" val="24859117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a:latin typeface="ＭＳ Ｐゴシック" charset="-128"/>
              </a:rPr>
              <a:t>サブシステム参照をサブシステムで包括</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ライブラリモデルの設定で、リンクをロックすればプロパティ編集不可能にできる。</a:t>
            </a:r>
            <a:endParaRPr lang="en-US" altLang="ja-JP" sz="2000" dirty="0" smtClean="0"/>
          </a:p>
          <a:p>
            <a:pPr eaLnBrk="1" hangingPunct="1">
              <a:lnSpc>
                <a:spcPct val="80000"/>
              </a:lnSpc>
              <a:buFont typeface="Wingdings" pitchFamily="2" charset="2"/>
              <a:buNone/>
            </a:pPr>
            <a:r>
              <a:rPr lang="en-US" altLang="ja-JP" sz="2000" dirty="0">
                <a:solidFill>
                  <a:srgbClr val="FF0000"/>
                </a:solidFill>
              </a:rPr>
              <a:t>※</a:t>
            </a:r>
            <a:r>
              <a:rPr lang="ja-JP" altLang="en-US" sz="2000" dirty="0" smtClean="0">
                <a:solidFill>
                  <a:srgbClr val="FF0000"/>
                </a:solidFill>
              </a:rPr>
              <a:t>サブシステム参照の内部は編集可能</a:t>
            </a:r>
            <a:endParaRPr lang="en-US" altLang="ja-JP" sz="2000" dirty="0" smtClean="0">
              <a:solidFill>
                <a:srgbClr val="FF0000"/>
              </a:solidFill>
            </a:endParaRPr>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サブシステム参照ブロックのリンクステータスは</a:t>
            </a:r>
            <a:endParaRPr lang="en-US" altLang="ja-JP" sz="2000" dirty="0" smtClean="0"/>
          </a:p>
          <a:p>
            <a:pPr eaLnBrk="1" hangingPunct="1">
              <a:lnSpc>
                <a:spcPct val="80000"/>
              </a:lnSpc>
              <a:buFont typeface="Wingdings" pitchFamily="2" charset="2"/>
              <a:buNone/>
            </a:pPr>
            <a:r>
              <a:rPr lang="ja-JP" altLang="en-US" sz="2000" dirty="0" smtClean="0"/>
              <a:t>「</a:t>
            </a:r>
            <a:r>
              <a:rPr lang="en-US" altLang="ja-JP" sz="2000" dirty="0" smtClean="0"/>
              <a:t>implicit</a:t>
            </a:r>
            <a:r>
              <a:rPr lang="ja-JP" altLang="en-US" sz="2000" dirty="0" smtClean="0"/>
              <a:t>」となっている。</a:t>
            </a:r>
            <a:endParaRPr lang="en-US" altLang="ja-JP" sz="2000" dirty="0" smtClean="0"/>
          </a:p>
          <a:p>
            <a:pPr eaLnBrk="1" hangingPunct="1">
              <a:lnSpc>
                <a:spcPct val="80000"/>
              </a:lnSpc>
              <a:buFont typeface="Wingdings" pitchFamily="2" charset="2"/>
              <a:buNone/>
            </a:pPr>
            <a:endParaRPr lang="en-US" altLang="ja-JP"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809" y="1985319"/>
            <a:ext cx="2705145" cy="2876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74" y="2973859"/>
            <a:ext cx="1751740" cy="899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角丸四角形吹き出し 1"/>
          <p:cNvSpPr/>
          <p:nvPr/>
        </p:nvSpPr>
        <p:spPr bwMode="auto">
          <a:xfrm>
            <a:off x="2243351" y="2486921"/>
            <a:ext cx="2023849" cy="981203"/>
          </a:xfrm>
          <a:prstGeom prst="wedgeRoundRectCallout">
            <a:avLst>
              <a:gd name="adj1" fmla="val -84008"/>
              <a:gd name="adj2" fmla="val 37580"/>
              <a:gd name="adj3" fmla="val 16667"/>
            </a:avLst>
          </a:prstGeom>
          <a:solidFill>
            <a:schemeClr val="bg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5105" y="2523043"/>
            <a:ext cx="1687340" cy="920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bwMode="auto">
          <a:xfrm flipV="1">
            <a:off x="3781168" y="1985319"/>
            <a:ext cx="2156641" cy="815546"/>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p:cNvCxnSpPr/>
          <p:nvPr/>
        </p:nvCxnSpPr>
        <p:spPr bwMode="auto">
          <a:xfrm>
            <a:off x="3781168" y="2800865"/>
            <a:ext cx="2156641" cy="1977081"/>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240919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a:latin typeface="ＭＳ Ｐゴシック" charset="-128"/>
              </a:rPr>
              <a:t>サブシステム参照をサブシステムで包括</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注意点</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内部のサブシステム参照自体を編集した場合</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→ライブラリ側とサブシステム参照両方保存しないといけない</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a:t>保存しなかった場合</a:t>
            </a:r>
            <a:endParaRPr lang="en-US" altLang="ja-JP" sz="2000" dirty="0" smtClean="0"/>
          </a:p>
          <a:p>
            <a:pPr eaLnBrk="1" hangingPunct="1">
              <a:lnSpc>
                <a:spcPct val="80000"/>
              </a:lnSpc>
              <a:buFont typeface="Wingdings" pitchFamily="2" charset="2"/>
              <a:buNone/>
            </a:pPr>
            <a:r>
              <a:rPr lang="ja-JP" altLang="en-US" sz="2000" dirty="0" smtClean="0"/>
              <a:t>　　下図のように更新がうまく行われず結線が切れてしまう。</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内部の</a:t>
            </a:r>
            <a:r>
              <a:rPr lang="en-US" altLang="ja-JP" sz="2000" dirty="0"/>
              <a:t>Constant</a:t>
            </a:r>
            <a:r>
              <a:rPr lang="ja-JP" altLang="en-US" sz="2000" dirty="0" smtClean="0"/>
              <a:t>ブロックの定数値を書き換えただけ</a:t>
            </a:r>
            <a:r>
              <a:rPr lang="en-US" altLang="ja-JP" sz="2000" dirty="0" smtClean="0"/>
              <a:t>(</a:t>
            </a:r>
            <a:r>
              <a:rPr lang="ja-JP" altLang="en-US" sz="2000" dirty="0" smtClean="0"/>
              <a:t>インターフェイスの変更なし</a:t>
            </a:r>
            <a:r>
              <a:rPr lang="en-US" altLang="ja-JP" sz="2000" dirty="0" smtClean="0"/>
              <a:t>)</a:t>
            </a:r>
            <a:r>
              <a:rPr lang="ja-JP" altLang="en-US" sz="2000" dirty="0" smtClean="0"/>
              <a:t>でも発生する。</a:t>
            </a:r>
            <a:endParaRPr lang="en-US" altLang="ja-JP" sz="20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23" y="4374162"/>
            <a:ext cx="28098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吹き出し 5"/>
          <p:cNvSpPr/>
          <p:nvPr/>
        </p:nvSpPr>
        <p:spPr bwMode="auto">
          <a:xfrm>
            <a:off x="3874443" y="3883560"/>
            <a:ext cx="3242148" cy="981203"/>
          </a:xfrm>
          <a:prstGeom prst="wedgeRoundRectCallout">
            <a:avLst>
              <a:gd name="adj1" fmla="val -105774"/>
              <a:gd name="adj2" fmla="val 42618"/>
              <a:gd name="adj3" fmla="val 16667"/>
            </a:avLst>
          </a:prstGeom>
          <a:solidFill>
            <a:schemeClr val="bg1"/>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210" y="3981065"/>
            <a:ext cx="3162429" cy="760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73557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テストハーネスについて</a:t>
            </a:r>
            <a:endParaRPr lang="en-US" altLang="ja-JP" sz="3600" dirty="0" smtClean="0"/>
          </a:p>
        </p:txBody>
      </p:sp>
    </p:spTree>
    <p:extLst>
      <p:ext uri="{BB962C8B-B14F-4D97-AF65-F5344CB8AC3E}">
        <p14:creationId xmlns:p14="http://schemas.microsoft.com/office/powerpoint/2010/main" val="11975229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en-US" altLang="ja-JP" sz="2000" dirty="0" err="1" smtClean="0">
                <a:latin typeface="ＭＳ Ｐゴシック" charset="-128"/>
              </a:rPr>
              <a:t>SubsystemReference</a:t>
            </a:r>
            <a:r>
              <a:rPr lang="ja-JP" altLang="en-US" sz="2000" dirty="0" smtClean="0">
                <a:latin typeface="ＭＳ Ｐゴシック" charset="-128"/>
              </a:rPr>
              <a:t>ブロック自体のテストハーネス</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サブシステム参照自体のテストハーネスを作成することはできないようです。</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また、</a:t>
            </a:r>
            <a:r>
              <a:rPr lang="en-US" altLang="ja-JP" sz="2000" dirty="0" err="1" smtClean="0"/>
              <a:t>SubsystemReference</a:t>
            </a:r>
            <a:r>
              <a:rPr lang="ja-JP" altLang="en-US" sz="2000" dirty="0" smtClean="0"/>
              <a:t>ブロック自体をテストハーネス化しようとしてもエラーとなります。</a:t>
            </a:r>
            <a:endParaRPr lang="en-US" altLang="ja-JP" sz="2000" dirty="0"/>
          </a:p>
          <a:p>
            <a:pPr eaLnBrk="1" hangingPunct="1">
              <a:lnSpc>
                <a:spcPct val="80000"/>
              </a:lnSpc>
              <a:buFont typeface="Wingdings" pitchFamily="2" charset="2"/>
              <a:buNone/>
            </a:pPr>
            <a:endParaRPr lang="en-US" altLang="ja-JP" sz="20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2844800"/>
            <a:ext cx="665797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9524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4"/>
            <a:ext cx="7407275" cy="400110"/>
          </a:xfrm>
        </p:spPr>
        <p:txBody>
          <a:bodyPr/>
          <a:lstStyle/>
          <a:p>
            <a:pPr eaLnBrk="1" hangingPunct="1"/>
            <a:r>
              <a:rPr lang="en-US" altLang="ja-JP" sz="2000" dirty="0" err="1">
                <a:latin typeface="ＭＳ Ｐゴシック" charset="-128"/>
              </a:rPr>
              <a:t>SubsystemReference</a:t>
            </a:r>
            <a:r>
              <a:rPr lang="ja-JP" altLang="en-US" sz="2000" dirty="0" smtClean="0">
                <a:latin typeface="ＭＳ Ｐゴシック" charset="-128"/>
              </a:rPr>
              <a:t>ブロックを含んだブロックの</a:t>
            </a:r>
            <a:r>
              <a:rPr lang="ja-JP" altLang="en-US" sz="2000" dirty="0">
                <a:latin typeface="ＭＳ Ｐゴシック" charset="-128"/>
              </a:rPr>
              <a:t>テストハーネス</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ただし、サブシステム参照をサブシステムの中に収めた場合、その外側のサブシステムはテストハーネスを作成することが可能。</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サブシステムの内部</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2232025"/>
            <a:ext cx="593407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7" y="4102100"/>
            <a:ext cx="320992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44201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4"/>
            <a:ext cx="7407275" cy="400110"/>
          </a:xfrm>
        </p:spPr>
        <p:txBody>
          <a:bodyPr/>
          <a:lstStyle/>
          <a:p>
            <a:pPr eaLnBrk="1" hangingPunct="1"/>
            <a:r>
              <a:rPr lang="ja-JP" altLang="en-US" sz="2000" dirty="0" smtClean="0">
                <a:latin typeface="ＭＳ Ｐゴシック" charset="-128"/>
              </a:rPr>
              <a:t>モデル参照ブロック</a:t>
            </a:r>
            <a:r>
              <a:rPr lang="ja-JP" altLang="en-US" sz="2000" dirty="0">
                <a:latin typeface="ＭＳ Ｐゴシック" charset="-128"/>
              </a:rPr>
              <a:t>のテストハーネス</a:t>
            </a:r>
            <a:endParaRPr lang="ja-JP" altLang="en-US" sz="20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同じ参照系のブロックでも、モデル参照の場合はブロック単体で作成可能</a:t>
            </a: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1941513"/>
            <a:ext cx="556260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6619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編集時のロック</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複数参照されているサブシステム参照を編集する際、編集を行っている場所以外のサブシステム参照ブロック・サブシステム参照モデルがロックされる。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編集時</a:t>
            </a:r>
            <a:endParaRPr lang="en-US" altLang="ja-JP" sz="2000" dirty="0"/>
          </a:p>
          <a:p>
            <a:pPr eaLnBrk="1" hangingPunct="1">
              <a:lnSpc>
                <a:spcPct val="80000"/>
              </a:lnSpc>
              <a:buFont typeface="Wingdings" pitchFamily="2" charset="2"/>
              <a:buNone/>
            </a:pPr>
            <a:r>
              <a:rPr lang="ja-JP" altLang="en-US" sz="2000" dirty="0"/>
              <a:t>　</a:t>
            </a:r>
            <a:r>
              <a:rPr lang="ja-JP" altLang="en-US" sz="2000" dirty="0" smtClean="0"/>
              <a:t>　　　　　　参照元のサブシステム参照　　　　　　　　参照先サブシステムモデル</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a:t>
            </a:r>
            <a:r>
              <a:rPr lang="en-US" altLang="ja-JP" sz="2000" dirty="0" smtClean="0"/>
              <a:t>1</a:t>
            </a:r>
            <a:r>
              <a:rPr lang="ja-JP" altLang="en-US" sz="2000" dirty="0" smtClean="0"/>
              <a:t>つ目　　　　　　　　　　　　　</a:t>
            </a:r>
            <a:r>
              <a:rPr lang="en-US" altLang="ja-JP" sz="2000" dirty="0" smtClean="0"/>
              <a:t>2</a:t>
            </a:r>
            <a:r>
              <a:rPr lang="ja-JP" altLang="en-US" sz="2000" dirty="0" smtClean="0"/>
              <a:t>つ目</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en-US" altLang="ja-JP" sz="2000" dirty="0"/>
              <a:t>1</a:t>
            </a:r>
            <a:r>
              <a:rPr lang="ja-JP" altLang="en-US" sz="2000" dirty="0"/>
              <a:t>つ目</a:t>
            </a:r>
            <a:r>
              <a:rPr lang="ja-JP" altLang="en-US" sz="2000" dirty="0" smtClean="0"/>
              <a:t>のサブシステム参照と参照先サブシステムモデルにロックがかかり編集ができなくなる。</a:t>
            </a:r>
            <a:endParaRPr lang="en-US" altLang="ja-JP" sz="2000" dirty="0" smtClean="0"/>
          </a:p>
          <a:p>
            <a:pPr eaLnBrk="1" hangingPunct="1">
              <a:lnSpc>
                <a:spcPct val="80000"/>
              </a:lnSpc>
              <a:buFont typeface="Wingdings" pitchFamily="2" charset="2"/>
              <a:buNone/>
            </a:pPr>
            <a:endParaRPr lang="en-US" altLang="ja-JP" sz="200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598" y="3318306"/>
            <a:ext cx="26289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円/楕円 1"/>
          <p:cNvSpPr/>
          <p:nvPr/>
        </p:nvSpPr>
        <p:spPr bwMode="auto">
          <a:xfrm>
            <a:off x="3435179" y="4184822"/>
            <a:ext cx="601362" cy="489124"/>
          </a:xfrm>
          <a:prstGeom prst="ellipse">
            <a:avLst/>
          </a:prstGeom>
          <a:noFill/>
          <a:ln w="38100" cap="flat" cmpd="sng" algn="ctr">
            <a:solidFill>
              <a:srgbClr val="FF0000"/>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Tahoma" pitchFamily="34" charset="0"/>
              <a:ea typeface="ＭＳ Ｐゴシック" charset="-128"/>
            </a:endParaRP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0966" y="3333880"/>
            <a:ext cx="22002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258" y="3334270"/>
            <a:ext cx="263842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1160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過去</a:t>
            </a:r>
            <a:r>
              <a:rPr lang="ja-JP" altLang="en-US" sz="3600" dirty="0"/>
              <a:t>バージョン</a:t>
            </a:r>
            <a:r>
              <a:rPr lang="ja-JP" altLang="en-US" sz="3600" dirty="0" smtClean="0"/>
              <a:t>へのエクスポート</a:t>
            </a:r>
            <a:endParaRPr lang="en-US" altLang="ja-JP" sz="3600" dirty="0" smtClean="0"/>
          </a:p>
        </p:txBody>
      </p:sp>
    </p:spTree>
    <p:extLst>
      <p:ext uri="{BB962C8B-B14F-4D97-AF65-F5344CB8AC3E}">
        <p14:creationId xmlns:p14="http://schemas.microsoft.com/office/powerpoint/2010/main" val="4497366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en-US" altLang="ja-JP" sz="2000" dirty="0" smtClean="0">
                <a:latin typeface="ＭＳ Ｐゴシック" charset="-128"/>
              </a:rPr>
              <a:t>R2015aSP1</a:t>
            </a:r>
            <a:r>
              <a:rPr lang="ja-JP" altLang="en-US" sz="2000" dirty="0" err="1" smtClean="0">
                <a:latin typeface="ＭＳ Ｐゴシック" charset="-128"/>
              </a:rPr>
              <a:t>への</a:t>
            </a:r>
            <a:r>
              <a:rPr lang="ja-JP" altLang="en-US" sz="2000" dirty="0" smtClean="0">
                <a:latin typeface="ＭＳ Ｐゴシック" charset="-128"/>
              </a:rPr>
              <a:t>エクスポート</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サブシステム参照の入ったモデルを過去バージョンにエクスポートすると、サブシステム参照の部分が個々のサブシステムに置き換わって出力される。</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ダウングレード前</a:t>
            </a:r>
            <a:r>
              <a:rPr lang="en-US" altLang="ja-JP" sz="2000" dirty="0" smtClean="0"/>
              <a:t>(R2019b)</a:t>
            </a:r>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ダウングレード後</a:t>
            </a:r>
            <a:r>
              <a:rPr lang="en-US" altLang="ja-JP" sz="2000" dirty="0" smtClean="0"/>
              <a:t>(R2015aSP1)</a:t>
            </a:r>
          </a:p>
          <a:p>
            <a:pPr eaLnBrk="1" hangingPunct="1">
              <a:lnSpc>
                <a:spcPct val="80000"/>
              </a:lnSpc>
              <a:buFont typeface="Wingdings" pitchFamily="2" charset="2"/>
              <a:buNone/>
            </a:pPr>
            <a:endParaRPr lang="en-US" altLang="ja-JP" sz="200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350" y="2395537"/>
            <a:ext cx="33813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350" y="4449763"/>
            <a:ext cx="33147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24881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328613" y="3225800"/>
            <a:ext cx="8696515" cy="609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eaLnBrk="1" hangingPunct="1">
              <a:lnSpc>
                <a:spcPct val="80000"/>
              </a:lnSpc>
              <a:buFont typeface="Wingdings" pitchFamily="2" charset="2"/>
              <a:buNone/>
            </a:pPr>
            <a:r>
              <a:rPr lang="ja-JP" altLang="en-US" sz="3600" dirty="0" smtClean="0"/>
              <a:t>コピーによる注意</a:t>
            </a:r>
            <a:endParaRPr lang="en-US" altLang="ja-JP" sz="3600" dirty="0" smtClean="0"/>
          </a:p>
        </p:txBody>
      </p:sp>
      <p:sp>
        <p:nvSpPr>
          <p:cNvPr id="2" name="正方形/長方形 1"/>
          <p:cNvSpPr/>
          <p:nvPr/>
        </p:nvSpPr>
        <p:spPr>
          <a:xfrm>
            <a:off x="4447607" y="3244334"/>
            <a:ext cx="248786" cy="369332"/>
          </a:xfrm>
          <a:prstGeom prst="rect">
            <a:avLst/>
          </a:prstGeom>
        </p:spPr>
        <p:txBody>
          <a:bodyPr wrap="none">
            <a:spAutoFit/>
          </a:bodyPr>
          <a:lstStyle/>
          <a:p>
            <a:r>
              <a:rPr lang="ja-JP" altLang="en-US" dirty="0"/>
              <a:t> </a:t>
            </a:r>
            <a:endParaRPr lang="ja-JP" altLang="en-US" dirty="0"/>
          </a:p>
        </p:txBody>
      </p:sp>
      <p:sp>
        <p:nvSpPr>
          <p:cNvPr id="3" name="正方形/長方形 2"/>
          <p:cNvSpPr/>
          <p:nvPr/>
        </p:nvSpPr>
        <p:spPr>
          <a:xfrm>
            <a:off x="4447607" y="3244334"/>
            <a:ext cx="248786" cy="369332"/>
          </a:xfrm>
          <a:prstGeom prst="rect">
            <a:avLst/>
          </a:prstGeom>
        </p:spPr>
        <p:txBody>
          <a:bodyPr wrap="none">
            <a:spAutoFit/>
          </a:bodyPr>
          <a:lstStyle/>
          <a:p>
            <a:r>
              <a:rPr lang="ja-JP" altLang="en-US" dirty="0"/>
              <a:t> </a:t>
            </a:r>
            <a:endParaRPr lang="ja-JP" altLang="en-US" dirty="0"/>
          </a:p>
        </p:txBody>
      </p:sp>
      <p:sp>
        <p:nvSpPr>
          <p:cNvPr id="4" name="正方形/長方形 3"/>
          <p:cNvSpPr/>
          <p:nvPr/>
        </p:nvSpPr>
        <p:spPr>
          <a:xfrm>
            <a:off x="4447607" y="3244334"/>
            <a:ext cx="248786" cy="369332"/>
          </a:xfrm>
          <a:prstGeom prst="rect">
            <a:avLst/>
          </a:prstGeom>
        </p:spPr>
        <p:txBody>
          <a:bodyPr wrap="none">
            <a:spAutoFit/>
          </a:bodyPr>
          <a:lstStyle/>
          <a:p>
            <a:r>
              <a:rPr lang="ja-JP" altLang="en-US" dirty="0"/>
              <a:t> </a:t>
            </a:r>
            <a:endParaRPr lang="ja-JP" altLang="en-US" dirty="0"/>
          </a:p>
        </p:txBody>
      </p:sp>
    </p:spTree>
    <p:extLst>
      <p:ext uri="{BB962C8B-B14F-4D97-AF65-F5344CB8AC3E}">
        <p14:creationId xmlns:p14="http://schemas.microsoft.com/office/powerpoint/2010/main" val="15895118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単純にコピーしてもサブシステムのコピーと同じ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単純なコピーは、サブシステムのコピーと同じです。コピーしただけで再利用可能な関数として処理されるわけではありません。</a:t>
            </a:r>
            <a:endParaRPr kumimoji="1" lang="en-US" altLang="ja-JP" dirty="0" smtClean="0"/>
          </a:p>
          <a:p>
            <a:r>
              <a:rPr kumimoji="1" lang="ja-JP" altLang="en-US" dirty="0" smtClean="0"/>
              <a:t>再利用可能な関数とするには、サブシステムの設定を再利用可能な関数に設定し、入力の型、次元などを固定しなければいけません。</a:t>
            </a:r>
            <a:endParaRPr kumimoji="1" lang="ja-JP" altLang="en-US" dirty="0"/>
          </a:p>
        </p:txBody>
      </p:sp>
      <p:pic>
        <p:nvPicPr>
          <p:cNvPr id="4" name="図 3"/>
          <p:cNvPicPr>
            <a:picLocks noChangeAspect="1"/>
          </p:cNvPicPr>
          <p:nvPr/>
        </p:nvPicPr>
        <p:blipFill>
          <a:blip r:embed="rId2"/>
          <a:stretch>
            <a:fillRect/>
          </a:stretch>
        </p:blipFill>
        <p:spPr>
          <a:xfrm>
            <a:off x="609600" y="3429000"/>
            <a:ext cx="2797679" cy="2966504"/>
          </a:xfrm>
          <a:prstGeom prst="rect">
            <a:avLst/>
          </a:prstGeom>
        </p:spPr>
      </p:pic>
      <p:sp>
        <p:nvSpPr>
          <p:cNvPr id="5" name="正方形/長方形 4"/>
          <p:cNvSpPr/>
          <p:nvPr/>
        </p:nvSpPr>
        <p:spPr>
          <a:xfrm>
            <a:off x="3657600" y="3657600"/>
            <a:ext cx="4572000" cy="2031325"/>
          </a:xfrm>
          <a:prstGeom prst="rect">
            <a:avLst/>
          </a:prstGeom>
        </p:spPr>
        <p:txBody>
          <a:bodyPr>
            <a:spAutoFit/>
          </a:bodyPr>
          <a:lstStyle/>
          <a:p>
            <a:r>
              <a:rPr lang="ja-JP" altLang="en-US" dirty="0" smtClean="0"/>
              <a:t>再利用可能な関数になる条件は</a:t>
            </a:r>
            <a:endParaRPr lang="en-US" altLang="ja-JP" dirty="0" smtClean="0"/>
          </a:p>
          <a:p>
            <a:r>
              <a:rPr lang="ja-JP" altLang="en-US" dirty="0" smtClean="0"/>
              <a:t>通常</a:t>
            </a:r>
            <a:r>
              <a:rPr lang="ja-JP" altLang="en-US" dirty="0"/>
              <a:t>の</a:t>
            </a:r>
            <a:r>
              <a:rPr lang="ja-JP" altLang="en-US" dirty="0" smtClean="0"/>
              <a:t>サブシステムやライブラリと同じです。</a:t>
            </a:r>
            <a:endParaRPr lang="en-US" altLang="ja-JP" dirty="0" smtClean="0"/>
          </a:p>
          <a:p>
            <a:r>
              <a:rPr lang="ja-JP" altLang="en-US" dirty="0" smtClean="0"/>
              <a:t>入力信号の型、次元は固定</a:t>
            </a:r>
            <a:endParaRPr lang="en-US" altLang="ja-JP" dirty="0" smtClean="0"/>
          </a:p>
          <a:p>
            <a:r>
              <a:rPr lang="ja-JP" altLang="en-US" dirty="0"/>
              <a:t>内部</a:t>
            </a:r>
            <a:r>
              <a:rPr lang="ja-JP" altLang="en-US" dirty="0" smtClean="0"/>
              <a:t>にグローバルな信号オブジェクトと持たない等、再利用可能関数になるための条件を満たしていなければ生成コードは共通化されません</a:t>
            </a:r>
            <a:endParaRPr lang="ja-JP" altLang="en-US" dirty="0"/>
          </a:p>
        </p:txBody>
      </p:sp>
    </p:spTree>
    <p:extLst>
      <p:ext uri="{BB962C8B-B14F-4D97-AF65-F5344CB8AC3E}">
        <p14:creationId xmlns:p14="http://schemas.microsoft.com/office/powerpoint/2010/main" val="34044485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39962" y="1124744"/>
            <a:ext cx="471604" cy="369332"/>
          </a:xfrm>
          <a:prstGeom prst="rect">
            <a:avLst/>
          </a:prstGeom>
          <a:noFill/>
        </p:spPr>
        <p:txBody>
          <a:bodyPr wrap="none" rtlCol="0">
            <a:spAutoFit/>
          </a:bodyPr>
          <a:lstStyle/>
          <a:p>
            <a:r>
              <a:rPr kumimoji="1" lang="en-US" altLang="ja-JP" dirty="0" smtClean="0"/>
              <a:t>sr1</a:t>
            </a:r>
            <a:endParaRPr kumimoji="1" lang="ja-JP" altLang="en-US" dirty="0"/>
          </a:p>
        </p:txBody>
      </p:sp>
      <p:pic>
        <p:nvPicPr>
          <p:cNvPr id="4" name="図 3"/>
          <p:cNvPicPr>
            <a:picLocks noChangeAspect="1"/>
          </p:cNvPicPr>
          <p:nvPr/>
        </p:nvPicPr>
        <p:blipFill>
          <a:blip r:embed="rId2"/>
          <a:stretch>
            <a:fillRect/>
          </a:stretch>
        </p:blipFill>
        <p:spPr>
          <a:xfrm>
            <a:off x="558377" y="1412776"/>
            <a:ext cx="3228975" cy="3181350"/>
          </a:xfrm>
          <a:prstGeom prst="rect">
            <a:avLst/>
          </a:prstGeom>
        </p:spPr>
      </p:pic>
      <p:sp>
        <p:nvSpPr>
          <p:cNvPr id="6" name="下矢印 5"/>
          <p:cNvSpPr/>
          <p:nvPr/>
        </p:nvSpPr>
        <p:spPr>
          <a:xfrm>
            <a:off x="1979712" y="2852936"/>
            <a:ext cx="19315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265154" y="2818785"/>
            <a:ext cx="788999" cy="369332"/>
          </a:xfrm>
          <a:prstGeom prst="rect">
            <a:avLst/>
          </a:prstGeom>
          <a:noFill/>
        </p:spPr>
        <p:txBody>
          <a:bodyPr wrap="none" rtlCol="0">
            <a:spAutoFit/>
          </a:bodyPr>
          <a:lstStyle/>
          <a:p>
            <a:r>
              <a:rPr lang="ja-JP" altLang="en-US" dirty="0" smtClean="0"/>
              <a:t>コピー</a:t>
            </a:r>
            <a:endParaRPr kumimoji="1" lang="ja-JP" altLang="en-US" dirty="0"/>
          </a:p>
        </p:txBody>
      </p:sp>
      <p:pic>
        <p:nvPicPr>
          <p:cNvPr id="8" name="図 7"/>
          <p:cNvPicPr>
            <a:picLocks noChangeAspect="1"/>
          </p:cNvPicPr>
          <p:nvPr/>
        </p:nvPicPr>
        <p:blipFill>
          <a:blip r:embed="rId3"/>
          <a:stretch>
            <a:fillRect/>
          </a:stretch>
        </p:blipFill>
        <p:spPr>
          <a:xfrm>
            <a:off x="4139952" y="1716504"/>
            <a:ext cx="3057525" cy="2943225"/>
          </a:xfrm>
          <a:prstGeom prst="rect">
            <a:avLst/>
          </a:prstGeom>
        </p:spPr>
      </p:pic>
      <p:sp>
        <p:nvSpPr>
          <p:cNvPr id="9" name="テキスト ボックス 8"/>
          <p:cNvSpPr txBox="1"/>
          <p:nvPr/>
        </p:nvSpPr>
        <p:spPr>
          <a:xfrm>
            <a:off x="4139952" y="5085184"/>
            <a:ext cx="2816669" cy="646331"/>
          </a:xfrm>
          <a:prstGeom prst="rect">
            <a:avLst/>
          </a:prstGeom>
          <a:solidFill>
            <a:schemeClr val="accent5">
              <a:lumMod val="20000"/>
              <a:lumOff val="80000"/>
            </a:schemeClr>
          </a:solidFill>
        </p:spPr>
        <p:txBody>
          <a:bodyPr wrap="none" rtlCol="0">
            <a:spAutoFit/>
          </a:bodyPr>
          <a:lstStyle/>
          <a:p>
            <a:r>
              <a:rPr kumimoji="1" lang="ja-JP" altLang="en-US" dirty="0" smtClean="0"/>
              <a:t>通常の</a:t>
            </a:r>
            <a:r>
              <a:rPr kumimoji="1" lang="en-US" altLang="ja-JP" dirty="0" err="1" smtClean="0"/>
              <a:t>SubsystemReference</a:t>
            </a:r>
            <a:endParaRPr kumimoji="1" lang="en-US" altLang="ja-JP" dirty="0" smtClean="0"/>
          </a:p>
          <a:p>
            <a:r>
              <a:rPr lang="ja-JP" altLang="en-US" dirty="0" smtClean="0"/>
              <a:t>→再利用されない</a:t>
            </a:r>
            <a:endParaRPr kumimoji="1" lang="ja-JP" altLang="en-US" dirty="0"/>
          </a:p>
        </p:txBody>
      </p:sp>
      <p:sp>
        <p:nvSpPr>
          <p:cNvPr id="12" name="タイトル 11"/>
          <p:cNvSpPr>
            <a:spLocks noGrp="1"/>
          </p:cNvSpPr>
          <p:nvPr>
            <p:ph type="title"/>
          </p:nvPr>
        </p:nvSpPr>
        <p:spPr/>
        <p:txBody>
          <a:bodyPr/>
          <a:lstStyle/>
          <a:p>
            <a:r>
              <a:rPr kumimoji="1" lang="ja-JP" altLang="en-US" dirty="0" smtClean="0"/>
              <a:t>調査</a:t>
            </a:r>
            <a:r>
              <a:rPr kumimoji="1" lang="en-US" altLang="ja-JP" dirty="0" smtClean="0"/>
              <a:t>1</a:t>
            </a:r>
            <a:endParaRPr kumimoji="1" lang="ja-JP" altLang="en-US" dirty="0"/>
          </a:p>
        </p:txBody>
      </p:sp>
    </p:spTree>
    <p:extLst>
      <p:ext uri="{BB962C8B-B14F-4D97-AF65-F5344CB8AC3E}">
        <p14:creationId xmlns:p14="http://schemas.microsoft.com/office/powerpoint/2010/main" val="20711274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23528" y="404664"/>
            <a:ext cx="471604" cy="369332"/>
          </a:xfrm>
          <a:prstGeom prst="rect">
            <a:avLst/>
          </a:prstGeom>
          <a:noFill/>
        </p:spPr>
        <p:txBody>
          <a:bodyPr wrap="none" rtlCol="0">
            <a:spAutoFit/>
          </a:bodyPr>
          <a:lstStyle/>
          <a:p>
            <a:r>
              <a:rPr kumimoji="1" lang="en-US" altLang="ja-JP" dirty="0" smtClean="0"/>
              <a:t>sr2</a:t>
            </a:r>
            <a:endParaRPr kumimoji="1" lang="ja-JP" altLang="en-US" dirty="0"/>
          </a:p>
        </p:txBody>
      </p:sp>
      <p:pic>
        <p:nvPicPr>
          <p:cNvPr id="3" name="図 2"/>
          <p:cNvPicPr>
            <a:picLocks noChangeAspect="1"/>
          </p:cNvPicPr>
          <p:nvPr/>
        </p:nvPicPr>
        <p:blipFill>
          <a:blip r:embed="rId2"/>
          <a:stretch>
            <a:fillRect/>
          </a:stretch>
        </p:blipFill>
        <p:spPr>
          <a:xfrm>
            <a:off x="395536" y="773996"/>
            <a:ext cx="3148411" cy="3024336"/>
          </a:xfrm>
          <a:prstGeom prst="rect">
            <a:avLst/>
          </a:prstGeom>
        </p:spPr>
      </p:pic>
      <p:pic>
        <p:nvPicPr>
          <p:cNvPr id="4" name="図 3"/>
          <p:cNvPicPr>
            <a:picLocks noChangeAspect="1"/>
          </p:cNvPicPr>
          <p:nvPr/>
        </p:nvPicPr>
        <p:blipFill>
          <a:blip r:embed="rId3"/>
          <a:stretch>
            <a:fillRect/>
          </a:stretch>
        </p:blipFill>
        <p:spPr>
          <a:xfrm>
            <a:off x="4139952" y="1017612"/>
            <a:ext cx="3433865" cy="3491508"/>
          </a:xfrm>
          <a:prstGeom prst="rect">
            <a:avLst/>
          </a:prstGeom>
        </p:spPr>
      </p:pic>
      <p:pic>
        <p:nvPicPr>
          <p:cNvPr id="5" name="図 4"/>
          <p:cNvPicPr>
            <a:picLocks noChangeAspect="1"/>
          </p:cNvPicPr>
          <p:nvPr/>
        </p:nvPicPr>
        <p:blipFill>
          <a:blip r:embed="rId4"/>
          <a:stretch>
            <a:fillRect/>
          </a:stretch>
        </p:blipFill>
        <p:spPr>
          <a:xfrm>
            <a:off x="4211960" y="4941168"/>
            <a:ext cx="2592288" cy="691784"/>
          </a:xfrm>
          <a:prstGeom prst="rect">
            <a:avLst/>
          </a:prstGeom>
          <a:ln>
            <a:solidFill>
              <a:srgbClr val="FF0000"/>
            </a:solidFill>
          </a:ln>
        </p:spPr>
      </p:pic>
      <p:sp>
        <p:nvSpPr>
          <p:cNvPr id="6" name="テキスト ボックス 5"/>
          <p:cNvSpPr txBox="1"/>
          <p:nvPr/>
        </p:nvSpPr>
        <p:spPr>
          <a:xfrm>
            <a:off x="4139952" y="5916835"/>
            <a:ext cx="4985467" cy="646331"/>
          </a:xfrm>
          <a:prstGeom prst="rect">
            <a:avLst/>
          </a:prstGeom>
          <a:solidFill>
            <a:schemeClr val="accent5">
              <a:lumMod val="20000"/>
              <a:lumOff val="80000"/>
            </a:schemeClr>
          </a:solidFill>
        </p:spPr>
        <p:txBody>
          <a:bodyPr wrap="none" rtlCol="0">
            <a:spAutoFit/>
          </a:bodyPr>
          <a:lstStyle/>
          <a:p>
            <a:r>
              <a:rPr kumimoji="1" lang="en-US" altLang="ja-JP" dirty="0" err="1" smtClean="0"/>
              <a:t>SubsystemReference</a:t>
            </a:r>
            <a:r>
              <a:rPr kumimoji="1" lang="ja-JP" altLang="en-US" dirty="0" smtClean="0"/>
              <a:t>を</a:t>
            </a:r>
            <a:r>
              <a:rPr kumimoji="1" lang="en-US" altLang="ja-JP" dirty="0" smtClean="0"/>
              <a:t>Atomic</a:t>
            </a:r>
            <a:r>
              <a:rPr kumimoji="1" lang="ja-JP" altLang="en-US" dirty="0" smtClean="0"/>
              <a:t>化＆再利用設定あり</a:t>
            </a:r>
            <a:endParaRPr kumimoji="1" lang="en-US" altLang="ja-JP" dirty="0" smtClean="0"/>
          </a:p>
          <a:p>
            <a:r>
              <a:rPr lang="ja-JP" altLang="en-US" dirty="0" smtClean="0"/>
              <a:t>→再利用される</a:t>
            </a:r>
            <a:endParaRPr kumimoji="1" lang="ja-JP" altLang="en-US" dirty="0"/>
          </a:p>
        </p:txBody>
      </p:sp>
      <p:pic>
        <p:nvPicPr>
          <p:cNvPr id="7" name="図 6"/>
          <p:cNvPicPr>
            <a:picLocks noChangeAspect="1"/>
          </p:cNvPicPr>
          <p:nvPr/>
        </p:nvPicPr>
        <p:blipFill>
          <a:blip r:embed="rId5"/>
          <a:stretch>
            <a:fillRect/>
          </a:stretch>
        </p:blipFill>
        <p:spPr>
          <a:xfrm>
            <a:off x="537187" y="3747287"/>
            <a:ext cx="2797679" cy="2966504"/>
          </a:xfrm>
          <a:prstGeom prst="rect">
            <a:avLst/>
          </a:prstGeom>
        </p:spPr>
      </p:pic>
      <p:sp>
        <p:nvSpPr>
          <p:cNvPr id="8" name="下矢印 7"/>
          <p:cNvSpPr/>
          <p:nvPr/>
        </p:nvSpPr>
        <p:spPr>
          <a:xfrm>
            <a:off x="1833746" y="2080795"/>
            <a:ext cx="19315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119188" y="2046644"/>
            <a:ext cx="788999" cy="369332"/>
          </a:xfrm>
          <a:prstGeom prst="rect">
            <a:avLst/>
          </a:prstGeom>
          <a:noFill/>
        </p:spPr>
        <p:txBody>
          <a:bodyPr wrap="none" rtlCol="0">
            <a:spAutoFit/>
          </a:bodyPr>
          <a:lstStyle/>
          <a:p>
            <a:r>
              <a:rPr lang="ja-JP" altLang="en-US" dirty="0" smtClean="0"/>
              <a:t>コピー</a:t>
            </a:r>
            <a:endParaRPr kumimoji="1" lang="ja-JP" altLang="en-US" dirty="0"/>
          </a:p>
        </p:txBody>
      </p:sp>
      <p:sp>
        <p:nvSpPr>
          <p:cNvPr id="10" name="タイトル 9"/>
          <p:cNvSpPr>
            <a:spLocks noGrp="1"/>
          </p:cNvSpPr>
          <p:nvPr>
            <p:ph type="title"/>
          </p:nvPr>
        </p:nvSpPr>
        <p:spPr/>
        <p:txBody>
          <a:bodyPr/>
          <a:lstStyle/>
          <a:p>
            <a:r>
              <a:rPr lang="ja-JP" altLang="en-US" dirty="0" smtClean="0"/>
              <a:t>調査</a:t>
            </a:r>
            <a:r>
              <a:rPr lang="en-US" altLang="ja-JP" dirty="0" smtClean="0"/>
              <a:t>2</a:t>
            </a:r>
            <a:endParaRPr kumimoji="1" lang="ja-JP" altLang="en-US" dirty="0"/>
          </a:p>
        </p:txBody>
      </p:sp>
      <p:sp>
        <p:nvSpPr>
          <p:cNvPr id="11" name="正方形/長方形 10"/>
          <p:cNvSpPr/>
          <p:nvPr/>
        </p:nvSpPr>
        <p:spPr>
          <a:xfrm>
            <a:off x="5148064" y="2382572"/>
            <a:ext cx="2160240" cy="182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
        <p:nvSpPr>
          <p:cNvPr id="12" name="正方形/長方形 11"/>
          <p:cNvSpPr/>
          <p:nvPr/>
        </p:nvSpPr>
        <p:spPr>
          <a:xfrm>
            <a:off x="5147346" y="3881452"/>
            <a:ext cx="2160240" cy="182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spTree>
    <p:extLst>
      <p:ext uri="{BB962C8B-B14F-4D97-AF65-F5344CB8AC3E}">
        <p14:creationId xmlns:p14="http://schemas.microsoft.com/office/powerpoint/2010/main" val="1124438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編集しているインスタンスの表示</a:t>
            </a:r>
            <a:endParaRPr lang="ja-JP" altLang="en-US" sz="2800" dirty="0" smtClean="0">
              <a:latin typeface="ＭＳ Ｐゴシック" charset="-128"/>
            </a:endParaRP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None/>
            </a:pPr>
            <a:r>
              <a:rPr lang="ja-JP" altLang="en-US" sz="2000" dirty="0" smtClean="0"/>
              <a:t>編集</a:t>
            </a:r>
            <a:r>
              <a:rPr lang="ja-JP" altLang="en-US" sz="2000" dirty="0"/>
              <a:t>を保存することで別の場所で編集を行うことが可能。</a:t>
            </a:r>
            <a:endParaRPr lang="en-US" altLang="ja-JP" sz="2000" dirty="0"/>
          </a:p>
          <a:p>
            <a:pPr eaLnBrk="1" hangingPunct="1">
              <a:lnSpc>
                <a:spcPct val="80000"/>
              </a:lnSpc>
              <a:buNone/>
            </a:pPr>
            <a:r>
              <a:rPr lang="ja-JP" altLang="en-US" sz="2000" dirty="0"/>
              <a:t>編集した場所がわからなくなってしまった場合、左下のロックアイコンを右クリックすることで編集を加えた場所を直接開くことが可能。</a:t>
            </a:r>
            <a:endParaRPr lang="en-US" altLang="ja-JP" sz="2000" dirty="0"/>
          </a:p>
          <a:p>
            <a:pPr eaLnBrk="1" hangingPunct="1">
              <a:lnSpc>
                <a:spcPct val="80000"/>
              </a:lnSpc>
              <a:buFont typeface="Wingdings" pitchFamily="2" charset="2"/>
              <a:buNone/>
            </a:pPr>
            <a:endParaRPr lang="en-US" altLang="ja-JP" sz="2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1" y="2556431"/>
            <a:ext cx="350520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8449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同じ参照のインスタンスの表示</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左下のアイコンを通常時右クリックした場合、同じ参照を行っているサブシステムが見れる。</a:t>
            </a:r>
            <a:endParaRPr lang="en-US" altLang="ja-JP" sz="2000" dirty="0"/>
          </a:p>
          <a:p>
            <a:pPr eaLnBrk="1" hangingPunct="1">
              <a:lnSpc>
                <a:spcPct val="80000"/>
              </a:lnSpc>
              <a:buFont typeface="Wingdings" pitchFamily="2" charset="2"/>
              <a:buNone/>
            </a:pPr>
            <a:endParaRPr lang="en-US" altLang="ja-JP" sz="2000" dirty="0" smtClean="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7" y="2400170"/>
            <a:ext cx="488632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3270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2"/>
            <a:ext cx="7407275" cy="400110"/>
          </a:xfrm>
        </p:spPr>
        <p:txBody>
          <a:bodyPr/>
          <a:lstStyle/>
          <a:p>
            <a:pPr eaLnBrk="1" hangingPunct="1"/>
            <a:r>
              <a:rPr lang="ja-JP" altLang="en-US" sz="2000" dirty="0" smtClean="0">
                <a:latin typeface="ＭＳ Ｐゴシック" charset="-128"/>
              </a:rPr>
              <a:t>編集時のシミュレーション</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また、サブシステム参照を編集中、シミュレーションを行うことができない。</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r>
              <a:rPr lang="ja-JP" altLang="en-US" sz="2000" dirty="0" smtClean="0"/>
              <a:t>ブロックの</a:t>
            </a:r>
            <a:r>
              <a:rPr lang="ja-JP" altLang="en-US" sz="2000" dirty="0"/>
              <a:t>位置</a:t>
            </a:r>
            <a:r>
              <a:rPr lang="ja-JP" altLang="en-US" sz="2000" dirty="0" smtClean="0"/>
              <a:t>を変更した後、保存せずにシミュレーション実行したときのエラー。</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モデル参照の場合は、保存を行わなくてもシミュレーションは可能であった。</a:t>
            </a:r>
            <a:endParaRPr lang="en-US" altLang="ja-JP" sz="20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2466975"/>
            <a:ext cx="649605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6195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426213"/>
            <a:ext cx="7407275" cy="400110"/>
          </a:xfrm>
        </p:spPr>
        <p:txBody>
          <a:bodyPr/>
          <a:lstStyle/>
          <a:p>
            <a:pPr eaLnBrk="1" hangingPunct="1"/>
            <a:r>
              <a:rPr lang="ja-JP" altLang="en-US" sz="2000" dirty="0" smtClean="0">
                <a:latin typeface="ＭＳ Ｐゴシック" charset="-128"/>
              </a:rPr>
              <a:t>保存方法</a:t>
            </a:r>
          </a:p>
        </p:txBody>
      </p:sp>
      <p:sp>
        <p:nvSpPr>
          <p:cNvPr id="3075" name="Rectangle 3"/>
          <p:cNvSpPr>
            <a:spLocks noGrp="1" noChangeArrowheads="1"/>
          </p:cNvSpPr>
          <p:nvPr>
            <p:ph type="body" idx="1"/>
          </p:nvPr>
        </p:nvSpPr>
        <p:spPr bwMode="auto">
          <a:xfrm>
            <a:off x="328613" y="1357313"/>
            <a:ext cx="8696515" cy="4983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ja-JP" altLang="en-US" sz="2000" dirty="0" smtClean="0"/>
              <a:t>参照先のモデルの編集を取り消したいとき</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サブシステム参照の参照先モデルを直接開いて編集した場合</a:t>
            </a:r>
            <a:endParaRPr lang="en-US" altLang="ja-JP" sz="2000" dirty="0"/>
          </a:p>
          <a:p>
            <a:pPr eaLnBrk="1" hangingPunct="1">
              <a:lnSpc>
                <a:spcPct val="80000"/>
              </a:lnSpc>
              <a:buFont typeface="Wingdings" pitchFamily="2" charset="2"/>
              <a:buNone/>
            </a:pPr>
            <a:r>
              <a:rPr lang="ja-JP" altLang="en-US" sz="2000" dirty="0" smtClean="0"/>
              <a:t>　　　→モデルを保存せずに閉じればよい。</a:t>
            </a: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　参照元のモデルからサブシステム参照で参照先モデルを開いて編集した場合</a:t>
            </a:r>
            <a:endParaRPr lang="en-US" altLang="ja-JP" sz="2000" dirty="0" smtClean="0"/>
          </a:p>
          <a:p>
            <a:pPr eaLnBrk="1" hangingPunct="1">
              <a:lnSpc>
                <a:spcPct val="80000"/>
              </a:lnSpc>
              <a:buFont typeface="Wingdings" pitchFamily="2" charset="2"/>
              <a:buNone/>
            </a:pPr>
            <a:r>
              <a:rPr lang="ja-JP" altLang="en-US" sz="2000" dirty="0"/>
              <a:t>　</a:t>
            </a:r>
            <a:r>
              <a:rPr lang="ja-JP" altLang="en-US" sz="2000" dirty="0" smtClean="0"/>
              <a:t>　　→参照元のモデルを保存せずに閉じるしかないよう</a:t>
            </a:r>
            <a:r>
              <a:rPr lang="ja-JP" altLang="en-US" sz="2000" dirty="0"/>
              <a:t>だ</a:t>
            </a:r>
            <a:r>
              <a:rPr lang="ja-JP" altLang="en-US" sz="2000" dirty="0" smtClean="0"/>
              <a:t>。</a:t>
            </a:r>
            <a:endParaRPr lang="en-US" altLang="ja-JP" sz="2000" dirty="0" smtClean="0"/>
          </a:p>
          <a:p>
            <a:pPr eaLnBrk="1" hangingPunct="1">
              <a:lnSpc>
                <a:spcPct val="80000"/>
              </a:lnSpc>
              <a:buFont typeface="Wingdings" pitchFamily="2" charset="2"/>
              <a:buNone/>
            </a:pPr>
            <a:endParaRPr lang="en-US" altLang="ja-JP" sz="2000" dirty="0" smtClean="0"/>
          </a:p>
          <a:p>
            <a:pPr eaLnBrk="1" hangingPunct="1">
              <a:lnSpc>
                <a:spcPct val="80000"/>
              </a:lnSpc>
              <a:buFont typeface="Wingdings" pitchFamily="2" charset="2"/>
              <a:buNone/>
            </a:pPr>
            <a:endParaRPr lang="en-US" altLang="ja-JP" sz="2000" dirty="0"/>
          </a:p>
          <a:p>
            <a:pPr eaLnBrk="1" hangingPunct="1">
              <a:lnSpc>
                <a:spcPct val="80000"/>
              </a:lnSpc>
              <a:buFont typeface="Wingdings" pitchFamily="2" charset="2"/>
              <a:buNone/>
            </a:pPr>
            <a:r>
              <a:rPr lang="ja-JP" altLang="en-US" sz="2000" dirty="0" smtClean="0"/>
              <a:t>　参照元のモデルの保存の種類が</a:t>
            </a:r>
            <a:endParaRPr lang="en-US" altLang="ja-JP" sz="2000" dirty="0" smtClean="0"/>
          </a:p>
          <a:p>
            <a:pPr eaLnBrk="1" hangingPunct="1">
              <a:lnSpc>
                <a:spcPct val="80000"/>
              </a:lnSpc>
              <a:buFont typeface="Wingdings" pitchFamily="2" charset="2"/>
              <a:buNone/>
            </a:pPr>
            <a:r>
              <a:rPr lang="ja-JP" altLang="en-US" sz="2000" dirty="0" smtClean="0"/>
              <a:t>右図のように、「すべて保存」</a:t>
            </a:r>
            <a:endParaRPr lang="en-US" altLang="ja-JP" sz="2000" dirty="0" smtClean="0"/>
          </a:p>
          <a:p>
            <a:pPr eaLnBrk="1" hangingPunct="1">
              <a:lnSpc>
                <a:spcPct val="80000"/>
              </a:lnSpc>
              <a:buFont typeface="Wingdings" pitchFamily="2" charset="2"/>
              <a:buNone/>
            </a:pPr>
            <a:r>
              <a:rPr lang="ja-JP" altLang="en-US" sz="2000" dirty="0" smtClean="0"/>
              <a:t>もしくは、「参照先のモデルを保存」</a:t>
            </a:r>
            <a:endParaRPr lang="en-US" altLang="ja-JP" sz="2000" dirty="0" smtClean="0"/>
          </a:p>
          <a:p>
            <a:pPr eaLnBrk="1" hangingPunct="1">
              <a:lnSpc>
                <a:spcPct val="80000"/>
              </a:lnSpc>
              <a:buFont typeface="Wingdings" pitchFamily="2" charset="2"/>
              <a:buNone/>
            </a:pPr>
            <a:r>
              <a:rPr lang="ja-JP" altLang="en-US" sz="2000" dirty="0" smtClean="0"/>
              <a:t>というものしかない。</a:t>
            </a:r>
            <a:endParaRPr lang="en-US" altLang="ja-JP" sz="2000" dirty="0" smtClean="0"/>
          </a:p>
          <a:p>
            <a:pPr eaLnBrk="1" hangingPunct="1">
              <a:lnSpc>
                <a:spcPct val="80000"/>
              </a:lnSpc>
              <a:buFont typeface="Wingdings" pitchFamily="2" charset="2"/>
              <a:buNone/>
            </a:pPr>
            <a:endParaRPr lang="en-US" altLang="ja-JP" sz="2000" dirty="0"/>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222" y="3188043"/>
            <a:ext cx="3603513" cy="3250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3921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3008AD-CC70-4088-B41C-9501BDCABC6E}"/>
</file>

<file path=customXml/itemProps2.xml><?xml version="1.0" encoding="utf-8"?>
<ds:datastoreItem xmlns:ds="http://schemas.openxmlformats.org/officeDocument/2006/customXml" ds:itemID="{204B3C27-E0A7-49E6-B33C-80FB44CA53BD}"/>
</file>

<file path=customXml/itemProps3.xml><?xml version="1.0" encoding="utf-8"?>
<ds:datastoreItem xmlns:ds="http://schemas.openxmlformats.org/officeDocument/2006/customXml" ds:itemID="{BB9C0C1F-3114-43F6-85EE-49558B36C567}"/>
</file>

<file path=docProps/app.xml><?xml version="1.0" encoding="utf-8"?>
<Properties xmlns="http://schemas.openxmlformats.org/officeDocument/2006/extended-properties" xmlns:vt="http://schemas.openxmlformats.org/officeDocument/2006/docPropsVTypes">
  <Template>JMAAB</Template>
  <TotalTime>0</TotalTime>
  <Words>1850</Words>
  <Application>Microsoft Office PowerPoint</Application>
  <PresentationFormat>画面に合わせる (4:3)</PresentationFormat>
  <Paragraphs>589</Paragraphs>
  <Slides>55</Slides>
  <Notes>36</Notes>
  <HiddenSlides>0</HiddenSlides>
  <MMClips>0</MMClips>
  <ScaleCrop>false</ScaleCrop>
  <HeadingPairs>
    <vt:vector size="4" baseType="variant">
      <vt:variant>
        <vt:lpstr>テーマ</vt:lpstr>
      </vt:variant>
      <vt:variant>
        <vt:i4>1</vt:i4>
      </vt:variant>
      <vt:variant>
        <vt:lpstr>スライド タイトル</vt:lpstr>
      </vt:variant>
      <vt:variant>
        <vt:i4>55</vt:i4>
      </vt:variant>
    </vt:vector>
  </HeadingPairs>
  <TitlesOfParts>
    <vt:vector size="56" baseType="lpstr">
      <vt:lpstr>1_標準デザイン</vt:lpstr>
      <vt:lpstr>サブシステムリファレンス調査結果</vt:lpstr>
      <vt:lpstr>PowerPoint プレゼンテーション</vt:lpstr>
      <vt:lpstr>サブシステムのパラメータの変化</vt:lpstr>
      <vt:lpstr>編集時のロック</vt:lpstr>
      <vt:lpstr>編集時のロック</vt:lpstr>
      <vt:lpstr>編集しているインスタンスの表示</vt:lpstr>
      <vt:lpstr>同じ参照のインスタンスの表示</vt:lpstr>
      <vt:lpstr>編集時のシミュレーション</vt:lpstr>
      <vt:lpstr>保存方法</vt:lpstr>
      <vt:lpstr>1.サブシステムリファレンス</vt:lpstr>
      <vt:lpstr>1.サブシステムリファレンス</vt:lpstr>
      <vt:lpstr>1.サブシステムリファレンス</vt:lpstr>
      <vt:lpstr>1.サブシステムリファレンス</vt:lpstr>
      <vt:lpstr>SubsystemReferenceブロックの操作</vt:lpstr>
      <vt:lpstr>1.サブシステムリファレンス</vt:lpstr>
      <vt:lpstr>1.サブシステムリファレンス</vt:lpstr>
      <vt:lpstr>1.サブシステムリファレンス</vt:lpstr>
      <vt:lpstr>1.サブシステムリファレンス</vt:lpstr>
      <vt:lpstr>1.サブシステムリファレンス</vt:lpstr>
      <vt:lpstr>1.サブシステムリファレンス</vt:lpstr>
      <vt:lpstr>1.サブシステムリファレンス</vt:lpstr>
      <vt:lpstr>1.サブシステムリファレンス</vt:lpstr>
      <vt:lpstr>1.サブシステムリファレンス</vt:lpstr>
      <vt:lpstr>　1-6.使い方詳細</vt:lpstr>
      <vt:lpstr>PowerPoint プレゼンテーション</vt:lpstr>
      <vt:lpstr>サブシステムを既にあるサブシステム参照のモデルに変換</vt:lpstr>
      <vt:lpstr>プロパティ：ReferencedSubsystemについて</vt:lpstr>
      <vt:lpstr>PowerPoint プレゼンテーション</vt:lpstr>
      <vt:lpstr>マスクの作成方法その１</vt:lpstr>
      <vt:lpstr>マスクの作成方法その２</vt:lpstr>
      <vt:lpstr>ブロック右クリックでのマスクの作成</vt:lpstr>
      <vt:lpstr>補足：モデル参照ブロックのマスク</vt:lpstr>
      <vt:lpstr>マスクの解除方法</vt:lpstr>
      <vt:lpstr>PowerPoint プレゼンテーション</vt:lpstr>
      <vt:lpstr>サブシステム参照の変換</vt:lpstr>
      <vt:lpstr>サブシステム参照からモデル参照への変換</vt:lpstr>
      <vt:lpstr>サブシステム参照からバリアントサブシステムへの変換</vt:lpstr>
      <vt:lpstr>サブシステム参照の展開</vt:lpstr>
      <vt:lpstr>サブシステム参照の展開</vt:lpstr>
      <vt:lpstr>PowerPoint プレゼンテーション</vt:lpstr>
      <vt:lpstr>ライブラリのロックの可否</vt:lpstr>
      <vt:lpstr>ライブラリのロックの可否</vt:lpstr>
      <vt:lpstr>サブシステム参照をサブシステムで包括</vt:lpstr>
      <vt:lpstr>サブシステム参照をサブシステムで包括</vt:lpstr>
      <vt:lpstr>サブシステム参照をサブシステムで包括</vt:lpstr>
      <vt:lpstr>PowerPoint プレゼンテーション</vt:lpstr>
      <vt:lpstr>SubsystemReferenceブロック自体のテストハーネス</vt:lpstr>
      <vt:lpstr>SubsystemReferenceブロックを含んだブロックのテストハーネス</vt:lpstr>
      <vt:lpstr>モデル参照ブロックのテストハーネス</vt:lpstr>
      <vt:lpstr>PowerPoint プレゼンテーション</vt:lpstr>
      <vt:lpstr>R2015aSP1へのエクスポート</vt:lpstr>
      <vt:lpstr>PowerPoint プレゼンテーション</vt:lpstr>
      <vt:lpstr>単純にコピーしてもサブシステムのコピーと同じ</vt:lpstr>
      <vt:lpstr>調査1</vt:lpstr>
      <vt:lpstr>調査2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2014-11-07T02:25:43Z</dcterms:created>
  <dcterms:modified xsi:type="dcterms:W3CDTF">2020-01-16T03:18:12Z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