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9"/>
  </p:notesMasterIdLst>
  <p:sldIdLst>
    <p:sldId id="258" r:id="rId2"/>
    <p:sldId id="395" r:id="rId3"/>
    <p:sldId id="396" r:id="rId4"/>
    <p:sldId id="357" r:id="rId5"/>
    <p:sldId id="414" r:id="rId6"/>
    <p:sldId id="367" r:id="rId7"/>
    <p:sldId id="397" r:id="rId8"/>
    <p:sldId id="413" r:id="rId9"/>
    <p:sldId id="415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389" r:id="rId25"/>
    <p:sldId id="412" r:id="rId26"/>
    <p:sldId id="393" r:id="rId27"/>
    <p:sldId id="416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12" d="100"/>
          <a:sy n="112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7ACD-DE9B-4E00-9711-1356C5A6861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133599"/>
          </a:xfrm>
        </p:spPr>
        <p:txBody>
          <a:bodyPr/>
          <a:lstStyle/>
          <a:p>
            <a:pPr fontAlgn="t"/>
            <a:r>
              <a:rPr lang="ja-JP" alt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コア会議</a:t>
            </a:r>
            <a:r>
              <a:rPr lang="en-US" altLang="ja-JP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5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5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5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5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>
                <a:solidFill>
                  <a:srgbClr val="00B050"/>
                </a:solidFill>
              </a:rPr>
              <a:t>Simulink function check20WS</a:t>
            </a:r>
            <a:endParaRPr lang="ja-JP" altLang="en-US" sz="36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調査結果一部紹介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保護機能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89137" y="2487749"/>
            <a:ext cx="3728431" cy="1467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725804" y="1600200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過去</a:t>
            </a:r>
            <a:r>
              <a:rPr lang="ja-JP" altLang="en-US" dirty="0"/>
              <a:t>：</a:t>
            </a:r>
            <a:r>
              <a:rPr lang="en-US" altLang="ja-JP" dirty="0" err="1"/>
              <a:t>JMAAB</a:t>
            </a:r>
            <a:r>
              <a:rPr lang="en-US" altLang="ja-JP" dirty="0"/>
              <a:t> </a:t>
            </a:r>
            <a:r>
              <a:rPr lang="ja-JP" altLang="en-US" dirty="0"/>
              <a:t>モデルファイル権限コントロール </a:t>
            </a:r>
            <a:r>
              <a:rPr lang="en-US" altLang="ja-JP" dirty="0" err="1" smtClean="0"/>
              <a:t>WS</a:t>
            </a:r>
            <a:r>
              <a:rPr lang="ja-JP" altLang="en-US" dirty="0" smtClean="0"/>
              <a:t>があった。</a:t>
            </a:r>
            <a:endParaRPr lang="en-US" altLang="ja-JP" dirty="0" smtClean="0"/>
          </a:p>
          <a:p>
            <a:r>
              <a:rPr lang="ja-JP" altLang="en-US" dirty="0"/>
              <a:t>新機能</a:t>
            </a:r>
            <a:r>
              <a:rPr lang="ja-JP" altLang="en-US" dirty="0" smtClean="0"/>
              <a:t>は、この規定に近い物である。</a:t>
            </a:r>
            <a:endParaRPr lang="en-US" altLang="ja-JP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2937" y="4088979"/>
            <a:ext cx="4362194" cy="2183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571" y="2372080"/>
            <a:ext cx="3588229" cy="3165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 bwMode="auto">
          <a:xfrm>
            <a:off x="1717337" y="5078549"/>
            <a:ext cx="2324100" cy="1023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3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1357403"/>
            <a:ext cx="5562600" cy="52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09600" y="988071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保存の中から保護されたモデルを選択すれば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保護されたモデルになります。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9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モードがある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47529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/>
          <p:nvPr/>
        </p:nvCxnSpPr>
        <p:spPr bwMode="auto">
          <a:xfrm flipH="1" flipV="1">
            <a:off x="1828800" y="2971800"/>
            <a:ext cx="4419600" cy="1066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テキスト ボックス 4"/>
          <p:cNvSpPr txBox="1"/>
          <p:nvPr/>
        </p:nvSpPr>
        <p:spPr>
          <a:xfrm>
            <a:off x="5791200" y="4114799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設定した機能が</a:t>
            </a:r>
            <a:r>
              <a:rPr lang="ja-JP" altLang="en-US" dirty="0" smtClean="0"/>
              <a:t>許可され、</a:t>
            </a:r>
            <a:endParaRPr lang="en-US" altLang="ja-JP" dirty="0" smtClean="0"/>
          </a:p>
          <a:p>
            <a:r>
              <a:rPr lang="ja-JP" altLang="en-US" dirty="0" smtClean="0"/>
              <a:t>それ以外は禁止される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02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Mappings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Editor</a:t>
            </a:r>
            <a:br>
              <a:rPr lang="en-US" altLang="ja-JP" dirty="0" smtClean="0"/>
            </a:br>
            <a:r>
              <a:rPr lang="ja-JP" altLang="en-US" dirty="0" smtClean="0"/>
              <a:t>コードマッピングエディター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/>
              <a:t>Caller</a:t>
            </a:r>
            <a:r>
              <a:rPr lang="ja-JP" altLang="en-US" dirty="0"/>
              <a:t>ブロック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1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25" y="1025987"/>
            <a:ext cx="5722211" cy="18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85" y="2944179"/>
            <a:ext cx="5290163" cy="20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2625493"/>
            <a:ext cx="4859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①アプリの中から</a:t>
            </a:r>
            <a:r>
              <a:rPr kumimoji="1" lang="en-US" altLang="ja-JP" dirty="0" smtClean="0"/>
              <a:t>Embedded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を選択します。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340" y="5449882"/>
            <a:ext cx="4365478" cy="104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5545" y="5080550"/>
            <a:ext cx="3446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②Ｃコードのタブが追加されます。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136" y="3186391"/>
            <a:ext cx="3213820" cy="35562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4803676" y="5199225"/>
            <a:ext cx="1296144" cy="10680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43496" y="2422184"/>
            <a:ext cx="292099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③設定の下ボタンから</a:t>
            </a:r>
            <a:endParaRPr lang="en-US" altLang="ja-JP" dirty="0" smtClean="0"/>
          </a:p>
          <a:p>
            <a:r>
              <a:rPr kumimoji="1" lang="ja-JP" altLang="en-US" dirty="0" smtClean="0"/>
              <a:t>コードマッピングエディターを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ＯＮにします</a:t>
            </a: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179637" y="2422184"/>
            <a:ext cx="364046" cy="10208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669700" y="4130831"/>
            <a:ext cx="364046" cy="13190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47864" y="3443011"/>
            <a:ext cx="936104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47864" y="5567895"/>
            <a:ext cx="648072" cy="1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34994" y="3345514"/>
            <a:ext cx="468052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46258" y="5080551"/>
            <a:ext cx="1558189" cy="31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776538" algn="l"/>
              </a:tabLst>
            </a:pPr>
            <a:r>
              <a:rPr lang="ja-JP" altLang="en-US" dirty="0" smtClean="0"/>
              <a:t>コードマッピングエディターの起動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52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094276"/>
            <a:ext cx="5949538" cy="43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27584" y="5579948"/>
            <a:ext cx="607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のストレージクラスを</a:t>
            </a:r>
            <a:r>
              <a:rPr lang="en-US" altLang="ja-JP" dirty="0" err="1" smtClean="0"/>
              <a:t>ExportedGlobal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変更する。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014601"/>
            <a:ext cx="4464496" cy="328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274" y="130175"/>
            <a:ext cx="6918325" cy="419100"/>
          </a:xfrm>
        </p:spPr>
        <p:txBody>
          <a:bodyPr/>
          <a:lstStyle/>
          <a:p>
            <a:r>
              <a:rPr lang="en-US" altLang="ja-JP" dirty="0"/>
              <a:t>DWork</a:t>
            </a:r>
            <a:r>
              <a:rPr lang="ja-JP" altLang="en-US" dirty="0"/>
              <a:t>構造体に入る変数をグローバルに変更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93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77" y="3645024"/>
            <a:ext cx="681202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1455" y="990020"/>
            <a:ext cx="8827149" cy="2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/>
          <p:nvPr/>
        </p:nvCxnSpPr>
        <p:spPr>
          <a:xfrm flipH="1">
            <a:off x="3779912" y="2564904"/>
            <a:ext cx="2376264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初期化関数名を変更する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38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2618150"/>
            <a:ext cx="8497606" cy="26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81107" y="1143000"/>
            <a:ext cx="519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ビルドボタンが無い　　→　</a:t>
            </a:r>
            <a:r>
              <a:rPr kumimoji="1" lang="en-US" altLang="ja-JP" sz="2000" dirty="0" smtClean="0"/>
              <a:t>R2019b</a:t>
            </a:r>
            <a:r>
              <a:rPr kumimoji="1" lang="ja-JP" altLang="en-US" sz="2000" dirty="0" smtClean="0"/>
              <a:t>　あるある。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　何かしようとするとメニューが見つからない</a:t>
            </a:r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5906243" y="4287402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ビルドする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62000" y="2156485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ビルドのボタン</a:t>
            </a:r>
            <a:r>
              <a:rPr lang="ja-JP" altLang="en-US" dirty="0" smtClean="0"/>
              <a:t>は</a:t>
            </a:r>
            <a:r>
              <a:rPr lang="en-US" altLang="ja-JP" dirty="0" smtClean="0"/>
              <a:t>【</a:t>
            </a:r>
            <a:r>
              <a:rPr lang="ja-JP" altLang="en-US" dirty="0" smtClean="0"/>
              <a:t>Ｃコード</a:t>
            </a:r>
            <a:r>
              <a:rPr lang="en-US" altLang="ja-JP" dirty="0"/>
              <a:t>】</a:t>
            </a:r>
            <a:r>
              <a:rPr lang="ja-JP" altLang="en-US" dirty="0" smtClean="0"/>
              <a:t>の</a:t>
            </a:r>
            <a:r>
              <a:rPr lang="ja-JP" altLang="en-US" dirty="0"/>
              <a:t>タブの中にあります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737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123728" y="836712"/>
            <a:ext cx="43631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Dwrok</a:t>
            </a:r>
            <a:r>
              <a:rPr kumimoji="1" lang="ja-JP" altLang="en-US" dirty="0" smtClean="0">
                <a:solidFill>
                  <a:srgbClr val="FF0000"/>
                </a:solidFill>
              </a:rPr>
              <a:t>構造体に入っている初期化の変数が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グローバル</a:t>
            </a:r>
            <a:r>
              <a:rPr lang="ja-JP" altLang="en-US" dirty="0" smtClean="0">
                <a:solidFill>
                  <a:srgbClr val="FF0000"/>
                </a:solidFill>
              </a:rPr>
              <a:t>になっている。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70786" y="5661248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75656" y="5661248"/>
            <a:ext cx="295232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9672" y="5044534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6309" y="5025749"/>
            <a:ext cx="3326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構造体では無いグローバル信号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57595" y="75142"/>
            <a:ext cx="210025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生成コードの確認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7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95736" y="3429000"/>
            <a:ext cx="34579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初期化の関数名が変わっている。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60032" y="4145921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7584" y="4077072"/>
            <a:ext cx="230425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57595" y="75142"/>
            <a:ext cx="210025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生成コードの確認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45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WS</a:t>
            </a:r>
            <a:r>
              <a:rPr kumimoji="1" lang="ja-JP" altLang="en-US" dirty="0" smtClean="0"/>
              <a:t>開催趣旨説明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最近の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新機能についていけて</a:t>
            </a:r>
            <a:r>
              <a:rPr kumimoji="1" lang="ja-JP" altLang="en-US" dirty="0" smtClean="0"/>
              <a:t>いないと感じることがないだろうか。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V</a:t>
            </a:r>
            <a:r>
              <a:rPr kumimoji="1" lang="ja-JP" altLang="en-US" dirty="0"/>
              <a:t>字プロセス左側を考える</a:t>
            </a:r>
            <a:r>
              <a:rPr kumimoji="1" lang="en-US" altLang="ja-JP" dirty="0" smtClean="0"/>
              <a:t>WS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こちら</a:t>
            </a:r>
            <a:r>
              <a:rPr kumimoji="1" lang="ja-JP" altLang="en-US" dirty="0" smtClean="0"/>
              <a:t>のワーキングでも課題のいくつかは、すでに提供されていた新機能で改善のめどがあることがわかった。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現在の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は本当に未解決の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なのか？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JMAAB</a:t>
            </a:r>
            <a:r>
              <a:rPr kumimoji="1" lang="ja-JP" altLang="en-US" dirty="0" smtClean="0"/>
              <a:t>で集まって議論すべき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議題</a:t>
            </a:r>
            <a:r>
              <a:rPr kumimoji="1" lang="en-US" altLang="ja-JP" dirty="0" smtClean="0"/>
              <a:t>】</a:t>
            </a:r>
            <a:r>
              <a:rPr kumimoji="1" lang="ja-JP" altLang="en-US" dirty="0" err="1" smtClean="0"/>
              <a:t>なのか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個別</a:t>
            </a:r>
            <a:r>
              <a:rPr kumimoji="1" lang="ja-JP" altLang="en-US" dirty="0" smtClean="0"/>
              <a:t>の会社で解決できる問題なのか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実は多くの内容がすでに</a:t>
            </a: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から仕組みが提供され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個社で解決すべきことがらに変わっているのではないか。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8024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弊害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‘</a:t>
            </a:r>
            <a:r>
              <a:rPr lang="en-US" altLang="ja-JP" dirty="0" err="1">
                <a:solidFill>
                  <a:srgbClr val="FF0000"/>
                </a:solidFill>
              </a:rPr>
              <a:t>InternalData</a:t>
            </a:r>
            <a:r>
              <a:rPr lang="en-US" altLang="ja-JP" dirty="0">
                <a:solidFill>
                  <a:srgbClr val="FF0000"/>
                </a:solidFill>
              </a:rPr>
              <a:t>’</a:t>
            </a:r>
            <a:r>
              <a:rPr lang="ja-JP" altLang="en-US" dirty="0">
                <a:solidFill>
                  <a:srgbClr val="FF0000"/>
                </a:solidFill>
              </a:rPr>
              <a:t>を変更</a:t>
            </a:r>
            <a:r>
              <a:rPr lang="ja-JP" altLang="en-US" dirty="0" smtClean="0">
                <a:solidFill>
                  <a:srgbClr val="FF0000"/>
                </a:solidFill>
              </a:rPr>
              <a:t>して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Dwrok</a:t>
            </a:r>
            <a:r>
              <a:rPr kumimoji="1" lang="ja-JP" altLang="en-US" dirty="0">
                <a:solidFill>
                  <a:srgbClr val="FF0000"/>
                </a:solidFill>
              </a:rPr>
              <a:t>構造体に入らないように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すると、弊害としてサブシステムに設定した「再利用可能関数」の機能が使えなくなる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 bwMode="auto">
          <a:xfrm>
            <a:off x="684127" y="2362200"/>
            <a:ext cx="2160240" cy="9361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4106" y="34350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 smtClean="0"/>
              <a:t>Caller</a:t>
            </a:r>
            <a:r>
              <a:rPr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65293" y="3298304"/>
            <a:ext cx="5296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再利用可能関数は　サブシステムで</a:t>
            </a:r>
            <a:endParaRPr lang="en-US" altLang="ja-JP" sz="2000" dirty="0" smtClean="0"/>
          </a:p>
          <a:p>
            <a:r>
              <a:rPr lang="ja-JP" altLang="en-US" sz="2000" dirty="0"/>
              <a:t>設定するのでは</a:t>
            </a:r>
            <a:r>
              <a:rPr lang="ja-JP" altLang="en-US" sz="2000" dirty="0" smtClean="0"/>
              <a:t>なく　新機能　</a:t>
            </a:r>
            <a:r>
              <a:rPr lang="en-US" altLang="ja-JP" sz="2000" dirty="0" smtClean="0"/>
              <a:t>function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Caller</a:t>
            </a:r>
            <a:r>
              <a:rPr lang="ja-JP" altLang="en-US" sz="2000" dirty="0" smtClean="0"/>
              <a:t>へ</a:t>
            </a:r>
            <a:endParaRPr kumimoji="1" lang="ja-JP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4823" y="4125164"/>
            <a:ext cx="4678710" cy="227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 bwMode="auto">
          <a:xfrm>
            <a:off x="6228184" y="4125164"/>
            <a:ext cx="1584176" cy="11378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44367" y="2476309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再利用可能関数はどうやって設定すれば</a:t>
            </a:r>
            <a:r>
              <a:rPr lang="ja-JP" altLang="en-US" sz="2000" dirty="0"/>
              <a:t>良いの</a:t>
            </a:r>
            <a:r>
              <a:rPr lang="ja-JP" altLang="en-US" sz="2000" dirty="0" smtClean="0"/>
              <a:t>か</a:t>
            </a:r>
            <a:r>
              <a:rPr lang="ja-JP" altLang="en-US" sz="2000" dirty="0"/>
              <a:t>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984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 r="5063" b="7307"/>
          <a:stretch/>
        </p:blipFill>
        <p:spPr bwMode="auto">
          <a:xfrm>
            <a:off x="961398" y="1259202"/>
            <a:ext cx="7193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 smtClean="0"/>
              <a:t>Caller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9600" y="91440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Simulink</a:t>
            </a:r>
            <a:r>
              <a:rPr lang="ja-JP" altLang="en-US" dirty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と組み合わせて使う事例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0167"/>
            <a:ext cx="3352800" cy="341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H="1">
            <a:off x="1066800" y="2209800"/>
            <a:ext cx="1295400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4600" y="2662378"/>
            <a:ext cx="2397690" cy="396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/>
          <p:nvPr/>
        </p:nvCxnSpPr>
        <p:spPr bwMode="auto">
          <a:xfrm flipH="1" flipV="1">
            <a:off x="6019800" y="2057400"/>
            <a:ext cx="457200" cy="32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0338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/>
              <a:t>Caller</a:t>
            </a:r>
            <a:r>
              <a:rPr lang="ja-JP" altLang="en-US" dirty="0"/>
              <a:t>　結果</a:t>
            </a:r>
            <a:endParaRPr kumimoji="1" lang="ja-JP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 r="5063" b="7307"/>
          <a:stretch/>
        </p:blipFill>
        <p:spPr bwMode="auto">
          <a:xfrm>
            <a:off x="935302" y="914400"/>
            <a:ext cx="7193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838199" y="3441680"/>
            <a:ext cx="7193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real_T</a:t>
            </a:r>
            <a:r>
              <a:rPr lang="en-US" altLang="ja-JP" dirty="0"/>
              <a:t> </a:t>
            </a:r>
            <a:r>
              <a:rPr lang="en-US" altLang="ja-JP" dirty="0" err="1"/>
              <a:t>a_model_f</a:t>
            </a:r>
            <a:r>
              <a:rPr lang="en-US" altLang="ja-JP" dirty="0"/>
              <a:t>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real_T</a:t>
            </a:r>
            <a:r>
              <a:rPr lang="en-US" altLang="ja-JP" dirty="0"/>
              <a:t> </a:t>
            </a:r>
            <a:r>
              <a:rPr lang="en-US" altLang="ja-JP" dirty="0" err="1"/>
              <a:t>rtu_u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real_T</a:t>
            </a:r>
            <a:r>
              <a:rPr lang="en-US" altLang="ja-JP" dirty="0"/>
              <a:t> rty_y_0;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rty_y_0 = DDD</a:t>
            </a:r>
            <a:r>
              <a:rPr lang="en-US" altLang="ja-JP" dirty="0" smtClean="0"/>
              <a:t>;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DDD </a:t>
            </a:r>
            <a:r>
              <a:rPr lang="en-US" altLang="ja-JP" dirty="0"/>
              <a:t>= </a:t>
            </a:r>
            <a:r>
              <a:rPr lang="en-US" altLang="ja-JP" dirty="0" err="1"/>
              <a:t>rtu_u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return rty_y_0;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void </a:t>
            </a:r>
            <a:r>
              <a:rPr lang="en-US" altLang="ja-JP" dirty="0" err="1"/>
              <a:t>a_model_step</a:t>
            </a:r>
            <a:r>
              <a:rPr lang="en-US" altLang="ja-JP" dirty="0"/>
              <a:t>(void)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 smtClean="0"/>
              <a:t>a_model_Y.Out1 </a:t>
            </a:r>
            <a:r>
              <a:rPr lang="en-US" altLang="ja-JP" dirty="0"/>
              <a:t>= </a:t>
            </a:r>
            <a:r>
              <a:rPr lang="en-US" altLang="ja-JP" dirty="0" err="1"/>
              <a:t>a_model_f</a:t>
            </a:r>
            <a:r>
              <a:rPr lang="en-US" altLang="ja-JP" dirty="0"/>
              <a:t>(a_model_U.In1);</a:t>
            </a:r>
          </a:p>
          <a:p>
            <a:r>
              <a:rPr lang="en-US" altLang="ja-JP" dirty="0" smtClean="0"/>
              <a:t>a_model_Y.Out2 </a:t>
            </a:r>
            <a:r>
              <a:rPr lang="en-US" altLang="ja-JP" dirty="0"/>
              <a:t>= </a:t>
            </a:r>
            <a:r>
              <a:rPr lang="en-US" altLang="ja-JP" dirty="0" err="1"/>
              <a:t>a_model_f</a:t>
            </a:r>
            <a:r>
              <a:rPr lang="en-US" altLang="ja-JP" dirty="0"/>
              <a:t>(a_model_U.In2);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0" y="4772157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再利用可能関数として定義される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 bwMode="auto">
          <a:xfrm flipH="1">
            <a:off x="3657600" y="4956823"/>
            <a:ext cx="1295400" cy="1062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433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ja-JP" altLang="en-US" sz="2800" dirty="0" smtClean="0">
                <a:solidFill>
                  <a:srgbClr val="0000FF"/>
                </a:solidFill>
              </a:rPr>
              <a:t>「新機能で解決します」</a:t>
            </a:r>
            <a:endParaRPr lang="en-US" altLang="ja-JP" sz="2800" dirty="0" smtClean="0">
              <a:solidFill>
                <a:srgbClr val="0000FF"/>
              </a:solidFill>
            </a:endParaRPr>
          </a:p>
          <a:p>
            <a:pPr marL="5715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→　提案を簡単に信用するな</a:t>
            </a:r>
            <a:endParaRPr lang="en-US" altLang="ja-JP" sz="2800" dirty="0" smtClean="0"/>
          </a:p>
          <a:p>
            <a:pPr marL="57150" indent="0">
              <a:buNone/>
            </a:pPr>
            <a:r>
              <a:rPr lang="ja-JP" altLang="en-US" sz="2800" dirty="0" smtClean="0"/>
              <a:t>確かに課題にした内容は解決している。</a:t>
            </a:r>
            <a:endParaRPr lang="en-US" altLang="ja-JP" sz="2800" dirty="0" smtClean="0"/>
          </a:p>
          <a:p>
            <a:pPr marL="57150" indent="0">
              <a:buNone/>
            </a:pPr>
            <a:r>
              <a:rPr lang="ja-JP" altLang="en-US" sz="2800" dirty="0"/>
              <a:t>だが</a:t>
            </a:r>
            <a:r>
              <a:rPr lang="ja-JP" altLang="en-US" sz="2800" dirty="0" smtClean="0"/>
              <a:t>、想定外の部分に影響が波及している場合もあり、新機能の採用は想定外に大変である。</a:t>
            </a:r>
            <a:endParaRPr lang="en-US" altLang="ja-JP" sz="2800" dirty="0" smtClean="0"/>
          </a:p>
          <a:p>
            <a:pPr marL="57150" indent="0">
              <a:buNone/>
            </a:pPr>
            <a:r>
              <a:rPr lang="ja-JP" altLang="en-US" sz="2800" dirty="0"/>
              <a:t>調査</a:t>
            </a:r>
            <a:r>
              <a:rPr lang="ja-JP" altLang="en-US" sz="2800" dirty="0" smtClean="0"/>
              <a:t>は必須。</a:t>
            </a:r>
            <a:endParaRPr lang="en-US" altLang="ja-JP" sz="3200" dirty="0" smtClean="0"/>
          </a:p>
          <a:p>
            <a:pPr marL="57150" indent="0">
              <a:buNone/>
            </a:pPr>
            <a:r>
              <a:rPr lang="ja-JP" altLang="en-US" sz="3200" dirty="0" smtClean="0"/>
              <a:t>例：</a:t>
            </a:r>
            <a:endParaRPr lang="en-US" altLang="ja-JP" sz="3200" dirty="0" smtClean="0"/>
          </a:p>
          <a:p>
            <a:pPr marL="57150" indent="0">
              <a:buNone/>
            </a:pPr>
            <a:r>
              <a:rPr lang="ja-JP" altLang="en-US" sz="3200" dirty="0" smtClean="0"/>
              <a:t>転置抑制の採用→　</a:t>
            </a:r>
            <a:r>
              <a:rPr lang="en-US" altLang="ja-JP" sz="3200" dirty="0" smtClean="0"/>
              <a:t>SLDV</a:t>
            </a:r>
            <a:r>
              <a:rPr lang="ja-JP" altLang="en-US" sz="3200" dirty="0" smtClean="0"/>
              <a:t>一部が対応せず</a:t>
            </a:r>
            <a:endParaRPr lang="en-US" altLang="ja-JP" sz="3200" dirty="0" smtClean="0"/>
          </a:p>
          <a:p>
            <a:pPr marL="57150" indent="0">
              <a:buNone/>
            </a:pPr>
            <a:r>
              <a:rPr lang="en-US" altLang="ja-JP" sz="3200" dirty="0" err="1" smtClean="0"/>
              <a:t>BtoB</a:t>
            </a:r>
            <a:r>
              <a:rPr lang="ja-JP" altLang="en-US" sz="3200" dirty="0" smtClean="0"/>
              <a:t>の自動化にて</a:t>
            </a:r>
            <a:r>
              <a:rPr lang="en-US" altLang="ja-JP" sz="3200" dirty="0"/>
              <a:t>S-function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ライブラリと</a:t>
            </a:r>
            <a:endParaRPr lang="en-US" altLang="ja-JP" sz="3200" dirty="0" smtClean="0"/>
          </a:p>
          <a:p>
            <a:pPr marL="57150" indent="0">
              <a:buNone/>
            </a:pPr>
            <a:r>
              <a:rPr lang="ja-JP" altLang="en-US" sz="3200" dirty="0" smtClean="0"/>
              <a:t>コンフィギュレーションが共通化できない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5262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次年度</a:t>
            </a:r>
            <a:r>
              <a:rPr lang="ja-JP" altLang="en-US" dirty="0" smtClean="0"/>
              <a:t>に</a:t>
            </a:r>
            <a:r>
              <a:rPr lang="ja-JP" altLang="en-US" dirty="0"/>
              <a:t>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/>
              <a:t>次年度の活動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4244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WS</a:t>
            </a:r>
            <a:r>
              <a:rPr kumimoji="1" lang="ja-JP" altLang="en-US" dirty="0" smtClean="0"/>
              <a:t>の延長で申請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　追加メンバーを募集</a:t>
            </a:r>
            <a:r>
              <a:rPr kumimoji="1" lang="ja-JP" altLang="en-US" dirty="0"/>
              <a:t>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V</a:t>
            </a:r>
            <a:r>
              <a:rPr kumimoji="1" lang="ja-JP" altLang="en-US" dirty="0" smtClean="0"/>
              <a:t>時左側から引継ぎも提案予定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希望者がいれば、</a:t>
            </a: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プロジェクトや、</a:t>
            </a:r>
            <a:r>
              <a:rPr kumimoji="1" lang="en-US" altLang="ja-JP" dirty="0" err="1" smtClean="0"/>
              <a:t>SimulinkTest</a:t>
            </a:r>
            <a:r>
              <a:rPr kumimoji="1" lang="ja-JP" altLang="en-US" dirty="0" smtClean="0"/>
              <a:t>も調査範囲にする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Simulink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モデルとその関連ファイルの管理だけではない。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Blockset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Desiner</a:t>
            </a:r>
            <a:r>
              <a:rPr kumimoji="1" lang="ja-JP" altLang="en-US" dirty="0" smtClean="0"/>
              <a:t>の提供もキーワード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754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/>
              <a:t>次年度の活動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42448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ワーキングは、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会議のみを想定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～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か月に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回実施予定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回の時間は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ぜひ、新たなメンバーを加えて調査内容を拡大したい。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調査の結果、自社のプロセスに新機能を上手に盛り込み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課題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</a:t>
            </a:r>
            <a:r>
              <a:rPr kumimoji="1" lang="ja-JP" altLang="en-US" dirty="0">
                <a:solidFill>
                  <a:srgbClr val="FF0000"/>
                </a:solidFill>
              </a:rPr>
              <a:t>解決して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また、調査結果によっては新たなワーキング提案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もしくは、ガイドライン</a:t>
            </a:r>
            <a:r>
              <a:rPr kumimoji="1" lang="en-US" altLang="ja-JP" dirty="0" smtClean="0">
                <a:solidFill>
                  <a:srgbClr val="FF0000"/>
                </a:solidFill>
              </a:rPr>
              <a:t>WG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へ展開します。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7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新メンバーへ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１年間で調べた内容も共有化可能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ぜひ</a:t>
            </a:r>
            <a:r>
              <a:rPr kumimoji="1" lang="ja-JP" altLang="en-US" dirty="0" smtClean="0"/>
              <a:t>、ワーキングへご参加ください。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527800" cy="37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9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WS</a:t>
            </a:r>
            <a:r>
              <a:rPr lang="ja-JP" altLang="en-US" dirty="0"/>
              <a:t>開催趣旨説明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今後、</a:t>
            </a:r>
            <a:r>
              <a:rPr kumimoji="1" lang="en-US" altLang="ja-JP" dirty="0" smtClean="0"/>
              <a:t>JMAAB</a:t>
            </a:r>
            <a:r>
              <a:rPr kumimoji="1" lang="ja-JP" altLang="en-US" dirty="0" smtClean="0"/>
              <a:t>が未解決の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を議論する為に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JMAAB</a:t>
            </a:r>
            <a:r>
              <a:rPr kumimoji="1" lang="ja-JP" altLang="en-US" dirty="0" smtClean="0"/>
              <a:t>会員のスキルをレベルアップさせ、</a:t>
            </a:r>
            <a:r>
              <a:rPr kumimoji="1" lang="en-US" altLang="ja-JP" dirty="0" smtClean="0"/>
              <a:t>MW</a:t>
            </a:r>
            <a:r>
              <a:rPr kumimoji="1" lang="ja-JP" altLang="en-US" dirty="0" smtClean="0"/>
              <a:t>と議論ができる基礎知識を身につけておかなければならない。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　勉強会を中心にメンバーがレベルアップできる場を提供しよう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それだけではつまらないので、新機能がそのまま鵜呑みにして良い内容なのか、注意点が無いかまとめよう。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調査結果は、将来的にガイドラインに盛り込むか、個別アイテムとして</a:t>
            </a:r>
            <a:r>
              <a:rPr kumimoji="1" lang="en-US" altLang="ja-JP" dirty="0" smtClean="0"/>
              <a:t>JMAAB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議題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に昇格させよう。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1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ja-JP" altLang="en-US" dirty="0" smtClean="0"/>
              <a:t>活動内容の紹介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04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ワーキング開催について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全体ワーキングは５回実施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1,2</a:t>
            </a:r>
            <a:r>
              <a:rPr kumimoji="1" lang="ja-JP" altLang="en-US" dirty="0" smtClean="0"/>
              <a:t>回は集まって議論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以降、</a:t>
            </a:r>
            <a:r>
              <a:rPr kumimoji="1" lang="en-US" altLang="ja-JP" dirty="0" smtClean="0"/>
              <a:t>A,B</a:t>
            </a:r>
            <a:r>
              <a:rPr kumimoji="1" lang="ja-JP" altLang="en-US" dirty="0" smtClean="0"/>
              <a:t>チームに別れて調査を実施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チーム：３回のサブワーキングを実施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チーム：４回のサブワーキングを実施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3,4,5</a:t>
            </a:r>
            <a:r>
              <a:rPr kumimoji="1" lang="ja-JP" altLang="en-US" dirty="0" smtClean="0"/>
              <a:t>回全体ワーキングは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で実施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１回の会合は２時間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777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ja-JP" altLang="en-US" dirty="0" smtClean="0"/>
              <a:t>調査できた項目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533400" y="919571"/>
            <a:ext cx="4040188" cy="1053806"/>
          </a:xfrm>
        </p:spPr>
        <p:txBody>
          <a:bodyPr anchor="t"/>
          <a:lstStyle/>
          <a:p>
            <a:pPr lvl="1"/>
            <a:r>
              <a:rPr lang="ja-JP" altLang="en-US" sz="1800" dirty="0" smtClean="0"/>
              <a:t>全体で調査</a:t>
            </a:r>
            <a:endParaRPr lang="en-US" altLang="ja-JP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サブシステムリファレンス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自動</a:t>
            </a:r>
            <a:r>
              <a:rPr lang="ja-JP" altLang="en-US" sz="1800" dirty="0" smtClean="0"/>
              <a:t>配置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Ａチーム</a:t>
            </a:r>
            <a:endParaRPr kumimoji="1" lang="en-US" altLang="ja-JP" sz="1800" dirty="0" smtClean="0"/>
          </a:p>
          <a:p>
            <a:r>
              <a:rPr kumimoji="1" lang="en-US" altLang="ja-JP" sz="1800" dirty="0" err="1" smtClean="0"/>
              <a:t>SignalEditor</a:t>
            </a:r>
            <a:endParaRPr kumimoji="1" lang="en-US" altLang="ja-JP" sz="1800" dirty="0" smtClean="0"/>
          </a:p>
          <a:p>
            <a:pPr eaLnBrk="1" fontAlgn="ctr" hangingPunct="1"/>
            <a:r>
              <a:rPr lang="en-US" altLang="ja-JP" sz="1800" dirty="0"/>
              <a:t>Event Listener</a:t>
            </a:r>
            <a:endParaRPr lang="ja-JP" altLang="ja-JP" sz="1800" dirty="0"/>
          </a:p>
          <a:p>
            <a:pPr lvl="1" eaLnBrk="1" fontAlgn="ctr" hangingPunct="1"/>
            <a:r>
              <a:rPr lang="en-US" altLang="ja-JP" sz="1400" dirty="0" smtClean="0"/>
              <a:t>Initialize </a:t>
            </a:r>
            <a:r>
              <a:rPr lang="en-US" altLang="ja-JP" sz="1400" dirty="0"/>
              <a:t>Function</a:t>
            </a:r>
            <a:endParaRPr lang="ja-JP" altLang="ja-JP" sz="1400" dirty="0"/>
          </a:p>
          <a:p>
            <a:pPr lvl="1" eaLnBrk="1" fontAlgn="ctr" hangingPunct="1"/>
            <a:r>
              <a:rPr lang="en-US" altLang="ja-JP" sz="1400" dirty="0"/>
              <a:t>Reset Function</a:t>
            </a:r>
            <a:endParaRPr lang="ja-JP" altLang="ja-JP" sz="1400" dirty="0"/>
          </a:p>
          <a:p>
            <a:pPr lvl="1" eaLnBrk="1" fontAlgn="ctr" hangingPunct="1"/>
            <a:r>
              <a:rPr lang="en-US" altLang="ja-JP" sz="1400" dirty="0"/>
              <a:t>Terminate Function</a:t>
            </a:r>
            <a:endParaRPr lang="ja-JP" altLang="ja-JP" sz="1400" dirty="0"/>
          </a:p>
          <a:p>
            <a:pPr eaLnBrk="1" fontAlgn="ctr" hangingPunct="1"/>
            <a:r>
              <a:rPr lang="en-US" altLang="ja-JP" sz="1800" dirty="0"/>
              <a:t>Parameter Write</a:t>
            </a:r>
          </a:p>
          <a:p>
            <a:pPr eaLnBrk="1" fontAlgn="ctr" hangingPunct="1"/>
            <a:r>
              <a:rPr lang="en-US" altLang="ja-JP" sz="1800" dirty="0" smtClean="0"/>
              <a:t>State </a:t>
            </a:r>
            <a:r>
              <a:rPr lang="en-US" altLang="ja-JP" sz="1800" dirty="0"/>
              <a:t>Reader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State Writer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 smtClean="0"/>
              <a:t>Unit </a:t>
            </a:r>
            <a:r>
              <a:rPr lang="en-US" altLang="ja-JP" sz="1800" dirty="0"/>
              <a:t>Conversion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Unit System Configuration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Sequence Viewer</a:t>
            </a:r>
            <a:endParaRPr lang="ja-JP" altLang="ja-JP" sz="1800" dirty="0"/>
          </a:p>
          <a:p>
            <a:pPr eaLnBrk="1" fontAlgn="ctr" hangingPunct="1"/>
            <a:endParaRPr lang="ja-JP" altLang="ja-JP" sz="1800" dirty="0"/>
          </a:p>
          <a:p>
            <a:endParaRPr kumimoji="1" lang="ja-JP" altLang="en-US" sz="1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53000" y="22098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Ｂチーム</a:t>
            </a:r>
            <a:endParaRPr kumimoji="1" lang="en-US" altLang="ja-JP" sz="1800" dirty="0" smtClean="0"/>
          </a:p>
          <a:p>
            <a:pPr eaLnBrk="1" fontAlgn="ctr" hangingPunct="1"/>
            <a:r>
              <a:rPr lang="en-US" altLang="ja-JP" sz="1800" dirty="0"/>
              <a:t>C Caller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In Bus Element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Out Bus Element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Manual Variant Source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Manual Variant Sink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Variant Source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From Spreadsheet</a:t>
            </a:r>
            <a:endParaRPr lang="ja-JP" altLang="ja-JP" sz="1800" dirty="0"/>
          </a:p>
          <a:p>
            <a:pPr eaLnBrk="1" fontAlgn="ctr" hangingPunct="1"/>
            <a:r>
              <a:rPr lang="en-US" altLang="ja-JP" sz="1800" dirty="0"/>
              <a:t>Simulink　</a:t>
            </a:r>
            <a:r>
              <a:rPr lang="en-US" altLang="ja-JP" sz="1800" dirty="0" smtClean="0"/>
              <a:t>State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8" name="右中かっこ 7"/>
          <p:cNvSpPr/>
          <p:nvPr/>
        </p:nvSpPr>
        <p:spPr bwMode="auto">
          <a:xfrm>
            <a:off x="2984472" y="2903781"/>
            <a:ext cx="177744" cy="1353839"/>
          </a:xfrm>
          <a:prstGeom prst="rightBrace">
            <a:avLst>
              <a:gd name="adj1" fmla="val 4659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6530" y="288831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セット</a:t>
            </a:r>
            <a:endParaRPr kumimoji="1" lang="ja-JP" altLang="en-US" sz="1600" dirty="0"/>
          </a:p>
        </p:txBody>
      </p:sp>
      <p:cxnSp>
        <p:nvCxnSpPr>
          <p:cNvPr id="11" name="カギ線コネクタ 10"/>
          <p:cNvCxnSpPr/>
          <p:nvPr/>
        </p:nvCxnSpPr>
        <p:spPr bwMode="auto">
          <a:xfrm>
            <a:off x="3016195" y="4588133"/>
            <a:ext cx="2243593" cy="441067"/>
          </a:xfrm>
          <a:prstGeom prst="bentConnector3">
            <a:avLst>
              <a:gd name="adj1" fmla="val 605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右中かっこ 11"/>
          <p:cNvSpPr/>
          <p:nvPr/>
        </p:nvSpPr>
        <p:spPr bwMode="auto">
          <a:xfrm>
            <a:off x="2785607" y="4299466"/>
            <a:ext cx="224293" cy="577334"/>
          </a:xfrm>
          <a:prstGeom prst="rightBrace">
            <a:avLst>
              <a:gd name="adj1" fmla="val 4659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41621" y="411480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関連性あり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9" idx="2"/>
          </p:cNvCxnSpPr>
          <p:nvPr/>
        </p:nvCxnSpPr>
        <p:spPr bwMode="auto">
          <a:xfrm flipV="1">
            <a:off x="6248400" y="1815806"/>
            <a:ext cx="1189531" cy="9273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テキスト ボックス 18"/>
          <p:cNvSpPr txBox="1"/>
          <p:nvPr/>
        </p:nvSpPr>
        <p:spPr>
          <a:xfrm>
            <a:off x="6172200" y="144647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function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caller</a:t>
            </a:r>
            <a:r>
              <a:rPr lang="ja-JP" altLang="en-US" dirty="0"/>
              <a:t>調査漏れ</a:t>
            </a:r>
          </a:p>
        </p:txBody>
      </p:sp>
      <p:sp>
        <p:nvSpPr>
          <p:cNvPr id="21" name="右中かっこ 20"/>
          <p:cNvSpPr/>
          <p:nvPr/>
        </p:nvSpPr>
        <p:spPr bwMode="auto">
          <a:xfrm>
            <a:off x="7772400" y="3543300"/>
            <a:ext cx="228600" cy="990600"/>
          </a:xfrm>
          <a:prstGeom prst="rightBrace">
            <a:avLst>
              <a:gd name="adj1" fmla="val 4659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77200" y="3880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同系</a:t>
            </a:r>
            <a:endParaRPr kumimoji="1" lang="ja-JP" altLang="en-US" dirty="0"/>
          </a:p>
        </p:txBody>
      </p:sp>
      <p:cxnSp>
        <p:nvCxnSpPr>
          <p:cNvPr id="17" name="カギ線コネクタ 16"/>
          <p:cNvCxnSpPr/>
          <p:nvPr/>
        </p:nvCxnSpPr>
        <p:spPr bwMode="auto">
          <a:xfrm>
            <a:off x="2209800" y="2686050"/>
            <a:ext cx="3048000" cy="1962150"/>
          </a:xfrm>
          <a:prstGeom prst="bentConnector3">
            <a:avLst>
              <a:gd name="adj1" fmla="val 79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右中かっこ 19"/>
          <p:cNvSpPr/>
          <p:nvPr/>
        </p:nvSpPr>
        <p:spPr bwMode="auto">
          <a:xfrm>
            <a:off x="7254481" y="2937132"/>
            <a:ext cx="228600" cy="495300"/>
          </a:xfrm>
          <a:prstGeom prst="rightBrace">
            <a:avLst>
              <a:gd name="adj1" fmla="val 4659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563534" y="3000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同系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12" idx="1"/>
            <a:endCxn id="8" idx="1"/>
          </p:cNvCxnSpPr>
          <p:nvPr/>
        </p:nvCxnSpPr>
        <p:spPr bwMode="auto">
          <a:xfrm rot="10800000" flipH="1">
            <a:off x="3009900" y="3580701"/>
            <a:ext cx="152316" cy="1007432"/>
          </a:xfrm>
          <a:prstGeom prst="bentConnector3">
            <a:avLst>
              <a:gd name="adj1" fmla="val 8959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2895600" y="231671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関連性あり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63533" y="2132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別</a:t>
            </a:r>
            <a:r>
              <a:rPr lang="ja-JP" altLang="en-US" dirty="0"/>
              <a:t>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353300" cy="41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成果物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8511" y="5334000"/>
            <a:ext cx="457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調査報告書</a:t>
            </a:r>
            <a:r>
              <a:rPr lang="ja-JP" altLang="en-US" sz="2000" dirty="0" smtClean="0"/>
              <a:t>はワーキングメンバーで共有</a:t>
            </a:r>
            <a:endParaRPr lang="en-US" altLang="ja-JP" sz="2000" dirty="0" smtClean="0"/>
          </a:p>
          <a:p>
            <a:r>
              <a:rPr kumimoji="1" lang="ja-JP" altLang="en-US" sz="2000" dirty="0"/>
              <a:t>現状</a:t>
            </a:r>
            <a:r>
              <a:rPr kumimoji="1" lang="ja-JP" altLang="en-US" sz="2000" dirty="0" smtClean="0"/>
              <a:t>は、</a:t>
            </a:r>
            <a:r>
              <a:rPr lang="ja-JP" altLang="en-US" sz="2000" dirty="0"/>
              <a:t>外部公開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予定なし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10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ja-JP" altLang="en-US" dirty="0" smtClean="0"/>
              <a:t>成果物から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内容を一部紹介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50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保護機能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3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A5156E-8FE0-4C72-AA61-0D14532FD0F4}"/>
</file>

<file path=customXml/itemProps2.xml><?xml version="1.0" encoding="utf-8"?>
<ds:datastoreItem xmlns:ds="http://schemas.openxmlformats.org/officeDocument/2006/customXml" ds:itemID="{AC30B976-8070-4630-B5BB-4DADDAE80410}"/>
</file>

<file path=customXml/itemProps3.xml><?xml version="1.0" encoding="utf-8"?>
<ds:datastoreItem xmlns:ds="http://schemas.openxmlformats.org/officeDocument/2006/customXml" ds:itemID="{4CB19477-548F-4701-9D3F-CA1EEFF54D6D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684</Words>
  <Application>Microsoft Office PowerPoint</Application>
  <PresentationFormat>画面に合わせる (4:3)</PresentationFormat>
  <Paragraphs>158</Paragraphs>
  <Slides>27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1_標準デザイン</vt:lpstr>
      <vt:lpstr>コア会議 Simulink機能確認20WS Simulink function check20WS</vt:lpstr>
      <vt:lpstr>WS開催趣旨説明</vt:lpstr>
      <vt:lpstr>WS開催趣旨説明</vt:lpstr>
      <vt:lpstr>活動内容の紹介</vt:lpstr>
      <vt:lpstr>ワーキング開催について</vt:lpstr>
      <vt:lpstr>調査できた項目</vt:lpstr>
      <vt:lpstr>成果物</vt:lpstr>
      <vt:lpstr>成果物から 内容を一部紹介</vt:lpstr>
      <vt:lpstr>IP保護機能</vt:lpstr>
      <vt:lpstr>調査結果一部紹介</vt:lpstr>
      <vt:lpstr>IP保護</vt:lpstr>
      <vt:lpstr>3つのモードがある</vt:lpstr>
      <vt:lpstr>Code Mappings Editor コードマッピングエディター とfunction Callerブロック</vt:lpstr>
      <vt:lpstr>コードマッピングエディターの起動</vt:lpstr>
      <vt:lpstr>DWork構造体に入る変数をグローバルに変更する</vt:lpstr>
      <vt:lpstr>初期化関数名を変更する</vt:lpstr>
      <vt:lpstr>ビルドする</vt:lpstr>
      <vt:lpstr>PowerPoint プレゼンテーション</vt:lpstr>
      <vt:lpstr>PowerPoint プレゼンテーション</vt:lpstr>
      <vt:lpstr>弊害</vt:lpstr>
      <vt:lpstr>function Caller　使い方</vt:lpstr>
      <vt:lpstr>function Caller　結果</vt:lpstr>
      <vt:lpstr>調査結果から</vt:lpstr>
      <vt:lpstr>次年度について</vt:lpstr>
      <vt:lpstr>次年度の活動</vt:lpstr>
      <vt:lpstr>次年度の活動</vt:lpstr>
      <vt:lpstr>新メンバーへ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2020-09-07T02:30:25Z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