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6"/>
  </p:notesMasterIdLst>
  <p:sldIdLst>
    <p:sldId id="258" r:id="rId2"/>
    <p:sldId id="343" r:id="rId3"/>
    <p:sldId id="342" r:id="rId4"/>
    <p:sldId id="344" r:id="rId5"/>
    <p:sldId id="319" r:id="rId6"/>
    <p:sldId id="323" r:id="rId7"/>
    <p:sldId id="328" r:id="rId8"/>
    <p:sldId id="329" r:id="rId9"/>
    <p:sldId id="336" r:id="rId10"/>
    <p:sldId id="326" r:id="rId11"/>
    <p:sldId id="337" r:id="rId12"/>
    <p:sldId id="333" r:id="rId13"/>
    <p:sldId id="330" r:id="rId14"/>
    <p:sldId id="320" r:id="rId15"/>
    <p:sldId id="332" r:id="rId16"/>
    <p:sldId id="348" r:id="rId17"/>
    <p:sldId id="345" r:id="rId18"/>
    <p:sldId id="350" r:id="rId19"/>
    <p:sldId id="346" r:id="rId20"/>
    <p:sldId id="353" r:id="rId21"/>
    <p:sldId id="351" r:id="rId22"/>
    <p:sldId id="347" r:id="rId23"/>
    <p:sldId id="352" r:id="rId24"/>
    <p:sldId id="349" r:id="rId25"/>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varScale="1">
        <p:scale>
          <a:sx n="112" d="100"/>
          <a:sy n="112" d="100"/>
        </p:scale>
        <p:origin x="-1488" y="-90"/>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smtClean="0">
                <a:solidFill>
                  <a:srgbClr val="00B050"/>
                </a:solidFill>
              </a:rPr>
              <a:t>Simulink </a:t>
            </a:r>
            <a:r>
              <a:rPr lang="en-US" altLang="ja-JP" sz="4000" dirty="0">
                <a:solidFill>
                  <a:srgbClr val="00B050"/>
                </a:solidFill>
              </a:rPr>
              <a:t>function </a:t>
            </a:r>
            <a:r>
              <a:rPr lang="en-US" altLang="ja-JP" sz="4000" dirty="0" err="1" smtClean="0">
                <a:solidFill>
                  <a:srgbClr val="00B050"/>
                </a:solidFill>
              </a:rPr>
              <a:t>check20WS</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2019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10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31</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３つのキーワード　</a:t>
            </a:r>
            <a:r>
              <a:rPr lang="en-US" altLang="ja-JP" dirty="0">
                <a:solidFill>
                  <a:srgbClr val="FF0000"/>
                </a:solidFill>
              </a:rPr>
              <a:t>Three keywords</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モデルリファレンス</a:t>
            </a:r>
            <a:endParaRPr lang="en-US" altLang="ja-JP" dirty="0" smtClean="0"/>
          </a:p>
          <a:p>
            <a:pPr marL="457200" indent="-457200">
              <a:buFont typeface="+mj-lt"/>
              <a:buAutoNum type="arabicPeriod"/>
            </a:pPr>
            <a:r>
              <a:rPr lang="en-US" altLang="ja-JP" dirty="0" smtClean="0"/>
              <a:t>Simulink </a:t>
            </a:r>
            <a:r>
              <a:rPr lang="en-US" altLang="ja-JP" dirty="0"/>
              <a:t>Design </a:t>
            </a:r>
            <a:r>
              <a:rPr lang="en-US" altLang="ja-JP" dirty="0" smtClean="0"/>
              <a:t>Verifier</a:t>
            </a:r>
          </a:p>
          <a:p>
            <a:pPr marL="457200" indent="-457200">
              <a:buFont typeface="+mj-lt"/>
              <a:buAutoNum type="arabicPeriod"/>
            </a:pPr>
            <a:r>
              <a:rPr lang="ja-JP" altLang="en-US" dirty="0" smtClean="0"/>
              <a:t>行優先の配列レイアウト（</a:t>
            </a:r>
            <a:r>
              <a:rPr lang="en-US" altLang="ja-JP" dirty="0" smtClean="0"/>
              <a:t>2</a:t>
            </a:r>
            <a:r>
              <a:rPr lang="ja-JP" altLang="en-US" dirty="0" smtClean="0"/>
              <a:t>次元配列転置抑制）</a:t>
            </a:r>
            <a:endParaRPr lang="en-US" altLang="ja-JP" dirty="0" smtClean="0"/>
          </a:p>
          <a:p>
            <a:pPr marL="0" indent="0">
              <a:buNone/>
            </a:pPr>
            <a:r>
              <a:rPr kumimoji="1" lang="en-US" altLang="ja-JP" dirty="0" smtClean="0">
                <a:solidFill>
                  <a:srgbClr val="00B050"/>
                </a:solidFill>
              </a:rPr>
              <a:t>1.</a:t>
            </a:r>
            <a:r>
              <a:rPr kumimoji="1" lang="ja-JP" altLang="en-US" dirty="0" smtClean="0">
                <a:solidFill>
                  <a:srgbClr val="00B050"/>
                </a:solidFill>
              </a:rPr>
              <a:t> </a:t>
            </a:r>
            <a:r>
              <a:rPr kumimoji="1" lang="en-US" altLang="ja-JP" dirty="0" smtClean="0">
                <a:solidFill>
                  <a:srgbClr val="00B050"/>
                </a:solidFill>
              </a:rPr>
              <a:t>Model </a:t>
            </a:r>
            <a:r>
              <a:rPr kumimoji="1" lang="en-US" altLang="ja-JP" dirty="0">
                <a:solidFill>
                  <a:srgbClr val="00B050"/>
                </a:solidFill>
              </a:rPr>
              <a:t>reference</a:t>
            </a:r>
          </a:p>
          <a:p>
            <a:pPr marL="0" indent="0">
              <a:buNone/>
            </a:pPr>
            <a:r>
              <a:rPr kumimoji="1" lang="en-US" altLang="ja-JP" dirty="0" smtClean="0">
                <a:solidFill>
                  <a:srgbClr val="00B050"/>
                </a:solidFill>
              </a:rPr>
              <a:t>2.</a:t>
            </a:r>
            <a:r>
              <a:rPr kumimoji="1" lang="ja-JP" altLang="en-US" dirty="0" smtClean="0">
                <a:solidFill>
                  <a:srgbClr val="00B050"/>
                </a:solidFill>
              </a:rPr>
              <a:t> </a:t>
            </a:r>
            <a:r>
              <a:rPr kumimoji="1" lang="en-US" altLang="ja-JP" dirty="0" smtClean="0">
                <a:solidFill>
                  <a:srgbClr val="00B050"/>
                </a:solidFill>
              </a:rPr>
              <a:t>Simulink </a:t>
            </a:r>
            <a:r>
              <a:rPr kumimoji="1" lang="en-US" altLang="ja-JP" dirty="0">
                <a:solidFill>
                  <a:srgbClr val="00B050"/>
                </a:solidFill>
              </a:rPr>
              <a:t>Design Verifier</a:t>
            </a:r>
          </a:p>
          <a:p>
            <a:pPr marL="0" indent="0">
              <a:buNone/>
            </a:pPr>
            <a:r>
              <a:rPr kumimoji="1" lang="en-US" altLang="ja-JP" dirty="0" smtClean="0">
                <a:solidFill>
                  <a:srgbClr val="00B050"/>
                </a:solidFill>
              </a:rPr>
              <a:t>3.</a:t>
            </a:r>
            <a:r>
              <a:rPr kumimoji="1" lang="ja-JP" altLang="en-US" dirty="0" smtClean="0">
                <a:solidFill>
                  <a:srgbClr val="00B050"/>
                </a:solidFill>
              </a:rPr>
              <a:t> </a:t>
            </a:r>
            <a:r>
              <a:rPr kumimoji="1" lang="en-US" altLang="ja-JP" dirty="0" smtClean="0">
                <a:solidFill>
                  <a:srgbClr val="00B050"/>
                </a:solidFill>
              </a:rPr>
              <a:t>Row-first </a:t>
            </a:r>
            <a:r>
              <a:rPr kumimoji="1" lang="en-US" altLang="ja-JP" dirty="0">
                <a:solidFill>
                  <a:srgbClr val="00B050"/>
                </a:solidFill>
              </a:rPr>
              <a:t>array </a:t>
            </a:r>
            <a:r>
              <a:rPr kumimoji="1" lang="en-US" altLang="ja-JP" dirty="0" smtClean="0">
                <a:solidFill>
                  <a:srgbClr val="00B050"/>
                </a:solidFill>
              </a:rPr>
              <a:t>layout</a:t>
            </a:r>
          </a:p>
          <a:p>
            <a:pPr marL="0" indent="0">
              <a:buNone/>
            </a:pPr>
            <a:r>
              <a:rPr kumimoji="1" lang="ja-JP" altLang="en-US" dirty="0" smtClean="0"/>
              <a:t>一つ一つの機能は想定通りに動くが、の</a:t>
            </a:r>
            <a:r>
              <a:rPr kumimoji="1" lang="en-US" altLang="ja-JP" dirty="0" smtClean="0"/>
              <a:t>3</a:t>
            </a:r>
            <a:r>
              <a:rPr kumimoji="1" lang="ja-JP" altLang="en-US" dirty="0" err="1" smtClean="0"/>
              <a:t>つの</a:t>
            </a:r>
            <a:r>
              <a:rPr kumimoji="1" lang="ja-JP" altLang="en-US" dirty="0" smtClean="0"/>
              <a:t>組み合わせは大丈夫なのか</a:t>
            </a:r>
            <a:r>
              <a:rPr kumimoji="1" lang="en-US" altLang="ja-JP" dirty="0" smtClean="0"/>
              <a:t>?</a:t>
            </a:r>
          </a:p>
          <a:p>
            <a:pPr marL="0" indent="0">
              <a:buNone/>
            </a:pPr>
            <a:r>
              <a:rPr kumimoji="1" lang="en-US" altLang="ja-JP" dirty="0">
                <a:solidFill>
                  <a:srgbClr val="00B050"/>
                </a:solidFill>
              </a:rPr>
              <a:t>Each function works as expected, but is the three combinations OK</a:t>
            </a:r>
            <a:r>
              <a:rPr kumimoji="1" lang="en-US" altLang="ja-JP" dirty="0" smtClean="0">
                <a:solidFill>
                  <a:srgbClr val="00B050"/>
                </a:solidFill>
              </a:rPr>
              <a:t>?</a:t>
            </a:r>
          </a:p>
          <a:p>
            <a:pPr marL="0" indent="0">
              <a:buNone/>
            </a:pPr>
            <a:r>
              <a:rPr kumimoji="1" lang="ja-JP" altLang="en-US" dirty="0"/>
              <a:t>組み合わせで使う注意点は無いのか</a:t>
            </a:r>
            <a:r>
              <a:rPr kumimoji="1" lang="ja-JP" altLang="en-US" dirty="0" smtClean="0"/>
              <a:t>。</a:t>
            </a:r>
            <a:endParaRPr kumimoji="1" lang="en-US" altLang="ja-JP" dirty="0" smtClean="0"/>
          </a:p>
          <a:p>
            <a:pPr marL="0" indent="0">
              <a:buNone/>
            </a:pPr>
            <a:r>
              <a:rPr kumimoji="1" lang="en-US" altLang="ja-JP" dirty="0">
                <a:solidFill>
                  <a:srgbClr val="00B050"/>
                </a:solidFill>
              </a:rPr>
              <a:t>Are there any precautions to use in combination</a:t>
            </a:r>
            <a:r>
              <a:rPr kumimoji="1" lang="en-US" altLang="ja-JP" dirty="0" smtClean="0">
                <a:solidFill>
                  <a:srgbClr val="00B050"/>
                </a:solidFill>
              </a:rPr>
              <a:t>?</a:t>
            </a:r>
          </a:p>
        </p:txBody>
      </p:sp>
    </p:spTree>
    <p:extLst>
      <p:ext uri="{BB962C8B-B14F-4D97-AF65-F5344CB8AC3E}">
        <p14:creationId xmlns:p14="http://schemas.microsoft.com/office/powerpoint/2010/main" val="246208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３つのキーワード　</a:t>
            </a:r>
            <a:r>
              <a:rPr lang="en-US" altLang="ja-JP" dirty="0">
                <a:solidFill>
                  <a:srgbClr val="FF0000"/>
                </a:solidFill>
              </a:rPr>
              <a:t>Three keywords</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モデルリファレンス</a:t>
            </a:r>
            <a:endParaRPr lang="en-US" altLang="ja-JP" dirty="0"/>
          </a:p>
          <a:p>
            <a:pPr marL="457200" indent="-457200">
              <a:buFont typeface="+mj-lt"/>
              <a:buAutoNum type="arabicPeriod"/>
            </a:pPr>
            <a:r>
              <a:rPr lang="en-US" altLang="ja-JP" dirty="0"/>
              <a:t>Simulink Design Verifier</a:t>
            </a:r>
          </a:p>
          <a:p>
            <a:pPr marL="457200" indent="-457200">
              <a:buFont typeface="+mj-lt"/>
              <a:buAutoNum type="arabicPeriod"/>
            </a:pPr>
            <a:r>
              <a:rPr lang="ja-JP" altLang="en-US" dirty="0"/>
              <a:t>行優先の配列レイアウト（</a:t>
            </a:r>
            <a:r>
              <a:rPr lang="en-US" altLang="ja-JP" dirty="0"/>
              <a:t>2</a:t>
            </a:r>
            <a:r>
              <a:rPr lang="ja-JP" altLang="en-US" dirty="0"/>
              <a:t>次元配列転置抑制）</a:t>
            </a:r>
            <a:endParaRPr lang="en-US" altLang="ja-JP" dirty="0"/>
          </a:p>
          <a:p>
            <a:pPr marL="0" indent="0">
              <a:buNone/>
            </a:pPr>
            <a:r>
              <a:rPr kumimoji="1" lang="en-US" altLang="ja-JP" dirty="0">
                <a:solidFill>
                  <a:srgbClr val="00B050"/>
                </a:solidFill>
              </a:rPr>
              <a:t>1.</a:t>
            </a:r>
            <a:r>
              <a:rPr kumimoji="1" lang="ja-JP" altLang="en-US" dirty="0">
                <a:solidFill>
                  <a:srgbClr val="00B050"/>
                </a:solidFill>
              </a:rPr>
              <a:t> </a:t>
            </a:r>
            <a:r>
              <a:rPr kumimoji="1" lang="en-US" altLang="ja-JP" dirty="0">
                <a:solidFill>
                  <a:srgbClr val="00B050"/>
                </a:solidFill>
              </a:rPr>
              <a:t>Model reference</a:t>
            </a:r>
          </a:p>
          <a:p>
            <a:pPr marL="0" indent="0">
              <a:buNone/>
            </a:pPr>
            <a:r>
              <a:rPr kumimoji="1" lang="en-US" altLang="ja-JP" dirty="0">
                <a:solidFill>
                  <a:srgbClr val="00B050"/>
                </a:solidFill>
              </a:rPr>
              <a:t>2.</a:t>
            </a:r>
            <a:r>
              <a:rPr kumimoji="1" lang="ja-JP" altLang="en-US" dirty="0">
                <a:solidFill>
                  <a:srgbClr val="00B050"/>
                </a:solidFill>
              </a:rPr>
              <a:t> </a:t>
            </a:r>
            <a:r>
              <a:rPr kumimoji="1" lang="en-US" altLang="ja-JP" dirty="0">
                <a:solidFill>
                  <a:srgbClr val="00B050"/>
                </a:solidFill>
              </a:rPr>
              <a:t>Simulink Design Verifier</a:t>
            </a:r>
          </a:p>
          <a:p>
            <a:pPr marL="0" indent="0">
              <a:buNone/>
            </a:pPr>
            <a:r>
              <a:rPr kumimoji="1" lang="en-US" altLang="ja-JP" dirty="0">
                <a:solidFill>
                  <a:srgbClr val="00B050"/>
                </a:solidFill>
              </a:rPr>
              <a:t>3.</a:t>
            </a:r>
            <a:r>
              <a:rPr kumimoji="1" lang="ja-JP" altLang="en-US" dirty="0">
                <a:solidFill>
                  <a:srgbClr val="00B050"/>
                </a:solidFill>
              </a:rPr>
              <a:t> </a:t>
            </a:r>
            <a:r>
              <a:rPr kumimoji="1" lang="en-US" altLang="ja-JP" dirty="0">
                <a:solidFill>
                  <a:srgbClr val="00B050"/>
                </a:solidFill>
              </a:rPr>
              <a:t>Row-first array layout</a:t>
            </a:r>
          </a:p>
          <a:p>
            <a:endParaRPr kumimoji="1" lang="en-US" altLang="ja-JP" dirty="0" smtClean="0">
              <a:solidFill>
                <a:srgbClr val="00B050"/>
              </a:solidFill>
            </a:endParaRPr>
          </a:p>
          <a:p>
            <a:endParaRPr kumimoji="1" lang="en-US" altLang="ja-JP" dirty="0" smtClean="0">
              <a:solidFill>
                <a:srgbClr val="00B050"/>
              </a:solidFill>
            </a:endParaRPr>
          </a:p>
          <a:p>
            <a:r>
              <a:rPr kumimoji="1" lang="ja-JP" altLang="en-US" dirty="0" smtClean="0"/>
              <a:t>我々がガイドライン</a:t>
            </a:r>
            <a:r>
              <a:rPr kumimoji="1" lang="ja-JP" altLang="en-US" dirty="0"/>
              <a:t>を作る時の注意点になる</a:t>
            </a:r>
            <a:r>
              <a:rPr kumimoji="1" lang="ja-JP" altLang="en-US" dirty="0" smtClean="0"/>
              <a:t>。</a:t>
            </a:r>
            <a:endParaRPr kumimoji="1" lang="en-US" altLang="ja-JP" dirty="0" smtClean="0"/>
          </a:p>
          <a:p>
            <a:r>
              <a:rPr kumimoji="1" lang="en-US" altLang="ja-JP" dirty="0">
                <a:solidFill>
                  <a:srgbClr val="00B050"/>
                </a:solidFill>
              </a:rPr>
              <a:t>This is a point to note when we make guidelines.</a:t>
            </a:r>
            <a:endParaRPr kumimoji="1" lang="ja-JP" altLang="en-US" dirty="0">
              <a:solidFill>
                <a:srgbClr val="00B050"/>
              </a:solidFill>
            </a:endParaRPr>
          </a:p>
          <a:p>
            <a:endParaRPr kumimoji="1" lang="ja-JP" altLang="en-US" dirty="0"/>
          </a:p>
        </p:txBody>
      </p:sp>
    </p:spTree>
    <p:extLst>
      <p:ext uri="{BB962C8B-B14F-4D97-AF65-F5344CB8AC3E}">
        <p14:creationId xmlns:p14="http://schemas.microsoft.com/office/powerpoint/2010/main" val="65048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4" y="130175"/>
            <a:ext cx="6765925" cy="419100"/>
          </a:xfrm>
        </p:spPr>
        <p:txBody>
          <a:bodyPr/>
          <a:lstStyle/>
          <a:p>
            <a:r>
              <a:rPr lang="ja-JP" altLang="en-US" dirty="0"/>
              <a:t>行優先の配列</a:t>
            </a:r>
            <a:r>
              <a:rPr lang="ja-JP" altLang="en-US" dirty="0" smtClean="0"/>
              <a:t>レイアウト　</a:t>
            </a:r>
            <a:r>
              <a:rPr lang="en-US" altLang="ja-JP" dirty="0">
                <a:solidFill>
                  <a:srgbClr val="00B050"/>
                </a:solidFill>
              </a:rPr>
              <a:t> </a:t>
            </a:r>
            <a:r>
              <a:rPr lang="en-US" altLang="ja-JP" sz="2000" dirty="0">
                <a:solidFill>
                  <a:srgbClr val="FF0000"/>
                </a:solidFill>
              </a:rPr>
              <a:t>Row-first array layout </a:t>
            </a:r>
            <a:endParaRPr kumimoji="1" lang="ja-JP" altLang="en-US" sz="2000" dirty="0">
              <a:solidFill>
                <a:srgbClr val="FF0000"/>
              </a:solidFill>
            </a:endParaRPr>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 </a:t>
            </a:r>
            <a:r>
              <a:rPr kumimoji="1" lang="en-US" altLang="ja-JP" dirty="0" smtClean="0"/>
              <a:t>Caller</a:t>
            </a:r>
            <a:r>
              <a:rPr kumimoji="1" lang="ja-JP" altLang="en-US" dirty="0" smtClean="0"/>
              <a:t>ブロックとの併用不可能</a:t>
            </a:r>
            <a:endParaRPr kumimoji="1" lang="ja-JP" alt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2400" y="2992968"/>
            <a:ext cx="5706533" cy="1718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52400" y="4495800"/>
            <a:ext cx="5701242" cy="187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029200" y="1447800"/>
            <a:ext cx="3832701"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92100" y="1600200"/>
            <a:ext cx="19304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a:off x="1676400" y="2190750"/>
            <a:ext cx="6629400" cy="1619250"/>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6" name="テキスト ボックス 5"/>
          <p:cNvSpPr txBox="1"/>
          <p:nvPr/>
        </p:nvSpPr>
        <p:spPr>
          <a:xfrm>
            <a:off x="2222500" y="1787435"/>
            <a:ext cx="4382931" cy="400110"/>
          </a:xfrm>
          <a:prstGeom prst="rect">
            <a:avLst/>
          </a:prstGeom>
          <a:solidFill>
            <a:schemeClr val="bg1"/>
          </a:solidFill>
        </p:spPr>
        <p:txBody>
          <a:bodyPr wrap="none" rtlCol="0">
            <a:spAutoFit/>
          </a:bodyPr>
          <a:lstStyle/>
          <a:p>
            <a:r>
              <a:rPr kumimoji="1" lang="ja-JP" altLang="en-US" sz="2000" dirty="0" smtClean="0">
                <a:solidFill>
                  <a:srgbClr val="FF0000"/>
                </a:solidFill>
              </a:rPr>
              <a:t>使うには設定が必要　</a:t>
            </a:r>
            <a:r>
              <a:rPr lang="en-US" altLang="ja-JP" sz="2000" dirty="0" smtClean="0">
                <a:solidFill>
                  <a:srgbClr val="FF0000"/>
                </a:solidFill>
              </a:rPr>
              <a:t>Setting </a:t>
            </a:r>
            <a:r>
              <a:rPr lang="en-US" altLang="ja-JP" sz="2000" dirty="0">
                <a:solidFill>
                  <a:srgbClr val="FF0000"/>
                </a:solidFill>
              </a:rPr>
              <a:t>required</a:t>
            </a:r>
            <a:endParaRPr kumimoji="1" lang="ja-JP" altLang="en-US" sz="2000" dirty="0">
              <a:solidFill>
                <a:srgbClr val="FF0000"/>
              </a:solidFill>
            </a:endParaRPr>
          </a:p>
        </p:txBody>
      </p:sp>
      <p:cxnSp>
        <p:nvCxnSpPr>
          <p:cNvPr id="11" name="直線矢印コネクタ 10"/>
          <p:cNvCxnSpPr/>
          <p:nvPr/>
        </p:nvCxnSpPr>
        <p:spPr bwMode="auto">
          <a:xfrm flipV="1">
            <a:off x="2438400" y="4114800"/>
            <a:ext cx="5334000" cy="304800"/>
          </a:xfrm>
          <a:prstGeom prst="straightConnector1">
            <a:avLst/>
          </a:prstGeom>
          <a:solidFill>
            <a:schemeClr val="accent1"/>
          </a:solidFill>
          <a:ln w="76200" cap="flat" cmpd="sng" algn="ctr">
            <a:solidFill>
              <a:schemeClr val="tx1"/>
            </a:solidFill>
            <a:prstDash val="solid"/>
            <a:round/>
            <a:headEnd type="none" w="med" len="med"/>
            <a:tailEnd type="arrow"/>
          </a:ln>
          <a:effectLst/>
        </p:spPr>
      </p:cxnSp>
      <p:sp>
        <p:nvSpPr>
          <p:cNvPr id="13" name="テキスト ボックス 12"/>
          <p:cNvSpPr txBox="1"/>
          <p:nvPr/>
        </p:nvSpPr>
        <p:spPr>
          <a:xfrm>
            <a:off x="5115556" y="4178301"/>
            <a:ext cx="1673856" cy="830997"/>
          </a:xfrm>
          <a:prstGeom prst="rect">
            <a:avLst/>
          </a:prstGeom>
          <a:solidFill>
            <a:schemeClr val="bg1"/>
          </a:solidFill>
        </p:spPr>
        <p:txBody>
          <a:bodyPr wrap="none" rtlCol="0">
            <a:spAutoFit/>
          </a:bodyPr>
          <a:lstStyle/>
          <a:p>
            <a:r>
              <a:rPr kumimoji="1" lang="ja-JP" altLang="en-US" sz="2400" dirty="0" smtClean="0">
                <a:solidFill>
                  <a:srgbClr val="FF0000"/>
                </a:solidFill>
              </a:rPr>
              <a:t>使用禁止</a:t>
            </a:r>
            <a:endParaRPr kumimoji="1" lang="en-US" altLang="ja-JP" sz="2400" dirty="0" smtClean="0">
              <a:solidFill>
                <a:srgbClr val="FF0000"/>
              </a:solidFill>
            </a:endParaRPr>
          </a:p>
          <a:p>
            <a:r>
              <a:rPr lang="en-US" altLang="ja-JP" sz="2400" dirty="0">
                <a:solidFill>
                  <a:srgbClr val="FF0000"/>
                </a:solidFill>
              </a:rPr>
              <a:t>Do not use</a:t>
            </a:r>
            <a:endParaRPr kumimoji="1" lang="ja-JP" altLang="en-US" sz="2400" dirty="0">
              <a:solidFill>
                <a:srgbClr val="FF0000"/>
              </a:solidFill>
            </a:endParaRPr>
          </a:p>
        </p:txBody>
      </p:sp>
      <p:sp>
        <p:nvSpPr>
          <p:cNvPr id="14" name="テキスト ボックス 13"/>
          <p:cNvSpPr txBox="1"/>
          <p:nvPr/>
        </p:nvSpPr>
        <p:spPr>
          <a:xfrm>
            <a:off x="1655232" y="5435600"/>
            <a:ext cx="6345767" cy="1261884"/>
          </a:xfrm>
          <a:prstGeom prst="rect">
            <a:avLst/>
          </a:prstGeom>
          <a:solidFill>
            <a:schemeClr val="bg1"/>
          </a:solidFill>
        </p:spPr>
        <p:txBody>
          <a:bodyPr wrap="square" rtlCol="0">
            <a:spAutoFit/>
          </a:bodyPr>
          <a:lstStyle/>
          <a:p>
            <a:r>
              <a:rPr kumimoji="1" lang="ja-JP" altLang="en-US" sz="2400" dirty="0" smtClean="0"/>
              <a:t>どちらも</a:t>
            </a:r>
            <a:r>
              <a:rPr kumimoji="1" lang="en-US" altLang="ja-JP" sz="2400" dirty="0" err="1" smtClean="0"/>
              <a:t>R2018b</a:t>
            </a:r>
            <a:r>
              <a:rPr kumimoji="1" lang="ja-JP" altLang="en-US" sz="2400" dirty="0" smtClean="0"/>
              <a:t>の新機能</a:t>
            </a:r>
            <a:endParaRPr kumimoji="1" lang="en-US" altLang="ja-JP" sz="2400" dirty="0" smtClean="0"/>
          </a:p>
          <a:p>
            <a:r>
              <a:rPr lang="en-US" altLang="ja-JP" sz="2400" dirty="0">
                <a:solidFill>
                  <a:srgbClr val="FF0000"/>
                </a:solidFill>
              </a:rPr>
              <a:t>Both are new features of </a:t>
            </a:r>
            <a:r>
              <a:rPr lang="en-US" altLang="ja-JP" sz="2400" dirty="0" err="1" smtClean="0">
                <a:solidFill>
                  <a:srgbClr val="FF0000"/>
                </a:solidFill>
              </a:rPr>
              <a:t>R2018b</a:t>
            </a:r>
            <a:endParaRPr lang="en-US" altLang="ja-JP" sz="2400" dirty="0" smtClean="0">
              <a:solidFill>
                <a:srgbClr val="FF0000"/>
              </a:solidFill>
            </a:endParaRPr>
          </a:p>
          <a:p>
            <a:r>
              <a:rPr kumimoji="1" lang="ja-JP" altLang="en-US" sz="2400" dirty="0"/>
              <a:t>ほら</a:t>
            </a:r>
            <a:r>
              <a:rPr kumimoji="1" lang="ja-JP" altLang="en-US" sz="2400" dirty="0" smtClean="0"/>
              <a:t>、使えない　　</a:t>
            </a:r>
            <a:r>
              <a:rPr lang="en-US" altLang="ja-JP" sz="2800" dirty="0" smtClean="0">
                <a:solidFill>
                  <a:srgbClr val="FF0000"/>
                </a:solidFill>
              </a:rPr>
              <a:t> can’t </a:t>
            </a:r>
            <a:r>
              <a:rPr lang="en-US" altLang="ja-JP" sz="2800" dirty="0">
                <a:solidFill>
                  <a:srgbClr val="FF0000"/>
                </a:solidFill>
              </a:rPr>
              <a:t>use it.</a:t>
            </a:r>
            <a:endParaRPr kumimoji="1" lang="ja-JP" altLang="en-US" sz="2800" dirty="0">
              <a:solidFill>
                <a:srgbClr val="FF0000"/>
              </a:solidFill>
            </a:endParaRPr>
          </a:p>
        </p:txBody>
      </p:sp>
    </p:spTree>
    <p:extLst>
      <p:ext uri="{BB962C8B-B14F-4D97-AF65-F5344CB8AC3E}">
        <p14:creationId xmlns:p14="http://schemas.microsoft.com/office/powerpoint/2010/main" val="17790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t"/>
            <a:r>
              <a:rPr kumimoji="1" lang="ja-JP" altLang="en-US" dirty="0" smtClean="0"/>
              <a:t>他にもまだまだ　</a:t>
            </a:r>
            <a:r>
              <a:rPr lang="en-US" altLang="ja-JP" dirty="0" smtClean="0">
                <a:solidFill>
                  <a:srgbClr val="FF0000"/>
                </a:solidFill>
              </a:rPr>
              <a:t>There </a:t>
            </a:r>
            <a:r>
              <a:rPr lang="en-US" altLang="ja-JP" dirty="0">
                <a:solidFill>
                  <a:srgbClr val="FF0000"/>
                </a:solidFill>
              </a:rPr>
              <a:t>are many </a:t>
            </a:r>
            <a:r>
              <a:rPr lang="en-US" altLang="ja-JP" dirty="0" smtClean="0">
                <a:solidFill>
                  <a:srgbClr val="FF0000"/>
                </a:solidFill>
              </a:rPr>
              <a:t>more</a:t>
            </a:r>
            <a:endParaRPr kumimoji="1" lang="ja-JP" altLang="en-US" dirty="0">
              <a:solidFill>
                <a:srgbClr val="FF0000"/>
              </a:solidFill>
            </a:endParaRPr>
          </a:p>
        </p:txBody>
      </p:sp>
      <p:sp>
        <p:nvSpPr>
          <p:cNvPr id="3" name="テキスト ボックス 2"/>
          <p:cNvSpPr txBox="1"/>
          <p:nvPr/>
        </p:nvSpPr>
        <p:spPr>
          <a:xfrm>
            <a:off x="381000" y="1066800"/>
            <a:ext cx="7645683" cy="3785652"/>
          </a:xfrm>
          <a:prstGeom prst="rect">
            <a:avLst/>
          </a:prstGeom>
          <a:noFill/>
        </p:spPr>
        <p:txBody>
          <a:bodyPr wrap="none" rtlCol="0">
            <a:spAutoFit/>
          </a:bodyPr>
          <a:lstStyle/>
          <a:p>
            <a:r>
              <a:rPr lang="ja-JP" altLang="en-US" sz="2400" dirty="0" smtClean="0"/>
              <a:t>・最新バージョンから導入されたブロック</a:t>
            </a:r>
            <a:endParaRPr lang="en-US" altLang="ja-JP" sz="2400" dirty="0" smtClean="0"/>
          </a:p>
          <a:p>
            <a:r>
              <a:rPr lang="ja-JP" altLang="en-US" sz="2400" dirty="0">
                <a:solidFill>
                  <a:srgbClr val="00B050"/>
                </a:solidFill>
              </a:rPr>
              <a:t>・ </a:t>
            </a:r>
            <a:r>
              <a:rPr lang="en-US" altLang="ja-JP" sz="2400" dirty="0">
                <a:solidFill>
                  <a:srgbClr val="00B050"/>
                </a:solidFill>
              </a:rPr>
              <a:t>Blocks introduced from the latest version</a:t>
            </a:r>
            <a:endParaRPr lang="en-US" altLang="ja-JP" sz="2400" dirty="0" smtClean="0">
              <a:solidFill>
                <a:srgbClr val="00B050"/>
              </a:solidFill>
            </a:endParaRPr>
          </a:p>
          <a:p>
            <a:r>
              <a:rPr lang="ja-JP" altLang="en-US" sz="2400" dirty="0" smtClean="0"/>
              <a:t>　</a:t>
            </a:r>
            <a:r>
              <a:rPr lang="en-US" altLang="ja-JP" sz="2400" dirty="0" smtClean="0"/>
              <a:t>Variant</a:t>
            </a:r>
            <a:r>
              <a:rPr lang="ja-JP" altLang="en-US" sz="2400" dirty="0" smtClean="0"/>
              <a:t> </a:t>
            </a:r>
            <a:r>
              <a:rPr lang="en-US" altLang="ja-JP" sz="2400" dirty="0" smtClean="0"/>
              <a:t>Sink</a:t>
            </a:r>
            <a:r>
              <a:rPr lang="ja-JP" altLang="en-US" sz="2400" dirty="0" smtClean="0"/>
              <a:t>　</a:t>
            </a:r>
            <a:endParaRPr lang="en-US" altLang="ja-JP" sz="2400" dirty="0" smtClean="0"/>
          </a:p>
          <a:p>
            <a:r>
              <a:rPr lang="ja-JP" altLang="en-US" sz="2400" dirty="0" smtClean="0"/>
              <a:t>　</a:t>
            </a:r>
            <a:r>
              <a:rPr lang="en-US" altLang="ja-JP" sz="2400" dirty="0" smtClean="0"/>
              <a:t>Variant</a:t>
            </a:r>
            <a:r>
              <a:rPr lang="ja-JP" altLang="en-US" sz="2400" dirty="0" smtClean="0"/>
              <a:t> </a:t>
            </a:r>
            <a:r>
              <a:rPr lang="en-US" altLang="ja-JP" sz="2400" dirty="0" smtClean="0"/>
              <a:t>Source</a:t>
            </a:r>
          </a:p>
          <a:p>
            <a:endParaRPr kumimoji="1" lang="en-US" altLang="ja-JP" sz="2400" dirty="0" smtClean="0"/>
          </a:p>
          <a:p>
            <a:r>
              <a:rPr kumimoji="1" lang="ja-JP" altLang="en-US" sz="2400" dirty="0" smtClean="0"/>
              <a:t>このブロックの使用用途は？</a:t>
            </a:r>
            <a:endParaRPr kumimoji="1" lang="en-US" altLang="ja-JP" sz="2400" dirty="0" smtClean="0"/>
          </a:p>
          <a:p>
            <a:r>
              <a:rPr lang="en-US" altLang="ja-JP" sz="2400" dirty="0">
                <a:solidFill>
                  <a:srgbClr val="00B050"/>
                </a:solidFill>
              </a:rPr>
              <a:t>What is this block used for?</a:t>
            </a:r>
          </a:p>
          <a:p>
            <a:endParaRPr lang="en-US" altLang="ja-JP" sz="2400" dirty="0" smtClean="0"/>
          </a:p>
          <a:p>
            <a:r>
              <a:rPr lang="en-US" altLang="ja-JP" sz="2400" dirty="0" smtClean="0"/>
              <a:t>Simulink </a:t>
            </a:r>
            <a:r>
              <a:rPr lang="en-US" altLang="ja-JP" sz="2400" dirty="0"/>
              <a:t>Design </a:t>
            </a:r>
            <a:r>
              <a:rPr lang="en-US" altLang="ja-JP" sz="2400" dirty="0" smtClean="0"/>
              <a:t>Verifier</a:t>
            </a:r>
            <a:r>
              <a:rPr lang="ja-JP" altLang="en-US" sz="2400" dirty="0" smtClean="0"/>
              <a:t>との組み合わせは可能なのか？</a:t>
            </a:r>
            <a:endParaRPr lang="en-US" altLang="ja-JP" sz="2400" dirty="0" smtClean="0"/>
          </a:p>
          <a:p>
            <a:r>
              <a:rPr lang="en-US" altLang="ja-JP" sz="2400" dirty="0">
                <a:solidFill>
                  <a:srgbClr val="00B050"/>
                </a:solidFill>
              </a:rPr>
              <a:t>Is it possible to combine with Simulink Design Verifier?</a:t>
            </a:r>
            <a:endParaRPr kumimoji="1" lang="ja-JP" altLang="en-US" sz="2400" dirty="0">
              <a:solidFill>
                <a:srgbClr val="00B050"/>
              </a:solidFill>
            </a:endParaRPr>
          </a:p>
        </p:txBody>
      </p:sp>
    </p:spTree>
    <p:extLst>
      <p:ext uri="{BB962C8B-B14F-4D97-AF65-F5344CB8AC3E}">
        <p14:creationId xmlns:p14="http://schemas.microsoft.com/office/powerpoint/2010/main" val="119845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提案の</a:t>
            </a:r>
            <a:r>
              <a:rPr lang="ja-JP" altLang="en-US" dirty="0" smtClean="0"/>
              <a:t>内容　</a:t>
            </a:r>
            <a:r>
              <a:rPr lang="ja-JP" altLang="en-US" dirty="0" smtClean="0">
                <a:solidFill>
                  <a:srgbClr val="FF0000"/>
                </a:solidFill>
              </a:rPr>
              <a:t> </a:t>
            </a:r>
            <a:r>
              <a:rPr lang="en-US" altLang="ja-JP" dirty="0">
                <a:solidFill>
                  <a:srgbClr val="FF0000"/>
                </a:solidFill>
              </a:rPr>
              <a:t>Proposal content</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r>
              <a:rPr lang="ja-JP" altLang="en-US" dirty="0" smtClean="0"/>
              <a:t>新機能の組み合わせ、使用用途不明のブロック達。</a:t>
            </a:r>
            <a:endParaRPr lang="en-US" altLang="ja-JP" dirty="0" smtClean="0">
              <a:solidFill>
                <a:srgbClr val="00B050"/>
              </a:solidFill>
            </a:endParaRPr>
          </a:p>
          <a:p>
            <a:r>
              <a:rPr lang="en-US" altLang="ja-JP" dirty="0">
                <a:solidFill>
                  <a:srgbClr val="00B050"/>
                </a:solidFill>
              </a:rPr>
              <a:t>Combination of new functions, blocks whose usage is unknown.</a:t>
            </a:r>
            <a:endParaRPr lang="en-US" altLang="ja-JP" dirty="0" smtClean="0">
              <a:solidFill>
                <a:srgbClr val="00B050"/>
              </a:solidFill>
            </a:endParaRPr>
          </a:p>
          <a:p>
            <a:pPr marL="0" indent="0">
              <a:buNone/>
            </a:pPr>
            <a:endParaRPr lang="en-US" altLang="ja-JP" dirty="0" smtClean="0"/>
          </a:p>
          <a:p>
            <a:pPr marL="0" indent="0">
              <a:buNone/>
            </a:pPr>
            <a:r>
              <a:rPr lang="ja-JP" altLang="en-US" dirty="0" smtClean="0"/>
              <a:t>これらに対して、想定した使い方を明確にする。</a:t>
            </a:r>
            <a:endParaRPr lang="en-US" altLang="ja-JP" dirty="0" smtClean="0"/>
          </a:p>
          <a:p>
            <a:pPr marL="0" indent="0">
              <a:buNone/>
            </a:pPr>
            <a:r>
              <a:rPr lang="en-US" altLang="ja-JP" dirty="0">
                <a:solidFill>
                  <a:srgbClr val="00B050"/>
                </a:solidFill>
              </a:rPr>
              <a:t>Clarify the expected usage for these.</a:t>
            </a:r>
          </a:p>
          <a:p>
            <a:pPr marL="0" indent="0">
              <a:buNone/>
            </a:pPr>
            <a:endParaRPr lang="en-US" altLang="ja-JP" dirty="0" smtClean="0"/>
          </a:p>
          <a:p>
            <a:pPr marL="0" indent="0">
              <a:buNone/>
            </a:pPr>
            <a:r>
              <a:rPr lang="ja-JP" altLang="en-US" dirty="0" smtClean="0"/>
              <a:t>→例題ベースで事例を作り、元々のユースケースを調査する。</a:t>
            </a:r>
            <a:endParaRPr lang="en-US" altLang="ja-JP" dirty="0" smtClean="0"/>
          </a:p>
          <a:p>
            <a:pPr marL="0" indent="0">
              <a:buNone/>
            </a:pPr>
            <a:r>
              <a:rPr lang="ja-JP" altLang="en-US" dirty="0" smtClean="0"/>
              <a:t>内容によっては、</a:t>
            </a:r>
            <a:r>
              <a:rPr lang="en-US" altLang="ja-JP" dirty="0" smtClean="0"/>
              <a:t>MW</a:t>
            </a:r>
            <a:r>
              <a:rPr lang="ja-JP" altLang="en-US" dirty="0" smtClean="0"/>
              <a:t>から意図を聞き出す。</a:t>
            </a:r>
            <a:endParaRPr lang="en-US" altLang="ja-JP" dirty="0" smtClean="0"/>
          </a:p>
          <a:p>
            <a:pPr marL="0" indent="0">
              <a:buNone/>
            </a:pPr>
            <a:r>
              <a:rPr lang="ja-JP" altLang="en-US" dirty="0" smtClean="0">
                <a:solidFill>
                  <a:srgbClr val="00B050"/>
                </a:solidFill>
              </a:rPr>
              <a:t>→</a:t>
            </a:r>
            <a:r>
              <a:rPr lang="en-US" altLang="ja-JP" dirty="0" smtClean="0">
                <a:solidFill>
                  <a:srgbClr val="00B050"/>
                </a:solidFill>
              </a:rPr>
              <a:t>Create </a:t>
            </a:r>
            <a:r>
              <a:rPr lang="en-US" altLang="ja-JP" dirty="0">
                <a:solidFill>
                  <a:srgbClr val="00B050"/>
                </a:solidFill>
              </a:rPr>
              <a:t>a case on an example basis and investigate the original use case.</a:t>
            </a:r>
          </a:p>
          <a:p>
            <a:pPr marL="0" indent="0">
              <a:buNone/>
            </a:pPr>
            <a:r>
              <a:rPr lang="en-US" altLang="ja-JP" dirty="0">
                <a:solidFill>
                  <a:srgbClr val="00B050"/>
                </a:solidFill>
              </a:rPr>
              <a:t>Depending on the content, the intention is heard from MW.</a:t>
            </a:r>
            <a:endParaRPr lang="en-US" altLang="ja-JP" dirty="0" smtClean="0">
              <a:solidFill>
                <a:srgbClr val="00B050"/>
              </a:solidFill>
            </a:endParaRPr>
          </a:p>
        </p:txBody>
      </p:sp>
    </p:spTree>
    <p:extLst>
      <p:ext uri="{BB962C8B-B14F-4D97-AF65-F5344CB8AC3E}">
        <p14:creationId xmlns:p14="http://schemas.microsoft.com/office/powerpoint/2010/main" val="41154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WG</a:t>
            </a:r>
            <a:r>
              <a:rPr kumimoji="1" lang="ja-JP" altLang="en-US" dirty="0" smtClean="0"/>
              <a:t>の必要性</a:t>
            </a:r>
            <a:r>
              <a:rPr kumimoji="1" lang="ja-JP" altLang="en-US" dirty="0" smtClean="0">
                <a:solidFill>
                  <a:srgbClr val="FF0000"/>
                </a:solidFill>
              </a:rPr>
              <a:t> </a:t>
            </a:r>
            <a:r>
              <a:rPr lang="en-US" altLang="ja-JP" dirty="0">
                <a:solidFill>
                  <a:srgbClr val="FF0000"/>
                </a:solidFill>
              </a:rPr>
              <a:t>Necessity of </a:t>
            </a:r>
            <a:r>
              <a:rPr lang="en-US" altLang="ja-JP" dirty="0" err="1">
                <a:solidFill>
                  <a:srgbClr val="FF0000"/>
                </a:solidFill>
              </a:rPr>
              <a:t>WG</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pPr marL="0" indent="0">
              <a:buNone/>
            </a:pPr>
            <a:r>
              <a:rPr lang="en-US" altLang="ja-JP" dirty="0" smtClean="0"/>
              <a:t>Simulink</a:t>
            </a:r>
            <a:r>
              <a:rPr lang="ja-JP" altLang="en-US" dirty="0" smtClean="0"/>
              <a:t>を正しく使うとは　　</a:t>
            </a:r>
            <a:endParaRPr lang="en-US" altLang="ja-JP" dirty="0" smtClean="0"/>
          </a:p>
          <a:p>
            <a:pPr marL="0" indent="0">
              <a:buNone/>
            </a:pPr>
            <a:r>
              <a:rPr lang="en-US" altLang="ja-JP" dirty="0" smtClean="0">
                <a:solidFill>
                  <a:srgbClr val="FF0000"/>
                </a:solidFill>
              </a:rPr>
              <a:t>How </a:t>
            </a:r>
            <a:r>
              <a:rPr lang="en-US" altLang="ja-JP" dirty="0">
                <a:solidFill>
                  <a:srgbClr val="FF0000"/>
                </a:solidFill>
              </a:rPr>
              <a:t>to use Simulink </a:t>
            </a:r>
            <a:r>
              <a:rPr lang="en-US" altLang="ja-JP" dirty="0" smtClean="0">
                <a:solidFill>
                  <a:srgbClr val="FF0000"/>
                </a:solidFill>
              </a:rPr>
              <a:t>correctly.</a:t>
            </a:r>
          </a:p>
          <a:p>
            <a:pPr marL="457200" indent="-457200">
              <a:buFont typeface="+mj-lt"/>
              <a:buAutoNum type="arabicPeriod"/>
            </a:pPr>
            <a:r>
              <a:rPr lang="ja-JP" altLang="en-US" dirty="0" smtClean="0"/>
              <a:t>正しい</a:t>
            </a:r>
            <a:r>
              <a:rPr lang="ja-JP" altLang="en-US" dirty="0"/>
              <a:t>使い方を理解しなければ</a:t>
            </a:r>
            <a:r>
              <a:rPr lang="ja-JP" altLang="en-US" dirty="0" smtClean="0"/>
              <a:t>ならない</a:t>
            </a:r>
            <a:endParaRPr lang="ja-JP" altLang="en-US" dirty="0"/>
          </a:p>
          <a:p>
            <a:pPr marL="457200" indent="-457200">
              <a:buFont typeface="+mj-lt"/>
              <a:buAutoNum type="arabicPeriod"/>
            </a:pPr>
            <a:r>
              <a:rPr lang="ja-JP" altLang="en-US" dirty="0"/>
              <a:t>正しくない使い方を防止しなければ</a:t>
            </a:r>
            <a:r>
              <a:rPr lang="ja-JP" altLang="en-US" dirty="0" smtClean="0"/>
              <a:t>ならない</a:t>
            </a:r>
            <a:endParaRPr lang="ja-JP" altLang="en-US" dirty="0"/>
          </a:p>
          <a:p>
            <a:pPr marL="0" indent="0">
              <a:buNone/>
            </a:pPr>
            <a:r>
              <a:rPr lang="en-US" altLang="ja-JP" dirty="0" smtClean="0">
                <a:solidFill>
                  <a:srgbClr val="00B050"/>
                </a:solidFill>
              </a:rPr>
              <a:t>1.</a:t>
            </a:r>
            <a:r>
              <a:rPr lang="ja-JP" altLang="en-US" dirty="0" smtClean="0">
                <a:solidFill>
                  <a:srgbClr val="00B050"/>
                </a:solidFill>
              </a:rPr>
              <a:t> </a:t>
            </a:r>
            <a:r>
              <a:rPr lang="en-US" altLang="ja-JP" dirty="0" smtClean="0">
                <a:solidFill>
                  <a:srgbClr val="00B050"/>
                </a:solidFill>
              </a:rPr>
              <a:t>You </a:t>
            </a:r>
            <a:r>
              <a:rPr lang="en-US" altLang="ja-JP" dirty="0">
                <a:solidFill>
                  <a:srgbClr val="00B050"/>
                </a:solidFill>
              </a:rPr>
              <a:t>must understand how to use it correctly</a:t>
            </a:r>
          </a:p>
          <a:p>
            <a:pPr marL="0" indent="0">
              <a:buNone/>
            </a:pPr>
            <a:r>
              <a:rPr lang="en-US" altLang="ja-JP" dirty="0" smtClean="0">
                <a:solidFill>
                  <a:srgbClr val="00B050"/>
                </a:solidFill>
              </a:rPr>
              <a:t>2.</a:t>
            </a:r>
            <a:r>
              <a:rPr lang="ja-JP" altLang="en-US" dirty="0" smtClean="0">
                <a:solidFill>
                  <a:srgbClr val="00B050"/>
                </a:solidFill>
              </a:rPr>
              <a:t> </a:t>
            </a:r>
            <a:r>
              <a:rPr lang="en-US" altLang="ja-JP" dirty="0" smtClean="0">
                <a:solidFill>
                  <a:srgbClr val="00B050"/>
                </a:solidFill>
              </a:rPr>
              <a:t>We </a:t>
            </a:r>
            <a:r>
              <a:rPr lang="en-US" altLang="ja-JP" dirty="0">
                <a:solidFill>
                  <a:srgbClr val="00B050"/>
                </a:solidFill>
              </a:rPr>
              <a:t>must prevent incorrect usage</a:t>
            </a:r>
            <a:endParaRPr lang="en-US" altLang="ja-JP" dirty="0" smtClean="0">
              <a:solidFill>
                <a:srgbClr val="00B050"/>
              </a:solidFill>
            </a:endParaRPr>
          </a:p>
        </p:txBody>
      </p:sp>
    </p:spTree>
    <p:extLst>
      <p:ext uri="{BB962C8B-B14F-4D97-AF65-F5344CB8AC3E}">
        <p14:creationId xmlns:p14="http://schemas.microsoft.com/office/powerpoint/2010/main" val="404508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a:t>
            </a:r>
            <a:endParaRPr kumimoji="1" lang="ja-JP" altLang="en-US" dirty="0"/>
          </a:p>
        </p:txBody>
      </p:sp>
      <p:sp>
        <p:nvSpPr>
          <p:cNvPr id="5" name="右矢印 4"/>
          <p:cNvSpPr/>
          <p:nvPr/>
        </p:nvSpPr>
        <p:spPr bwMode="auto">
          <a:xfrm>
            <a:off x="838200" y="1133475"/>
            <a:ext cx="3810000" cy="838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右矢印 6"/>
          <p:cNvSpPr/>
          <p:nvPr/>
        </p:nvSpPr>
        <p:spPr bwMode="auto">
          <a:xfrm>
            <a:off x="4648200" y="1133475"/>
            <a:ext cx="3810000" cy="838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フローチャート : 和接合 8"/>
          <p:cNvSpPr/>
          <p:nvPr/>
        </p:nvSpPr>
        <p:spPr bwMode="auto">
          <a:xfrm>
            <a:off x="838200" y="1971675"/>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テキスト ボックス 9"/>
          <p:cNvSpPr txBox="1"/>
          <p:nvPr/>
        </p:nvSpPr>
        <p:spPr>
          <a:xfrm>
            <a:off x="1462706" y="1977509"/>
            <a:ext cx="1986441" cy="646331"/>
          </a:xfrm>
          <a:prstGeom prst="rect">
            <a:avLst/>
          </a:prstGeom>
          <a:noFill/>
        </p:spPr>
        <p:txBody>
          <a:bodyPr wrap="none" rtlCol="0">
            <a:spAutoFit/>
          </a:bodyPr>
          <a:lstStyle/>
          <a:p>
            <a:r>
              <a:rPr kumimoji="1" lang="ja-JP" altLang="en-US" dirty="0" smtClean="0"/>
              <a:t>対象ブロック</a:t>
            </a:r>
            <a:endParaRPr kumimoji="1" lang="en-US" altLang="ja-JP" dirty="0" smtClean="0"/>
          </a:p>
          <a:p>
            <a:r>
              <a:rPr kumimoji="1" lang="ja-JP" altLang="en-US" dirty="0" smtClean="0"/>
              <a:t>機能のリストアップ</a:t>
            </a:r>
            <a:endParaRPr kumimoji="1" lang="en-US" altLang="ja-JP" dirty="0" smtClean="0"/>
          </a:p>
        </p:txBody>
      </p:sp>
      <p:sp>
        <p:nvSpPr>
          <p:cNvPr id="12" name="テキスト ボックス 11"/>
          <p:cNvSpPr txBox="1"/>
          <p:nvPr/>
        </p:nvSpPr>
        <p:spPr>
          <a:xfrm>
            <a:off x="2180035" y="2623840"/>
            <a:ext cx="1800493" cy="646331"/>
          </a:xfrm>
          <a:prstGeom prst="rect">
            <a:avLst/>
          </a:prstGeom>
          <a:noFill/>
        </p:spPr>
        <p:txBody>
          <a:bodyPr wrap="none" rtlCol="0">
            <a:spAutoFit/>
          </a:bodyPr>
          <a:lstStyle/>
          <a:p>
            <a:r>
              <a:rPr kumimoji="1" lang="ja-JP" altLang="en-US" dirty="0" smtClean="0"/>
              <a:t>例題作成</a:t>
            </a:r>
            <a:endParaRPr kumimoji="1" lang="en-US" altLang="ja-JP" dirty="0" smtClean="0"/>
          </a:p>
          <a:p>
            <a:r>
              <a:rPr kumimoji="1" lang="ja-JP" altLang="en-US" dirty="0" smtClean="0"/>
              <a:t>組み合わせ検討</a:t>
            </a:r>
            <a:endParaRPr kumimoji="1" lang="en-US" altLang="ja-JP" dirty="0" smtClean="0"/>
          </a:p>
        </p:txBody>
      </p:sp>
      <p:sp>
        <p:nvSpPr>
          <p:cNvPr id="13" name="フローチャート : 和接合 12"/>
          <p:cNvSpPr/>
          <p:nvPr/>
        </p:nvSpPr>
        <p:spPr bwMode="auto">
          <a:xfrm>
            <a:off x="3980528" y="2095500"/>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4537303" y="2505075"/>
            <a:ext cx="1749197" cy="646331"/>
          </a:xfrm>
          <a:prstGeom prst="rect">
            <a:avLst/>
          </a:prstGeom>
          <a:noFill/>
        </p:spPr>
        <p:txBody>
          <a:bodyPr wrap="none" rtlCol="0">
            <a:spAutoFit/>
          </a:bodyPr>
          <a:lstStyle/>
          <a:p>
            <a:r>
              <a:rPr lang="ja-JP" altLang="en-US" dirty="0" smtClean="0"/>
              <a:t>使用用途確認</a:t>
            </a:r>
            <a:endParaRPr lang="en-US" altLang="ja-JP" dirty="0" smtClean="0"/>
          </a:p>
          <a:p>
            <a:r>
              <a:rPr kumimoji="1" lang="en-US" altLang="ja-JP" dirty="0" smtClean="0"/>
              <a:t>MW</a:t>
            </a:r>
            <a:r>
              <a:rPr kumimoji="1" lang="ja-JP" altLang="en-US" dirty="0" smtClean="0"/>
              <a:t>質問状作成</a:t>
            </a:r>
            <a:endParaRPr kumimoji="1" lang="en-US" altLang="ja-JP" dirty="0" smtClean="0"/>
          </a:p>
        </p:txBody>
      </p:sp>
      <p:sp>
        <p:nvSpPr>
          <p:cNvPr id="15" name="フローチャート : 和接合 14"/>
          <p:cNvSpPr/>
          <p:nvPr/>
        </p:nvSpPr>
        <p:spPr bwMode="auto">
          <a:xfrm>
            <a:off x="6286500" y="1971675"/>
            <a:ext cx="533400" cy="533400"/>
          </a:xfrm>
          <a:prstGeom prst="flowChartSummingJunc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テキスト ボックス 15"/>
          <p:cNvSpPr txBox="1"/>
          <p:nvPr/>
        </p:nvSpPr>
        <p:spPr>
          <a:xfrm>
            <a:off x="7090031" y="2549009"/>
            <a:ext cx="1253869" cy="369332"/>
          </a:xfrm>
          <a:prstGeom prst="rect">
            <a:avLst/>
          </a:prstGeom>
          <a:noFill/>
        </p:spPr>
        <p:txBody>
          <a:bodyPr wrap="none" rtlCol="0">
            <a:spAutoFit/>
          </a:bodyPr>
          <a:lstStyle/>
          <a:p>
            <a:r>
              <a:rPr kumimoji="1" lang="ja-JP" altLang="en-US" dirty="0" smtClean="0"/>
              <a:t>回答まとめ</a:t>
            </a:r>
            <a:endParaRPr kumimoji="1" lang="en-US" altLang="ja-JP" dirty="0" smtClean="0"/>
          </a:p>
        </p:txBody>
      </p:sp>
      <p:sp>
        <p:nvSpPr>
          <p:cNvPr id="17" name="テキスト ボックス 16"/>
          <p:cNvSpPr txBox="1"/>
          <p:nvPr/>
        </p:nvSpPr>
        <p:spPr>
          <a:xfrm>
            <a:off x="609600" y="948809"/>
            <a:ext cx="671979" cy="369332"/>
          </a:xfrm>
          <a:prstGeom prst="rect">
            <a:avLst/>
          </a:prstGeom>
          <a:noFill/>
        </p:spPr>
        <p:txBody>
          <a:bodyPr wrap="none" rtlCol="0">
            <a:spAutoFit/>
          </a:bodyPr>
          <a:lstStyle/>
          <a:p>
            <a:r>
              <a:rPr kumimoji="1" lang="en-US" altLang="ja-JP" dirty="0" smtClean="0"/>
              <a:t>10</a:t>
            </a:r>
            <a:r>
              <a:rPr kumimoji="1" lang="ja-JP" altLang="en-US" dirty="0" smtClean="0"/>
              <a:t>月</a:t>
            </a:r>
            <a:endParaRPr kumimoji="1" lang="en-US" altLang="ja-JP" dirty="0" smtClean="0"/>
          </a:p>
        </p:txBody>
      </p:sp>
      <p:sp>
        <p:nvSpPr>
          <p:cNvPr id="18" name="テキスト ボックス 17"/>
          <p:cNvSpPr txBox="1"/>
          <p:nvPr/>
        </p:nvSpPr>
        <p:spPr>
          <a:xfrm>
            <a:off x="4537303" y="948809"/>
            <a:ext cx="572593" cy="369332"/>
          </a:xfrm>
          <a:prstGeom prst="rect">
            <a:avLst/>
          </a:prstGeom>
          <a:noFill/>
        </p:spPr>
        <p:txBody>
          <a:bodyPr wrap="none" rtlCol="0">
            <a:spAutoFit/>
          </a:bodyPr>
          <a:lstStyle/>
          <a:p>
            <a:r>
              <a:rPr kumimoji="1" lang="ja-JP" altLang="en-US" dirty="0" smtClean="0"/>
              <a:t>４月</a:t>
            </a:r>
            <a:endParaRPr kumimoji="1" lang="en-US" altLang="ja-JP" dirty="0" smtClean="0"/>
          </a:p>
        </p:txBody>
      </p:sp>
      <p:cxnSp>
        <p:nvCxnSpPr>
          <p:cNvPr id="20" name="直線矢印コネクタ 19"/>
          <p:cNvCxnSpPr/>
          <p:nvPr/>
        </p:nvCxnSpPr>
        <p:spPr bwMode="auto">
          <a:xfrm>
            <a:off x="1104900" y="2914650"/>
            <a:ext cx="10287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4" name="直線矢印コネクタ 23"/>
          <p:cNvCxnSpPr/>
          <p:nvPr/>
        </p:nvCxnSpPr>
        <p:spPr bwMode="auto">
          <a:xfrm flipV="1">
            <a:off x="2057400" y="3343275"/>
            <a:ext cx="2324100" cy="23515"/>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5" name="直線矢印コネクタ 24"/>
          <p:cNvCxnSpPr/>
          <p:nvPr/>
        </p:nvCxnSpPr>
        <p:spPr bwMode="auto">
          <a:xfrm>
            <a:off x="4648200" y="2263259"/>
            <a:ext cx="16383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26" name="直線矢印コネクタ 25"/>
          <p:cNvCxnSpPr/>
          <p:nvPr/>
        </p:nvCxnSpPr>
        <p:spPr bwMode="auto">
          <a:xfrm>
            <a:off x="6705600" y="2238375"/>
            <a:ext cx="1638300" cy="0"/>
          </a:xfrm>
          <a:prstGeom prst="straightConnector1">
            <a:avLst/>
          </a:prstGeom>
          <a:ln w="38100">
            <a:headEnd type="arrow" w="med" len="med"/>
            <a:tailEnd type="arrow" w="med" len="med"/>
          </a:ln>
        </p:spPr>
        <p:style>
          <a:lnRef idx="2">
            <a:schemeClr val="accent4"/>
          </a:lnRef>
          <a:fillRef idx="0">
            <a:schemeClr val="accent4"/>
          </a:fillRef>
          <a:effectRef idx="1">
            <a:schemeClr val="accent4"/>
          </a:effectRef>
          <a:fontRef idx="minor">
            <a:schemeClr val="tx1"/>
          </a:fontRef>
        </p:style>
      </p:cxnSp>
      <p:sp>
        <p:nvSpPr>
          <p:cNvPr id="27" name="テキスト ボックス 26"/>
          <p:cNvSpPr txBox="1"/>
          <p:nvPr/>
        </p:nvSpPr>
        <p:spPr>
          <a:xfrm>
            <a:off x="7786221" y="838200"/>
            <a:ext cx="543739" cy="369332"/>
          </a:xfrm>
          <a:prstGeom prst="rect">
            <a:avLst/>
          </a:prstGeom>
          <a:noFill/>
        </p:spPr>
        <p:txBody>
          <a:bodyPr wrap="none" rtlCol="0">
            <a:spAutoFit/>
          </a:bodyPr>
          <a:lstStyle/>
          <a:p>
            <a:r>
              <a:rPr kumimoji="1" lang="en-US" altLang="ja-JP" dirty="0" smtClean="0"/>
              <a:t>9</a:t>
            </a:r>
            <a:r>
              <a:rPr kumimoji="1" lang="ja-JP" altLang="en-US" dirty="0" smtClean="0"/>
              <a:t>月</a:t>
            </a:r>
            <a:endParaRPr kumimoji="1" lang="en-US" altLang="ja-JP" dirty="0" smtClean="0"/>
          </a:p>
        </p:txBody>
      </p:sp>
      <p:sp>
        <p:nvSpPr>
          <p:cNvPr id="3" name="テキスト ボックス 2"/>
          <p:cNvSpPr txBox="1"/>
          <p:nvPr/>
        </p:nvSpPr>
        <p:spPr>
          <a:xfrm>
            <a:off x="974164" y="3800475"/>
            <a:ext cx="7465505" cy="1323439"/>
          </a:xfrm>
          <a:prstGeom prst="rect">
            <a:avLst/>
          </a:prstGeom>
          <a:noFill/>
        </p:spPr>
        <p:txBody>
          <a:bodyPr wrap="none" rtlCol="0">
            <a:spAutoFit/>
          </a:bodyPr>
          <a:lstStyle/>
          <a:p>
            <a:r>
              <a:rPr kumimoji="1" lang="ja-JP" altLang="en-US" sz="2000" dirty="0" smtClean="0"/>
              <a:t>成果物は、ルールに落とし込める物はガイドライン</a:t>
            </a:r>
            <a:r>
              <a:rPr kumimoji="1" lang="en-US" altLang="ja-JP" sz="2000" dirty="0" err="1" smtClean="0"/>
              <a:t>WG</a:t>
            </a:r>
            <a:r>
              <a:rPr kumimoji="1" lang="ja-JP" altLang="en-US" sz="2000" dirty="0" err="1" smtClean="0"/>
              <a:t>に提</a:t>
            </a:r>
            <a:r>
              <a:rPr kumimoji="1" lang="ja-JP" altLang="en-US" sz="2000" dirty="0" smtClean="0"/>
              <a:t>供するが</a:t>
            </a:r>
            <a:endParaRPr kumimoji="1" lang="en-US" altLang="ja-JP" sz="2000" dirty="0" smtClean="0"/>
          </a:p>
          <a:p>
            <a:r>
              <a:rPr lang="ja-JP" altLang="en-US" sz="2000" dirty="0"/>
              <a:t>事前検討</a:t>
            </a:r>
            <a:r>
              <a:rPr lang="ja-JP" altLang="en-US" sz="2000" dirty="0" smtClean="0"/>
              <a:t>のモデルやノウハウは</a:t>
            </a:r>
            <a:r>
              <a:rPr lang="en-US" altLang="ja-JP" sz="2000" dirty="0" err="1" smtClean="0"/>
              <a:t>WS</a:t>
            </a:r>
            <a:r>
              <a:rPr lang="ja-JP" altLang="en-US" sz="2000" dirty="0" smtClean="0"/>
              <a:t>内に閉じる可能性</a:t>
            </a:r>
            <a:r>
              <a:rPr lang="ja-JP" altLang="en-US" sz="2000" dirty="0"/>
              <a:t>がある</a:t>
            </a:r>
            <a:r>
              <a:rPr lang="ja-JP" altLang="en-US" sz="2000" dirty="0" smtClean="0"/>
              <a:t>。</a:t>
            </a:r>
            <a:endParaRPr lang="en-US" altLang="ja-JP" sz="2000" dirty="0" smtClean="0"/>
          </a:p>
          <a:p>
            <a:r>
              <a:rPr kumimoji="1" lang="ja-JP" altLang="en-US" sz="2000" dirty="0" smtClean="0"/>
              <a:t>ぜひ、参加して手を動かすことで自分のスキルアップし、</a:t>
            </a:r>
            <a:endParaRPr kumimoji="1" lang="en-US" altLang="ja-JP" sz="2000" dirty="0" smtClean="0"/>
          </a:p>
          <a:p>
            <a:r>
              <a:rPr kumimoji="1" lang="en-US" altLang="ja-JP" sz="2000" dirty="0" err="1" smtClean="0"/>
              <a:t>WS</a:t>
            </a:r>
            <a:r>
              <a:rPr kumimoji="1" lang="ja-JP" altLang="en-US" sz="2000" dirty="0" smtClean="0"/>
              <a:t>内で作った</a:t>
            </a:r>
            <a:r>
              <a:rPr lang="ja-JP" altLang="en-US" sz="2000" dirty="0" smtClean="0"/>
              <a:t>ノウハウも持ち帰って欲しい。</a:t>
            </a:r>
            <a:endParaRPr kumimoji="1" lang="ja-JP" altLang="en-US" sz="2000" dirty="0"/>
          </a:p>
        </p:txBody>
      </p:sp>
      <p:sp>
        <p:nvSpPr>
          <p:cNvPr id="4" name="テキスト ボックス 3"/>
          <p:cNvSpPr txBox="1"/>
          <p:nvPr/>
        </p:nvSpPr>
        <p:spPr>
          <a:xfrm>
            <a:off x="583952" y="5373469"/>
            <a:ext cx="5270995" cy="646331"/>
          </a:xfrm>
          <a:prstGeom prst="rect">
            <a:avLst/>
          </a:prstGeom>
          <a:noFill/>
        </p:spPr>
        <p:txBody>
          <a:bodyPr wrap="none" rtlCol="0">
            <a:spAutoFit/>
          </a:bodyPr>
          <a:lstStyle/>
          <a:p>
            <a:r>
              <a:rPr lang="ja-JP" altLang="en-US" dirty="0">
                <a:solidFill>
                  <a:srgbClr val="FF0000"/>
                </a:solidFill>
              </a:rPr>
              <a:t>開催</a:t>
            </a:r>
            <a:r>
              <a:rPr lang="ja-JP" altLang="en-US" dirty="0" smtClean="0">
                <a:solidFill>
                  <a:srgbClr val="FF0000"/>
                </a:solidFill>
              </a:rPr>
              <a:t>頻度　</a:t>
            </a:r>
            <a:r>
              <a:rPr lang="en-US" altLang="ja-JP" dirty="0" smtClean="0">
                <a:solidFill>
                  <a:srgbClr val="FF0000"/>
                </a:solidFill>
              </a:rPr>
              <a:t>0.5~1/</a:t>
            </a:r>
            <a:r>
              <a:rPr lang="ja-JP" altLang="en-US" dirty="0" smtClean="0">
                <a:solidFill>
                  <a:srgbClr val="FF0000"/>
                </a:solidFill>
              </a:rPr>
              <a:t>月</a:t>
            </a:r>
            <a:endParaRPr lang="en-US" altLang="ja-JP" dirty="0" smtClean="0">
              <a:solidFill>
                <a:srgbClr val="FF0000"/>
              </a:solidFill>
            </a:endParaRPr>
          </a:p>
          <a:p>
            <a:r>
              <a:rPr kumimoji="1" lang="ja-JP" altLang="en-US" dirty="0">
                <a:solidFill>
                  <a:srgbClr val="FF0000"/>
                </a:solidFill>
              </a:rPr>
              <a:t>開催</a:t>
            </a:r>
            <a:r>
              <a:rPr kumimoji="1" lang="ja-JP" altLang="en-US" dirty="0" smtClean="0">
                <a:solidFill>
                  <a:srgbClr val="FF0000"/>
                </a:solidFill>
              </a:rPr>
              <a:t>場所　メンバー構成によるが東京もしくは名古屋</a:t>
            </a:r>
            <a:endParaRPr kumimoji="1" lang="ja-JP" altLang="en-US" dirty="0">
              <a:solidFill>
                <a:srgbClr val="FF0000"/>
              </a:solidFill>
            </a:endParaRPr>
          </a:p>
        </p:txBody>
      </p:sp>
      <p:sp>
        <p:nvSpPr>
          <p:cNvPr id="6" name="テキスト ボックス 5"/>
          <p:cNvSpPr txBox="1"/>
          <p:nvPr/>
        </p:nvSpPr>
        <p:spPr>
          <a:xfrm>
            <a:off x="1559732" y="5123914"/>
            <a:ext cx="6146234" cy="830997"/>
          </a:xfrm>
          <a:prstGeom prst="rect">
            <a:avLst/>
          </a:prstGeom>
          <a:noFill/>
        </p:spPr>
        <p:txBody>
          <a:bodyPr wrap="none" rtlCol="0">
            <a:spAutoFit/>
          </a:bodyPr>
          <a:lstStyle/>
          <a:p>
            <a:r>
              <a:rPr lang="ja-JP" altLang="en-US" sz="4800" dirty="0"/>
              <a:t>後</a:t>
            </a:r>
            <a:r>
              <a:rPr lang="ja-JP" altLang="en-US" sz="4800" dirty="0" smtClean="0"/>
              <a:t>ほど話し合いましょう</a:t>
            </a:r>
            <a:endParaRPr kumimoji="1" lang="ja-JP" altLang="en-US" sz="4800" dirty="0"/>
          </a:p>
        </p:txBody>
      </p:sp>
    </p:spTree>
    <p:extLst>
      <p:ext uri="{BB962C8B-B14F-4D97-AF65-F5344CB8AC3E}">
        <p14:creationId xmlns:p14="http://schemas.microsoft.com/office/powerpoint/2010/main" val="3276932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en-US" altLang="ja-JP" dirty="0" smtClean="0"/>
              <a:t>AW</a:t>
            </a:r>
            <a:r>
              <a:rPr kumimoji="1" lang="ja-JP" altLang="en-US" dirty="0" smtClean="0"/>
              <a:t>宿題</a:t>
            </a:r>
            <a:endParaRPr kumimoji="1" lang="ja-JP" altLang="en-US" dirty="0"/>
          </a:p>
        </p:txBody>
      </p:sp>
    </p:spTree>
    <p:extLst>
      <p:ext uri="{BB962C8B-B14F-4D97-AF65-F5344CB8AC3E}">
        <p14:creationId xmlns:p14="http://schemas.microsoft.com/office/powerpoint/2010/main" val="65199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調査したほうが良いと考える内容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希望としては</a:t>
            </a:r>
            <a:r>
              <a:rPr kumimoji="1" lang="en-US" altLang="ja-JP" dirty="0" smtClean="0"/>
              <a:t>3</a:t>
            </a:r>
            <a:r>
              <a:rPr kumimoji="1" lang="ja-JP" altLang="en-US" dirty="0" smtClean="0"/>
              <a:t>種類に分かれる</a:t>
            </a:r>
            <a:endParaRPr kumimoji="1" lang="en-US" altLang="ja-JP" dirty="0" smtClean="0"/>
          </a:p>
          <a:p>
            <a:pPr marL="457200" indent="-457200">
              <a:buFont typeface="+mj-lt"/>
              <a:buAutoNum type="arabicPeriod"/>
            </a:pPr>
            <a:r>
              <a:rPr kumimoji="1" lang="ja-JP" altLang="en-US" dirty="0" smtClean="0"/>
              <a:t>追加されたブロック</a:t>
            </a:r>
            <a:endParaRPr kumimoji="1" lang="en-US" altLang="ja-JP" dirty="0" smtClean="0"/>
          </a:p>
          <a:p>
            <a:pPr marL="457200" indent="-457200">
              <a:buFont typeface="+mj-lt"/>
              <a:buAutoNum type="arabicPeriod"/>
            </a:pPr>
            <a:r>
              <a:rPr kumimoji="1" lang="ja-JP" altLang="en-US" dirty="0"/>
              <a:t>追加</a:t>
            </a:r>
            <a:r>
              <a:rPr kumimoji="1" lang="ja-JP" altLang="en-US" dirty="0" smtClean="0"/>
              <a:t>された（前からを含む）コード生成の技術</a:t>
            </a:r>
            <a:endParaRPr kumimoji="1" lang="en-US" altLang="ja-JP" dirty="0" smtClean="0"/>
          </a:p>
          <a:p>
            <a:pPr marL="457200" indent="-457200">
              <a:buFont typeface="+mj-lt"/>
              <a:buAutoNum type="arabicPeriod"/>
            </a:pPr>
            <a:r>
              <a:rPr kumimoji="1" lang="en-US" altLang="ja-JP" dirty="0" smtClean="0"/>
              <a:t>GUI</a:t>
            </a:r>
            <a:r>
              <a:rPr kumimoji="1" lang="ja-JP" altLang="en-US" dirty="0" smtClean="0"/>
              <a:t>を含む操作系</a:t>
            </a:r>
            <a:endParaRPr kumimoji="1" lang="en-US" altLang="ja-JP" dirty="0" smtClean="0"/>
          </a:p>
          <a:p>
            <a:endParaRPr kumimoji="1" lang="en-US" altLang="ja-JP" dirty="0" smtClean="0"/>
          </a:p>
          <a:p>
            <a:pPr marL="0" indent="0">
              <a:buNone/>
            </a:pPr>
            <a:r>
              <a:rPr kumimoji="1" lang="ja-JP" altLang="en-US" dirty="0" smtClean="0"/>
              <a:t>さらに、複合された内容</a:t>
            </a:r>
            <a:endParaRPr kumimoji="1" lang="en-US" altLang="ja-JP" dirty="0"/>
          </a:p>
          <a:p>
            <a:pPr marL="457200" lvl="1" indent="-457200">
              <a:buFont typeface="+mj-lt"/>
              <a:buAutoNum type="arabicPeriod" startAt="4"/>
            </a:pPr>
            <a:r>
              <a:rPr lang="ja-JP" altLang="en-US" sz="2400" dirty="0" smtClean="0">
                <a:cs typeface="+mn-cs"/>
              </a:rPr>
              <a:t>構造</a:t>
            </a:r>
            <a:r>
              <a:rPr lang="ja-JP" altLang="en-US" sz="2400" dirty="0">
                <a:cs typeface="+mn-cs"/>
              </a:rPr>
              <a:t>やプロセスに依存する</a:t>
            </a:r>
            <a:r>
              <a:rPr lang="ja-JP" altLang="en-US" sz="2400" dirty="0" smtClean="0">
                <a:cs typeface="+mn-cs"/>
              </a:rPr>
              <a:t>内容（１、２、３の複合）</a:t>
            </a:r>
            <a:endParaRPr lang="en-US" altLang="ja-JP" sz="2400" dirty="0">
              <a:cs typeface="+mn-cs"/>
            </a:endParaRPr>
          </a:p>
          <a:p>
            <a:pPr marL="0" indent="0">
              <a:buNone/>
            </a:pPr>
            <a:r>
              <a:rPr kumimoji="1" lang="ja-JP" altLang="en-US" dirty="0" smtClean="0"/>
              <a:t>例えば</a:t>
            </a:r>
            <a:r>
              <a:rPr kumimoji="1" lang="en-US" altLang="ja-JP" dirty="0" smtClean="0"/>
              <a:t>AUTOSAR</a:t>
            </a:r>
            <a:r>
              <a:rPr kumimoji="1" lang="ja-JP" altLang="en-US" dirty="0" smtClean="0"/>
              <a:t>の使い方など</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393106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調査希望の項目</a:t>
            </a:r>
            <a:endParaRPr kumimoji="1" lang="ja-JP" altLang="en-US" dirty="0"/>
          </a:p>
        </p:txBody>
      </p:sp>
      <p:sp>
        <p:nvSpPr>
          <p:cNvPr id="3" name="コンテンツ プレースホルダー 2"/>
          <p:cNvSpPr>
            <a:spLocks noGrp="1"/>
          </p:cNvSpPr>
          <p:nvPr>
            <p:ph idx="1"/>
          </p:nvPr>
        </p:nvSpPr>
        <p:spPr>
          <a:xfrm>
            <a:off x="590550" y="914400"/>
            <a:ext cx="8229600" cy="5943600"/>
          </a:xfrm>
        </p:spPr>
        <p:txBody>
          <a:bodyPr/>
          <a:lstStyle/>
          <a:p>
            <a:pPr marL="0" indent="0">
              <a:buNone/>
            </a:pPr>
            <a:r>
              <a:rPr kumimoji="1" lang="ja-JP" altLang="en-US" dirty="0"/>
              <a:t>新しい</a:t>
            </a:r>
            <a:r>
              <a:rPr kumimoji="1" lang="ja-JP" altLang="en-US" dirty="0" smtClean="0"/>
              <a:t>ブロック</a:t>
            </a:r>
            <a:endParaRPr kumimoji="1" lang="en-US" altLang="ja-JP" dirty="0" smtClean="0"/>
          </a:p>
          <a:p>
            <a:r>
              <a:rPr kumimoji="1" lang="ja-JP" altLang="en-US" dirty="0" smtClean="0"/>
              <a:t>サブシステムリファレンス</a:t>
            </a:r>
            <a:endParaRPr kumimoji="1" lang="en-US" altLang="ja-JP" dirty="0" smtClean="0"/>
          </a:p>
          <a:p>
            <a:r>
              <a:rPr kumimoji="1" lang="ja-JP" altLang="en-US" dirty="0" smtClean="0"/>
              <a:t>モデルリファレンス</a:t>
            </a:r>
            <a:endParaRPr kumimoji="1" lang="en-US" altLang="ja-JP" dirty="0" smtClean="0"/>
          </a:p>
          <a:p>
            <a:pPr marL="0" indent="0">
              <a:buNone/>
            </a:pPr>
            <a:r>
              <a:rPr kumimoji="1" lang="en-US" altLang="ja-JP" dirty="0"/>
              <a:t>	</a:t>
            </a:r>
            <a:r>
              <a:rPr kumimoji="1" lang="ja-JP" altLang="en-US" dirty="0" smtClean="0"/>
              <a:t>昔からあるが、改めて使い方をまとめる</a:t>
            </a:r>
            <a:endParaRPr kumimoji="1" lang="en-US" altLang="ja-JP" dirty="0" smtClean="0"/>
          </a:p>
          <a:p>
            <a:r>
              <a:rPr lang="en-US" altLang="ja-JP" dirty="0" smtClean="0"/>
              <a:t>Initialize</a:t>
            </a:r>
            <a:r>
              <a:rPr lang="en-US" altLang="ja-JP" dirty="0" smtClean="0"/>
              <a:t>,</a:t>
            </a:r>
            <a:r>
              <a:rPr lang="en-US" altLang="ja-JP" dirty="0"/>
              <a:t> </a:t>
            </a:r>
            <a:r>
              <a:rPr lang="en-US" altLang="ja-JP" dirty="0" smtClean="0"/>
              <a:t>Reset</a:t>
            </a:r>
            <a:r>
              <a:rPr lang="ja-JP" altLang="en-US" dirty="0"/>
              <a:t>と</a:t>
            </a:r>
            <a:r>
              <a:rPr kumimoji="1" lang="ja-JP" altLang="en-US" dirty="0" smtClean="0"/>
              <a:t> </a:t>
            </a:r>
            <a:r>
              <a:rPr kumimoji="1" lang="en-US" altLang="ja-JP" dirty="0" smtClean="0"/>
              <a:t>State</a:t>
            </a:r>
            <a:r>
              <a:rPr kumimoji="1" lang="ja-JP" altLang="en-US" dirty="0" smtClean="0"/>
              <a:t> </a:t>
            </a:r>
            <a:r>
              <a:rPr kumimoji="1" lang="en-US" altLang="ja-JP" dirty="0" smtClean="0"/>
              <a:t>Write</a:t>
            </a:r>
            <a:r>
              <a:rPr kumimoji="1" lang="ja-JP" altLang="en-US" dirty="0" smtClean="0"/>
              <a:t>など</a:t>
            </a:r>
            <a:endParaRPr kumimoji="1" lang="en-US" altLang="ja-JP" dirty="0" smtClean="0"/>
          </a:p>
          <a:p>
            <a:r>
              <a:rPr kumimoji="1" lang="en-US" altLang="ja-JP" dirty="0" smtClean="0"/>
              <a:t>Signal</a:t>
            </a:r>
            <a:r>
              <a:rPr kumimoji="1" lang="ja-JP" altLang="en-US" dirty="0" smtClean="0"/>
              <a:t> </a:t>
            </a:r>
            <a:r>
              <a:rPr kumimoji="1" lang="en-US" altLang="ja-JP" dirty="0" smtClean="0"/>
              <a:t>Editor(</a:t>
            </a:r>
            <a:r>
              <a:rPr kumimoji="1" lang="en-US" altLang="ja-JP" dirty="0" err="1" smtClean="0"/>
              <a:t>Singal</a:t>
            </a:r>
            <a:r>
              <a:rPr kumimoji="1" lang="ja-JP" altLang="en-US" dirty="0" smtClean="0"/>
              <a:t> </a:t>
            </a:r>
            <a:r>
              <a:rPr kumimoji="1" lang="en-US" altLang="ja-JP" dirty="0" smtClean="0"/>
              <a:t>Builder</a:t>
            </a:r>
            <a:r>
              <a:rPr kumimoji="1" lang="ja-JP" altLang="en-US" dirty="0" smtClean="0"/>
              <a:t>の新しい物）</a:t>
            </a:r>
            <a:endParaRPr kumimoji="1" lang="en-US" altLang="ja-JP" dirty="0" smtClean="0"/>
          </a:p>
          <a:p>
            <a:pPr marL="0" indent="0">
              <a:buNone/>
            </a:pPr>
            <a:r>
              <a:rPr kumimoji="1" lang="ja-JP" altLang="en-US" dirty="0" smtClean="0"/>
              <a:t>群</a:t>
            </a:r>
            <a:r>
              <a:rPr kumimoji="1" lang="ja-JP" altLang="en-US" dirty="0" smtClean="0"/>
              <a:t>で新しい物</a:t>
            </a:r>
            <a:endParaRPr kumimoji="1" lang="en-US" altLang="ja-JP" dirty="0" smtClean="0"/>
          </a:p>
          <a:p>
            <a:r>
              <a:rPr kumimoji="1" lang="en-US" altLang="ja-JP" dirty="0" err="1" smtClean="0"/>
              <a:t>Messages&amp;Events,Dashboard,</a:t>
            </a:r>
            <a:r>
              <a:rPr kumimoji="1" lang="en-US" altLang="ja-JP" dirty="0" err="1" smtClean="0"/>
              <a:t>String</a:t>
            </a:r>
            <a:endParaRPr kumimoji="1" lang="en-US" altLang="ja-JP" dirty="0" smtClean="0"/>
          </a:p>
          <a:p>
            <a:pPr marL="0" indent="0">
              <a:buNone/>
            </a:pPr>
            <a:r>
              <a:rPr kumimoji="1" lang="ja-JP" altLang="en-US" dirty="0" smtClean="0"/>
              <a:t>少し古いけど知られてないブロック群</a:t>
            </a:r>
            <a:endParaRPr kumimoji="1" lang="en-US" altLang="ja-JP" dirty="0" smtClean="0"/>
          </a:p>
          <a:p>
            <a:r>
              <a:rPr kumimoji="1" lang="en-US" altLang="ja-JP" dirty="0" err="1" smtClean="0"/>
              <a:t>SimulinkCoder</a:t>
            </a:r>
            <a:endParaRPr kumimoji="1" lang="en-US" altLang="ja-JP" dirty="0" smtClean="0"/>
          </a:p>
          <a:p>
            <a:r>
              <a:rPr kumimoji="1" lang="en-US" altLang="ja-JP" dirty="0" err="1" smtClean="0"/>
              <a:t>EmbedderCoder</a:t>
            </a:r>
            <a:endParaRPr kumimoji="1" lang="en-US" altLang="ja-JP" dirty="0" smtClean="0"/>
          </a:p>
        </p:txBody>
      </p:sp>
      <p:sp>
        <p:nvSpPr>
          <p:cNvPr id="4" name="テキスト ボックス 3"/>
          <p:cNvSpPr txBox="1"/>
          <p:nvPr/>
        </p:nvSpPr>
        <p:spPr>
          <a:xfrm>
            <a:off x="698500" y="5755213"/>
            <a:ext cx="7917552" cy="400110"/>
          </a:xfrm>
          <a:prstGeom prst="rect">
            <a:avLst/>
          </a:prstGeom>
          <a:noFill/>
        </p:spPr>
        <p:txBody>
          <a:bodyPr wrap="none" rtlCol="0">
            <a:spAutoFit/>
          </a:bodyPr>
          <a:lstStyle/>
          <a:p>
            <a:r>
              <a:rPr kumimoji="1" lang="ja-JP" altLang="en-US" sz="2000" dirty="0" smtClean="0"/>
              <a:t>ターゲットリンクに存在しないブロックがすべて対象となるのかもしれない</a:t>
            </a:r>
            <a:endParaRPr kumimoji="1" lang="ja-JP" altLang="en-US" sz="2000" dirty="0"/>
          </a:p>
        </p:txBody>
      </p:sp>
    </p:spTree>
    <p:extLst>
      <p:ext uri="{BB962C8B-B14F-4D97-AF65-F5344CB8AC3E}">
        <p14:creationId xmlns:p14="http://schemas.microsoft.com/office/powerpoint/2010/main" val="41024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出欠確認</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799174103"/>
              </p:ext>
            </p:extLst>
          </p:nvPr>
        </p:nvGraphicFramePr>
        <p:xfrm>
          <a:off x="609600" y="838200"/>
          <a:ext cx="7935912" cy="5562600"/>
        </p:xfrm>
        <a:graphic>
          <a:graphicData uri="http://schemas.openxmlformats.org/drawingml/2006/table">
            <a:tbl>
              <a:tblPr firstRow="1" bandRow="1">
                <a:tableStyleId>{5940675A-B579-460E-94D1-54222C63F5DA}</a:tableStyleId>
              </a:tblPr>
              <a:tblGrid>
                <a:gridCol w="3871912"/>
                <a:gridCol w="2032000"/>
                <a:gridCol w="2032000"/>
              </a:tblGrid>
              <a:tr h="370840">
                <a:tc>
                  <a:txBody>
                    <a:bodyPr/>
                    <a:lstStyle/>
                    <a:p>
                      <a:pPr algn="ctr" fontAlgn="ctr"/>
                      <a:r>
                        <a:rPr lang="ja-JP" altLang="en-US" sz="1400" u="none" strike="noStrike" dirty="0" smtClean="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smtClean="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出欠</a:t>
                      </a:r>
                      <a:endParaRPr kumimoji="1" lang="ja-JP" altLang="en-US" sz="1400" dirty="0"/>
                    </a:p>
                  </a:txBody>
                  <a:tcPr/>
                </a:tc>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深見和弘</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a:p>
                  </a:txBody>
                  <a:tcPr/>
                </a:tc>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a:p>
                  </a:txBody>
                  <a:tcPr/>
                </a:tc>
              </a:tr>
              <a:tr h="370840">
                <a:tc rowSpan="2">
                  <a:txBody>
                    <a:bodyPr/>
                    <a:lstStyle/>
                    <a:p>
                      <a:pPr algn="ctr" fontAlgn="ctr"/>
                      <a:r>
                        <a:rPr lang="ja-JP" altLang="en-US" sz="1400" u="none" strike="noStrike" dirty="0">
                          <a:effectLst/>
                        </a:rPr>
                        <a:t>オムロン オートモーティブエレクトロニクス株式会社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高田知里</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湯原拓郎</a:t>
                      </a:r>
                      <a:endParaRPr lang="ja-JP" altLang="en-US" sz="1400" b="0" i="0" u="none" strike="noStrike" dirty="0">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lnB w="12700" cap="flat" cmpd="sng" algn="ctr">
                      <a:solidFill>
                        <a:schemeClr val="tx1"/>
                      </a:solidFill>
                      <a:prstDash val="solid"/>
                      <a:round/>
                      <a:headEnd type="none" w="med" len="med"/>
                      <a:tailEnd type="none" w="med" len="med"/>
                    </a:lnB>
                  </a:tcPr>
                </a:tc>
              </a:tr>
              <a:tr h="370840">
                <a:tc>
                  <a:txBody>
                    <a:bodyPr/>
                    <a:lstStyle/>
                    <a:p>
                      <a:pPr algn="ctr" fontAlgn="ctr"/>
                      <a:r>
                        <a:rPr lang="zh-TW" altLang="en-US" sz="1400" u="none" strike="noStrike" dirty="0">
                          <a:effectLst/>
                        </a:rPr>
                        <a:t>三菱電機株式会社</a:t>
                      </a:r>
                      <a:endParaRPr lang="zh-TW" altLang="en-US" sz="1400" b="0" i="0" u="none" strike="noStrike" dirty="0">
                        <a:solidFill>
                          <a:srgbClr val="000000"/>
                        </a:solidFill>
                        <a:effectLst/>
                        <a:latin typeface="Meiryo UI"/>
                      </a:endParaRPr>
                    </a:p>
                  </a:txBody>
                  <a:tcPr marL="0" marR="0" marT="0" marB="0" anchor="ctr">
                    <a:lnTlToBr w="12700" cap="flat" cmpd="sng" algn="ctr">
                      <a:solidFill>
                        <a:schemeClr val="tx1"/>
                      </a:solidFill>
                      <a:prstDash val="solid"/>
                      <a:round/>
                      <a:headEnd type="none" w="med" len="med"/>
                      <a:tailEnd type="none" w="med" len="med"/>
                    </a:lnTlToBr>
                  </a:tcPr>
                </a:tc>
                <a:tc>
                  <a:txBody>
                    <a:bodyPr/>
                    <a:lstStyle/>
                    <a:p>
                      <a:pPr algn="ctr" fontAlgn="ctr"/>
                      <a:r>
                        <a:rPr lang="ja-JP" altLang="en-US" sz="1400" u="none" strike="noStrike" dirty="0">
                          <a:effectLst/>
                        </a:rPr>
                        <a:t>信川</a:t>
                      </a:r>
                      <a:r>
                        <a:rPr lang="ja-JP" altLang="en-US" sz="1400" u="none" strike="noStrike" dirty="0" err="1">
                          <a:effectLst/>
                        </a:rPr>
                        <a:t>ゆみ</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en-US" sz="1400" u="none" strike="noStrike" dirty="0" err="1">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bl>
          </a:graphicData>
        </a:graphic>
      </p:graphicFrame>
    </p:spTree>
    <p:extLst>
      <p:ext uri="{BB962C8B-B14F-4D97-AF65-F5344CB8AC3E}">
        <p14:creationId xmlns:p14="http://schemas.microsoft.com/office/powerpoint/2010/main" val="790850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新規ブロック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詳細に調べると</a:t>
            </a:r>
            <a:endParaRPr kumimoji="1" lang="en-US" altLang="ja-JP" dirty="0" smtClean="0"/>
          </a:p>
          <a:p>
            <a:pPr marL="0" indent="0">
              <a:buNone/>
            </a:pPr>
            <a:r>
              <a:rPr kumimoji="1" lang="ja-JP" altLang="en-US" dirty="0"/>
              <a:t>非常</a:t>
            </a:r>
            <a:r>
              <a:rPr kumimoji="1" lang="ja-JP" altLang="en-US" dirty="0" smtClean="0"/>
              <a:t>に多い。</a:t>
            </a:r>
            <a:endParaRPr kumimoji="1" lang="en-US" altLang="ja-JP" dirty="0" smtClean="0"/>
          </a:p>
          <a:p>
            <a:pPr marL="0" indent="0">
              <a:buNone/>
            </a:pP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761184"/>
            <a:ext cx="4348162" cy="606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正方形/長方形 3"/>
          <p:cNvSpPr/>
          <p:nvPr/>
        </p:nvSpPr>
        <p:spPr bwMode="auto">
          <a:xfrm>
            <a:off x="4419600" y="28956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4385733" y="19812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4368800" y="4114800"/>
            <a:ext cx="1066800" cy="228600"/>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4191000" y="48768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4191000" y="54864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4191000" y="6096000"/>
            <a:ext cx="1066800" cy="228600"/>
          </a:xfrm>
          <a:prstGeom prst="rect">
            <a:avLst/>
          </a:prstGeom>
          <a:noFill/>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62838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調査希望の項目</a:t>
            </a:r>
            <a:endParaRPr kumimoji="1" lang="ja-JP" altLang="en-US" dirty="0"/>
          </a:p>
        </p:txBody>
      </p:sp>
      <p:sp>
        <p:nvSpPr>
          <p:cNvPr id="3" name="コンテンツ プレースホルダー 2"/>
          <p:cNvSpPr>
            <a:spLocks noGrp="1"/>
          </p:cNvSpPr>
          <p:nvPr>
            <p:ph idx="1"/>
          </p:nvPr>
        </p:nvSpPr>
        <p:spPr>
          <a:xfrm>
            <a:off x="590550" y="914400"/>
            <a:ext cx="8229600" cy="5943600"/>
          </a:xfrm>
        </p:spPr>
        <p:txBody>
          <a:bodyPr/>
          <a:lstStyle/>
          <a:p>
            <a:pPr marL="0" indent="0">
              <a:buNone/>
            </a:pPr>
            <a:r>
              <a:rPr kumimoji="1" lang="ja-JP" altLang="en-US" dirty="0" smtClean="0"/>
              <a:t>コード生成機能改善</a:t>
            </a:r>
            <a:endParaRPr kumimoji="1" lang="en-US" altLang="ja-JP" dirty="0" smtClean="0"/>
          </a:p>
          <a:p>
            <a:r>
              <a:rPr kumimoji="1" lang="en-US" altLang="ja-JP" dirty="0" smtClean="0"/>
              <a:t>Code</a:t>
            </a:r>
            <a:r>
              <a:rPr kumimoji="1" lang="ja-JP" altLang="en-US" dirty="0" smtClean="0"/>
              <a:t> </a:t>
            </a:r>
            <a:r>
              <a:rPr kumimoji="1" lang="en-US" altLang="ja-JP" dirty="0" smtClean="0"/>
              <a:t>Mapping</a:t>
            </a:r>
            <a:r>
              <a:rPr kumimoji="1" lang="ja-JP" altLang="en-US" dirty="0" smtClean="0"/>
              <a:t> </a:t>
            </a:r>
            <a:r>
              <a:rPr kumimoji="1" lang="en-US" altLang="ja-JP" dirty="0" smtClean="0"/>
              <a:t>Editor</a:t>
            </a:r>
          </a:p>
          <a:p>
            <a:r>
              <a:rPr kumimoji="1" lang="ja-JP" altLang="en-US" dirty="0" smtClean="0"/>
              <a:t>列挙型の使い方</a:t>
            </a:r>
            <a:endParaRPr kumimoji="1" lang="en-US" altLang="ja-JP" dirty="0" smtClean="0"/>
          </a:p>
          <a:p>
            <a:r>
              <a:rPr kumimoji="1" lang="ja-JP" altLang="en-US" dirty="0" smtClean="0"/>
              <a:t>データディショナリ　ストレージクラスの使い分け</a:t>
            </a:r>
            <a:endParaRPr kumimoji="1" lang="en-US" altLang="ja-JP" dirty="0"/>
          </a:p>
          <a:p>
            <a:pPr lvl="1"/>
            <a:r>
              <a:rPr kumimoji="1" lang="en-US" altLang="ja-JP" dirty="0" smtClean="0"/>
              <a:t>Localizable</a:t>
            </a:r>
            <a:r>
              <a:rPr kumimoji="1" lang="ja-JP" altLang="en-US" dirty="0" err="1" smtClean="0"/>
              <a:t>、</a:t>
            </a:r>
            <a:r>
              <a:rPr lang="en-US" altLang="ja-JP" dirty="0"/>
              <a:t> </a:t>
            </a:r>
            <a:r>
              <a:rPr lang="en-US" altLang="ja-JP" dirty="0" smtClean="0"/>
              <a:t>Global</a:t>
            </a:r>
            <a:r>
              <a:rPr lang="ja-JP" altLang="en-US" dirty="0" smtClean="0"/>
              <a:t>　、</a:t>
            </a:r>
            <a:r>
              <a:rPr lang="en-US" altLang="ja-JP" dirty="0" err="1" smtClean="0"/>
              <a:t>getset</a:t>
            </a:r>
            <a:r>
              <a:rPr lang="ja-JP" altLang="en-US" dirty="0" smtClean="0"/>
              <a:t>　どう使う</a:t>
            </a:r>
            <a:r>
              <a:rPr lang="ja-JP" altLang="en-US" dirty="0" smtClean="0"/>
              <a:t>？</a:t>
            </a:r>
            <a:endParaRPr lang="en-US" altLang="ja-JP" dirty="0" smtClean="0"/>
          </a:p>
          <a:p>
            <a:r>
              <a:rPr lang="ja-JP" altLang="en-US" dirty="0" smtClean="0"/>
              <a:t>　</a:t>
            </a:r>
            <a:r>
              <a:rPr kumimoji="1" lang="ja-JP" altLang="en-US" dirty="0"/>
              <a:t>ライブラリ関数の出力方法</a:t>
            </a:r>
            <a:endParaRPr kumimoji="1" lang="en-US" altLang="ja-JP" dirty="0"/>
          </a:p>
          <a:p>
            <a:pPr lvl="1"/>
            <a:r>
              <a:rPr lang="ja-JP" altLang="en-US" dirty="0" smtClean="0"/>
              <a:t>モデルリファレンス</a:t>
            </a:r>
            <a:r>
              <a:rPr lang="ja-JP" altLang="en-US" dirty="0"/>
              <a:t>との関係。新機能がある</a:t>
            </a:r>
            <a:r>
              <a:rPr lang="ja-JP" altLang="en-US" dirty="0" smtClean="0"/>
              <a:t>。</a:t>
            </a:r>
            <a:endParaRPr lang="en-US" altLang="ja-JP" dirty="0" smtClean="0"/>
          </a:p>
          <a:p>
            <a:r>
              <a:rPr kumimoji="1" lang="ja-JP" altLang="en-US" dirty="0" smtClean="0"/>
              <a:t>転置</a:t>
            </a:r>
            <a:r>
              <a:rPr kumimoji="1" lang="ja-JP" altLang="en-US" dirty="0" smtClean="0"/>
              <a:t>抑制の使い方と</a:t>
            </a:r>
            <a:r>
              <a:rPr kumimoji="1" lang="ja-JP" altLang="en-US" dirty="0" smtClean="0"/>
              <a:t>注意</a:t>
            </a:r>
            <a:endParaRPr kumimoji="1" lang="en-US" altLang="ja-JP" dirty="0"/>
          </a:p>
        </p:txBody>
      </p:sp>
    </p:spTree>
    <p:extLst>
      <p:ext uri="{BB962C8B-B14F-4D97-AF65-F5344CB8AC3E}">
        <p14:creationId xmlns:p14="http://schemas.microsoft.com/office/powerpoint/2010/main" val="401521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調査希望の項目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GUI</a:t>
            </a:r>
            <a:r>
              <a:rPr kumimoji="1" lang="ja-JP" altLang="en-US" dirty="0"/>
              <a:t>操作</a:t>
            </a:r>
            <a:r>
              <a:rPr kumimoji="1" lang="ja-JP" altLang="en-US" dirty="0" smtClean="0"/>
              <a:t>系・環境</a:t>
            </a:r>
            <a:endParaRPr kumimoji="1" lang="en-US" altLang="ja-JP" dirty="0" smtClean="0"/>
          </a:p>
          <a:p>
            <a:r>
              <a:rPr kumimoji="1" lang="ja-JP" altLang="en-US" dirty="0" smtClean="0"/>
              <a:t>ツールストリップバー</a:t>
            </a:r>
            <a:r>
              <a:rPr kumimoji="1" lang="ja-JP" altLang="en-US" dirty="0"/>
              <a:t>と現状メニューの</a:t>
            </a:r>
            <a:r>
              <a:rPr kumimoji="1" lang="ja-JP" altLang="en-US" dirty="0" smtClean="0"/>
              <a:t>対応表</a:t>
            </a:r>
            <a:endParaRPr kumimoji="1" lang="en-US" altLang="ja-JP" dirty="0" smtClean="0"/>
          </a:p>
          <a:p>
            <a:r>
              <a:rPr kumimoji="1" lang="ja-JP" altLang="en-US" dirty="0"/>
              <a:t>自動</a:t>
            </a:r>
            <a:r>
              <a:rPr kumimoji="1" lang="ja-JP" altLang="en-US" dirty="0" smtClean="0"/>
              <a:t>ソート（ブロックの並び替え）の実力把握、使い方</a:t>
            </a:r>
            <a:endParaRPr kumimoji="1" lang="en-US" altLang="ja-JP" dirty="0"/>
          </a:p>
          <a:p>
            <a:r>
              <a:rPr kumimoji="1" lang="en-US" altLang="ja-JP" dirty="0" smtClean="0"/>
              <a:t>S-function</a:t>
            </a:r>
            <a:r>
              <a:rPr kumimoji="1" lang="ja-JP" altLang="en-US" dirty="0" smtClean="0"/>
              <a:t>　</a:t>
            </a:r>
            <a:r>
              <a:rPr kumimoji="1" lang="en-US" altLang="ja-JP" dirty="0" smtClean="0"/>
              <a:t>C</a:t>
            </a:r>
            <a:r>
              <a:rPr kumimoji="1" lang="ja-JP" altLang="en-US" dirty="0" smtClean="0"/>
              <a:t>ソースデバッグ環境　</a:t>
            </a:r>
            <a:r>
              <a:rPr kumimoji="1" lang="en-US" altLang="ja-JP" dirty="0" smtClean="0"/>
              <a:t>VC×</a:t>
            </a:r>
            <a:r>
              <a:rPr kumimoji="1" lang="ja-JP" altLang="en-US" dirty="0" smtClean="0"/>
              <a:t>エクリプス？</a:t>
            </a:r>
            <a:endParaRPr kumimoji="1" lang="en-US" altLang="ja-JP" dirty="0" smtClean="0"/>
          </a:p>
          <a:p>
            <a:r>
              <a:rPr kumimoji="1" lang="en-US" altLang="ja-JP" dirty="0" smtClean="0"/>
              <a:t>Simulink</a:t>
            </a:r>
            <a:r>
              <a:rPr kumimoji="1" lang="ja-JP" altLang="en-US" dirty="0" smtClean="0"/>
              <a:t>のデバッグ機能　あるけど　使ってない</a:t>
            </a:r>
            <a:endParaRPr kumimoji="1" lang="en-US" altLang="ja-JP" dirty="0" smtClean="0"/>
          </a:p>
          <a:p>
            <a:r>
              <a:rPr kumimoji="1" lang="en-US" altLang="ja-JP" dirty="0" err="1" smtClean="0"/>
              <a:t>Messages&amp;Events</a:t>
            </a:r>
            <a:r>
              <a:rPr kumimoji="1" lang="ja-JP" altLang="en-US" dirty="0"/>
              <a:t>（</a:t>
            </a:r>
            <a:r>
              <a:rPr kumimoji="1" lang="en-US" altLang="ja-JP" dirty="0"/>
              <a:t>Sequence Viewer</a:t>
            </a:r>
            <a:r>
              <a:rPr kumimoji="1" lang="ja-JP" altLang="en-US" dirty="0"/>
              <a:t>）タイミングチャートの作成方法</a:t>
            </a:r>
            <a:r>
              <a:rPr kumimoji="1" lang="ja-JP" altLang="en-US" dirty="0" smtClean="0"/>
              <a:t>？</a:t>
            </a:r>
            <a:endParaRPr kumimoji="1" lang="en-US" altLang="ja-JP" dirty="0" smtClean="0"/>
          </a:p>
          <a:p>
            <a:endParaRPr kumimoji="1" lang="en-US" altLang="ja-JP" dirty="0"/>
          </a:p>
          <a:p>
            <a:endParaRPr kumimoji="1" lang="en-US" altLang="ja-JP" dirty="0" smtClean="0"/>
          </a:p>
        </p:txBody>
      </p:sp>
    </p:spTree>
    <p:extLst>
      <p:ext uri="{BB962C8B-B14F-4D97-AF65-F5344CB8AC3E}">
        <p14:creationId xmlns:p14="http://schemas.microsoft.com/office/powerpoint/2010/main" val="1897466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調査希望の項目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複合要素</a:t>
            </a:r>
            <a:endParaRPr kumimoji="1" lang="en-US" altLang="ja-JP" dirty="0" smtClean="0"/>
          </a:p>
          <a:p>
            <a:r>
              <a:rPr kumimoji="1" lang="en-US" altLang="ja-JP" dirty="0"/>
              <a:t>AUTOSAR</a:t>
            </a:r>
            <a:r>
              <a:rPr kumimoji="1" lang="ja-JP" altLang="en-US" dirty="0"/>
              <a:t>モデリングはどう</a:t>
            </a:r>
            <a:r>
              <a:rPr kumimoji="1" lang="ja-JP" altLang="en-US" dirty="0" smtClean="0"/>
              <a:t>使う</a:t>
            </a:r>
            <a:endParaRPr kumimoji="1" lang="en-US" altLang="ja-JP" dirty="0" smtClean="0"/>
          </a:p>
          <a:p>
            <a:r>
              <a:rPr lang="ja-JP" altLang="en-US" dirty="0" smtClean="0"/>
              <a:t>外部</a:t>
            </a:r>
            <a:r>
              <a:rPr lang="en-US" altLang="ja-JP" dirty="0"/>
              <a:t>C</a:t>
            </a:r>
            <a:r>
              <a:rPr lang="ja-JP" altLang="en-US" dirty="0"/>
              <a:t>ソースファイルの取り込み方</a:t>
            </a:r>
            <a:endParaRPr lang="en-US" altLang="ja-JP" dirty="0"/>
          </a:p>
          <a:p>
            <a:pPr lvl="1"/>
            <a:r>
              <a:rPr kumimoji="1" lang="en-US" altLang="ja-JP" dirty="0"/>
              <a:t>S-function</a:t>
            </a:r>
            <a:r>
              <a:rPr kumimoji="1" lang="ja-JP" altLang="en-US" dirty="0"/>
              <a:t> の</a:t>
            </a:r>
            <a:r>
              <a:rPr kumimoji="1" lang="ja-JP" altLang="en-US" dirty="0" smtClean="0"/>
              <a:t>使い分け</a:t>
            </a:r>
            <a:endParaRPr kumimoji="1" lang="en-US" altLang="ja-JP" dirty="0" smtClean="0"/>
          </a:p>
          <a:p>
            <a:pPr lvl="1"/>
            <a:r>
              <a:rPr kumimoji="1" lang="ja-JP" altLang="en-US" dirty="0" smtClean="0"/>
              <a:t>自動コードの組み込み方</a:t>
            </a:r>
            <a:endParaRPr kumimoji="1" lang="en-US" altLang="ja-JP" dirty="0" smtClean="0"/>
          </a:p>
          <a:p>
            <a:pPr lvl="1"/>
            <a:endParaRPr kumimoji="1" lang="en-US" altLang="ja-JP" dirty="0"/>
          </a:p>
          <a:p>
            <a:endParaRPr kumimoji="1" lang="en-US" altLang="ja-JP" dirty="0"/>
          </a:p>
          <a:p>
            <a:endParaRPr kumimoji="1" lang="ja-JP" altLang="en-US" dirty="0"/>
          </a:p>
          <a:p>
            <a:endParaRPr kumimoji="1" lang="en-US" altLang="ja-JP" dirty="0" smtClean="0"/>
          </a:p>
        </p:txBody>
      </p:sp>
    </p:spTree>
    <p:extLst>
      <p:ext uri="{BB962C8B-B14F-4D97-AF65-F5344CB8AC3E}">
        <p14:creationId xmlns:p14="http://schemas.microsoft.com/office/powerpoint/2010/main" val="114431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進め方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提案後</a:t>
            </a:r>
            <a:r>
              <a:rPr kumimoji="1" lang="ja-JP" altLang="en-US" dirty="0" smtClean="0"/>
              <a:t>に、改めて対象を調べてみたら範囲は想定以上に膨大だった。</a:t>
            </a:r>
            <a:endParaRPr kumimoji="1" lang="en-US" altLang="ja-JP" dirty="0" smtClean="0"/>
          </a:p>
          <a:p>
            <a:pPr marL="0" indent="0">
              <a:buNone/>
            </a:pPr>
            <a:endParaRPr kumimoji="1" lang="en-US" altLang="ja-JP" dirty="0" smtClean="0"/>
          </a:p>
          <a:p>
            <a:pPr marL="0" indent="0">
              <a:buNone/>
            </a:pPr>
            <a:r>
              <a:rPr kumimoji="1" lang="en-US" altLang="ja-JP" dirty="0" smtClean="0"/>
              <a:t>1</a:t>
            </a:r>
            <a:r>
              <a:rPr kumimoji="1" lang="ja-JP" altLang="en-US" dirty="0" smtClean="0"/>
              <a:t>年間で全体を明らかにするのは大変。</a:t>
            </a:r>
            <a:endParaRPr kumimoji="1" lang="en-US" altLang="ja-JP" dirty="0" smtClean="0"/>
          </a:p>
          <a:p>
            <a:pPr marL="0" indent="0">
              <a:buNone/>
            </a:pPr>
            <a:endParaRPr kumimoji="1" lang="en-US" altLang="ja-JP" dirty="0" smtClean="0"/>
          </a:p>
          <a:p>
            <a:pPr marL="0" indent="0">
              <a:buNone/>
            </a:pPr>
            <a:r>
              <a:rPr kumimoji="1" lang="ja-JP" altLang="en-US" dirty="0" smtClean="0"/>
              <a:t>班分けして対象を順番に調べよう。</a:t>
            </a:r>
            <a:endParaRPr kumimoji="1" lang="en-US" altLang="ja-JP" dirty="0" smtClean="0"/>
          </a:p>
          <a:p>
            <a:pPr marL="0" indent="0">
              <a:buNone/>
            </a:pPr>
            <a:r>
              <a:rPr kumimoji="1" lang="ja-JP" altLang="en-US" dirty="0"/>
              <a:t>優先順位</a:t>
            </a:r>
            <a:r>
              <a:rPr kumimoji="1" lang="ja-JP" altLang="en-US" dirty="0" smtClean="0"/>
              <a:t>をつけよう。</a:t>
            </a:r>
            <a:endParaRPr kumimoji="1" lang="en-US" altLang="ja-JP" dirty="0" smtClean="0"/>
          </a:p>
          <a:p>
            <a:pPr marL="0" indent="0">
              <a:buNone/>
            </a:pPr>
            <a:endParaRPr kumimoji="1" lang="en-US" altLang="ja-JP" dirty="0" smtClean="0"/>
          </a:p>
          <a:p>
            <a:pPr marL="0" indent="0">
              <a:buNone/>
            </a:pPr>
            <a:r>
              <a:rPr kumimoji="1" lang="ja-JP" altLang="en-US" dirty="0" smtClean="0"/>
              <a:t>そんな感じになるのではないか？</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51072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227617535"/>
              </p:ext>
            </p:extLst>
          </p:nvPr>
        </p:nvGraphicFramePr>
        <p:xfrm>
          <a:off x="533400" y="990600"/>
          <a:ext cx="8288655" cy="5191760"/>
        </p:xfrm>
        <a:graphic>
          <a:graphicData uri="http://schemas.openxmlformats.org/drawingml/2006/table">
            <a:tbl>
              <a:tblPr firstRow="1" bandRow="1">
                <a:tableStyleId>{5940675A-B579-460E-94D1-54222C63F5DA}</a:tableStyleId>
              </a:tblPr>
              <a:tblGrid>
                <a:gridCol w="2032000"/>
                <a:gridCol w="4224655"/>
                <a:gridCol w="2032000"/>
              </a:tblGrid>
              <a:tr h="370840">
                <a:tc gridSpan="2">
                  <a:txBody>
                    <a:bodyPr/>
                    <a:lstStyle/>
                    <a:p>
                      <a:r>
                        <a:rPr kumimoji="1" lang="ja-JP" altLang="en-US" dirty="0" smtClean="0"/>
                        <a:t>項目</a:t>
                      </a:r>
                      <a:endParaRPr kumimoji="1" lang="ja-JP" altLang="en-US" dirty="0"/>
                    </a:p>
                  </a:txBody>
                  <a:tcPr/>
                </a:tc>
                <a:tc hMerge="1">
                  <a:txBody>
                    <a:bodyPr/>
                    <a:lstStyle/>
                    <a:p>
                      <a:endParaRPr kumimoji="1" lang="ja-JP" altLang="en-US" dirty="0"/>
                    </a:p>
                  </a:txBody>
                  <a:tcPr/>
                </a:tc>
                <a:tc>
                  <a:txBody>
                    <a:bodyPr/>
                    <a:lstStyle/>
                    <a:p>
                      <a:r>
                        <a:rPr kumimoji="1" lang="ja-JP" altLang="en-US" dirty="0" smtClean="0"/>
                        <a:t>時間</a:t>
                      </a:r>
                      <a:endParaRPr kumimoji="1" lang="ja-JP" altLang="en-US" dirty="0"/>
                    </a:p>
                  </a:txBody>
                  <a:tcPr/>
                </a:tc>
              </a:tr>
              <a:tr h="370840">
                <a:tc gridSpan="2">
                  <a:txBody>
                    <a:bodyPr/>
                    <a:lstStyle/>
                    <a:p>
                      <a:r>
                        <a:rPr kumimoji="1" lang="ja-JP" altLang="en-US" dirty="0" smtClean="0"/>
                        <a:t>出欠確認</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10</a:t>
                      </a:r>
                      <a:r>
                        <a:rPr kumimoji="1" lang="ja-JP" altLang="en-US" dirty="0" smtClean="0"/>
                        <a:t>時</a:t>
                      </a:r>
                      <a:r>
                        <a:rPr kumimoji="1" lang="en-US" altLang="ja-JP" dirty="0" smtClean="0"/>
                        <a:t>40</a:t>
                      </a:r>
                      <a:r>
                        <a:rPr kumimoji="1" lang="ja-JP" altLang="en-US" dirty="0" smtClean="0"/>
                        <a:t>分～</a:t>
                      </a:r>
                      <a:endParaRPr kumimoji="1" lang="ja-JP" altLang="en-US" dirty="0"/>
                    </a:p>
                  </a:txBody>
                  <a:tcPr/>
                </a:tc>
              </a:tr>
              <a:tr h="370840">
                <a:tc gridSpan="2">
                  <a:txBody>
                    <a:bodyPr/>
                    <a:lstStyle/>
                    <a:p>
                      <a:r>
                        <a:rPr kumimoji="1" lang="ja-JP" altLang="en-US" dirty="0" smtClean="0"/>
                        <a:t>概要説明（提案資料の復讐）</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10</a:t>
                      </a:r>
                      <a:r>
                        <a:rPr kumimoji="1" lang="ja-JP" altLang="en-US" dirty="0" smtClean="0"/>
                        <a:t>時</a:t>
                      </a:r>
                      <a:r>
                        <a:rPr kumimoji="1" lang="en-US" altLang="ja-JP" dirty="0" smtClean="0"/>
                        <a:t>50</a:t>
                      </a:r>
                      <a:r>
                        <a:rPr kumimoji="1" lang="ja-JP" altLang="en-US" dirty="0" smtClean="0"/>
                        <a:t>分～</a:t>
                      </a:r>
                      <a:endParaRPr kumimoji="1" lang="ja-JP" altLang="en-US" dirty="0"/>
                    </a:p>
                  </a:txBody>
                  <a:tcPr/>
                </a:tc>
              </a:tr>
              <a:tr h="370840">
                <a:tc gridSpan="2">
                  <a:txBody>
                    <a:bodyPr/>
                    <a:lstStyle/>
                    <a:p>
                      <a:r>
                        <a:rPr kumimoji="1" lang="en-US" altLang="ja-JP" dirty="0" smtClean="0"/>
                        <a:t>MW</a:t>
                      </a:r>
                      <a:r>
                        <a:rPr kumimoji="1" lang="ja-JP" altLang="en-US" dirty="0" smtClean="0"/>
                        <a:t>説明</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11</a:t>
                      </a:r>
                      <a:r>
                        <a:rPr kumimoji="1" lang="ja-JP" altLang="en-US" dirty="0" smtClean="0"/>
                        <a:t>時</a:t>
                      </a:r>
                      <a:r>
                        <a:rPr kumimoji="1" lang="en-US" altLang="ja-JP" dirty="0" smtClean="0"/>
                        <a:t>00</a:t>
                      </a:r>
                      <a:r>
                        <a:rPr kumimoji="1" lang="ja-JP" altLang="en-US" dirty="0" smtClean="0"/>
                        <a:t>分～</a:t>
                      </a:r>
                      <a:endParaRPr kumimoji="1" lang="ja-JP" altLang="en-US" dirty="0"/>
                    </a:p>
                  </a:txBody>
                  <a:tcPr/>
                </a:tc>
              </a:tr>
              <a:tr h="370840">
                <a:tc gridSpan="2">
                  <a:txBody>
                    <a:bodyPr/>
                    <a:lstStyle/>
                    <a:p>
                      <a:pPr algn="ctr"/>
                      <a:r>
                        <a:rPr kumimoji="1" lang="ja-JP" altLang="en-US" dirty="0" smtClean="0"/>
                        <a:t>昼食</a:t>
                      </a:r>
                      <a:endParaRPr kumimoji="1" lang="ja-JP" altLang="en-US" dirty="0"/>
                    </a:p>
                  </a:txBody>
                  <a:tcPr/>
                </a:tc>
                <a:tc hMerge="1">
                  <a:txBody>
                    <a:bodyPr/>
                    <a:lstStyle/>
                    <a:p>
                      <a:endParaRPr kumimoji="1" lang="ja-JP" altLang="en-US" dirty="0"/>
                    </a:p>
                  </a:txBody>
                  <a:tcPr/>
                </a:tc>
                <a:tc>
                  <a:txBody>
                    <a:bodyPr/>
                    <a:lstStyle/>
                    <a:p>
                      <a:endParaRPr kumimoji="1" lang="ja-JP" altLang="en-US" dirty="0"/>
                    </a:p>
                  </a:txBody>
                  <a:tcPr/>
                </a:tc>
              </a:tr>
              <a:tr h="370840">
                <a:tc rowSpan="7">
                  <a:txBody>
                    <a:bodyPr/>
                    <a:lstStyle/>
                    <a:p>
                      <a:r>
                        <a:rPr kumimoji="1" lang="ja-JP" altLang="en-US" dirty="0" smtClean="0"/>
                        <a:t>各社注目ポイント説明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議論対象の絞り込み</a:t>
                      </a:r>
                    </a:p>
                    <a:p>
                      <a:endParaRPr kumimoji="1" lang="ja-JP" altLang="en-US" dirty="0"/>
                    </a:p>
                  </a:txBody>
                  <a:tcPr/>
                </a:tc>
                <a:tc>
                  <a:txBody>
                    <a:bodyPr/>
                    <a:lstStyle/>
                    <a:p>
                      <a:r>
                        <a:rPr lang="ja-JP" altLang="en-US" sz="1800" u="none" strike="noStrike" dirty="0" smtClean="0">
                          <a:effectLst/>
                        </a:rPr>
                        <a:t>アイシン・エィ・ダブリュ</a:t>
                      </a:r>
                      <a:endParaRPr kumimoji="1" lang="ja-JP" altLang="en-US" dirty="0"/>
                    </a:p>
                  </a:txBody>
                  <a:tcPr/>
                </a:tc>
                <a:tc>
                  <a:txBody>
                    <a:bodyPr/>
                    <a:lstStyle/>
                    <a:p>
                      <a:r>
                        <a:rPr kumimoji="1" lang="en-US" altLang="ja-JP" dirty="0" smtClean="0"/>
                        <a:t>13</a:t>
                      </a:r>
                      <a:r>
                        <a:rPr kumimoji="1" lang="ja-JP" altLang="en-US" dirty="0" smtClean="0"/>
                        <a:t>時～</a:t>
                      </a:r>
                      <a:r>
                        <a:rPr kumimoji="1" lang="en-US" altLang="ja-JP" dirty="0" smtClean="0"/>
                        <a:t>15</a:t>
                      </a:r>
                      <a:r>
                        <a:rPr kumimoji="1" lang="ja-JP" altLang="en-US" dirty="0" smtClean="0"/>
                        <a:t>時</a:t>
                      </a:r>
                      <a:endParaRPr kumimoji="1" lang="ja-JP" altLang="en-US" dirty="0"/>
                    </a:p>
                  </a:txBody>
                  <a:tcPr/>
                </a:tc>
              </a:tr>
              <a:tr h="370840">
                <a:tc vMerge="1">
                  <a:txBody>
                    <a:bodyPr/>
                    <a:lstStyle/>
                    <a:p>
                      <a:endParaRPr kumimoji="1" lang="ja-JP" altLang="en-US" dirty="0"/>
                    </a:p>
                  </a:txBody>
                  <a:tcPr/>
                </a:tc>
                <a:tc>
                  <a:txBody>
                    <a:bodyPr/>
                    <a:lstStyle/>
                    <a:p>
                      <a:r>
                        <a:rPr lang="ja-JP" altLang="en-US" sz="1800" u="none" strike="noStrike" dirty="0" smtClean="0">
                          <a:effectLst/>
                        </a:rPr>
                        <a:t>アイシン・ソフトウェア</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ja-JP" altLang="en-US" sz="1800" u="none" strike="noStrike" dirty="0" smtClean="0">
                          <a:effectLst/>
                        </a:rPr>
                        <a:t>オムロン オートモーティブエレクトロニクス</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ja-JP" altLang="en-US" sz="1800" u="none" strike="noStrike" dirty="0" smtClean="0">
                          <a:effectLst/>
                        </a:rPr>
                        <a:t>ダイハツ工業</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zh-TW" altLang="en-US" sz="1800" u="none" strike="noStrike" dirty="0" smtClean="0">
                          <a:effectLst/>
                        </a:rPr>
                        <a:t>日産自動車</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u="none" strike="noStrike" dirty="0" smtClean="0">
                          <a:effectLst/>
                        </a:rPr>
                        <a:t>両毛システムズ</a:t>
                      </a:r>
                      <a:endParaRPr kumimoji="1" lang="ja-JP" altLang="en-US" dirty="0"/>
                    </a:p>
                  </a:txBody>
                  <a:tcPr/>
                </a:tc>
                <a:tc>
                  <a:txBody>
                    <a:bodyPr/>
                    <a:lstStyle/>
                    <a:p>
                      <a:endParaRPr kumimoji="1" lang="ja-JP" altLang="en-US" dirty="0"/>
                    </a:p>
                  </a:txBody>
                  <a:tcPr/>
                </a:tc>
              </a:tr>
              <a:tr h="370840">
                <a:tc vMerge="1">
                  <a:txBody>
                    <a:bodyPr/>
                    <a:lstStyle/>
                    <a:p>
                      <a:endParaRPr kumimoji="1" lang="ja-JP" altLang="en-US" dirty="0"/>
                    </a:p>
                  </a:txBody>
                  <a:tcPr/>
                </a:tc>
                <a:tc>
                  <a:txBody>
                    <a:bodyPr/>
                    <a:lstStyle/>
                    <a:p>
                      <a:r>
                        <a:rPr lang="en-US" altLang="ja-JP" dirty="0" smtClean="0"/>
                        <a:t>MW</a:t>
                      </a:r>
                      <a:r>
                        <a:rPr lang="ja-JP" altLang="en-US" dirty="0" smtClean="0"/>
                        <a:t>　追加があれば</a:t>
                      </a:r>
                      <a:endParaRPr lang="ja-JP" altLang="en-US" dirty="0"/>
                    </a:p>
                  </a:txBody>
                  <a:tcPr/>
                </a:tc>
                <a:tc>
                  <a:txBody>
                    <a:bodyPr/>
                    <a:lstStyle/>
                    <a:p>
                      <a:endParaRPr kumimoji="1" lang="ja-JP" altLang="en-US" dirty="0"/>
                    </a:p>
                  </a:txBody>
                  <a:tcPr/>
                </a:tc>
              </a:tr>
              <a:tr h="370840">
                <a:tc gridSpan="2">
                  <a:txBody>
                    <a:bodyPr/>
                    <a:lstStyle/>
                    <a:p>
                      <a:pPr algn="ctr"/>
                      <a:r>
                        <a:rPr kumimoji="1" lang="ja-JP" altLang="en-US" dirty="0" smtClean="0"/>
                        <a:t>休憩</a:t>
                      </a:r>
                      <a:endParaRPr kumimoji="1" lang="ja-JP" altLang="en-US" dirty="0"/>
                    </a:p>
                  </a:txBody>
                  <a:tcPr/>
                </a:tc>
                <a:tc hMerge="1">
                  <a:txBody>
                    <a:bodyPr/>
                    <a:lstStyle/>
                    <a:p>
                      <a:endParaRPr lang="ja-JP" altLang="en-US" dirty="0"/>
                    </a:p>
                  </a:txBody>
                  <a:tcPr/>
                </a:tc>
                <a:tc>
                  <a:txBody>
                    <a:bodyPr/>
                    <a:lstStyle/>
                    <a:p>
                      <a:endParaRPr kumimoji="1" lang="ja-JP" altLang="en-US" dirty="0"/>
                    </a:p>
                  </a:txBody>
                  <a:tcPr/>
                </a:tc>
              </a:tr>
              <a:tr h="370840">
                <a:tc gridSpan="2">
                  <a:txBody>
                    <a:bodyPr/>
                    <a:lstStyle/>
                    <a:p>
                      <a:r>
                        <a:rPr kumimoji="1" lang="ja-JP" altLang="en-US" dirty="0" smtClean="0"/>
                        <a:t>進め方、宿題割振り</a:t>
                      </a:r>
                      <a:endParaRPr kumimoji="1" lang="ja-JP" altLang="en-US" dirty="0"/>
                    </a:p>
                  </a:txBody>
                  <a:tcPr/>
                </a:tc>
                <a:tc hMerge="1">
                  <a:txBody>
                    <a:bodyPr/>
                    <a:lstStyle/>
                    <a:p>
                      <a:endParaRPr kumimoji="1" lang="ja-JP" altLang="en-US" dirty="0"/>
                    </a:p>
                  </a:txBody>
                  <a:tcPr/>
                </a:tc>
                <a:tc>
                  <a:txBody>
                    <a:bodyPr/>
                    <a:lstStyle/>
                    <a:p>
                      <a:r>
                        <a:rPr kumimoji="1" lang="en-US" altLang="ja-JP" dirty="0" smtClean="0"/>
                        <a:t>15</a:t>
                      </a:r>
                      <a:r>
                        <a:rPr kumimoji="1" lang="ja-JP" altLang="en-US" dirty="0" smtClean="0"/>
                        <a:t>時～</a:t>
                      </a:r>
                      <a:endParaRPr kumimoji="1" lang="ja-JP" altLang="en-US" dirty="0"/>
                    </a:p>
                  </a:txBody>
                  <a:tcPr/>
                </a:tc>
              </a:tr>
            </a:tbl>
          </a:graphicData>
        </a:graphic>
      </p:graphicFrame>
    </p:spTree>
    <p:extLst>
      <p:ext uri="{BB962C8B-B14F-4D97-AF65-F5344CB8AC3E}">
        <p14:creationId xmlns:p14="http://schemas.microsoft.com/office/powerpoint/2010/main" val="319935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r>
              <a:rPr kumimoji="1" lang="ja-JP" altLang="en-US" dirty="0" smtClean="0"/>
              <a:t>提案時　説明資料</a:t>
            </a:r>
            <a:endParaRPr kumimoji="1" lang="ja-JP" altLang="en-US" dirty="0"/>
          </a:p>
        </p:txBody>
      </p:sp>
    </p:spTree>
    <p:extLst>
      <p:ext uri="{BB962C8B-B14F-4D97-AF65-F5344CB8AC3E}">
        <p14:creationId xmlns:p14="http://schemas.microsoft.com/office/powerpoint/2010/main" val="12507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提案の背景 </a:t>
            </a:r>
            <a:r>
              <a:rPr lang="en-US" altLang="ja-JP" dirty="0">
                <a:solidFill>
                  <a:srgbClr val="FF0000"/>
                </a:solidFill>
              </a:rPr>
              <a:t>Proposal background</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ja-JP" altLang="en-US" dirty="0" smtClean="0"/>
              <a:t>最近の</a:t>
            </a:r>
            <a:r>
              <a:rPr lang="en-US" altLang="ja-JP" dirty="0" smtClean="0"/>
              <a:t>Simulink</a:t>
            </a:r>
            <a:r>
              <a:rPr lang="ja-JP" altLang="en-US" dirty="0" smtClean="0"/>
              <a:t>ブロックに加えられた数々のブロック。</a:t>
            </a:r>
            <a:endParaRPr lang="en-US" altLang="ja-JP" dirty="0" smtClean="0"/>
          </a:p>
          <a:p>
            <a:pPr marL="0" indent="0">
              <a:buNone/>
            </a:pPr>
            <a:r>
              <a:rPr lang="ja-JP" altLang="en-US" dirty="0"/>
              <a:t>追加</a:t>
            </a:r>
            <a:r>
              <a:rPr lang="ja-JP" altLang="en-US" dirty="0" smtClean="0"/>
              <a:t>されたオプション機能。</a:t>
            </a:r>
            <a:endParaRPr lang="en-US" altLang="ja-JP" dirty="0" smtClean="0"/>
          </a:p>
          <a:p>
            <a:pPr marL="0" indent="0">
              <a:buNone/>
            </a:pPr>
            <a:r>
              <a:rPr lang="ja-JP" altLang="en-US" dirty="0"/>
              <a:t>これら</a:t>
            </a:r>
            <a:r>
              <a:rPr lang="ja-JP" altLang="en-US" dirty="0" smtClean="0"/>
              <a:t>についてはヘルプを見たりデモモデルを見れば使用方法は解るのだが、どのような用途を想定し、どのように使うのか実はよく理解できない物が多い。</a:t>
            </a:r>
            <a:endParaRPr lang="en-US" altLang="ja-JP" dirty="0" smtClean="0"/>
          </a:p>
          <a:p>
            <a:pPr marL="0" indent="0">
              <a:buNone/>
            </a:pPr>
            <a:r>
              <a:rPr lang="en-US" altLang="ja-JP" sz="2000" dirty="0">
                <a:solidFill>
                  <a:srgbClr val="00B050"/>
                </a:solidFill>
              </a:rPr>
              <a:t>Numerous blocks added to recent Simulink blocks.</a:t>
            </a:r>
          </a:p>
          <a:p>
            <a:pPr marL="0" indent="0">
              <a:buNone/>
            </a:pPr>
            <a:r>
              <a:rPr lang="en-US" altLang="ja-JP" sz="2000" dirty="0">
                <a:solidFill>
                  <a:srgbClr val="00B050"/>
                </a:solidFill>
              </a:rPr>
              <a:t>Added optional features.</a:t>
            </a:r>
          </a:p>
          <a:p>
            <a:pPr marL="0" indent="0">
              <a:buNone/>
            </a:pPr>
            <a:r>
              <a:rPr lang="en-US" altLang="ja-JP" sz="2000" dirty="0">
                <a:solidFill>
                  <a:srgbClr val="00B050"/>
                </a:solidFill>
              </a:rPr>
              <a:t>You can understand how to use these by looking at the help or the demo model, but there are many things that you can't really understand how to use them.</a:t>
            </a:r>
            <a:endParaRPr lang="en-US" altLang="ja-JP" sz="2000" dirty="0" smtClean="0">
              <a:solidFill>
                <a:srgbClr val="00B050"/>
              </a:solidFill>
            </a:endParaRPr>
          </a:p>
          <a:p>
            <a:pPr marL="0" indent="0">
              <a:buNone/>
            </a:pPr>
            <a:r>
              <a:rPr lang="ja-JP" altLang="en-US" dirty="0" smtClean="0"/>
              <a:t>例えば</a:t>
            </a:r>
            <a:r>
              <a:rPr lang="ja-JP" altLang="en-US" sz="2000" dirty="0" smtClean="0"/>
              <a:t>　 </a:t>
            </a:r>
            <a:r>
              <a:rPr lang="en-US" altLang="ja-JP" sz="2000" dirty="0" smtClean="0">
                <a:solidFill>
                  <a:srgbClr val="00B050"/>
                </a:solidFill>
              </a:rPr>
              <a:t>For </a:t>
            </a:r>
            <a:r>
              <a:rPr lang="en-US" altLang="ja-JP" sz="2000" dirty="0">
                <a:solidFill>
                  <a:srgbClr val="00B050"/>
                </a:solidFill>
              </a:rPr>
              <a:t>example</a:t>
            </a:r>
          </a:p>
          <a:p>
            <a:r>
              <a:rPr kumimoji="1" lang="ja-JP" altLang="en-US" dirty="0"/>
              <a:t>ブロック　</a:t>
            </a:r>
            <a:r>
              <a:rPr kumimoji="1" lang="en-US" altLang="ja-JP" dirty="0"/>
              <a:t>			State</a:t>
            </a:r>
            <a:r>
              <a:rPr kumimoji="1" lang="ja-JP" altLang="en-US" dirty="0"/>
              <a:t>　</a:t>
            </a:r>
            <a:r>
              <a:rPr kumimoji="1" lang="en-US" altLang="ja-JP" dirty="0"/>
              <a:t>Write</a:t>
            </a:r>
          </a:p>
          <a:p>
            <a:r>
              <a:rPr lang="ja-JP" altLang="en-US" dirty="0"/>
              <a:t>初期化サブシステム　</a:t>
            </a:r>
            <a:r>
              <a:rPr lang="en-US" altLang="ja-JP" dirty="0"/>
              <a:t>	Initialize Function</a:t>
            </a:r>
          </a:p>
          <a:p>
            <a:pPr marL="0" indent="0">
              <a:buNone/>
            </a:pPr>
            <a:endParaRPr lang="en-US" altLang="ja-JP" dirty="0" smtClean="0"/>
          </a:p>
        </p:txBody>
      </p:sp>
    </p:spTree>
    <p:extLst>
      <p:ext uri="{BB962C8B-B14F-4D97-AF65-F5344CB8AC3E}">
        <p14:creationId xmlns:p14="http://schemas.microsoft.com/office/powerpoint/2010/main" val="2858631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Initialize </a:t>
            </a:r>
            <a:r>
              <a:rPr lang="en-US" altLang="ja-JP" dirty="0" smtClean="0"/>
              <a:t>Function</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smtClean="0"/>
              <a:t>Initialize</a:t>
            </a:r>
            <a:r>
              <a:rPr lang="ja-JP" altLang="en-US" sz="1800" dirty="0" err="1"/>
              <a:t>、</a:t>
            </a:r>
            <a:r>
              <a:rPr lang="en-US" altLang="ja-JP" sz="1800" dirty="0"/>
              <a:t>Reset</a:t>
            </a:r>
            <a:r>
              <a:rPr lang="ja-JP" altLang="en-US" sz="1800" dirty="0" err="1"/>
              <a:t>、</a:t>
            </a:r>
            <a:r>
              <a:rPr lang="en-US" altLang="ja-JP" sz="1800" dirty="0" smtClean="0"/>
              <a:t>Terminate</a:t>
            </a:r>
            <a:r>
              <a:rPr lang="ja-JP" altLang="en-US" sz="1800" dirty="0" smtClean="0"/>
              <a:t>の使い方</a:t>
            </a:r>
            <a:endParaRPr lang="en-US" altLang="ja-JP" sz="1800" dirty="0" smtClean="0"/>
          </a:p>
          <a:p>
            <a:pPr marL="0" indent="0">
              <a:buNone/>
            </a:pPr>
            <a:r>
              <a:rPr lang="ja-JP" altLang="en-US" sz="1800" dirty="0"/>
              <a:t>モデルリファレンスでしか使えない。</a:t>
            </a:r>
          </a:p>
          <a:p>
            <a:pPr marL="0" indent="0">
              <a:buNone/>
            </a:pPr>
            <a:r>
              <a:rPr lang="ja-JP" altLang="en-US" sz="1800" dirty="0"/>
              <a:t>使い方はデモモデルを見ればわかる。</a:t>
            </a:r>
          </a:p>
          <a:p>
            <a:pPr marL="0" indent="0">
              <a:buNone/>
            </a:pPr>
            <a:r>
              <a:rPr lang="ja-JP" altLang="en-US" sz="1800" dirty="0"/>
              <a:t>だが、どんな時にどう使えば良いのかよくわからない</a:t>
            </a:r>
            <a:r>
              <a:rPr lang="ja-JP" altLang="en-US" sz="1800" dirty="0" smtClean="0"/>
              <a:t>。</a:t>
            </a:r>
            <a:endParaRPr lang="en-US" altLang="ja-JP" sz="1800" dirty="0" smtClean="0"/>
          </a:p>
          <a:p>
            <a:pPr marL="0" indent="0">
              <a:buNone/>
            </a:pPr>
            <a:r>
              <a:rPr kumimoji="1" lang="en-US" altLang="ja-JP" sz="1800" dirty="0">
                <a:solidFill>
                  <a:srgbClr val="00B050"/>
                </a:solidFill>
              </a:rPr>
              <a:t>Can only be used in model references.</a:t>
            </a:r>
          </a:p>
          <a:p>
            <a:pPr marL="0" indent="0">
              <a:buNone/>
            </a:pPr>
            <a:r>
              <a:rPr kumimoji="1" lang="en-US" altLang="ja-JP" sz="1800" dirty="0">
                <a:solidFill>
                  <a:srgbClr val="00B050"/>
                </a:solidFill>
              </a:rPr>
              <a:t>You can see how to use it by looking at the demo model.</a:t>
            </a:r>
          </a:p>
          <a:p>
            <a:pPr marL="0" indent="0">
              <a:buNone/>
            </a:pPr>
            <a:r>
              <a:rPr kumimoji="1" lang="en-US" altLang="ja-JP" sz="1800" dirty="0">
                <a:solidFill>
                  <a:srgbClr val="00B050"/>
                </a:solidFill>
              </a:rPr>
              <a:t>But I'm not sure when to use it.</a:t>
            </a:r>
            <a:endParaRPr kumimoji="1" lang="ja-JP" altLang="en-US" sz="1800" dirty="0">
              <a:solidFill>
                <a:srgbClr val="00B050"/>
              </a:solidFill>
            </a:endParaRPr>
          </a:p>
        </p:txBody>
      </p:sp>
      <p:pic>
        <p:nvPicPr>
          <p:cNvPr id="5"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018" r="20553" b="31133"/>
          <a:stretch/>
        </p:blipFill>
        <p:spPr bwMode="auto">
          <a:xfrm>
            <a:off x="762000" y="4038600"/>
            <a:ext cx="7431126" cy="228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51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 Design Verifier</a:t>
            </a:r>
            <a:endParaRPr kumimoji="1" lang="ja-JP" altLang="en-US" dirty="0"/>
          </a:p>
        </p:txBody>
      </p:sp>
      <p:sp>
        <p:nvSpPr>
          <p:cNvPr id="3" name="コンテンツ プレースホルダー 2"/>
          <p:cNvSpPr>
            <a:spLocks noGrp="1"/>
          </p:cNvSpPr>
          <p:nvPr>
            <p:ph idx="1"/>
          </p:nvPr>
        </p:nvSpPr>
        <p:spPr/>
        <p:txBody>
          <a:bodyPr/>
          <a:lstStyle/>
          <a:p>
            <a:r>
              <a:rPr lang="en-US" altLang="ja-JP" dirty="0"/>
              <a:t>Simulink Design Verifier </a:t>
            </a:r>
            <a:r>
              <a:rPr lang="ja-JP" altLang="en-US" dirty="0"/>
              <a:t>と</a:t>
            </a:r>
            <a:r>
              <a:rPr lang="ja-JP" altLang="en-US" dirty="0" smtClean="0"/>
              <a:t>非互換　</a:t>
            </a:r>
            <a:r>
              <a:rPr lang="en-US" altLang="ja-JP" dirty="0">
                <a:solidFill>
                  <a:srgbClr val="00B050"/>
                </a:solidFill>
              </a:rPr>
              <a:t>Incompatible</a:t>
            </a:r>
            <a:endParaRPr lang="en-US" altLang="ja-JP" dirty="0" smtClean="0">
              <a:solidFill>
                <a:srgbClr val="00B050"/>
              </a:solidFill>
            </a:endParaRPr>
          </a:p>
          <a:p>
            <a:pPr marL="0" indent="0">
              <a:buNone/>
            </a:pPr>
            <a:r>
              <a:rPr lang="en-US" altLang="ja-JP" sz="1800" dirty="0"/>
              <a:t>Initialize</a:t>
            </a:r>
            <a:r>
              <a:rPr lang="ja-JP" altLang="en-US" sz="1800" dirty="0" err="1"/>
              <a:t>、</a:t>
            </a:r>
            <a:r>
              <a:rPr lang="en-US" altLang="ja-JP" sz="1800" dirty="0"/>
              <a:t>Reset</a:t>
            </a:r>
            <a:r>
              <a:rPr lang="ja-JP" altLang="en-US" sz="1800" dirty="0" err="1"/>
              <a:t>、</a:t>
            </a:r>
            <a:r>
              <a:rPr lang="en-US" altLang="ja-JP" sz="1800" dirty="0" smtClean="0"/>
              <a:t>Terminate</a:t>
            </a:r>
            <a:r>
              <a:rPr lang="ja-JP" altLang="en-US" sz="1800" dirty="0" smtClean="0"/>
              <a:t>は、</a:t>
            </a:r>
            <a:r>
              <a:rPr lang="en-US" altLang="ja-JP" sz="1800" dirty="0"/>
              <a:t>Simulink Design </a:t>
            </a:r>
            <a:r>
              <a:rPr lang="en-US" altLang="ja-JP" sz="1800" dirty="0" smtClean="0"/>
              <a:t>Verifier</a:t>
            </a:r>
            <a:r>
              <a:rPr lang="ja-JP" altLang="en-US" sz="1800" dirty="0" smtClean="0"/>
              <a:t>で検査しようとすると</a:t>
            </a:r>
            <a:endParaRPr lang="en-US" altLang="ja-JP" sz="1800" dirty="0" smtClean="0"/>
          </a:p>
          <a:p>
            <a:pPr marL="0" indent="0">
              <a:buNone/>
            </a:pPr>
            <a:r>
              <a:rPr lang="ja-JP" altLang="en-US" sz="1800" dirty="0" smtClean="0"/>
              <a:t>サンプル時間が </a:t>
            </a:r>
            <a:r>
              <a:rPr lang="en-US" altLang="ja-JP" sz="1800" dirty="0"/>
              <a:t>[</a:t>
            </a:r>
            <a:r>
              <a:rPr lang="en-US" altLang="ja-JP" sz="1800" dirty="0" err="1"/>
              <a:t>inf</a:t>
            </a:r>
            <a:r>
              <a:rPr lang="en-US" altLang="ja-JP" sz="1800" dirty="0"/>
              <a:t>, 3</a:t>
            </a:r>
            <a:r>
              <a:rPr lang="en-US" altLang="ja-JP" sz="1800" dirty="0" smtClean="0"/>
              <a:t>]</a:t>
            </a:r>
            <a:r>
              <a:rPr lang="ja-JP" altLang="en-US" sz="1800" dirty="0" smtClean="0"/>
              <a:t>と設定されているらしく</a:t>
            </a:r>
            <a:endParaRPr lang="en-US" altLang="ja-JP" sz="1800" dirty="0" smtClean="0"/>
          </a:p>
          <a:p>
            <a:pPr marL="0" indent="0">
              <a:buNone/>
            </a:pPr>
            <a:r>
              <a:rPr lang="ja-JP" altLang="en-US" sz="1800" dirty="0" smtClean="0"/>
              <a:t>非零</a:t>
            </a:r>
            <a:r>
              <a:rPr lang="ja-JP" altLang="en-US" sz="1800" dirty="0"/>
              <a:t>のサンプル時間オフセット</a:t>
            </a:r>
            <a:r>
              <a:rPr lang="ja-JP" altLang="en-US" sz="1800" dirty="0" smtClean="0"/>
              <a:t>を</a:t>
            </a:r>
            <a:r>
              <a:rPr lang="ja-JP" altLang="en-US" sz="1800" dirty="0"/>
              <a:t>持つため</a:t>
            </a:r>
            <a:r>
              <a:rPr lang="ja-JP" altLang="en-US" sz="1800" dirty="0" smtClean="0"/>
              <a:t>に検証できない。</a:t>
            </a:r>
            <a:endParaRPr lang="en-US" altLang="ja-JP" sz="1800" dirty="0" smtClean="0"/>
          </a:p>
          <a:p>
            <a:pPr marL="0" indent="0">
              <a:buNone/>
            </a:pPr>
            <a:r>
              <a:rPr kumimoji="1" lang="en-US" altLang="ja-JP" sz="1800" dirty="0">
                <a:solidFill>
                  <a:srgbClr val="00B050"/>
                </a:solidFill>
              </a:rPr>
              <a:t>Initialize, Reset, and Terminate are inspected with Simulink Design Verifier. Sample time set to [</a:t>
            </a:r>
            <a:r>
              <a:rPr kumimoji="1" lang="en-US" altLang="ja-JP" sz="1800" dirty="0" err="1">
                <a:solidFill>
                  <a:srgbClr val="00B050"/>
                </a:solidFill>
              </a:rPr>
              <a:t>inf</a:t>
            </a:r>
            <a:r>
              <a:rPr kumimoji="1" lang="en-US" altLang="ja-JP" sz="1800" dirty="0">
                <a:solidFill>
                  <a:srgbClr val="00B050"/>
                </a:solidFill>
              </a:rPr>
              <a:t>, 3] cannot be verified because it has a non-zero sample time offset</a:t>
            </a:r>
            <a:endParaRPr kumimoji="1" lang="ja-JP" altLang="en-US" sz="1800" dirty="0">
              <a:solidFill>
                <a:srgbClr val="00B050"/>
              </a:solidFill>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5185" t="35262"/>
          <a:stretch/>
        </p:blipFill>
        <p:spPr bwMode="auto">
          <a:xfrm>
            <a:off x="914400" y="3657600"/>
            <a:ext cx="7577138"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14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Simulink Design Verifier</a:t>
            </a:r>
            <a:endParaRPr kumimoji="1" lang="ja-JP" altLang="en-US" dirty="0"/>
          </a:p>
        </p:txBody>
      </p:sp>
      <p:sp>
        <p:nvSpPr>
          <p:cNvPr id="4" name="コンテンツ プレースホルダー 3"/>
          <p:cNvSpPr>
            <a:spLocks noGrp="1"/>
          </p:cNvSpPr>
          <p:nvPr>
            <p:ph idx="1"/>
          </p:nvPr>
        </p:nvSpPr>
        <p:spPr>
          <a:xfrm>
            <a:off x="533400" y="914400"/>
            <a:ext cx="8229600" cy="5272087"/>
          </a:xfrm>
        </p:spPr>
        <p:txBody>
          <a:bodyPr/>
          <a:lstStyle/>
          <a:p>
            <a:pPr marL="0" indent="0">
              <a:buNone/>
            </a:pPr>
            <a:r>
              <a:rPr lang="ja-JP" altLang="en-US" dirty="0" smtClean="0"/>
              <a:t>この</a:t>
            </a:r>
            <a:r>
              <a:rPr lang="ja-JP" altLang="en-US" dirty="0"/>
              <a:t>新機能は何を想定</a:t>
            </a:r>
            <a:r>
              <a:rPr lang="ja-JP" altLang="en-US" dirty="0" smtClean="0"/>
              <a:t>して作られたのか？</a:t>
            </a:r>
            <a:endParaRPr lang="en-US" altLang="ja-JP" dirty="0" smtClean="0"/>
          </a:p>
          <a:p>
            <a:pPr marL="0" indent="0">
              <a:buNone/>
            </a:pPr>
            <a:r>
              <a:rPr kumimoji="1" lang="ja-JP" altLang="en-US" dirty="0" smtClean="0"/>
              <a:t>皆さん</a:t>
            </a:r>
            <a:r>
              <a:rPr kumimoji="1" lang="ja-JP" altLang="en-US" dirty="0"/>
              <a:t>は、わかりますか？</a:t>
            </a:r>
            <a:endParaRPr kumimoji="1" lang="en-US" altLang="ja-JP" dirty="0"/>
          </a:p>
          <a:p>
            <a:pPr marL="0" indent="0">
              <a:buNone/>
            </a:pPr>
            <a:r>
              <a:rPr lang="en-US" altLang="ja-JP" dirty="0">
                <a:solidFill>
                  <a:srgbClr val="00B050"/>
                </a:solidFill>
              </a:rPr>
              <a:t>What was this new feature designed for?</a:t>
            </a:r>
          </a:p>
          <a:p>
            <a:pPr marL="0" indent="0">
              <a:buNone/>
            </a:pPr>
            <a:r>
              <a:rPr lang="en-US" altLang="ja-JP" dirty="0">
                <a:solidFill>
                  <a:srgbClr val="00B050"/>
                </a:solidFill>
              </a:rPr>
              <a:t>Do you understand?</a:t>
            </a:r>
          </a:p>
          <a:p>
            <a:pPr marL="0" indent="0">
              <a:buNone/>
            </a:pPr>
            <a:r>
              <a:rPr lang="en-US" altLang="ja-JP" dirty="0" smtClean="0"/>
              <a:t>SLDV</a:t>
            </a:r>
            <a:r>
              <a:rPr lang="ja-JP" altLang="en-US" dirty="0"/>
              <a:t>による検査は必要ないと判断した</a:t>
            </a:r>
            <a:r>
              <a:rPr lang="ja-JP" altLang="en-US" dirty="0" smtClean="0"/>
              <a:t>機能なのか？</a:t>
            </a:r>
            <a:endParaRPr lang="en-US" altLang="ja-JP" dirty="0"/>
          </a:p>
          <a:p>
            <a:pPr marL="0" indent="0">
              <a:buNone/>
            </a:pPr>
            <a:r>
              <a:rPr lang="en-US" altLang="ja-JP" dirty="0">
                <a:solidFill>
                  <a:srgbClr val="00B050"/>
                </a:solidFill>
              </a:rPr>
              <a:t>Is it a function that is judged not to require SLDV inspection?</a:t>
            </a:r>
          </a:p>
          <a:p>
            <a:pPr marL="0" indent="0">
              <a:buNone/>
            </a:pPr>
            <a:r>
              <a:rPr lang="ja-JP" altLang="en-US" dirty="0" smtClean="0"/>
              <a:t>実は、想定外？　</a:t>
            </a:r>
            <a:r>
              <a:rPr lang="en-US" altLang="ja-JP" dirty="0" smtClean="0"/>
              <a:t>	</a:t>
            </a:r>
            <a:r>
              <a:rPr lang="en-US" altLang="ja-JP" dirty="0">
                <a:solidFill>
                  <a:srgbClr val="00B050"/>
                </a:solidFill>
              </a:rPr>
              <a:t> Actually, is it unexpected</a:t>
            </a:r>
            <a:r>
              <a:rPr lang="en-US" altLang="ja-JP" dirty="0" smtClean="0">
                <a:solidFill>
                  <a:srgbClr val="00B050"/>
                </a:solidFill>
              </a:rPr>
              <a:t>?</a:t>
            </a:r>
          </a:p>
          <a:p>
            <a:pPr marL="0" indent="0">
              <a:buNone/>
            </a:pPr>
            <a:r>
              <a:rPr lang="ja-JP" altLang="en-US" dirty="0" smtClean="0"/>
              <a:t>だが、原因となったサンプリングのオフセット機能は古い機能。</a:t>
            </a:r>
            <a:endParaRPr lang="en-US" altLang="ja-JP" dirty="0" smtClean="0"/>
          </a:p>
          <a:p>
            <a:pPr marL="0" indent="0">
              <a:buNone/>
            </a:pPr>
            <a:r>
              <a:rPr lang="en-US" altLang="ja-JP" dirty="0" smtClean="0"/>
              <a:t>Simulink </a:t>
            </a:r>
            <a:r>
              <a:rPr lang="en-US" altLang="ja-JP" dirty="0"/>
              <a:t>Design Verifier</a:t>
            </a:r>
            <a:r>
              <a:rPr lang="ja-JP" altLang="en-US" dirty="0"/>
              <a:t>が対応しないのは</a:t>
            </a:r>
            <a:r>
              <a:rPr lang="ja-JP" altLang="en-US" dirty="0" smtClean="0"/>
              <a:t>なぜ？</a:t>
            </a:r>
            <a:endParaRPr kumimoji="1" lang="en-US" altLang="ja-JP" dirty="0"/>
          </a:p>
          <a:p>
            <a:pPr marL="0" indent="0">
              <a:buNone/>
            </a:pPr>
            <a:r>
              <a:rPr kumimoji="1" lang="en-US" altLang="ja-JP" dirty="0">
                <a:solidFill>
                  <a:srgbClr val="00B050"/>
                </a:solidFill>
              </a:rPr>
              <a:t>However, the sampling offset function that caused the problem is an old function.</a:t>
            </a:r>
          </a:p>
          <a:p>
            <a:pPr marL="0" indent="0">
              <a:buNone/>
            </a:pPr>
            <a:r>
              <a:rPr kumimoji="1" lang="en-US" altLang="ja-JP" dirty="0">
                <a:solidFill>
                  <a:srgbClr val="00B050"/>
                </a:solidFill>
              </a:rPr>
              <a:t>Why isn't Simulink Design Verifier compatible?</a:t>
            </a:r>
            <a:endParaRPr kumimoji="1" lang="ja-JP" altLang="en-US" dirty="0">
              <a:solidFill>
                <a:srgbClr val="00B050"/>
              </a:solidFill>
            </a:endParaRPr>
          </a:p>
        </p:txBody>
      </p:sp>
    </p:spTree>
    <p:extLst>
      <p:ext uri="{BB962C8B-B14F-4D97-AF65-F5344CB8AC3E}">
        <p14:creationId xmlns:p14="http://schemas.microsoft.com/office/powerpoint/2010/main" val="92406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094" r="36643" b="21095"/>
          <a:stretch/>
        </p:blipFill>
        <p:spPr bwMode="auto">
          <a:xfrm>
            <a:off x="533400" y="922867"/>
            <a:ext cx="4538133" cy="804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2232"/>
            <a:ext cx="8153400" cy="464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矢印コネクタ 4"/>
          <p:cNvCxnSpPr/>
          <p:nvPr/>
        </p:nvCxnSpPr>
        <p:spPr bwMode="auto">
          <a:xfrm flipH="1">
            <a:off x="3048000" y="1524000"/>
            <a:ext cx="1295400" cy="358140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6" name="テキスト ボックス 5"/>
          <p:cNvSpPr txBox="1"/>
          <p:nvPr/>
        </p:nvSpPr>
        <p:spPr>
          <a:xfrm>
            <a:off x="5943600" y="1143000"/>
            <a:ext cx="2730235" cy="369332"/>
          </a:xfrm>
          <a:prstGeom prst="rect">
            <a:avLst/>
          </a:prstGeom>
          <a:noFill/>
        </p:spPr>
        <p:txBody>
          <a:bodyPr wrap="none" rtlCol="0">
            <a:spAutoFit/>
          </a:bodyPr>
          <a:lstStyle/>
          <a:p>
            <a:r>
              <a:rPr kumimoji="1" lang="ja-JP" altLang="en-US" dirty="0" smtClean="0"/>
              <a:t>特別な設定はしていない。</a:t>
            </a:r>
            <a:endParaRPr kumimoji="1" lang="ja-JP" altLang="en-US" dirty="0"/>
          </a:p>
        </p:txBody>
      </p:sp>
    </p:spTree>
    <p:extLst>
      <p:ext uri="{BB962C8B-B14F-4D97-AF65-F5344CB8AC3E}">
        <p14:creationId xmlns:p14="http://schemas.microsoft.com/office/powerpoint/2010/main" val="2160986441"/>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6940A44CCD7145AA2E8857B7BDAD5B" ma:contentTypeVersion="4" ma:contentTypeDescription="Create a new document." ma:contentTypeScope="" ma:versionID="ecb01b196e093cf099c7984f0949d129">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0226a01dba749418d2a4754a22205bc4"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F0E4EF-1E4B-4B04-A4A9-615275B369D5}"/>
</file>

<file path=customXml/itemProps2.xml><?xml version="1.0" encoding="utf-8"?>
<ds:datastoreItem xmlns:ds="http://schemas.openxmlformats.org/officeDocument/2006/customXml" ds:itemID="{04A9B055-3F66-41FD-8F7B-45892204BDCF}"/>
</file>

<file path=customXml/itemProps3.xml><?xml version="1.0" encoding="utf-8"?>
<ds:datastoreItem xmlns:ds="http://schemas.openxmlformats.org/officeDocument/2006/customXml" ds:itemID="{1152BA35-F6FF-4F84-AE8B-D75B8D5027CF}"/>
</file>

<file path=docProps/app.xml><?xml version="1.0" encoding="utf-8"?>
<Properties xmlns="http://schemas.openxmlformats.org/officeDocument/2006/extended-properties" xmlns:vt="http://schemas.openxmlformats.org/officeDocument/2006/docPropsVTypes">
  <Template>JMAAB</Template>
  <TotalTime>0</TotalTime>
  <Words>983</Words>
  <Application>Microsoft Office PowerPoint</Application>
  <PresentationFormat>画面に合わせる (4:3)</PresentationFormat>
  <Paragraphs>227</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1_標準デザイン</vt:lpstr>
      <vt:lpstr>Simulink機能確認20WS Simulink function check20WS</vt:lpstr>
      <vt:lpstr>出欠確認</vt:lpstr>
      <vt:lpstr>アジェンダ</vt:lpstr>
      <vt:lpstr>提案時　説明資料</vt:lpstr>
      <vt:lpstr>提案の背景 Proposal background</vt:lpstr>
      <vt:lpstr>Initialize Function</vt:lpstr>
      <vt:lpstr>Simulink Design Verifier</vt:lpstr>
      <vt:lpstr>Simulink Design Verifier</vt:lpstr>
      <vt:lpstr>PowerPoint プレゼンテーション</vt:lpstr>
      <vt:lpstr>３つのキーワード　Three keywords</vt:lpstr>
      <vt:lpstr>３つのキーワード　Three keywords</vt:lpstr>
      <vt:lpstr>行優先の配列レイアウト　 Row-first array layout </vt:lpstr>
      <vt:lpstr>他にもまだまだ　There are many more</vt:lpstr>
      <vt:lpstr>提案の内容　 Proposal content</vt:lpstr>
      <vt:lpstr>WGの必要性 Necessity of WG</vt:lpstr>
      <vt:lpstr>スケジュール</vt:lpstr>
      <vt:lpstr>AW宿題</vt:lpstr>
      <vt:lpstr>調査したほうが良いと考える内容</vt:lpstr>
      <vt:lpstr>調査希望の項目</vt:lpstr>
      <vt:lpstr>新規ブロック</vt:lpstr>
      <vt:lpstr>調査希望の項目</vt:lpstr>
      <vt:lpstr>調査希望の項目</vt:lpstr>
      <vt:lpstr>調査希望の項目</vt:lpstr>
      <vt:lpstr>進め方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2019-10-24T01:05:53Z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