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2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heme/theme4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131" r:id="rId1"/>
    <p:sldMasterId id="2147486640" r:id="rId2"/>
    <p:sldMasterId id="2147486644" r:id="rId3"/>
  </p:sldMasterIdLst>
  <p:notesMasterIdLst>
    <p:notesMasterId r:id="rId6"/>
  </p:notesMasterIdLst>
  <p:handoutMasterIdLst>
    <p:handoutMasterId r:id="rId7"/>
  </p:handoutMasterIdLst>
  <p:sldIdLst>
    <p:sldId id="1180" r:id="rId4"/>
    <p:sldId id="1360" r:id="rId5"/>
  </p:sldIdLst>
  <p:sldSz cx="9144000" cy="6858000" type="screen4x3"/>
  <p:notesSz cx="6735763" cy="9866313"/>
  <p:defaultTextStyle>
    <a:defPPr>
      <a:defRPr lang="ja-JP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Verdana" pitchFamily="34" charset="0"/>
        <a:ea typeface="HGS創英角ｺﾞｼｯｸUB" pitchFamily="50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Verdana" pitchFamily="34" charset="0"/>
        <a:ea typeface="HGS創英角ｺﾞｼｯｸUB" pitchFamily="50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Verdana" pitchFamily="34" charset="0"/>
        <a:ea typeface="HGS創英角ｺﾞｼｯｸUB" pitchFamily="50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Verdana" pitchFamily="34" charset="0"/>
        <a:ea typeface="HGS創英角ｺﾞｼｯｸUB" pitchFamily="50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Verdana" pitchFamily="34" charset="0"/>
        <a:ea typeface="HGS創英角ｺﾞｼｯｸUB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1"/>
        </a:solidFill>
        <a:latin typeface="Verdana" pitchFamily="34" charset="0"/>
        <a:ea typeface="HGS創英角ｺﾞｼｯｸUB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1"/>
        </a:solidFill>
        <a:latin typeface="Verdana" pitchFamily="34" charset="0"/>
        <a:ea typeface="HGS創英角ｺﾞｼｯｸUB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1"/>
        </a:solidFill>
        <a:latin typeface="Verdana" pitchFamily="34" charset="0"/>
        <a:ea typeface="HGS創英角ｺﾞｼｯｸUB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1"/>
        </a:solidFill>
        <a:latin typeface="Verdana" pitchFamily="34" charset="0"/>
        <a:ea typeface="HGS創英角ｺﾞｼｯｸUB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>
          <p15:clr>
            <a:srgbClr val="A4A3A4"/>
          </p15:clr>
        </p15:guide>
        <p15:guide id="2" orient="horz" pos="1680">
          <p15:clr>
            <a:srgbClr val="A4A3A4"/>
          </p15:clr>
        </p15:guide>
        <p15:guide id="3" orient="horz" pos="1387">
          <p15:clr>
            <a:srgbClr val="A4A3A4"/>
          </p15:clr>
        </p15:guide>
        <p15:guide id="4" orient="horz" pos="3696">
          <p15:clr>
            <a:srgbClr val="A4A3A4"/>
          </p15:clr>
        </p15:guide>
        <p15:guide id="5" orient="horz" pos="3346">
          <p15:clr>
            <a:srgbClr val="A4A3A4"/>
          </p15:clr>
        </p15:guide>
        <p15:guide id="6" pos="2880">
          <p15:clr>
            <a:srgbClr val="A4A3A4"/>
          </p15:clr>
        </p15:guide>
        <p15:guide id="7" pos="5021">
          <p15:clr>
            <a:srgbClr val="A4A3A4"/>
          </p15:clr>
        </p15:guide>
        <p15:guide id="8" pos="5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3" userDrawn="1">
          <p15:clr>
            <a:srgbClr val="A4A3A4"/>
          </p15:clr>
        </p15:guide>
        <p15:guide id="2" pos="2121" userDrawn="1">
          <p15:clr>
            <a:srgbClr val="A4A3A4"/>
          </p15:clr>
        </p15:guide>
        <p15:guide id="3" orient="horz" pos="31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AMADA, SHINJI" initials="Y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0000FF"/>
    <a:srgbClr val="FF3300"/>
    <a:srgbClr val="00FF00"/>
    <a:srgbClr val="5795BB"/>
    <a:srgbClr val="008000"/>
    <a:srgbClr val="006600"/>
    <a:srgbClr val="FFFF99"/>
    <a:srgbClr val="003300"/>
    <a:srgbClr val="F0F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5480" autoAdjust="0"/>
  </p:normalViewPr>
  <p:slideViewPr>
    <p:cSldViewPr>
      <p:cViewPr varScale="1">
        <p:scale>
          <a:sx n="129" d="100"/>
          <a:sy n="129" d="100"/>
        </p:scale>
        <p:origin x="774" y="114"/>
      </p:cViewPr>
      <p:guideLst>
        <p:guide orient="horz" pos="624"/>
        <p:guide orient="horz" pos="1680"/>
        <p:guide orient="horz" pos="1387"/>
        <p:guide orient="horz" pos="3696"/>
        <p:guide orient="horz" pos="3346"/>
        <p:guide pos="2880"/>
        <p:guide pos="5021"/>
        <p:guide pos="5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466" y="36"/>
      </p:cViewPr>
      <p:guideLst>
        <p:guide orient="horz" pos="3083"/>
        <p:guide pos="2121"/>
        <p:guide orient="horz" pos="3108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openxmlformats.org/officeDocument/2006/relationships/customXml" Target="../customXml/item1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9661" cy="49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2" tIns="45707" rIns="91412" bIns="45707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547" y="0"/>
            <a:ext cx="2919661" cy="49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2" tIns="45707" rIns="91412" bIns="457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30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71105"/>
            <a:ext cx="2919661" cy="49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2" tIns="45707" rIns="91412" bIns="45707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30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547" y="9371105"/>
            <a:ext cx="2919661" cy="49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2" tIns="45707" rIns="91412" bIns="457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8967E947-43CC-44F7-A76A-2D8DE4C22E1E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69976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9661" cy="49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2" tIns="45707" rIns="91412" bIns="45707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547" y="0"/>
            <a:ext cx="2919661" cy="49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2" tIns="45707" rIns="91412" bIns="457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2332" y="4685553"/>
            <a:ext cx="5391101" cy="444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2" tIns="45707" rIns="91412" bIns="457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1105"/>
            <a:ext cx="2919661" cy="49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2" tIns="45707" rIns="91412" bIns="45707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547" y="9371105"/>
            <a:ext cx="2919661" cy="49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2" tIns="45707" rIns="91412" bIns="457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6838221D-2E2B-4AB8-8BCC-D52CE2C5047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581677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木曜日までに各自修正。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金曜日の午前中まで各自で修正する。</a:t>
            </a:r>
            <a:endParaRPr kumimoji="1"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38221D-2E2B-4AB8-8BCC-D52CE2C5047F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4106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542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87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71" b="3232"/>
          <a:stretch>
            <a:fillRect/>
          </a:stretch>
        </p:blipFill>
        <p:spPr bwMode="auto">
          <a:xfrm>
            <a:off x="0" y="0"/>
            <a:ext cx="9144000" cy="59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6470650"/>
            <a:ext cx="91440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スライド番号プレースホルダー 1"/>
          <p:cNvSpPr txBox="1">
            <a:spLocks/>
          </p:cNvSpPr>
          <p:nvPr userDrawn="1"/>
        </p:nvSpPr>
        <p:spPr>
          <a:xfrm>
            <a:off x="3490913" y="6478588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prstClr val="white"/>
                </a:solidFill>
                <a:latin typeface="+mn-lt"/>
                <a:ea typeface="HGS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itchFamily="34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itchFamily="34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itchFamily="34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itchFamily="34" charset="0"/>
                <a:ea typeface="ＭＳ Ｐゴシック" charset="-128"/>
                <a:cs typeface="+mn-cs"/>
              </a:defRPr>
            </a:lvl9pPr>
          </a:lstStyle>
          <a:p>
            <a:pPr>
              <a:defRPr/>
            </a:pPr>
            <a:fld id="{1A9E8A0D-DC63-46D0-A4FE-2011613BF8C5}" type="slidenum">
              <a:rPr lang="ja-JP" altLang="en-US" smtClean="0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79050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138"/>
            <a:ext cx="9144000" cy="646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lliance_Labeling"/>
          <p:cNvSpPr txBox="1"/>
          <p:nvPr userDrawn="1"/>
        </p:nvSpPr>
        <p:spPr>
          <a:xfrm>
            <a:off x="6300414" y="6555209"/>
            <a:ext cx="2056186" cy="2265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vert="horz" wrap="none" lIns="72000" tIns="36000" rIns="72000" bIns="360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00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Renault Nissan Confidential C</a:t>
            </a:r>
            <a:endParaRPr kumimoji="1" lang="ja-JP" altLang="en-US" sz="1000" b="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620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pitchFamily="50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ＭＳ Ｐゴシック" pitchFamily="50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ＭＳ Ｐゴシック" pitchFamily="50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ＭＳ Ｐゴシック" pitchFamily="50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ＭＳ Ｐゴシック" pitchFamily="50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ＭＳ Ｐゴシック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図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64300"/>
            <a:ext cx="91440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lliance_Labeling"/>
          <p:cNvSpPr txBox="1"/>
          <p:nvPr userDrawn="1"/>
        </p:nvSpPr>
        <p:spPr>
          <a:xfrm>
            <a:off x="6300414" y="6555209"/>
            <a:ext cx="2056186" cy="2265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vert="horz" wrap="none" lIns="72000" tIns="36000" rIns="72000" bIns="36000" rtlCol="0" anchor="ctr" anchorCtr="0">
            <a:spAutoFit/>
          </a:bodyPr>
          <a:lstStyle/>
          <a:p>
            <a:r>
              <a:rPr lang="en-US" altLang="ja-JP" sz="1000" dirty="0" smtClean="0">
                <a:solidFill>
                  <a:srgbClr val="000000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Renault Nissan Confidential C</a:t>
            </a:r>
            <a:endParaRPr lang="ja-JP" altLang="en-US" sz="1000" dirty="0" smtClean="0">
              <a:solidFill>
                <a:srgbClr val="000000"/>
              </a:solidFill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3" name="グループ化 2"/>
          <p:cNvGrpSpPr/>
          <p:nvPr userDrawn="1"/>
        </p:nvGrpSpPr>
        <p:grpSpPr>
          <a:xfrm>
            <a:off x="756000" y="6237000"/>
            <a:ext cx="8011800" cy="288148"/>
            <a:chOff x="756000" y="6237000"/>
            <a:chExt cx="8011800" cy="288148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2484000" y="6237000"/>
              <a:ext cx="258763" cy="228600"/>
              <a:chOff x="1824" y="1728"/>
              <a:chExt cx="1728" cy="1680"/>
            </a:xfrm>
          </p:grpSpPr>
          <p:sp>
            <p:nvSpPr>
              <p:cNvPr id="19" name="Oval 4"/>
              <p:cNvSpPr>
                <a:spLocks noChangeArrowheads="1"/>
              </p:cNvSpPr>
              <p:nvPr/>
            </p:nvSpPr>
            <p:spPr bwMode="auto">
              <a:xfrm>
                <a:off x="1824" y="1728"/>
                <a:ext cx="1728" cy="1680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Line 5"/>
              <p:cNvSpPr>
                <a:spLocks noChangeShapeType="1"/>
              </p:cNvSpPr>
              <p:nvPr/>
            </p:nvSpPr>
            <p:spPr bwMode="auto">
              <a:xfrm>
                <a:off x="2231" y="3011"/>
                <a:ext cx="91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Oval 6"/>
              <p:cNvSpPr>
                <a:spLocks noChangeArrowheads="1"/>
              </p:cNvSpPr>
              <p:nvPr/>
            </p:nvSpPr>
            <p:spPr bwMode="auto">
              <a:xfrm>
                <a:off x="2307" y="2218"/>
                <a:ext cx="203" cy="187"/>
              </a:xfrm>
              <a:prstGeom prst="ellipse">
                <a:avLst/>
              </a:prstGeom>
              <a:solidFill>
                <a:srgbClr val="333333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Oval 7"/>
              <p:cNvSpPr>
                <a:spLocks noChangeArrowheads="1"/>
              </p:cNvSpPr>
              <p:nvPr/>
            </p:nvSpPr>
            <p:spPr bwMode="auto">
              <a:xfrm>
                <a:off x="2866" y="2218"/>
                <a:ext cx="203" cy="187"/>
              </a:xfrm>
              <a:prstGeom prst="ellipse">
                <a:avLst/>
              </a:prstGeom>
              <a:solidFill>
                <a:srgbClr val="333333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5465237" y="6237000"/>
              <a:ext cx="258763" cy="228600"/>
              <a:chOff x="768" y="480"/>
              <a:chExt cx="1632" cy="1728"/>
            </a:xfrm>
          </p:grpSpPr>
          <p:sp>
            <p:nvSpPr>
              <p:cNvPr id="15" name="Oval 9"/>
              <p:cNvSpPr>
                <a:spLocks noChangeArrowheads="1"/>
              </p:cNvSpPr>
              <p:nvPr/>
            </p:nvSpPr>
            <p:spPr bwMode="auto">
              <a:xfrm>
                <a:off x="768" y="480"/>
                <a:ext cx="1632" cy="172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Line 10"/>
              <p:cNvSpPr>
                <a:spLocks noChangeShapeType="1"/>
              </p:cNvSpPr>
              <p:nvPr/>
            </p:nvSpPr>
            <p:spPr bwMode="auto">
              <a:xfrm>
                <a:off x="1208" y="984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Line 11"/>
              <p:cNvSpPr>
                <a:spLocks noChangeShapeType="1"/>
              </p:cNvSpPr>
              <p:nvPr/>
            </p:nvSpPr>
            <p:spPr bwMode="auto">
              <a:xfrm flipH="1">
                <a:off x="1768" y="984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 flipV="1">
                <a:off x="1144" y="1656"/>
                <a:ext cx="864" cy="144"/>
              </a:xfrm>
              <a:custGeom>
                <a:avLst/>
                <a:gdLst>
                  <a:gd name="T0" fmla="*/ 0 w 864"/>
                  <a:gd name="T1" fmla="*/ 0 h 144"/>
                  <a:gd name="T2" fmla="*/ 432 w 864"/>
                  <a:gd name="T3" fmla="*/ 144 h 144"/>
                  <a:gd name="T4" fmla="*/ 864 w 864"/>
                  <a:gd name="T5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4" h="144">
                    <a:moveTo>
                      <a:pt x="0" y="0"/>
                    </a:moveTo>
                    <a:cubicBezTo>
                      <a:pt x="144" y="72"/>
                      <a:pt x="288" y="144"/>
                      <a:pt x="432" y="144"/>
                    </a:cubicBezTo>
                    <a:cubicBezTo>
                      <a:pt x="576" y="144"/>
                      <a:pt x="720" y="72"/>
                      <a:pt x="864" y="0"/>
                    </a:cubicBezTo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756000" y="6237000"/>
              <a:ext cx="258763" cy="228600"/>
              <a:chOff x="3696" y="2352"/>
              <a:chExt cx="1584" cy="1584"/>
            </a:xfrm>
          </p:grpSpPr>
          <p:sp>
            <p:nvSpPr>
              <p:cNvPr id="11" name="Oval 14"/>
              <p:cNvSpPr>
                <a:spLocks noChangeArrowheads="1"/>
              </p:cNvSpPr>
              <p:nvPr/>
            </p:nvSpPr>
            <p:spPr bwMode="auto">
              <a:xfrm>
                <a:off x="3696" y="2352"/>
                <a:ext cx="1584" cy="158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Oval 15"/>
              <p:cNvSpPr>
                <a:spLocks noChangeArrowheads="1"/>
              </p:cNvSpPr>
              <p:nvPr/>
            </p:nvSpPr>
            <p:spPr bwMode="auto">
              <a:xfrm>
                <a:off x="4139" y="2848"/>
                <a:ext cx="186" cy="176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Oval 16"/>
              <p:cNvSpPr>
                <a:spLocks noChangeArrowheads="1"/>
              </p:cNvSpPr>
              <p:nvPr/>
            </p:nvSpPr>
            <p:spPr bwMode="auto">
              <a:xfrm>
                <a:off x="4651" y="2848"/>
                <a:ext cx="186" cy="176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17"/>
              <p:cNvSpPr>
                <a:spLocks/>
              </p:cNvSpPr>
              <p:nvPr/>
            </p:nvSpPr>
            <p:spPr bwMode="auto">
              <a:xfrm>
                <a:off x="3984" y="3456"/>
                <a:ext cx="1008" cy="192"/>
              </a:xfrm>
              <a:custGeom>
                <a:avLst/>
                <a:gdLst>
                  <a:gd name="T0" fmla="*/ 0 w 864"/>
                  <a:gd name="T1" fmla="*/ 0 h 144"/>
                  <a:gd name="T2" fmla="*/ 432 w 864"/>
                  <a:gd name="T3" fmla="*/ 144 h 144"/>
                  <a:gd name="T4" fmla="*/ 864 w 864"/>
                  <a:gd name="T5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4" h="144">
                    <a:moveTo>
                      <a:pt x="0" y="0"/>
                    </a:moveTo>
                    <a:cubicBezTo>
                      <a:pt x="144" y="72"/>
                      <a:pt x="288" y="144"/>
                      <a:pt x="432" y="144"/>
                    </a:cubicBezTo>
                    <a:cubicBezTo>
                      <a:pt x="576" y="144"/>
                      <a:pt x="720" y="72"/>
                      <a:pt x="864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Text Box 18"/>
            <p:cNvSpPr txBox="1">
              <a:spLocks noChangeArrowheads="1"/>
            </p:cNvSpPr>
            <p:nvPr/>
          </p:nvSpPr>
          <p:spPr bwMode="auto">
            <a:xfrm>
              <a:off x="1044600" y="6237000"/>
              <a:ext cx="1295400" cy="288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>
              <a:spAutoFit/>
            </a:bodyPr>
            <a:lstStyle/>
            <a:p>
              <a:pPr algn="l"/>
              <a:r>
                <a:rPr kumimoji="0" lang="en-GB" altLang="ja-JP" sz="1400" dirty="0">
                  <a:solidFill>
                    <a:prstClr val="black"/>
                  </a:solidFill>
                  <a:latin typeface="NissanAG-Bold" pitchFamily="50" charset="0"/>
                  <a:ea typeface="HGP創英角ｺﾞｼｯｸUB" panose="020B0900000000000000" pitchFamily="50" charset="-128"/>
                </a:rPr>
                <a:t>OK; On plan</a:t>
              </a:r>
              <a:endParaRPr kumimoji="0" lang="ja-JP" altLang="en-GB" sz="1400" dirty="0">
                <a:solidFill>
                  <a:prstClr val="black"/>
                </a:solidFill>
                <a:latin typeface="NissanAG-Bold" pitchFamily="50" charset="0"/>
                <a:ea typeface="HGP創英角ｺﾞｼｯｸUB" panose="020B0900000000000000" pitchFamily="50" charset="-128"/>
              </a:endParaRPr>
            </a:p>
          </p:txBody>
        </p: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2772000" y="6237001"/>
              <a:ext cx="2592000" cy="288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tIns="36000" rIns="36000" bIns="36000">
              <a:spAutoFit/>
            </a:bodyPr>
            <a:lstStyle/>
            <a:p>
              <a:pPr algn="l"/>
              <a:r>
                <a:rPr kumimoji="0" lang="en-GB" altLang="ja-JP" sz="1400" dirty="0">
                  <a:solidFill>
                    <a:prstClr val="black"/>
                  </a:solidFill>
                  <a:latin typeface="NissanAG-Bold" pitchFamily="50" charset="0"/>
                  <a:ea typeface="HGP創英角ｺﾞｼｯｸUB" panose="020B0900000000000000" pitchFamily="50" charset="-128"/>
                </a:rPr>
                <a:t>Caution; Recoverable delay </a:t>
              </a:r>
            </a:p>
          </p:txBody>
        </p:sp>
        <p:sp>
          <p:nvSpPr>
            <p:cNvPr id="10" name="Text Box 20"/>
            <p:cNvSpPr txBox="1">
              <a:spLocks noChangeArrowheads="1"/>
            </p:cNvSpPr>
            <p:nvPr/>
          </p:nvSpPr>
          <p:spPr bwMode="auto">
            <a:xfrm>
              <a:off x="5796000" y="6237000"/>
              <a:ext cx="2971800" cy="288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>
              <a:spAutoFit/>
            </a:bodyPr>
            <a:lstStyle/>
            <a:p>
              <a:pPr algn="l"/>
              <a:r>
                <a:rPr kumimoji="0" lang="en-GB" altLang="ja-JP" sz="1400" dirty="0">
                  <a:solidFill>
                    <a:prstClr val="black"/>
                  </a:solidFill>
                  <a:latin typeface="NissanAG-Bold" pitchFamily="50" charset="0"/>
                  <a:ea typeface="HGP創英角ｺﾞｼｯｸUB" panose="020B0900000000000000" pitchFamily="50" charset="-128"/>
                </a:rPr>
                <a:t>NG; Delay not recoverable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045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62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図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64300"/>
            <a:ext cx="91440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lliance_Labeling"/>
          <p:cNvSpPr txBox="1"/>
          <p:nvPr userDrawn="1"/>
        </p:nvSpPr>
        <p:spPr>
          <a:xfrm>
            <a:off x="6835814" y="6555209"/>
            <a:ext cx="2056186" cy="2265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vert="horz" wrap="none" lIns="72000" tIns="36000" rIns="72000" bIns="36000" rtlCol="0" anchor="ctr" anchorCtr="0">
            <a:spAutoFit/>
          </a:bodyPr>
          <a:lstStyle/>
          <a:p>
            <a:r>
              <a:rPr lang="en-US" altLang="ja-JP" sz="1000" dirty="0" smtClean="0">
                <a:solidFill>
                  <a:srgbClr val="000000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Renault Nissan Confidential C</a:t>
            </a:r>
            <a:endParaRPr lang="ja-JP" altLang="en-US" sz="1000" dirty="0" smtClean="0">
              <a:solidFill>
                <a:srgbClr val="000000"/>
              </a:solidFill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564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63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3587262" y="2493000"/>
            <a:ext cx="4890613" cy="1214438"/>
          </a:xfrm>
          <a:prstGeom prst="rect">
            <a:avLst/>
          </a:prstGeom>
        </p:spPr>
        <p:txBody>
          <a:bodyPr/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[Simulink</a:t>
            </a:r>
            <a:r>
              <a:rPr lang="ja-JP" altLang="en-US" sz="28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機能確認</a:t>
            </a:r>
            <a:r>
              <a:rPr lang="en-US" altLang="ja-JP" sz="28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20WS]</a:t>
            </a:r>
            <a:br>
              <a:rPr lang="en-US" altLang="ja-JP" sz="28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</a:br>
            <a:r>
              <a:rPr lang="ja-JP" altLang="en-US" sz="28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新機能</a:t>
            </a:r>
            <a:r>
              <a:rPr lang="en-US" altLang="ja-JP" sz="28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/</a:t>
            </a:r>
            <a:r>
              <a:rPr lang="ja-JP" altLang="en-US" sz="28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ブロック</a:t>
            </a:r>
            <a:r>
              <a:rPr lang="en-US" altLang="ja-JP" sz="28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/>
            </a:r>
            <a:br>
              <a:rPr lang="en-US" altLang="ja-JP" sz="28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</a:br>
            <a:r>
              <a:rPr lang="ja-JP" altLang="en-US" sz="28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注目リスト</a:t>
            </a:r>
            <a:endParaRPr kumimoji="1" lang="ja-JP" altLang="en-US" sz="28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4356000" y="4797000"/>
            <a:ext cx="4285071" cy="1368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ＭＳ Ｐゴシック" pitchFamily="50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/>
            <a:r>
              <a:rPr lang="en-US" altLang="ja-JP" sz="20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2019.10.29</a:t>
            </a:r>
            <a:endParaRPr lang="en-US" altLang="ja-JP" sz="2000" dirty="0" smtClean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r"/>
            <a:r>
              <a:rPr lang="ja-JP" altLang="en-US" sz="20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日産自動車株式会社</a:t>
            </a:r>
            <a:endParaRPr lang="en-US" altLang="ja-JP" sz="2000" dirty="0" smtClean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r"/>
            <a:r>
              <a:rPr lang="ja-JP" altLang="en-US" sz="20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ソフトウェア開発部</a:t>
            </a:r>
            <a:endParaRPr lang="en-US" altLang="ja-JP" sz="2000" dirty="0" smtClean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r"/>
            <a:r>
              <a:rPr lang="ja-JP" altLang="en-US" sz="20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湯原拓朗</a:t>
            </a:r>
            <a:endParaRPr lang="ja-JP" altLang="en-US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445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711807"/>
              </p:ext>
            </p:extLst>
          </p:nvPr>
        </p:nvGraphicFramePr>
        <p:xfrm>
          <a:off x="416769" y="837000"/>
          <a:ext cx="840143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643"/>
                <a:gridCol w="2533396"/>
                <a:gridCol w="997141"/>
                <a:gridCol w="4429252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+mn-lt"/>
                        </a:rPr>
                        <a:t>No.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+mn-lt"/>
                        </a:rPr>
                        <a:t>Block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dirty="0" smtClean="0">
                          <a:latin typeface="+mn-lt"/>
                        </a:rPr>
                        <a:t>追加</a:t>
                      </a:r>
                      <a:r>
                        <a:rPr kumimoji="1" lang="en-US" altLang="ja-JP" sz="1200" b="1" dirty="0" smtClean="0">
                          <a:latin typeface="+mn-lt"/>
                        </a:rPr>
                        <a:t>Version</a:t>
                      </a:r>
                      <a:endParaRPr kumimoji="1" lang="ja-JP" altLang="en-US" sz="1200" b="1" dirty="0" smtClean="0">
                        <a:latin typeface="+mn-lt"/>
                      </a:endParaRPr>
                    </a:p>
                    <a:p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latin typeface="+mn-lt"/>
                        </a:rPr>
                        <a:t>確認したいポイント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+mn-lt"/>
                        </a:rPr>
                        <a:t>1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+mn-lt"/>
                        </a:rPr>
                        <a:t>Subsystem reference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200" b="1" dirty="0" smtClean="0">
                          <a:latin typeface="+mn-lt"/>
                        </a:rPr>
                        <a:t>R2019b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Wingdings" panose="05000000000000000000" pitchFamily="2" charset="2"/>
                        <a:buChar char="Ø"/>
                      </a:pPr>
                      <a:r>
                        <a:rPr kumimoji="1" lang="en-US" altLang="ja-JP" sz="1200" b="1" dirty="0" smtClean="0">
                          <a:latin typeface="+mn-lt"/>
                        </a:rPr>
                        <a:t>Library block, Model reference</a:t>
                      </a:r>
                      <a:r>
                        <a:rPr kumimoji="1" lang="ja-JP" altLang="en-US" sz="1200" b="1" dirty="0" smtClean="0">
                          <a:latin typeface="+mn-lt"/>
                        </a:rPr>
                        <a:t>との違い、メリット</a:t>
                      </a:r>
                      <a:endParaRPr kumimoji="1" lang="en-US" altLang="ja-JP" sz="1200" b="1" dirty="0" smtClean="0">
                        <a:latin typeface="+mn-lt"/>
                      </a:endParaRPr>
                    </a:p>
                    <a:p>
                      <a:pPr marL="228600" indent="-228600">
                        <a:buFont typeface="Wingdings" panose="05000000000000000000" pitchFamily="2" charset="2"/>
                        <a:buChar char="Ø"/>
                      </a:pPr>
                      <a:r>
                        <a:rPr kumimoji="1" lang="en-US" altLang="ja-JP" sz="1200" b="1" dirty="0" smtClean="0">
                          <a:latin typeface="+mn-lt"/>
                        </a:rPr>
                        <a:t>Use case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+mn-lt"/>
                        </a:rPr>
                        <a:t>2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+mn-lt"/>
                        </a:rPr>
                        <a:t>IRT</a:t>
                      </a:r>
                    </a:p>
                    <a:p>
                      <a:r>
                        <a:rPr kumimoji="1" lang="en-US" altLang="ja-JP" sz="1200" b="1" dirty="0" smtClean="0">
                          <a:latin typeface="+mn-lt"/>
                        </a:rPr>
                        <a:t>(Initialize</a:t>
                      </a:r>
                      <a:r>
                        <a:rPr kumimoji="1" lang="en-US" altLang="ja-JP" sz="1200" b="1" baseline="0" dirty="0" smtClean="0">
                          <a:latin typeface="+mn-lt"/>
                        </a:rPr>
                        <a:t> Reset Terminate)</a:t>
                      </a:r>
                      <a:endParaRPr kumimoji="1" lang="en-US" altLang="ja-JP" sz="1200" b="1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200" b="1" dirty="0" smtClean="0">
                          <a:latin typeface="+mn-lt"/>
                        </a:rPr>
                        <a:t>R2016b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kumimoji="1" lang="ja-JP" altLang="en-US" sz="1200" b="1" dirty="0" smtClean="0">
                          <a:latin typeface="+mn-lt"/>
                        </a:rPr>
                        <a:t>使い方</a:t>
                      </a:r>
                      <a:endParaRPr kumimoji="1" lang="en-US" altLang="ja-JP" sz="1200" b="1" dirty="0" smtClean="0">
                        <a:latin typeface="+mn-lt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kumimoji="1" lang="en-US" altLang="ja-JP" sz="1200" b="1" dirty="0" smtClean="0">
                          <a:latin typeface="+mn-lt"/>
                        </a:rPr>
                        <a:t>Use</a:t>
                      </a:r>
                      <a:r>
                        <a:rPr kumimoji="1" lang="en-US" altLang="ja-JP" sz="1200" b="1" baseline="0" dirty="0" smtClean="0">
                          <a:latin typeface="+mn-lt"/>
                        </a:rPr>
                        <a:t> case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+mn-lt"/>
                        </a:rPr>
                        <a:t>3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+mn-lt"/>
                        </a:rPr>
                        <a:t>C caller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200" b="1" dirty="0" smtClean="0">
                          <a:latin typeface="+mn-lt"/>
                        </a:rPr>
                        <a:t>R2018b</a:t>
                      </a:r>
                      <a:endParaRPr kumimoji="1" lang="en-US" altLang="ja-JP" sz="1200" b="1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kumimoji="1" lang="ja-JP" altLang="en-US" sz="1200" b="1" dirty="0" smtClean="0">
                          <a:latin typeface="+mn-lt"/>
                        </a:rPr>
                        <a:t>使い方</a:t>
                      </a:r>
                      <a:endParaRPr kumimoji="1" lang="en-US" altLang="ja-JP" sz="1200" b="1" dirty="0" smtClean="0">
                        <a:latin typeface="+mn-lt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kumimoji="1" lang="en-US" altLang="ja-JP" sz="1200" b="1" dirty="0" smtClean="0">
                          <a:latin typeface="+mn-lt"/>
                        </a:rPr>
                        <a:t>Use case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kumimoji="1" lang="en-US" altLang="ja-JP" sz="1200" b="1" dirty="0" smtClean="0">
                          <a:latin typeface="+mn-lt"/>
                        </a:rPr>
                        <a:t>S-function</a:t>
                      </a:r>
                      <a:r>
                        <a:rPr kumimoji="1" lang="ja-JP" altLang="en-US" sz="1200" b="1" dirty="0" smtClean="0">
                          <a:latin typeface="+mn-lt"/>
                        </a:rPr>
                        <a:t>との相違点、メリット</a:t>
                      </a:r>
                      <a:endParaRPr kumimoji="1" lang="en-US" altLang="ja-JP" sz="1200" b="1" dirty="0" smtClean="0"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+mn-lt"/>
                        </a:rPr>
                        <a:t>4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+mn-lt"/>
                        </a:rPr>
                        <a:t>Sequence Viewer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200" b="1" dirty="0" smtClean="0">
                          <a:latin typeface="+mn-lt"/>
                        </a:rPr>
                        <a:t>R2015b</a:t>
                      </a:r>
                      <a:endParaRPr kumimoji="1" lang="en-US" altLang="ja-JP" sz="1200" b="1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1" lang="en-US" altLang="ja-JP" sz="1200" b="1" dirty="0" smtClean="0">
                          <a:latin typeface="+mn-lt"/>
                        </a:rPr>
                        <a:t>S-function, C caller</a:t>
                      </a:r>
                      <a:r>
                        <a:rPr kumimoji="1" lang="ja-JP" altLang="en-US" sz="1200" b="1" dirty="0" smtClean="0">
                          <a:latin typeface="+mn-lt"/>
                        </a:rPr>
                        <a:t>などの</a:t>
                      </a:r>
                      <a:r>
                        <a:rPr kumimoji="1" lang="en-US" altLang="ja-JP" sz="1200" b="1" dirty="0" smtClean="0">
                          <a:latin typeface="+mn-lt"/>
                        </a:rPr>
                        <a:t>Legacy code</a:t>
                      </a:r>
                      <a:r>
                        <a:rPr kumimoji="1" lang="ja-JP" altLang="en-US" sz="1200" b="1" dirty="0" smtClean="0">
                          <a:latin typeface="+mn-lt"/>
                        </a:rPr>
                        <a:t>に対応しているか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テキスト ボックス 1"/>
          <p:cNvSpPr txBox="1">
            <a:spLocks noChangeArrowheads="1"/>
          </p:cNvSpPr>
          <p:nvPr/>
        </p:nvSpPr>
        <p:spPr bwMode="auto">
          <a:xfrm>
            <a:off x="297485" y="8620"/>
            <a:ext cx="8640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ja-JP"/>
            </a:defPPr>
            <a:lvl1pPr eaLnBrk="1" hangingPunct="1">
              <a:defRPr sz="3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新機能</a:t>
            </a:r>
            <a:r>
              <a:rPr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/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ブロック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注目リスト</a:t>
            </a:r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052000" y="5661000"/>
            <a:ext cx="3960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sz="1600" dirty="0" smtClean="0">
                <a:solidFill>
                  <a:schemeClr val="tx1"/>
                </a:solidFill>
              </a:rPr>
              <a:t>※R2019a/b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新機能以外の従来機能を含む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5071"/>
              </p:ext>
            </p:extLst>
          </p:nvPr>
        </p:nvGraphicFramePr>
        <p:xfrm>
          <a:off x="416769" y="3477600"/>
          <a:ext cx="840143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643"/>
                <a:gridCol w="2533396"/>
                <a:gridCol w="997141"/>
                <a:gridCol w="4429252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+mn-lt"/>
                        </a:rPr>
                        <a:t>No.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+mn-lt"/>
                        </a:rPr>
                        <a:t>Function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dirty="0" smtClean="0">
                          <a:latin typeface="+mn-lt"/>
                        </a:rPr>
                        <a:t>追加</a:t>
                      </a:r>
                      <a:r>
                        <a:rPr kumimoji="1" lang="en-US" altLang="ja-JP" sz="1200" b="1" dirty="0" smtClean="0">
                          <a:latin typeface="+mn-lt"/>
                        </a:rPr>
                        <a:t>Version</a:t>
                      </a:r>
                      <a:endParaRPr kumimoji="1" lang="ja-JP" altLang="en-US" sz="1200" b="1" dirty="0" smtClean="0">
                        <a:latin typeface="+mn-lt"/>
                      </a:endParaRPr>
                    </a:p>
                    <a:p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latin typeface="+mn-lt"/>
                        </a:rPr>
                        <a:t>確認したいポイント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+mn-lt"/>
                        </a:rPr>
                        <a:t>1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+mn-lt"/>
                        </a:rPr>
                        <a:t>ADST</a:t>
                      </a:r>
                    </a:p>
                    <a:p>
                      <a:r>
                        <a:rPr kumimoji="1" lang="en-US" altLang="ja-JP" sz="1200" b="1" dirty="0" smtClean="0">
                          <a:latin typeface="+mn-lt"/>
                        </a:rPr>
                        <a:t>(Automated</a:t>
                      </a:r>
                      <a:r>
                        <a:rPr kumimoji="1" lang="en-US" altLang="ja-JP" sz="1200" b="1" baseline="0" dirty="0" smtClean="0">
                          <a:latin typeface="+mn-lt"/>
                        </a:rPr>
                        <a:t> Driving System Toolbox)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latin typeface="+mn-lt"/>
                        </a:rPr>
                        <a:t>R2017a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1" lang="en-US" altLang="ja-JP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R2019b</a:t>
                      </a:r>
                      <a:r>
                        <a:rPr kumimoji="1" lang="ja-JP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で可能となること（何がどこまで出来るのか）</a:t>
                      </a:r>
                      <a:endParaRPr kumimoji="1" lang="en-US" altLang="ja-JP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1" lang="ja-JP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現時点で出来ていないこと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+mn-lt"/>
                        </a:rPr>
                        <a:t>2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+mn-lt"/>
                        </a:rPr>
                        <a:t>Simulink data dictionary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latin typeface="+mn-lt"/>
                        </a:rPr>
                        <a:t>R2014a</a:t>
                      </a:r>
                      <a:endParaRPr kumimoji="1" lang="en-US" altLang="ja-JP" sz="1200" b="1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kumimoji="1" lang="ja-JP" altLang="en-US" sz="1200" b="1" dirty="0" smtClean="0">
                          <a:latin typeface="+mn-lt"/>
                        </a:rPr>
                        <a:t>管理対象が何になるのか</a:t>
                      </a:r>
                      <a:endParaRPr kumimoji="1" lang="en-US" altLang="ja-JP" sz="1200" b="1" dirty="0" smtClean="0"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1" lang="ja-JP" altLang="en-US" sz="1200" b="1" dirty="0" smtClean="0">
                          <a:latin typeface="+mn-lt"/>
                        </a:rPr>
                        <a:t>利用手順（入出力信号、パラメータ管理をどう実施するのか）</a:t>
                      </a:r>
                      <a:endParaRPr kumimoji="1" lang="en-US" altLang="ja-JP" sz="1200" b="1" dirty="0" smtClean="0"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1" lang="en-US" altLang="ja-JP" sz="1200" b="1" dirty="0" smtClean="0">
                          <a:latin typeface="+mn-lt"/>
                        </a:rPr>
                        <a:t>Variant</a:t>
                      </a:r>
                      <a:r>
                        <a:rPr kumimoji="1" lang="ja-JP" altLang="en-US" sz="1200" b="1" dirty="0" smtClean="0">
                          <a:latin typeface="+mn-lt"/>
                        </a:rPr>
                        <a:t>で変わる</a:t>
                      </a:r>
                      <a:r>
                        <a:rPr kumimoji="1" lang="en-US" altLang="ja-JP" sz="1200" b="1" dirty="0" smtClean="0">
                          <a:latin typeface="+mn-lt"/>
                        </a:rPr>
                        <a:t>Parameter</a:t>
                      </a:r>
                      <a:r>
                        <a:rPr kumimoji="1" lang="ja-JP" altLang="en-US" sz="1200" b="1" dirty="0" smtClean="0">
                          <a:latin typeface="+mn-lt"/>
                        </a:rPr>
                        <a:t>がある場合、</a:t>
                      </a:r>
                      <a:r>
                        <a:rPr kumimoji="1" lang="en-US" altLang="ja-JP" sz="1200" b="1" dirty="0" smtClean="0">
                          <a:latin typeface="+mn-lt"/>
                        </a:rPr>
                        <a:t>Variant</a:t>
                      </a:r>
                      <a:r>
                        <a:rPr kumimoji="1" lang="ja-JP" altLang="en-US" sz="1200" b="1" dirty="0" smtClean="0">
                          <a:latin typeface="+mn-lt"/>
                        </a:rPr>
                        <a:t>紐付けが可能か</a:t>
                      </a:r>
                      <a:endParaRPr kumimoji="1" lang="en-US" altLang="ja-JP" sz="1200" b="1" dirty="0" smtClean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697937"/>
      </p:ext>
    </p:extLst>
  </p:cSld>
  <p:clrMapOvr>
    <a:masterClrMapping/>
  </p:clrMapOvr>
</p:sld>
</file>

<file path=ppt/theme/theme1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wrap="square" rtlCol="0" anchor="ctr" anchorCtr="0">
        <a:noAutofit/>
      </a:bodyPr>
      <a:lstStyle>
        <a:defPPr algn="r">
          <a:defRPr kumimoji="1" sz="1100" b="1" dirty="0" smtClean="0">
            <a:solidFill>
              <a:srgbClr val="FF5050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wrap="square" rtlCol="0" anchor="ctr" anchorCtr="0">
        <a:noAutofit/>
      </a:bodyPr>
      <a:lstStyle>
        <a:defPPr algn="r">
          <a:defRPr kumimoji="1" sz="1100" b="1" dirty="0" smtClean="0">
            <a:solidFill>
              <a:srgbClr val="FF5050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6940A44CCD7145AA2E8857B7BDAD5B" ma:contentTypeVersion="7" ma:contentTypeDescription="Create a new document." ma:contentTypeScope="" ma:versionID="2143358e22092f88d56af7c7ce85d6ee">
  <xsd:schema xmlns:xsd="http://www.w3.org/2001/XMLSchema" xmlns:xs="http://www.w3.org/2001/XMLSchema" xmlns:p="http://schemas.microsoft.com/office/2006/metadata/properties" xmlns:ns2="4f9469a5-59df-4688-ab0c-43c66142dc4b" xmlns:ns3="38d97a9f-996f-4e00-b9c5-e3c3d5b00014" targetNamespace="http://schemas.microsoft.com/office/2006/metadata/properties" ma:root="true" ma:fieldsID="198d5297ee6e6045f30cca726982a873" ns2:_="" ns3:_="">
    <xsd:import namespace="4f9469a5-59df-4688-ab0c-43c66142dc4b"/>
    <xsd:import namespace="38d97a9f-996f-4e00-b9c5-e3c3d5b000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469a5-59df-4688-ab0c-43c66142dc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97a9f-996f-4e00-b9c5-e3c3d5b000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0404EF-42FA-4BE2-B385-0AC0E69CF1A7}"/>
</file>

<file path=customXml/itemProps2.xml><?xml version="1.0" encoding="utf-8"?>
<ds:datastoreItem xmlns:ds="http://schemas.openxmlformats.org/officeDocument/2006/customXml" ds:itemID="{CAE9F7AD-65AD-4B53-8C7E-71EBF436FCFE}"/>
</file>

<file path=customXml/itemProps3.xml><?xml version="1.0" encoding="utf-8"?>
<ds:datastoreItem xmlns:ds="http://schemas.openxmlformats.org/officeDocument/2006/customXml" ds:itemID="{39C84E98-3B73-4E91-9DE0-FCFA7C93413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54685</TotalTime>
  <Words>187</Words>
  <Application>Microsoft Office PowerPoint</Application>
  <PresentationFormat>画面に合わせる (4:3)</PresentationFormat>
  <Paragraphs>51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2</vt:i4>
      </vt:variant>
    </vt:vector>
  </HeadingPairs>
  <TitlesOfParts>
    <vt:vector size="15" baseType="lpstr">
      <vt:lpstr>HGP創英角ｺﾞｼｯｸUB</vt:lpstr>
      <vt:lpstr>HGS創英角ｺﾞｼｯｸUB</vt:lpstr>
      <vt:lpstr>Meiryo UI</vt:lpstr>
      <vt:lpstr>ＭＳ Ｐゴシック</vt:lpstr>
      <vt:lpstr>ＭＳ Ｐ明朝</vt:lpstr>
      <vt:lpstr>Arial</vt:lpstr>
      <vt:lpstr>Calibri</vt:lpstr>
      <vt:lpstr>NissanAG-Bold</vt:lpstr>
      <vt:lpstr>Verdana</vt:lpstr>
      <vt:lpstr>Wingdings</vt:lpstr>
      <vt:lpstr>1_デザインの設定</vt:lpstr>
      <vt:lpstr>2_デザインの設定</vt:lpstr>
      <vt:lpstr>デザインの設定</vt:lpstr>
      <vt:lpstr>[Simulink機能確認20WS] 新機能/ブロック 注目リスト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MATSUURA, IKUE</dc:creator>
  <cp:keywords>RN;RN-C;Renault Nissan Confidential C</cp:keywords>
  <cp:lastModifiedBy>YUHARA, TAKURO</cp:lastModifiedBy>
  <cp:revision>3660</cp:revision>
  <cp:lastPrinted>2017-04-24T08:38:01Z</cp:lastPrinted>
  <dcterms:created xsi:type="dcterms:W3CDTF">1601-01-01T00:00:00Z</dcterms:created>
  <dcterms:modified xsi:type="dcterms:W3CDTF">2019-10-29T10:18:58Z</dcterms:modified>
  <cp:category>RN-C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_NewReviewCycle">
    <vt:lpwstr/>
  </property>
  <property fmtid="{D5CDD505-2E9C-101B-9397-08002B2CF9AE}" pid="4" name="ContentTypeId">
    <vt:lpwstr>0x010100986940A44CCD7145AA2E8857B7BDAD5B</vt:lpwstr>
  </property>
</Properties>
</file>