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33.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2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8.xml" ContentType="application/vnd.openxmlformats-officedocument.presentationml.slide+xml"/>
  <Override PartName="/ppt/slides/slide41.xml" ContentType="application/vnd.openxmlformats-officedocument.presentationml.slide+xml"/>
  <Override PartName="/ppt/slides/slide53.xml" ContentType="application/vnd.openxmlformats-officedocument.presentationml.slide+xml"/>
  <Override PartName="/ppt/slides/slide31.xml" ContentType="application/vnd.openxmlformats-officedocument.presentationml.slide+xml"/>
  <Override PartName="/ppt/slides/slide51.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29.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8.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8.xml" ContentType="application/vnd.openxmlformats-officedocument.presentationml.notesSlide+xml"/>
  <Override PartName="/ppt/notesSlides/notesSlide46.xml" ContentType="application/vnd.openxmlformats-officedocument.presentationml.notesSlide+xml"/>
  <Override PartName="/ppt/notesSlides/notesSlide40.xml" ContentType="application/vnd.openxmlformats-officedocument.presentationml.notesSlide+xml"/>
  <Override PartName="/ppt/notesSlides/notesSlide49.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47.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55"/>
  </p:notesMasterIdLst>
  <p:handoutMasterIdLst>
    <p:handoutMasterId r:id="rId56"/>
  </p:handoutMasterIdLst>
  <p:sldIdLst>
    <p:sldId id="681" r:id="rId2"/>
    <p:sldId id="628" r:id="rId3"/>
    <p:sldId id="638" r:id="rId4"/>
    <p:sldId id="639" r:id="rId5"/>
    <p:sldId id="684" r:id="rId6"/>
    <p:sldId id="682" r:id="rId7"/>
    <p:sldId id="640" r:id="rId8"/>
    <p:sldId id="641" r:id="rId9"/>
    <p:sldId id="642" r:id="rId10"/>
    <p:sldId id="689" r:id="rId11"/>
    <p:sldId id="685" r:id="rId12"/>
    <p:sldId id="686" r:id="rId13"/>
    <p:sldId id="687" r:id="rId14"/>
    <p:sldId id="688" r:id="rId15"/>
    <p:sldId id="631" r:id="rId16"/>
    <p:sldId id="634" r:id="rId17"/>
    <p:sldId id="656" r:id="rId18"/>
    <p:sldId id="635" r:id="rId19"/>
    <p:sldId id="657" r:id="rId20"/>
    <p:sldId id="655" r:id="rId21"/>
    <p:sldId id="646" r:id="rId22"/>
    <p:sldId id="667" r:id="rId23"/>
    <p:sldId id="668" r:id="rId24"/>
    <p:sldId id="669" r:id="rId25"/>
    <p:sldId id="664" r:id="rId26"/>
    <p:sldId id="665" r:id="rId27"/>
    <p:sldId id="653" r:id="rId28"/>
    <p:sldId id="658" r:id="rId29"/>
    <p:sldId id="654" r:id="rId30"/>
    <p:sldId id="659" r:id="rId31"/>
    <p:sldId id="661" r:id="rId32"/>
    <p:sldId id="660" r:id="rId33"/>
    <p:sldId id="629" r:id="rId34"/>
    <p:sldId id="676" r:id="rId35"/>
    <p:sldId id="677" r:id="rId36"/>
    <p:sldId id="680" r:id="rId37"/>
    <p:sldId id="678" r:id="rId38"/>
    <p:sldId id="679" r:id="rId39"/>
    <p:sldId id="632" r:id="rId40"/>
    <p:sldId id="643" r:id="rId41"/>
    <p:sldId id="644" r:id="rId42"/>
    <p:sldId id="645" r:id="rId43"/>
    <p:sldId id="675" r:id="rId44"/>
    <p:sldId id="636" r:id="rId45"/>
    <p:sldId id="637" r:id="rId46"/>
    <p:sldId id="670" r:id="rId47"/>
    <p:sldId id="671" r:id="rId48"/>
    <p:sldId id="672" r:id="rId49"/>
    <p:sldId id="673" r:id="rId50"/>
    <p:sldId id="649" r:id="rId51"/>
    <p:sldId id="650" r:id="rId52"/>
    <p:sldId id="651" r:id="rId53"/>
    <p:sldId id="652" r:id="rId54"/>
  </p:sldIdLst>
  <p:sldSz cx="9144000" cy="6858000" type="screen4x3"/>
  <p:notesSz cx="6858000" cy="9144000"/>
  <p:defaultTextStyle>
    <a:defPPr>
      <a:defRPr lang="ja-JP"/>
    </a:defPPr>
    <a:lvl1pPr algn="ctr" rtl="0" fontAlgn="base">
      <a:spcBef>
        <a:spcPct val="0"/>
      </a:spcBef>
      <a:spcAft>
        <a:spcPct val="0"/>
      </a:spcAft>
      <a:defRPr kumimoji="1" kern="1200">
        <a:solidFill>
          <a:schemeClr val="tx1"/>
        </a:solidFill>
        <a:latin typeface="Tahoma" pitchFamily="34" charset="0"/>
        <a:ea typeface="ＭＳ Ｐゴシック" charset="-128"/>
        <a:cs typeface="+mn-cs"/>
      </a:defRPr>
    </a:lvl1pPr>
    <a:lvl2pPr marL="457200" algn="ctr" rtl="0" fontAlgn="base">
      <a:spcBef>
        <a:spcPct val="0"/>
      </a:spcBef>
      <a:spcAft>
        <a:spcPct val="0"/>
      </a:spcAft>
      <a:defRPr kumimoji="1" kern="1200">
        <a:solidFill>
          <a:schemeClr val="tx1"/>
        </a:solidFill>
        <a:latin typeface="Tahoma" pitchFamily="34" charset="0"/>
        <a:ea typeface="ＭＳ Ｐゴシック" charset="-128"/>
        <a:cs typeface="+mn-cs"/>
      </a:defRPr>
    </a:lvl2pPr>
    <a:lvl3pPr marL="914400" algn="ctr" rtl="0" fontAlgn="base">
      <a:spcBef>
        <a:spcPct val="0"/>
      </a:spcBef>
      <a:spcAft>
        <a:spcPct val="0"/>
      </a:spcAft>
      <a:defRPr kumimoji="1" kern="1200">
        <a:solidFill>
          <a:schemeClr val="tx1"/>
        </a:solidFill>
        <a:latin typeface="Tahoma" pitchFamily="34" charset="0"/>
        <a:ea typeface="ＭＳ Ｐゴシック" charset="-128"/>
        <a:cs typeface="+mn-cs"/>
      </a:defRPr>
    </a:lvl3pPr>
    <a:lvl4pPr marL="1371600" algn="ctr" rtl="0" fontAlgn="base">
      <a:spcBef>
        <a:spcPct val="0"/>
      </a:spcBef>
      <a:spcAft>
        <a:spcPct val="0"/>
      </a:spcAft>
      <a:defRPr kumimoji="1" kern="1200">
        <a:solidFill>
          <a:schemeClr val="tx1"/>
        </a:solidFill>
        <a:latin typeface="Tahoma" pitchFamily="34" charset="0"/>
        <a:ea typeface="ＭＳ Ｐゴシック" charset="-128"/>
        <a:cs typeface="+mn-cs"/>
      </a:defRPr>
    </a:lvl4pPr>
    <a:lvl5pPr marL="1828800" algn="ctr" rtl="0" fontAlgn="base">
      <a:spcBef>
        <a:spcPct val="0"/>
      </a:spcBef>
      <a:spcAft>
        <a:spcPct val="0"/>
      </a:spcAft>
      <a:defRPr kumimoji="1" kern="1200">
        <a:solidFill>
          <a:schemeClr val="tx1"/>
        </a:solidFill>
        <a:latin typeface="Tahoma" pitchFamily="34" charset="0"/>
        <a:ea typeface="ＭＳ Ｐゴシック" charset="-128"/>
        <a:cs typeface="+mn-cs"/>
      </a:defRPr>
    </a:lvl5pPr>
    <a:lvl6pPr marL="2286000" algn="l" defTabSz="914400" rtl="0" eaLnBrk="1" latinLnBrk="0" hangingPunct="1">
      <a:defRPr kumimoji="1" kern="1200">
        <a:solidFill>
          <a:schemeClr val="tx1"/>
        </a:solidFill>
        <a:latin typeface="Tahoma" pitchFamily="34" charset="0"/>
        <a:ea typeface="ＭＳ Ｐゴシック" charset="-128"/>
        <a:cs typeface="+mn-cs"/>
      </a:defRPr>
    </a:lvl6pPr>
    <a:lvl7pPr marL="2743200" algn="l" defTabSz="914400" rtl="0" eaLnBrk="1" latinLnBrk="0" hangingPunct="1">
      <a:defRPr kumimoji="1" kern="1200">
        <a:solidFill>
          <a:schemeClr val="tx1"/>
        </a:solidFill>
        <a:latin typeface="Tahoma" pitchFamily="34" charset="0"/>
        <a:ea typeface="ＭＳ Ｐゴシック" charset="-128"/>
        <a:cs typeface="+mn-cs"/>
      </a:defRPr>
    </a:lvl7pPr>
    <a:lvl8pPr marL="3200400" algn="l" defTabSz="914400" rtl="0" eaLnBrk="1" latinLnBrk="0" hangingPunct="1">
      <a:defRPr kumimoji="1" kern="1200">
        <a:solidFill>
          <a:schemeClr val="tx1"/>
        </a:solidFill>
        <a:latin typeface="Tahoma" pitchFamily="34" charset="0"/>
        <a:ea typeface="ＭＳ Ｐゴシック" charset="-128"/>
        <a:cs typeface="+mn-cs"/>
      </a:defRPr>
    </a:lvl8pPr>
    <a:lvl9pPr marL="3657600" algn="l" defTabSz="914400" rtl="0" eaLnBrk="1" latinLnBrk="0" hangingPunct="1">
      <a:defRPr kumimoji="1" kern="1200">
        <a:solidFill>
          <a:schemeClr val="tx1"/>
        </a:solidFill>
        <a:latin typeface="Tahoma"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00"/>
    <a:srgbClr val="0000FF"/>
    <a:srgbClr val="FF0000"/>
    <a:srgbClr val="FF9900"/>
    <a:srgbClr val="99CCFF"/>
    <a:srgbClr val="CC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99654" autoAdjust="0"/>
  </p:normalViewPr>
  <p:slideViewPr>
    <p:cSldViewPr snapToGrid="0">
      <p:cViewPr varScale="1">
        <p:scale>
          <a:sx n="116" d="100"/>
          <a:sy n="116" d="100"/>
        </p:scale>
        <p:origin x="-1962" y="-96"/>
      </p:cViewPr>
      <p:guideLst>
        <p:guide orient="horz" pos="105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7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ja-JP"/>
          </a:p>
        </p:txBody>
      </p:sp>
      <p:sp>
        <p:nvSpPr>
          <p:cNvPr id="50790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50790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ja-JP"/>
          </a:p>
        </p:txBody>
      </p:sp>
      <p:sp>
        <p:nvSpPr>
          <p:cNvPr id="50790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6B7BF5F-2423-4F95-83FB-B60F449FD74A}" type="slidenum">
              <a:rPr lang="en-US" altLang="ja-JP"/>
              <a:pPr>
                <a:defRPr/>
              </a:pPr>
              <a:t>‹#›</a:t>
            </a:fld>
            <a:endParaRPr lang="en-US" altLang="ja-JP"/>
          </a:p>
        </p:txBody>
      </p:sp>
    </p:spTree>
    <p:extLst>
      <p:ext uri="{BB962C8B-B14F-4D97-AF65-F5344CB8AC3E}">
        <p14:creationId xmlns:p14="http://schemas.microsoft.com/office/powerpoint/2010/main" val="3402023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ja-JP"/>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ja-JP"/>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F7AF511-485D-4E9D-9DF4-4A2C8377BD8B}" type="slidenum">
              <a:rPr lang="en-US" altLang="ja-JP"/>
              <a:pPr>
                <a:defRPr/>
              </a:pPr>
              <a:t>‹#›</a:t>
            </a:fld>
            <a:endParaRPr lang="en-US" altLang="ja-JP"/>
          </a:p>
        </p:txBody>
      </p:sp>
    </p:spTree>
    <p:extLst>
      <p:ext uri="{BB962C8B-B14F-4D97-AF65-F5344CB8AC3E}">
        <p14:creationId xmlns:p14="http://schemas.microsoft.com/office/powerpoint/2010/main" val="3594725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3" name="Group 2"/>
          <p:cNvGrpSpPr>
            <a:grpSpLocks/>
          </p:cNvGrpSpPr>
          <p:nvPr/>
        </p:nvGrpSpPr>
        <p:grpSpPr bwMode="auto">
          <a:xfrm>
            <a:off x="76200" y="2438400"/>
            <a:ext cx="9009063" cy="1052513"/>
            <a:chOff x="0" y="1536"/>
            <a:chExt cx="5675" cy="663"/>
          </a:xfrm>
        </p:grpSpPr>
        <p:grpSp>
          <p:nvGrpSpPr>
            <p:cNvPr id="4" name="Group 3"/>
            <p:cNvGrpSpPr>
              <a:grpSpLocks/>
            </p:cNvGrpSpPr>
            <p:nvPr/>
          </p:nvGrpSpPr>
          <p:grpSpPr bwMode="auto">
            <a:xfrm>
              <a:off x="183" y="1604"/>
              <a:ext cx="448" cy="299"/>
              <a:chOff x="720" y="336"/>
              <a:chExt cx="624" cy="432"/>
            </a:xfrm>
          </p:grpSpPr>
          <p:sp>
            <p:nvSpPr>
              <p:cNvPr id="11"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12"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grpSp>
        <p:grpSp>
          <p:nvGrpSpPr>
            <p:cNvPr id="5" name="Group 6"/>
            <p:cNvGrpSpPr>
              <a:grpSpLocks/>
            </p:cNvGrpSpPr>
            <p:nvPr/>
          </p:nvGrpSpPr>
          <p:grpSpPr bwMode="auto">
            <a:xfrm>
              <a:off x="261" y="1870"/>
              <a:ext cx="465" cy="299"/>
              <a:chOff x="912" y="2640"/>
              <a:chExt cx="672" cy="432"/>
            </a:xfrm>
          </p:grpSpPr>
          <p:sp>
            <p:nvSpPr>
              <p:cNvPr id="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1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grpSp>
        <p:sp>
          <p:nvSpPr>
            <p:cNvPr id="6"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7"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grpSp>
      <p:sp>
        <p:nvSpPr>
          <p:cNvPr id="13" name="Rectangle 20"/>
          <p:cNvSpPr>
            <a:spLocks noChangeArrowheads="1"/>
          </p:cNvSpPr>
          <p:nvPr userDrawn="1"/>
        </p:nvSpPr>
        <p:spPr bwMode="auto">
          <a:xfrm>
            <a:off x="12700" y="6389688"/>
            <a:ext cx="9105900" cy="45561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317452" name="Rectangle 12"/>
          <p:cNvSpPr>
            <a:spLocks noGrp="1" noChangeArrowheads="1"/>
          </p:cNvSpPr>
          <p:nvPr>
            <p:ph type="ctrTitle"/>
          </p:nvPr>
        </p:nvSpPr>
        <p:spPr>
          <a:xfrm>
            <a:off x="1143000" y="2514600"/>
            <a:ext cx="7086600" cy="701675"/>
          </a:xfrm>
        </p:spPr>
        <p:txBody>
          <a:bodyPr anchor="b"/>
          <a:lstStyle>
            <a:lvl1pPr algn="ctr">
              <a:defRPr kumimoji="0" sz="4000"/>
            </a:lvl1pPr>
          </a:lstStyle>
          <a:p>
            <a:pPr lvl="0"/>
            <a:endParaRPr lang="ja-JP" altLang="ja-JP" noProof="0" smtClean="0"/>
          </a:p>
        </p:txBody>
      </p:sp>
      <p:sp>
        <p:nvSpPr>
          <p:cNvPr id="18" name="Rectangle 25"/>
          <p:cNvSpPr>
            <a:spLocks noChangeArrowheads="1"/>
          </p:cNvSpPr>
          <p:nvPr userDrawn="1"/>
        </p:nvSpPr>
        <p:spPr bwMode="auto">
          <a:xfrm>
            <a:off x="76200" y="6478588"/>
            <a:ext cx="5215880" cy="304800"/>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000">
                <a:solidFill>
                  <a:schemeClr val="tx1"/>
                </a:solidFill>
                <a:latin typeface="Tahoma" pitchFamily="34" charset="0"/>
                <a:ea typeface="ＭＳ Ｐゴシック" pitchFamily="50" charset="-128"/>
              </a:defRPr>
            </a:lvl1pPr>
            <a:lvl2pPr marL="742950" indent="-285750" eaLnBrk="0" hangingPunct="0">
              <a:defRPr kumimoji="1" sz="2000">
                <a:solidFill>
                  <a:schemeClr val="tx1"/>
                </a:solidFill>
                <a:latin typeface="Tahoma" pitchFamily="34" charset="0"/>
                <a:ea typeface="ＭＳ Ｐゴシック" pitchFamily="50" charset="-128"/>
              </a:defRPr>
            </a:lvl2pPr>
            <a:lvl3pPr marL="1143000" indent="-228600" eaLnBrk="0" hangingPunct="0">
              <a:defRPr kumimoji="1" sz="2000">
                <a:solidFill>
                  <a:schemeClr val="tx1"/>
                </a:solidFill>
                <a:latin typeface="Tahoma" pitchFamily="34" charset="0"/>
                <a:ea typeface="ＭＳ Ｐゴシック" pitchFamily="50" charset="-128"/>
              </a:defRPr>
            </a:lvl3pPr>
            <a:lvl4pPr marL="1600200" indent="-228600" eaLnBrk="0" hangingPunct="0">
              <a:defRPr kumimoji="1" sz="2000">
                <a:solidFill>
                  <a:schemeClr val="tx1"/>
                </a:solidFill>
                <a:latin typeface="Tahoma" pitchFamily="34" charset="0"/>
                <a:ea typeface="ＭＳ Ｐゴシック" pitchFamily="50" charset="-128"/>
              </a:defRPr>
            </a:lvl4pPr>
            <a:lvl5pPr marL="2057400" indent="-228600" eaLnBrk="0" hangingPunct="0">
              <a:defRPr kumimoji="1" sz="2000">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9pPr>
          </a:lstStyle>
          <a:p>
            <a:pPr eaLnBrk="1" hangingPunct="1">
              <a:defRPr/>
            </a:pPr>
            <a:r>
              <a:rPr lang="en-US" altLang="ja-JP" sz="1400" i="1" smtClean="0">
                <a:solidFill>
                  <a:schemeClr val="bg1"/>
                </a:solidFill>
                <a:latin typeface="Times New Roman" pitchFamily="18" charset="0"/>
              </a:rPr>
              <a:t>Confidential</a:t>
            </a:r>
          </a:p>
        </p:txBody>
      </p:sp>
      <p:pic>
        <p:nvPicPr>
          <p:cNvPr id="19" name="Picture 5" descr="W:\経営管理部\400.広報\006.会社統合実務\080.ロゴ\03.AISIN SOFTWARE ロゴ\03.アイシンロゴ＋社名ロゴ（和文）\01.【CMYK】AISINSOFTWARE_CIS_J ※C100％_印刷物用\AISIN_SOFTWARE(横)和文_CMY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64088" y="6553810"/>
            <a:ext cx="3138388" cy="16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59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22077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3075" y="334963"/>
            <a:ext cx="2120900" cy="5791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334963"/>
            <a:ext cx="6213475" cy="5791200"/>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10045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1600200"/>
            <a:ext cx="8229600" cy="4525963"/>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13785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160494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5983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20133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228921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85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15276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393158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2603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27" name="Rectangle 3"/>
          <p:cNvSpPr>
            <a:spLocks noChangeArrowheads="1"/>
          </p:cNvSpPr>
          <p:nvPr/>
        </p:nvSpPr>
        <p:spPr bwMode="ltGray">
          <a:xfrm>
            <a:off x="800100" y="2603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28" name="Rectangle 4"/>
          <p:cNvSpPr>
            <a:spLocks noChangeArrowheads="1"/>
          </p:cNvSpPr>
          <p:nvPr/>
        </p:nvSpPr>
        <p:spPr bwMode="ltGray">
          <a:xfrm>
            <a:off x="541338" y="6826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29" name="Rectangle 5"/>
          <p:cNvSpPr>
            <a:spLocks noChangeArrowheads="1"/>
          </p:cNvSpPr>
          <p:nvPr/>
        </p:nvSpPr>
        <p:spPr bwMode="ltGray">
          <a:xfrm>
            <a:off x="911225" y="6826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30" name="Rectangle 6"/>
          <p:cNvSpPr>
            <a:spLocks noChangeArrowheads="1"/>
          </p:cNvSpPr>
          <p:nvPr/>
        </p:nvSpPr>
        <p:spPr bwMode="ltGray">
          <a:xfrm>
            <a:off x="127000" y="6096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31" name="Rectangle 7"/>
          <p:cNvSpPr>
            <a:spLocks noChangeArrowheads="1"/>
          </p:cNvSpPr>
          <p:nvPr/>
        </p:nvSpPr>
        <p:spPr bwMode="gray">
          <a:xfrm>
            <a:off x="762000" y="1524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32" name="Rectangle 8"/>
          <p:cNvSpPr>
            <a:spLocks noChangeArrowheads="1"/>
          </p:cNvSpPr>
          <p:nvPr/>
        </p:nvSpPr>
        <p:spPr bwMode="gray">
          <a:xfrm>
            <a:off x="442913" y="9429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33" name="Rectangle 9"/>
          <p:cNvSpPr>
            <a:spLocks noGrp="1" noChangeArrowheads="1"/>
          </p:cNvSpPr>
          <p:nvPr>
            <p:ph type="title"/>
          </p:nvPr>
        </p:nvSpPr>
        <p:spPr bwMode="auto">
          <a:xfrm>
            <a:off x="1150938" y="334963"/>
            <a:ext cx="7793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ja-JP" altLang="en-US" smtClean="0"/>
              <a:t>マスタ タイトルの書式設定</a:t>
            </a:r>
          </a:p>
        </p:txBody>
      </p:sp>
      <p:sp>
        <p:nvSpPr>
          <p:cNvPr id="1034" name="Rectangle 24"/>
          <p:cNvSpPr>
            <a:spLocks noChangeArrowheads="1"/>
          </p:cNvSpPr>
          <p:nvPr userDrawn="1"/>
        </p:nvSpPr>
        <p:spPr bwMode="auto">
          <a:xfrm>
            <a:off x="12700" y="6389688"/>
            <a:ext cx="9105900" cy="45561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15" name="Rectangle 25"/>
          <p:cNvSpPr>
            <a:spLocks noChangeArrowheads="1"/>
          </p:cNvSpPr>
          <p:nvPr userDrawn="1"/>
        </p:nvSpPr>
        <p:spPr bwMode="auto">
          <a:xfrm>
            <a:off x="76200" y="6478588"/>
            <a:ext cx="5215880" cy="304800"/>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000">
                <a:solidFill>
                  <a:schemeClr val="tx1"/>
                </a:solidFill>
                <a:latin typeface="Tahoma" pitchFamily="34" charset="0"/>
                <a:ea typeface="ＭＳ Ｐゴシック" pitchFamily="50" charset="-128"/>
              </a:defRPr>
            </a:lvl1pPr>
            <a:lvl2pPr marL="742950" indent="-285750" eaLnBrk="0" hangingPunct="0">
              <a:defRPr kumimoji="1" sz="2000">
                <a:solidFill>
                  <a:schemeClr val="tx1"/>
                </a:solidFill>
                <a:latin typeface="Tahoma" pitchFamily="34" charset="0"/>
                <a:ea typeface="ＭＳ Ｐゴシック" pitchFamily="50" charset="-128"/>
              </a:defRPr>
            </a:lvl2pPr>
            <a:lvl3pPr marL="1143000" indent="-228600" eaLnBrk="0" hangingPunct="0">
              <a:defRPr kumimoji="1" sz="2000">
                <a:solidFill>
                  <a:schemeClr val="tx1"/>
                </a:solidFill>
                <a:latin typeface="Tahoma" pitchFamily="34" charset="0"/>
                <a:ea typeface="ＭＳ Ｐゴシック" pitchFamily="50" charset="-128"/>
              </a:defRPr>
            </a:lvl3pPr>
            <a:lvl4pPr marL="1600200" indent="-228600" eaLnBrk="0" hangingPunct="0">
              <a:defRPr kumimoji="1" sz="2000">
                <a:solidFill>
                  <a:schemeClr val="tx1"/>
                </a:solidFill>
                <a:latin typeface="Tahoma" pitchFamily="34" charset="0"/>
                <a:ea typeface="ＭＳ Ｐゴシック" pitchFamily="50" charset="-128"/>
              </a:defRPr>
            </a:lvl4pPr>
            <a:lvl5pPr marL="2057400" indent="-228600" eaLnBrk="0" hangingPunct="0">
              <a:defRPr kumimoji="1" sz="2000">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9pPr>
          </a:lstStyle>
          <a:p>
            <a:pPr algn="l" eaLnBrk="1" hangingPunct="1">
              <a:defRPr/>
            </a:pPr>
            <a:r>
              <a:rPr lang="en-US" altLang="ja-JP" sz="1400" i="1" dirty="0" smtClean="0">
                <a:solidFill>
                  <a:schemeClr val="bg1"/>
                </a:solidFill>
                <a:latin typeface="Times New Roman" pitchFamily="18" charset="0"/>
              </a:rPr>
              <a:t>Confidential</a:t>
            </a:r>
          </a:p>
        </p:txBody>
      </p:sp>
      <p:pic>
        <p:nvPicPr>
          <p:cNvPr id="16" name="Picture 5" descr="W:\経営管理部\400.広報\006.会社統合実務\080.ロゴ\03.AISIN SOFTWARE ロゴ\03.アイシンロゴ＋社名ロゴ（和文）\01.【CMYK】AISINSOFTWARE_CIS_J ※C100％_印刷物用\AISIN_SOFTWARE(横)和文_CMYK.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364088" y="6553810"/>
            <a:ext cx="3138388" cy="16263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eaLnBrk="0" fontAlgn="base" hangingPunct="0">
        <a:spcBef>
          <a:spcPct val="0"/>
        </a:spcBef>
        <a:spcAft>
          <a:spcPct val="0"/>
        </a:spcAft>
        <a:defRPr kumimoji="1" sz="3200">
          <a:solidFill>
            <a:schemeClr val="tx1"/>
          </a:solidFill>
          <a:latin typeface="+mj-lt"/>
          <a:ea typeface="+mj-ea"/>
          <a:cs typeface="+mj-cs"/>
        </a:defRPr>
      </a:lvl1pPr>
      <a:lvl2pPr algn="l" rtl="0" eaLnBrk="0" fontAlgn="base" hangingPunct="0">
        <a:spcBef>
          <a:spcPct val="0"/>
        </a:spcBef>
        <a:spcAft>
          <a:spcPct val="0"/>
        </a:spcAft>
        <a:defRPr kumimoji="1" sz="3200">
          <a:solidFill>
            <a:schemeClr val="tx1"/>
          </a:solidFill>
          <a:latin typeface="Tahoma" pitchFamily="34" charset="0"/>
          <a:ea typeface="ＭＳ Ｐゴシック" charset="-128"/>
        </a:defRPr>
      </a:lvl2pPr>
      <a:lvl3pPr algn="l" rtl="0" eaLnBrk="0" fontAlgn="base" hangingPunct="0">
        <a:spcBef>
          <a:spcPct val="0"/>
        </a:spcBef>
        <a:spcAft>
          <a:spcPct val="0"/>
        </a:spcAft>
        <a:defRPr kumimoji="1" sz="3200">
          <a:solidFill>
            <a:schemeClr val="tx1"/>
          </a:solidFill>
          <a:latin typeface="Tahoma" pitchFamily="34" charset="0"/>
          <a:ea typeface="ＭＳ Ｐゴシック" charset="-128"/>
        </a:defRPr>
      </a:lvl3pPr>
      <a:lvl4pPr algn="l" rtl="0" eaLnBrk="0" fontAlgn="base" hangingPunct="0">
        <a:spcBef>
          <a:spcPct val="0"/>
        </a:spcBef>
        <a:spcAft>
          <a:spcPct val="0"/>
        </a:spcAft>
        <a:defRPr kumimoji="1" sz="3200">
          <a:solidFill>
            <a:schemeClr val="tx1"/>
          </a:solidFill>
          <a:latin typeface="Tahoma" pitchFamily="34" charset="0"/>
          <a:ea typeface="ＭＳ Ｐゴシック" charset="-128"/>
        </a:defRPr>
      </a:lvl4pPr>
      <a:lvl5pPr algn="l" rtl="0" eaLnBrk="0" fontAlgn="base" hangingPunct="0">
        <a:spcBef>
          <a:spcPct val="0"/>
        </a:spcBef>
        <a:spcAft>
          <a:spcPct val="0"/>
        </a:spcAft>
        <a:defRPr kumimoji="1" sz="3200">
          <a:solidFill>
            <a:schemeClr val="tx1"/>
          </a:solidFill>
          <a:latin typeface="Tahoma" pitchFamily="34" charset="0"/>
          <a:ea typeface="ＭＳ Ｐゴシック" charset="-128"/>
        </a:defRPr>
      </a:lvl5pPr>
      <a:lvl6pPr marL="457200" algn="l" rtl="0" fontAlgn="base">
        <a:spcBef>
          <a:spcPct val="0"/>
        </a:spcBef>
        <a:spcAft>
          <a:spcPct val="0"/>
        </a:spcAft>
        <a:defRPr kumimoji="1" sz="3200">
          <a:solidFill>
            <a:schemeClr val="tx1"/>
          </a:solidFill>
          <a:latin typeface="Tahoma" pitchFamily="34" charset="0"/>
          <a:ea typeface="ＭＳ Ｐゴシック" charset="-128"/>
        </a:defRPr>
      </a:lvl6pPr>
      <a:lvl7pPr marL="914400" algn="l" rtl="0" fontAlgn="base">
        <a:spcBef>
          <a:spcPct val="0"/>
        </a:spcBef>
        <a:spcAft>
          <a:spcPct val="0"/>
        </a:spcAft>
        <a:defRPr kumimoji="1" sz="3200">
          <a:solidFill>
            <a:schemeClr val="tx1"/>
          </a:solidFill>
          <a:latin typeface="Tahoma" pitchFamily="34" charset="0"/>
          <a:ea typeface="ＭＳ Ｐゴシック" charset="-128"/>
        </a:defRPr>
      </a:lvl7pPr>
      <a:lvl8pPr marL="1371600" algn="l" rtl="0" fontAlgn="base">
        <a:spcBef>
          <a:spcPct val="0"/>
        </a:spcBef>
        <a:spcAft>
          <a:spcPct val="0"/>
        </a:spcAft>
        <a:defRPr kumimoji="1" sz="3200">
          <a:solidFill>
            <a:schemeClr val="tx1"/>
          </a:solidFill>
          <a:latin typeface="Tahoma" pitchFamily="34" charset="0"/>
          <a:ea typeface="ＭＳ Ｐゴシック" charset="-128"/>
        </a:defRPr>
      </a:lvl8pPr>
      <a:lvl9pPr marL="1828800" algn="l" rtl="0" fontAlgn="base">
        <a:spcBef>
          <a:spcPct val="0"/>
        </a:spcBef>
        <a:spcAft>
          <a:spcPct val="0"/>
        </a:spcAft>
        <a:defRPr kumimoji="1" sz="3200">
          <a:solidFill>
            <a:schemeClr val="tx1"/>
          </a:solidFill>
          <a:latin typeface="Tahoma" pitchFamily="34" charset="0"/>
          <a:ea typeface="ＭＳ Ｐゴシック" charset="-128"/>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調査結果</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ts val="3000"/>
              </a:lnSpc>
              <a:buFont typeface="Wingdings" pitchFamily="2" charset="2"/>
              <a:buNone/>
            </a:pPr>
            <a:r>
              <a:rPr lang="ja-JP" altLang="en-US" sz="2000" dirty="0" smtClean="0"/>
              <a:t>１．サブシステムのパラメータの変化</a:t>
            </a:r>
            <a:endParaRPr lang="en-US" altLang="ja-JP" sz="2000" dirty="0" smtClean="0"/>
          </a:p>
          <a:p>
            <a:pPr eaLnBrk="1" hangingPunct="1">
              <a:lnSpc>
                <a:spcPts val="3000"/>
              </a:lnSpc>
              <a:buFont typeface="Wingdings" pitchFamily="2" charset="2"/>
              <a:buNone/>
            </a:pPr>
            <a:r>
              <a:rPr lang="ja-JP" altLang="en-US" sz="2000" dirty="0"/>
              <a:t>２</a:t>
            </a:r>
            <a:r>
              <a:rPr lang="ja-JP" altLang="en-US" sz="2000" dirty="0" smtClean="0"/>
              <a:t>．編集</a:t>
            </a:r>
            <a:r>
              <a:rPr lang="en-US" altLang="ja-JP" sz="2000" dirty="0" smtClean="0"/>
              <a:t>(</a:t>
            </a:r>
            <a:r>
              <a:rPr lang="ja-JP" altLang="en-US" sz="2000" dirty="0" smtClean="0"/>
              <a:t>ロック・保存</a:t>
            </a:r>
            <a:r>
              <a:rPr lang="en-US" altLang="ja-JP" sz="2000" dirty="0" smtClean="0"/>
              <a:t>)</a:t>
            </a:r>
          </a:p>
          <a:p>
            <a:pPr eaLnBrk="1" hangingPunct="1">
              <a:lnSpc>
                <a:spcPts val="3000"/>
              </a:lnSpc>
              <a:buFont typeface="Wingdings" pitchFamily="2" charset="2"/>
              <a:buNone/>
            </a:pPr>
            <a:r>
              <a:rPr lang="ja-JP" altLang="en-US" sz="2000" dirty="0" smtClean="0"/>
              <a:t>３．サブシステム参照ブロックの設定値</a:t>
            </a:r>
            <a:endParaRPr lang="en-US" altLang="ja-JP" sz="2000" dirty="0" smtClean="0"/>
          </a:p>
          <a:p>
            <a:pPr eaLnBrk="1" hangingPunct="1">
              <a:lnSpc>
                <a:spcPts val="3000"/>
              </a:lnSpc>
              <a:buFont typeface="Wingdings" pitchFamily="2" charset="2"/>
              <a:buNone/>
            </a:pPr>
            <a:r>
              <a:rPr lang="ja-JP" altLang="en-US" sz="2000" dirty="0"/>
              <a:t>４</a:t>
            </a:r>
            <a:r>
              <a:rPr lang="ja-JP" altLang="en-US" sz="2000" dirty="0" smtClean="0"/>
              <a:t>．サブシステムから参照へ直接変換</a:t>
            </a:r>
            <a:endParaRPr lang="en-US" altLang="ja-JP" sz="2000" dirty="0" smtClean="0"/>
          </a:p>
          <a:p>
            <a:pPr eaLnBrk="1" hangingPunct="1">
              <a:lnSpc>
                <a:spcPts val="3000"/>
              </a:lnSpc>
              <a:buFont typeface="Wingdings" pitchFamily="2" charset="2"/>
              <a:buNone/>
            </a:pPr>
            <a:r>
              <a:rPr lang="ja-JP" altLang="en-US" sz="2000" dirty="0"/>
              <a:t>５</a:t>
            </a:r>
            <a:r>
              <a:rPr lang="ja-JP" altLang="en-US" sz="2000" dirty="0" smtClean="0"/>
              <a:t>．</a:t>
            </a:r>
            <a:r>
              <a:rPr lang="ja-JP" altLang="en-US" sz="2000" dirty="0" smtClean="0"/>
              <a:t>マスク</a:t>
            </a:r>
            <a:endParaRPr lang="en-US" altLang="ja-JP" sz="2000" dirty="0" smtClean="0"/>
          </a:p>
          <a:p>
            <a:pPr eaLnBrk="1" hangingPunct="1">
              <a:lnSpc>
                <a:spcPts val="3000"/>
              </a:lnSpc>
              <a:buFont typeface="Wingdings" pitchFamily="2" charset="2"/>
              <a:buNone/>
            </a:pPr>
            <a:r>
              <a:rPr lang="ja-JP" altLang="en-US" sz="2000" dirty="0"/>
              <a:t>６</a:t>
            </a:r>
            <a:r>
              <a:rPr lang="ja-JP" altLang="en-US" sz="2000" dirty="0" smtClean="0"/>
              <a:t>．</a:t>
            </a:r>
            <a:r>
              <a:rPr lang="ja-JP" altLang="en-US" sz="2000" dirty="0" smtClean="0"/>
              <a:t>変換・展開</a:t>
            </a:r>
            <a:endParaRPr lang="en-US" altLang="ja-JP" sz="2000" dirty="0" smtClean="0"/>
          </a:p>
          <a:p>
            <a:pPr eaLnBrk="1" hangingPunct="1">
              <a:lnSpc>
                <a:spcPts val="3000"/>
              </a:lnSpc>
              <a:buFont typeface="Wingdings" pitchFamily="2" charset="2"/>
              <a:buNone/>
            </a:pPr>
            <a:r>
              <a:rPr lang="ja-JP" altLang="en-US" sz="2000" dirty="0" smtClean="0"/>
              <a:t>７．</a:t>
            </a:r>
            <a:r>
              <a:rPr lang="ja-JP" altLang="en-US" sz="2000" dirty="0" smtClean="0"/>
              <a:t>ライブラリ化</a:t>
            </a:r>
            <a:endParaRPr lang="en-US" altLang="ja-JP" sz="2000" dirty="0" smtClean="0"/>
          </a:p>
          <a:p>
            <a:pPr eaLnBrk="1" hangingPunct="1">
              <a:lnSpc>
                <a:spcPts val="3000"/>
              </a:lnSpc>
              <a:buFont typeface="Wingdings" pitchFamily="2" charset="2"/>
              <a:buNone/>
            </a:pPr>
            <a:r>
              <a:rPr lang="ja-JP" altLang="en-US" sz="2000" dirty="0" smtClean="0"/>
              <a:t>８．</a:t>
            </a:r>
            <a:r>
              <a:rPr lang="ja-JP" altLang="en-US" sz="2000" dirty="0" smtClean="0"/>
              <a:t>生成コード</a:t>
            </a:r>
            <a:endParaRPr lang="en-US" altLang="ja-JP" sz="2000" dirty="0" smtClean="0"/>
          </a:p>
          <a:p>
            <a:pPr eaLnBrk="1" hangingPunct="1">
              <a:lnSpc>
                <a:spcPts val="3000"/>
              </a:lnSpc>
              <a:buFont typeface="Wingdings" pitchFamily="2" charset="2"/>
              <a:buNone/>
            </a:pPr>
            <a:r>
              <a:rPr lang="ja-JP" altLang="en-US" sz="2000" dirty="0" smtClean="0"/>
              <a:t>９．</a:t>
            </a:r>
            <a:r>
              <a:rPr lang="en-US" altLang="ja-JP" sz="2000" dirty="0" smtClean="0"/>
              <a:t>SLDV</a:t>
            </a:r>
          </a:p>
          <a:p>
            <a:pPr eaLnBrk="1" hangingPunct="1">
              <a:lnSpc>
                <a:spcPts val="3000"/>
              </a:lnSpc>
              <a:buFont typeface="Wingdings" pitchFamily="2" charset="2"/>
              <a:buNone/>
            </a:pPr>
            <a:r>
              <a:rPr lang="ja-JP" altLang="en-US" sz="2000" dirty="0" smtClean="0"/>
              <a:t>１０．</a:t>
            </a:r>
            <a:r>
              <a:rPr lang="ja-JP" altLang="en-US" sz="2000" dirty="0" smtClean="0"/>
              <a:t>ダウングレード</a:t>
            </a:r>
            <a:endParaRPr lang="en-US" altLang="ja-JP" sz="2000" dirty="0" smtClean="0"/>
          </a:p>
          <a:p>
            <a:pPr eaLnBrk="1" hangingPunct="1">
              <a:lnSpc>
                <a:spcPts val="3000"/>
              </a:lnSpc>
              <a:buFont typeface="Wingdings" pitchFamily="2" charset="2"/>
              <a:buNone/>
            </a:pPr>
            <a:r>
              <a:rPr lang="ja-JP" altLang="en-US" sz="2000" dirty="0" smtClean="0"/>
              <a:t>１１．</a:t>
            </a:r>
            <a:r>
              <a:rPr lang="ja-JP" altLang="en-US" sz="2000" dirty="0" smtClean="0"/>
              <a:t>所感</a:t>
            </a:r>
          </a:p>
        </p:txBody>
      </p:sp>
    </p:spTree>
    <p:extLst>
      <p:ext uri="{BB962C8B-B14F-4D97-AF65-F5344CB8AC3E}">
        <p14:creationId xmlns:p14="http://schemas.microsoft.com/office/powerpoint/2010/main" val="3260470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サブシステム参照ブロックの設定値</a:t>
            </a:r>
            <a:endParaRPr lang="en-US" altLang="ja-JP" sz="3600" dirty="0" smtClean="0"/>
          </a:p>
        </p:txBody>
      </p:sp>
    </p:spTree>
    <p:extLst>
      <p:ext uri="{BB962C8B-B14F-4D97-AF65-F5344CB8AC3E}">
        <p14:creationId xmlns:p14="http://schemas.microsoft.com/office/powerpoint/2010/main" val="211429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en-US" altLang="ja-JP" sz="2000" dirty="0" err="1"/>
              <a:t>SubsystemReference</a:t>
            </a:r>
            <a:r>
              <a:rPr lang="ja-JP" altLang="en-US" sz="2000" dirty="0"/>
              <a:t>ブロックの操作</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err="1" smtClean="0"/>
              <a:t>SubsystemReference</a:t>
            </a:r>
            <a:r>
              <a:rPr lang="ja-JP" altLang="en-US" sz="2000" dirty="0" smtClean="0"/>
              <a:t>ブロックのサブシステム参照タブを見ると参照というボタンがある</a:t>
            </a:r>
            <a:r>
              <a:rPr lang="ja-JP" altLang="en-US" sz="2000" dirty="0" smtClean="0"/>
              <a:t>。</a:t>
            </a:r>
            <a:endParaRPr lang="en-US" altLang="ja-JP" sz="2000" dirty="0"/>
          </a:p>
          <a:p>
            <a:pPr eaLnBrk="1" hangingPunct="1">
              <a:lnSpc>
                <a:spcPct val="80000"/>
              </a:lnSpc>
              <a:buFont typeface="Wingdings" pitchFamily="2" charset="2"/>
              <a:buNone/>
            </a:pPr>
            <a:r>
              <a:rPr lang="ja-JP" altLang="en-US" sz="2000" dirty="0" smtClean="0"/>
              <a:t>押すとファイル選択</a:t>
            </a:r>
            <a:r>
              <a:rPr lang="en-US" altLang="ja-JP" sz="2000" dirty="0" smtClean="0"/>
              <a:t>UI</a:t>
            </a:r>
            <a:r>
              <a:rPr lang="ja-JP" altLang="en-US" sz="2000" dirty="0" smtClean="0"/>
              <a:t>が立ち上がるが、そこでサブシステム参照のモデルを選択しても反映がされない</a:t>
            </a:r>
            <a:r>
              <a:rPr lang="ja-JP" altLang="en-US" sz="2000" dirty="0" smtClean="0"/>
              <a:t>。</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                                                             </a:t>
            </a:r>
            <a:r>
              <a:rPr lang="ja-JP" altLang="en-US" sz="2000" dirty="0" smtClean="0"/>
              <a:t>・選択</a:t>
            </a:r>
            <a:r>
              <a:rPr lang="en-US" altLang="ja-JP" sz="2000" dirty="0" smtClean="0"/>
              <a:t>UI</a:t>
            </a:r>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サブシステムファイル名の文字入力欄に、直接書き込むとサブシステム参照の設定ができる。</a:t>
            </a:r>
            <a:endParaRPr lang="en-US" altLang="ja-JP" sz="20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07" y="2460271"/>
            <a:ext cx="3644772" cy="321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円/楕円 2"/>
          <p:cNvSpPr/>
          <p:nvPr/>
        </p:nvSpPr>
        <p:spPr bwMode="auto">
          <a:xfrm>
            <a:off x="2932670" y="3605819"/>
            <a:ext cx="634314" cy="535459"/>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990" y="3081905"/>
            <a:ext cx="3616626" cy="1972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815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サブシステムから直接参照のモデルの指定</a:t>
            </a:r>
            <a:endParaRPr lang="en-US" altLang="ja-JP" sz="3600" dirty="0" smtClean="0"/>
          </a:p>
        </p:txBody>
      </p:sp>
    </p:spTree>
    <p:extLst>
      <p:ext uri="{BB962C8B-B14F-4D97-AF65-F5344CB8AC3E}">
        <p14:creationId xmlns:p14="http://schemas.microsoft.com/office/powerpoint/2010/main" val="2070370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サブシステムを既</a:t>
            </a:r>
            <a:r>
              <a:rPr lang="ja-JP" altLang="en-US" sz="2000" dirty="0" smtClean="0">
                <a:latin typeface="ＭＳ Ｐゴシック" charset="-128"/>
              </a:rPr>
              <a:t>にある</a:t>
            </a:r>
            <a:r>
              <a:rPr lang="ja-JP" altLang="en-US" sz="2000" dirty="0">
                <a:latin typeface="ＭＳ Ｐゴシック" charset="-128"/>
              </a:rPr>
              <a:t>サブシステム参照の</a:t>
            </a:r>
            <a:r>
              <a:rPr lang="ja-JP" altLang="en-US" sz="2000" dirty="0" smtClean="0">
                <a:latin typeface="ＭＳ Ｐゴシック" charset="-128"/>
              </a:rPr>
              <a:t>モデルに変換</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smtClean="0"/>
              <a:t>GUI</a:t>
            </a:r>
            <a:r>
              <a:rPr lang="ja-JP" altLang="en-US" sz="2000" dirty="0" smtClean="0"/>
              <a:t>上からサブシステムブロックを直接変換することはできない。</a:t>
            </a:r>
            <a:endParaRPr lang="en-US" altLang="ja-JP" sz="2000" dirty="0" smtClean="0"/>
          </a:p>
          <a:p>
            <a:pPr eaLnBrk="1" hangingPunct="1">
              <a:lnSpc>
                <a:spcPct val="80000"/>
              </a:lnSpc>
              <a:buNone/>
            </a:pPr>
            <a:r>
              <a:rPr lang="ja-JP" altLang="en-US" sz="2000" dirty="0"/>
              <a:t>　</a:t>
            </a:r>
            <a:r>
              <a:rPr lang="ja-JP" altLang="en-US" sz="2000" dirty="0" smtClean="0"/>
              <a:t>→コマンドでなら変換が可能</a:t>
            </a:r>
            <a:r>
              <a:rPr lang="en-US" altLang="ja-JP" sz="2000" dirty="0" smtClean="0"/>
              <a:t>(</a:t>
            </a:r>
            <a:r>
              <a:rPr lang="ja-JP" altLang="en-US" sz="2000" dirty="0" smtClean="0"/>
              <a:t>プロパティ名</a:t>
            </a:r>
            <a:r>
              <a:rPr lang="en-US" altLang="ja-JP" sz="2000" dirty="0"/>
              <a:t>:</a:t>
            </a:r>
            <a:r>
              <a:rPr lang="en-US" altLang="ja-JP" sz="2000" dirty="0" err="1"/>
              <a:t>ReferencedSubsystem</a:t>
            </a:r>
            <a:r>
              <a:rPr lang="en-US" altLang="ja-JP" sz="2000" dirty="0"/>
              <a:t>)</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変換前サブシステムブロック　　　　　　　　　　　　　変換後サブシステムブロック</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（サブシステム参照）</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実行コマンド</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760" y="3048000"/>
            <a:ext cx="14097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1499" y="3239271"/>
            <a:ext cx="13144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8686" y="5086351"/>
            <a:ext cx="53816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3896502" y="3274028"/>
            <a:ext cx="1145057" cy="433000"/>
          </a:xfrm>
          <a:prstGeom prst="rightArrow">
            <a:avLst/>
          </a:prstGeom>
          <a:solidFill>
            <a:srgbClr val="00B0F0"/>
          </a:solidFill>
          <a:ln w="15875" cap="flat" cmpd="sng" algn="ctr">
            <a:solidFill>
              <a:srgbClr val="0000FF"/>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371652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56991"/>
            <a:ext cx="7407275" cy="338554"/>
          </a:xfrm>
        </p:spPr>
        <p:txBody>
          <a:bodyPr/>
          <a:lstStyle/>
          <a:p>
            <a:pPr eaLnBrk="1" hangingPunct="1">
              <a:lnSpc>
                <a:spcPct val="80000"/>
              </a:lnSpc>
            </a:pPr>
            <a:r>
              <a:rPr lang="ja-JP" altLang="en-US" sz="2000" dirty="0" smtClean="0"/>
              <a:t>プロパティ：</a:t>
            </a:r>
            <a:r>
              <a:rPr lang="en-US" altLang="ja-JP" sz="2000" dirty="0" err="1" smtClean="0"/>
              <a:t>ReferencedSubsystem</a:t>
            </a:r>
            <a:r>
              <a:rPr lang="ja-JP" altLang="en-US" sz="2000" dirty="0" smtClean="0"/>
              <a:t>について</a:t>
            </a:r>
            <a:endParaRPr lang="en-US" altLang="ja-JP" sz="2000" dirty="0"/>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err="1" smtClean="0"/>
              <a:t>ReferencedSubsystem</a:t>
            </a:r>
            <a:r>
              <a:rPr lang="ja-JP" altLang="en-US" sz="2000" dirty="0" smtClean="0"/>
              <a:t>の設定を「文字無し」にすると、サブシステム参照を空のサブシステムにすることができる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サブシステム参照　　　　　　　　　　　　　コマンド実行後サブシステムブロック</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実行コマンド</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434" y="3031009"/>
            <a:ext cx="13144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3138621" y="3166934"/>
            <a:ext cx="1145057" cy="433000"/>
          </a:xfrm>
          <a:prstGeom prst="rightArrow">
            <a:avLst/>
          </a:prstGeom>
          <a:solidFill>
            <a:srgbClr val="00B0F0"/>
          </a:solidFill>
          <a:ln w="15875" cap="flat" cmpd="sng" algn="ctr">
            <a:solidFill>
              <a:srgbClr val="0000FF"/>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353" y="3031009"/>
            <a:ext cx="31527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5655" y="4799570"/>
            <a:ext cx="47053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2550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マスクについて</a:t>
            </a:r>
            <a:endParaRPr lang="en-US" altLang="ja-JP" sz="3600" dirty="0" smtClean="0"/>
          </a:p>
        </p:txBody>
      </p:sp>
    </p:spTree>
    <p:extLst>
      <p:ext uri="{BB962C8B-B14F-4D97-AF65-F5344CB8AC3E}">
        <p14:creationId xmlns:p14="http://schemas.microsoft.com/office/powerpoint/2010/main" val="1616816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マスクの作成方法その１</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１．すでにマスクされているサブシステムを参照化する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参照化前：</a:t>
            </a: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参照化後：</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すでにマスク化されているため、外見上の変化がわからない。</a:t>
            </a:r>
            <a:endParaRPr lang="en-US" altLang="ja-JP" sz="2000" dirty="0" smtClean="0"/>
          </a:p>
          <a:p>
            <a:pPr eaLnBrk="1" hangingPunct="1">
              <a:lnSpc>
                <a:spcPct val="80000"/>
              </a:lnSpc>
              <a:buFont typeface="Wingdings" pitchFamily="2" charset="2"/>
              <a:buNone/>
            </a:pPr>
            <a:r>
              <a:rPr lang="ja-JP" altLang="en-US" sz="2000" dirty="0"/>
              <a:t>　マスク</a:t>
            </a:r>
            <a:r>
              <a:rPr lang="ja-JP" altLang="en-US" sz="2000" dirty="0" smtClean="0"/>
              <a:t>内部でのパスを見ればサブシステム参照かどうかわかる。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24" y="2235188"/>
            <a:ext cx="36099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48" y="3149588"/>
            <a:ext cx="366712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9075" y="5130788"/>
            <a:ext cx="2533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6659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t>マスクの作成方法その２</a:t>
            </a:r>
            <a:endParaRPr lang="ja-JP" altLang="en-US" sz="18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２．サブシステム参照のファイルを開き以下のアイコン</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「モデル化→コンポーネント→モデルマスクの作成」</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マスク化前：</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マスク化後：</a:t>
            </a:r>
            <a:endParaRPr lang="en-US" altLang="ja-JP" sz="2000" dirty="0"/>
          </a:p>
          <a:p>
            <a:pPr eaLnBrk="1" hangingPunct="1">
              <a:lnSpc>
                <a:spcPct val="80000"/>
              </a:lnSpc>
              <a:buFont typeface="Wingdings" pitchFamily="2" charset="2"/>
              <a:buNone/>
            </a:pPr>
            <a:endParaRPr lang="en-US" altLang="ja-JP" sz="20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3350129"/>
            <a:ext cx="36385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2112835"/>
            <a:ext cx="2270125" cy="4273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4545517"/>
            <a:ext cx="37528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754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ブロック右クリックでのマスクの作成</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a:t>サブシステム</a:t>
            </a:r>
            <a:r>
              <a:rPr lang="ja-JP" altLang="en-US" sz="2000" dirty="0" smtClean="0"/>
              <a:t>参照</a:t>
            </a:r>
            <a:r>
              <a:rPr lang="ja-JP" altLang="en-US" sz="2000" dirty="0"/>
              <a:t>ブロック</a:t>
            </a:r>
            <a:r>
              <a:rPr lang="ja-JP" altLang="en-US" sz="2000" dirty="0" smtClean="0"/>
              <a:t>自体をマスクにすることはできない。</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・サブシステム参照ブロックを右クリックした場合のマスク作成</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a:t>
            </a:r>
            <a:r>
              <a:rPr lang="en-US" altLang="ja-JP" sz="2000" dirty="0" smtClean="0"/>
              <a:t>Ex</a:t>
            </a:r>
            <a:r>
              <a:rPr lang="ja-JP" altLang="en-US" sz="2000" dirty="0" smtClean="0"/>
              <a:t>）モデル参照ブロックを右クリックした場合のマスク作成</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同じ参照を行っているブロックであるが、挙動が違う。</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6963"/>
            <a:ext cx="73152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370388"/>
            <a:ext cx="62865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404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補足：モデル参照ブロックのマスク</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モデル参照ブロックを右クリックしてマスクパラメータを設定しただけでは、モデル内部に値を渡すことはできない。</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別途設定が必要であるようです。</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・参照モデル先の「モデルマスク」機能で作成した場合は値を渡すことが可能。</a:t>
            </a:r>
            <a:endParaRPr lang="en-US" altLang="ja-JP" sz="2000" dirty="0" smtClean="0"/>
          </a:p>
          <a:p>
            <a:pPr eaLnBrk="1" hangingPunct="1">
              <a:lnSpc>
                <a:spcPct val="80000"/>
              </a:lnSpc>
              <a:buFont typeface="Wingdings" pitchFamily="2" charset="2"/>
              <a:buNone/>
            </a:pPr>
            <a:r>
              <a:rPr lang="ja-JP" altLang="en-US" sz="2000" dirty="0" smtClean="0"/>
              <a:t>　　</a:t>
            </a:r>
            <a:r>
              <a:rPr lang="ja-JP" altLang="en-US" sz="2000" u="sng" dirty="0" smtClean="0"/>
              <a:t>モデルの引数設定を行ったパラメータが必要</a:t>
            </a:r>
            <a:endParaRPr lang="en-US" altLang="ja-JP" sz="2000" u="sng"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980973"/>
            <a:ext cx="65436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6924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サブシステムのパラメータの変化</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サブシステムの設定パラメータにサブシステム参照のタブが増えている。</a:t>
            </a:r>
            <a:endParaRPr lang="en-US" altLang="ja-JP" sz="2000" dirty="0" smtClean="0"/>
          </a:p>
          <a:p>
            <a:pPr eaLnBrk="1" hangingPunct="1">
              <a:lnSpc>
                <a:spcPct val="80000"/>
              </a:lnSpc>
              <a:buFont typeface="Wingdings" pitchFamily="2" charset="2"/>
              <a:buNone/>
            </a:pPr>
            <a:r>
              <a:rPr lang="ja-JP" altLang="en-US" sz="2000" dirty="0" smtClean="0"/>
              <a:t>→サブシステム参照はパラメータ値としてはサブシステムと同じ。</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a:t>
            </a:r>
            <a:r>
              <a:rPr lang="en-US" altLang="ja-JP" sz="2000" dirty="0" smtClean="0"/>
              <a:t>R2019a</a:t>
            </a:r>
            <a:r>
              <a:rPr lang="ja-JP" altLang="en-US" sz="2000" dirty="0" smtClean="0"/>
              <a:t>　　　　　　　　　　　　　　　　　　　</a:t>
            </a:r>
            <a:r>
              <a:rPr lang="en-US" altLang="ja-JP" sz="2000" dirty="0" smtClean="0"/>
              <a:t>R2019b</a:t>
            </a:r>
            <a:endParaRPr lang="en-US" altLang="ja-JP" sz="2000" dirty="0"/>
          </a:p>
        </p:txBody>
      </p:sp>
      <p:pic>
        <p:nvPicPr>
          <p:cNvPr id="4" name="図 3"/>
          <p:cNvPicPr>
            <a:picLocks noChangeAspect="1"/>
          </p:cNvPicPr>
          <p:nvPr/>
        </p:nvPicPr>
        <p:blipFill>
          <a:blip r:embed="rId3"/>
          <a:stretch>
            <a:fillRect/>
          </a:stretch>
        </p:blipFill>
        <p:spPr>
          <a:xfrm>
            <a:off x="4644818" y="2697773"/>
            <a:ext cx="3586413" cy="326585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188" y="2697773"/>
            <a:ext cx="3551516" cy="326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マスクの解除方法</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マスク解除方法</a:t>
            </a:r>
            <a:endParaRPr lang="en-US" altLang="ja-JP" sz="2000" dirty="0" smtClean="0"/>
          </a:p>
          <a:p>
            <a:pPr eaLnBrk="1" hangingPunct="1">
              <a:lnSpc>
                <a:spcPct val="80000"/>
              </a:lnSpc>
              <a:buFont typeface="Wingdings" pitchFamily="2" charset="2"/>
              <a:buNone/>
            </a:pPr>
            <a:r>
              <a:rPr lang="en-US" altLang="ja-JP" sz="2000" dirty="0" smtClean="0"/>
              <a:t>1.</a:t>
            </a:r>
          </a:p>
          <a:p>
            <a:pPr eaLnBrk="1" hangingPunct="1">
              <a:lnSpc>
                <a:spcPct val="80000"/>
              </a:lnSpc>
              <a:buFont typeface="Wingdings" pitchFamily="2" charset="2"/>
              <a:buNone/>
            </a:pPr>
            <a:r>
              <a:rPr lang="ja-JP" altLang="en-US" sz="2000" dirty="0"/>
              <a:t>以下</a:t>
            </a:r>
            <a:r>
              <a:rPr lang="ja-JP" altLang="en-US" sz="2000" dirty="0" smtClean="0"/>
              <a:t>のアイコンをクリックしてマスク編集画面を開く。</a:t>
            </a:r>
            <a:endParaRPr lang="en-US" altLang="ja-JP" sz="2000" dirty="0"/>
          </a:p>
          <a:p>
            <a:pPr eaLnBrk="1" hangingPunct="1">
              <a:lnSpc>
                <a:spcPct val="80000"/>
              </a:lnSpc>
              <a:buFont typeface="Wingdings" pitchFamily="2" charset="2"/>
              <a:buNone/>
            </a:pPr>
            <a:r>
              <a:rPr lang="ja-JP" altLang="en-US" sz="2000" dirty="0" smtClean="0"/>
              <a:t>「モデル化→コンポーネント→モデルマスクの編集」</a:t>
            </a:r>
            <a:endParaRPr lang="en-US" altLang="ja-JP" sz="2000" dirty="0" smtClean="0"/>
          </a:p>
          <a:p>
            <a:pPr eaLnBrk="1" hangingPunct="1">
              <a:lnSpc>
                <a:spcPct val="80000"/>
              </a:lnSpc>
              <a:buFont typeface="Wingdings" pitchFamily="2" charset="2"/>
              <a:buNone/>
            </a:pPr>
            <a:r>
              <a:rPr lang="en-US" altLang="ja-JP" sz="2000" dirty="0" smtClean="0"/>
              <a:t>(</a:t>
            </a:r>
            <a:r>
              <a:rPr lang="en-US" altLang="ja-JP" sz="2000" dirty="0" err="1" smtClean="0"/>
              <a:t>SubsystemReference</a:t>
            </a:r>
            <a:r>
              <a:rPr lang="ja-JP" altLang="en-US" sz="2000" dirty="0" smtClean="0"/>
              <a:t>ブロックを右クリックでも可</a:t>
            </a:r>
            <a:r>
              <a:rPr lang="en-US" altLang="ja-JP" sz="2000" dirty="0" smtClean="0"/>
              <a:t>)</a:t>
            </a: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en-US" altLang="ja-JP" sz="2000" dirty="0" smtClean="0"/>
              <a:t>2.</a:t>
            </a:r>
          </a:p>
          <a:p>
            <a:pPr eaLnBrk="1" hangingPunct="1">
              <a:lnSpc>
                <a:spcPct val="80000"/>
              </a:lnSpc>
              <a:buFont typeface="Wingdings" pitchFamily="2" charset="2"/>
              <a:buNone/>
            </a:pPr>
            <a:r>
              <a:rPr lang="ja-JP" altLang="en-US" sz="2000" dirty="0"/>
              <a:t>編集</a:t>
            </a:r>
            <a:r>
              <a:rPr lang="ja-JP" altLang="en-US" sz="2000" dirty="0" smtClean="0"/>
              <a:t>画面下部ボタン</a:t>
            </a:r>
            <a:endParaRPr lang="en-US" altLang="ja-JP" sz="2000" dirty="0" smtClean="0"/>
          </a:p>
          <a:p>
            <a:pPr eaLnBrk="1" hangingPunct="1">
              <a:lnSpc>
                <a:spcPct val="80000"/>
              </a:lnSpc>
              <a:buFont typeface="Wingdings" pitchFamily="2" charset="2"/>
              <a:buNone/>
            </a:pPr>
            <a:r>
              <a:rPr lang="ja-JP" altLang="en-US" sz="2000" dirty="0" smtClean="0"/>
              <a:t>「マスクの解除」を選択する。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3.</a:t>
            </a:r>
            <a:endParaRPr lang="en-US" altLang="ja-JP" sz="2000" dirty="0"/>
          </a:p>
          <a:p>
            <a:pPr eaLnBrk="1" hangingPunct="1">
              <a:lnSpc>
                <a:spcPct val="80000"/>
              </a:lnSpc>
              <a:buFont typeface="Wingdings" pitchFamily="2" charset="2"/>
              <a:buNone/>
            </a:pPr>
            <a:r>
              <a:rPr lang="ja-JP" altLang="en-US" sz="2000" dirty="0" smtClean="0"/>
              <a:t>モデルを保存で反映する。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913" y="1076325"/>
            <a:ext cx="261937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824" y="3035299"/>
            <a:ext cx="2411159" cy="3327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009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サブシステム参照の変換・展開</a:t>
            </a:r>
            <a:endParaRPr lang="en-US" altLang="ja-JP" sz="3600" dirty="0" smtClean="0"/>
          </a:p>
        </p:txBody>
      </p:sp>
    </p:spTree>
    <p:extLst>
      <p:ext uri="{BB962C8B-B14F-4D97-AF65-F5344CB8AC3E}">
        <p14:creationId xmlns:p14="http://schemas.microsoft.com/office/powerpoint/2010/main" val="1539619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サブシステム参照の変換</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サブシステム参照をクリックした状態で、以下の場所</a:t>
            </a:r>
            <a:endParaRPr lang="en-US" altLang="ja-JP" sz="2000" dirty="0" smtClean="0"/>
          </a:p>
          <a:p>
            <a:pPr eaLnBrk="1" hangingPunct="1">
              <a:lnSpc>
                <a:spcPct val="80000"/>
              </a:lnSpc>
              <a:buFont typeface="Wingdings" pitchFamily="2" charset="2"/>
              <a:buNone/>
            </a:pPr>
            <a:r>
              <a:rPr lang="ja-JP" altLang="en-US" sz="2000" dirty="0" smtClean="0"/>
              <a:t>「</a:t>
            </a:r>
            <a:r>
              <a:rPr lang="en-US" altLang="ja-JP" sz="2000" dirty="0" smtClean="0"/>
              <a:t>SUBSYSTEM</a:t>
            </a:r>
            <a:r>
              <a:rPr lang="ja-JP" altLang="en-US" sz="2000" dirty="0" smtClean="0"/>
              <a:t>ブロック→変換」</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変換先：モデル参照、バリアントサブシステム</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062" y="3266474"/>
            <a:ext cx="4592637" cy="2243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385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サブシステム参照からモデル参照への変換</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・モデル参照への変換</a:t>
            </a:r>
            <a:endParaRPr lang="en-US" altLang="ja-JP" sz="2000" dirty="0" smtClean="0"/>
          </a:p>
          <a:p>
            <a:pPr eaLnBrk="1" hangingPunct="1">
              <a:lnSpc>
                <a:spcPct val="80000"/>
              </a:lnSpc>
              <a:buFont typeface="Wingdings" pitchFamily="2" charset="2"/>
              <a:buNone/>
            </a:pPr>
            <a:r>
              <a:rPr lang="ja-JP" altLang="en-US" sz="2000" dirty="0" smtClean="0"/>
              <a:t>　モデル参照変換アドバイザーが起動し、設定値に問題がなければ変換される。</a:t>
            </a:r>
            <a:endParaRPr lang="en-US" altLang="ja-JP" sz="2000" dirty="0" smtClean="0"/>
          </a:p>
          <a:p>
            <a:pPr eaLnBrk="1" hangingPunct="1">
              <a:lnSpc>
                <a:spcPct val="80000"/>
              </a:lnSpc>
              <a:buFont typeface="Wingdings" pitchFamily="2" charset="2"/>
              <a:buNone/>
            </a:pPr>
            <a:r>
              <a:rPr lang="ja-JP" altLang="en-US" sz="2000" dirty="0" smtClean="0"/>
              <a:t>　</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2313161"/>
            <a:ext cx="6523037" cy="3662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425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ja-JP" altLang="en-US" sz="2000" dirty="0" smtClean="0">
                <a:latin typeface="ＭＳ Ｐゴシック" charset="-128"/>
              </a:rPr>
              <a:t>サブシステム参照からバリアントサブシステムへの変換</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・バリアントサブシステムへの変換</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サブシステム参照ブロック自体がバリアントサブシステム内部に入る形となる。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外観　　　　　　　　　　　　　　　　　　　　　　　内部</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3250388"/>
            <a:ext cx="342900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9387" y="3312300"/>
            <a:ext cx="263842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999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サブシステム参照の展開</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None/>
            </a:pPr>
            <a:r>
              <a:rPr lang="ja-JP" altLang="en-US" sz="2000" dirty="0" smtClean="0"/>
              <a:t>サブシステム</a:t>
            </a:r>
            <a:r>
              <a:rPr lang="ja-JP" altLang="en-US" sz="2000" dirty="0"/>
              <a:t>参照をクリックした状態で、以下の場所</a:t>
            </a:r>
            <a:endParaRPr lang="en-US" altLang="ja-JP" sz="2000" dirty="0"/>
          </a:p>
          <a:p>
            <a:pPr eaLnBrk="1" hangingPunct="1">
              <a:lnSpc>
                <a:spcPct val="80000"/>
              </a:lnSpc>
              <a:buNone/>
            </a:pPr>
            <a:r>
              <a:rPr lang="ja-JP" altLang="en-US" sz="2000" dirty="0"/>
              <a:t>「</a:t>
            </a:r>
            <a:r>
              <a:rPr lang="en-US" altLang="ja-JP" sz="2000" dirty="0"/>
              <a:t>SUBSYSTEM</a:t>
            </a:r>
            <a:r>
              <a:rPr lang="ja-JP" altLang="en-US" sz="2000" dirty="0"/>
              <a:t>ブロック</a:t>
            </a:r>
            <a:r>
              <a:rPr lang="ja-JP" altLang="en-US" sz="2000" dirty="0" smtClean="0"/>
              <a:t>→</a:t>
            </a:r>
            <a:r>
              <a:rPr lang="ja-JP" altLang="en-US" sz="2000" dirty="0"/>
              <a:t>展開</a:t>
            </a:r>
            <a:r>
              <a:rPr lang="ja-JP" altLang="en-US" sz="2000" dirty="0" smtClean="0"/>
              <a:t>」</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2421448"/>
            <a:ext cx="63912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7319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サブシステム参照の展開</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サブシステム参照の展開前</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サブシステム参照の展開後</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a:t>サブシステム参照をサブシステムに変換するということはできない</a:t>
            </a:r>
            <a:r>
              <a:rPr lang="ja-JP" altLang="en-US" sz="2000" dirty="0" smtClean="0"/>
              <a:t>。</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183532"/>
            <a:ext cx="30384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49" y="3661364"/>
            <a:ext cx="40100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99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a:t>ライブラリ</a:t>
            </a:r>
            <a:r>
              <a:rPr lang="ja-JP" altLang="en-US" sz="3600" dirty="0" smtClean="0"/>
              <a:t>について</a:t>
            </a:r>
            <a:endParaRPr lang="en-US" altLang="ja-JP" sz="3600" dirty="0" smtClean="0"/>
          </a:p>
        </p:txBody>
      </p:sp>
    </p:spTree>
    <p:extLst>
      <p:ext uri="{BB962C8B-B14F-4D97-AF65-F5344CB8AC3E}">
        <p14:creationId xmlns:p14="http://schemas.microsoft.com/office/powerpoint/2010/main" val="4278699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ライブラリのロックの可否</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ライブラリに以下２つのサブシステム・サブシステム</a:t>
            </a:r>
            <a:r>
              <a:rPr lang="ja-JP" altLang="en-US" sz="2000" dirty="0"/>
              <a:t>リファレンス</a:t>
            </a:r>
            <a:r>
              <a:rPr lang="ja-JP" altLang="en-US" sz="2000" dirty="0" smtClean="0"/>
              <a:t>を配置し、モデルにコピー。</a:t>
            </a:r>
            <a:endParaRPr lang="en-US" altLang="ja-JP" sz="2000" dirty="0" smtClean="0"/>
          </a:p>
          <a:p>
            <a:pPr eaLnBrk="1" hangingPunct="1">
              <a:lnSpc>
                <a:spcPct val="80000"/>
              </a:lnSpc>
              <a:buFont typeface="Wingdings" pitchFamily="2" charset="2"/>
              <a:buNone/>
            </a:pPr>
            <a:r>
              <a:rPr lang="ja-JP" altLang="en-US" sz="2000" dirty="0" smtClean="0"/>
              <a:t>サブシステム側だけリンクが付いている状態となる。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ライブラリ　　　　　　　　　　　　　　　　　　　モデル</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01" y="3068362"/>
            <a:ext cx="227647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413" y="3068362"/>
            <a:ext cx="24384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4922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ja-JP" altLang="en-US" sz="2000" dirty="0">
                <a:latin typeface="ＭＳ Ｐゴシック" charset="-128"/>
              </a:rPr>
              <a:t>ライブラリのロックの可否</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リンクステータスを見ると、サブシステム側だけ</a:t>
            </a:r>
            <a:r>
              <a:rPr lang="en-US" altLang="ja-JP" sz="2000" dirty="0" smtClean="0"/>
              <a:t>’resolved’</a:t>
            </a:r>
            <a:r>
              <a:rPr lang="ja-JP" altLang="en-US" sz="2000" dirty="0" smtClean="0"/>
              <a:t>となっている。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768" y="3183649"/>
            <a:ext cx="364807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461" y="2774074"/>
            <a:ext cx="24384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98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サブシステム参照の編集</a:t>
            </a:r>
            <a:endParaRPr lang="en-US" altLang="ja-JP" sz="3600" dirty="0" smtClean="0"/>
          </a:p>
        </p:txBody>
      </p:sp>
    </p:spTree>
    <p:extLst>
      <p:ext uri="{BB962C8B-B14F-4D97-AF65-F5344CB8AC3E}">
        <p14:creationId xmlns:p14="http://schemas.microsoft.com/office/powerpoint/2010/main" val="2314034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サブシステムの中にサブシステム参照ブロックを配置した場合、内部のサブシステム参照の位置は動かせなくなるが、サブシステム参照ブロック自体は編集可能</a:t>
            </a:r>
            <a:endParaRPr lang="en-US" altLang="ja-JP" sz="2000" dirty="0" smtClean="0"/>
          </a:p>
          <a:p>
            <a:pPr eaLnBrk="1" hangingPunct="1">
              <a:lnSpc>
                <a:spcPct val="80000"/>
              </a:lnSpc>
              <a:buFont typeface="Wingdings" pitchFamily="2" charset="2"/>
              <a:buNone/>
            </a:pPr>
            <a:r>
              <a:rPr lang="ja-JP" altLang="en-US" sz="2000" dirty="0"/>
              <a:t>ライブラリ</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モデル　　　　　　　　　　　　　　　　　　　　　内部のサブシステム参照のプロパティ</a:t>
            </a:r>
            <a:endParaRPr lang="en-US" altLang="ja-JP" sz="2000" dirty="0"/>
          </a:p>
          <a:p>
            <a:pPr eaLnBrk="1" hangingPunct="1">
              <a:lnSpc>
                <a:spcPct val="80000"/>
              </a:lnSpc>
              <a:buFont typeface="Wingdings" pitchFamily="2" charset="2"/>
              <a:buNone/>
            </a:pPr>
            <a:endParaRPr lang="en-US" altLang="ja-JP" sz="20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257" y="2544725"/>
            <a:ext cx="24860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4" name="Rectangle 2"/>
          <p:cNvSpPr>
            <a:spLocks noGrp="1" noChangeArrowheads="1"/>
          </p:cNvSpPr>
          <p:nvPr>
            <p:ph type="title"/>
          </p:nvPr>
        </p:nvSpPr>
        <p:spPr>
          <a:xfrm>
            <a:off x="1150938" y="426212"/>
            <a:ext cx="7407275" cy="400110"/>
          </a:xfrm>
        </p:spPr>
        <p:txBody>
          <a:bodyPr/>
          <a:lstStyle/>
          <a:p>
            <a:pPr eaLnBrk="1" hangingPunct="1"/>
            <a:r>
              <a:rPr lang="ja-JP" altLang="en-US" sz="2000" dirty="0">
                <a:latin typeface="ＭＳ Ｐゴシック" charset="-128"/>
              </a:rPr>
              <a:t>サブシステム</a:t>
            </a:r>
            <a:r>
              <a:rPr lang="ja-JP" altLang="en-US" sz="2000" dirty="0" smtClean="0">
                <a:latin typeface="ＭＳ Ｐゴシック" charset="-128"/>
              </a:rPr>
              <a:t>参照をサブシステムで包括</a:t>
            </a:r>
          </a:p>
        </p:txBody>
      </p:sp>
      <p:sp>
        <p:nvSpPr>
          <p:cNvPr id="2" name="角丸四角形吹き出し 1"/>
          <p:cNvSpPr/>
          <p:nvPr/>
        </p:nvSpPr>
        <p:spPr bwMode="auto">
          <a:xfrm>
            <a:off x="4780674" y="2270225"/>
            <a:ext cx="3490638" cy="991993"/>
          </a:xfrm>
          <a:prstGeom prst="wedgeRoundRectCallout">
            <a:avLst>
              <a:gd name="adj1" fmla="val -131842"/>
              <a:gd name="adj2" fmla="val 30449"/>
              <a:gd name="adj3" fmla="val 16667"/>
            </a:avLst>
          </a:pr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0362" y="2376837"/>
            <a:ext cx="3131261" cy="77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96" y="4708825"/>
            <a:ext cx="257175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0362" y="4308387"/>
            <a:ext cx="1872805" cy="2000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7051589" y="5123782"/>
            <a:ext cx="1491049" cy="369332"/>
          </a:xfrm>
          <a:prstGeom prst="rect">
            <a:avLst/>
          </a:prstGeom>
          <a:noFill/>
        </p:spPr>
        <p:txBody>
          <a:bodyPr wrap="square" rtlCol="0">
            <a:spAutoFit/>
          </a:bodyPr>
          <a:lstStyle/>
          <a:p>
            <a:r>
              <a:rPr kumimoji="1" lang="ja-JP" altLang="en-US" dirty="0" smtClean="0"/>
              <a:t>編集が可能</a:t>
            </a:r>
            <a:endParaRPr kumimoji="1" lang="ja-JP" altLang="en-US" dirty="0"/>
          </a:p>
        </p:txBody>
      </p:sp>
    </p:spTree>
    <p:extLst>
      <p:ext uri="{BB962C8B-B14F-4D97-AF65-F5344CB8AC3E}">
        <p14:creationId xmlns:p14="http://schemas.microsoft.com/office/powerpoint/2010/main" val="4032078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サブシステム参照をサブシステムで包括</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ライブラリモデルの設定で、リンクをロックすればプロパティ編集不可能にできる。</a:t>
            </a:r>
            <a:endParaRPr lang="en-US" altLang="ja-JP" sz="2000" dirty="0" smtClean="0"/>
          </a:p>
          <a:p>
            <a:pPr eaLnBrk="1" hangingPunct="1">
              <a:lnSpc>
                <a:spcPct val="80000"/>
              </a:lnSpc>
              <a:buFont typeface="Wingdings" pitchFamily="2" charset="2"/>
              <a:buNone/>
            </a:pPr>
            <a:r>
              <a:rPr lang="en-US" altLang="ja-JP" sz="2000" dirty="0">
                <a:solidFill>
                  <a:srgbClr val="FF0000"/>
                </a:solidFill>
              </a:rPr>
              <a:t>※</a:t>
            </a:r>
            <a:r>
              <a:rPr lang="ja-JP" altLang="en-US" sz="2000" dirty="0" smtClean="0">
                <a:solidFill>
                  <a:srgbClr val="FF0000"/>
                </a:solidFill>
              </a:rPr>
              <a:t>サブシステム参照の内部は編集可能</a:t>
            </a:r>
            <a:endParaRPr lang="en-US" altLang="ja-JP" sz="2000" dirty="0" smtClean="0">
              <a:solidFill>
                <a:srgbClr val="FF0000"/>
              </a:solidFill>
            </a:endParaRP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サブシステム参照ブロックのリンクステータスは</a:t>
            </a:r>
            <a:endParaRPr lang="en-US" altLang="ja-JP" sz="2000" dirty="0" smtClean="0"/>
          </a:p>
          <a:p>
            <a:pPr eaLnBrk="1" hangingPunct="1">
              <a:lnSpc>
                <a:spcPct val="80000"/>
              </a:lnSpc>
              <a:buFont typeface="Wingdings" pitchFamily="2" charset="2"/>
              <a:buNone/>
            </a:pPr>
            <a:r>
              <a:rPr lang="ja-JP" altLang="en-US" sz="2000" dirty="0" smtClean="0"/>
              <a:t>「</a:t>
            </a:r>
            <a:r>
              <a:rPr lang="en-US" altLang="ja-JP" sz="2000" dirty="0" smtClean="0"/>
              <a:t>implicit</a:t>
            </a:r>
            <a:r>
              <a:rPr lang="ja-JP" altLang="en-US" sz="2000" dirty="0" smtClean="0"/>
              <a:t>」となっている。</a:t>
            </a:r>
            <a:endParaRPr lang="en-US" altLang="ja-JP" sz="2000" dirty="0" smtClean="0"/>
          </a:p>
          <a:p>
            <a:pPr eaLnBrk="1" hangingPunct="1">
              <a:lnSpc>
                <a:spcPct val="80000"/>
              </a:lnSpc>
              <a:buFont typeface="Wingdings" pitchFamily="2" charset="2"/>
              <a:buNone/>
            </a:pPr>
            <a:endParaRPr lang="en-US" altLang="ja-JP"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809" y="1985319"/>
            <a:ext cx="2705145" cy="2876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74" y="2973859"/>
            <a:ext cx="1751740" cy="899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角丸四角形吹き出し 1"/>
          <p:cNvSpPr/>
          <p:nvPr/>
        </p:nvSpPr>
        <p:spPr bwMode="auto">
          <a:xfrm>
            <a:off x="2243351" y="2486921"/>
            <a:ext cx="2023849" cy="981203"/>
          </a:xfrm>
          <a:prstGeom prst="wedgeRoundRectCallout">
            <a:avLst>
              <a:gd name="adj1" fmla="val -84008"/>
              <a:gd name="adj2" fmla="val 37580"/>
              <a:gd name="adj3" fmla="val 16667"/>
            </a:avLst>
          </a:pr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5105" y="2523043"/>
            <a:ext cx="1687340" cy="920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flipV="1">
            <a:off x="3781168" y="1985319"/>
            <a:ext cx="2156641" cy="815546"/>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p:nvPr/>
        </p:nvCxnSpPr>
        <p:spPr bwMode="auto">
          <a:xfrm>
            <a:off x="3781168" y="2800865"/>
            <a:ext cx="2156641" cy="197708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401911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サブシステム参照をサブシステムで包括</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注意点</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内部のサブシステム参照自体を編集した場合</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→ライブラリ側とサブシステム参照両方保存しないといけない</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保存しなかった場合</a:t>
            </a:r>
            <a:endParaRPr lang="en-US" altLang="ja-JP" sz="2000" dirty="0" smtClean="0"/>
          </a:p>
          <a:p>
            <a:pPr eaLnBrk="1" hangingPunct="1">
              <a:lnSpc>
                <a:spcPct val="80000"/>
              </a:lnSpc>
              <a:buFont typeface="Wingdings" pitchFamily="2" charset="2"/>
              <a:buNone/>
            </a:pPr>
            <a:r>
              <a:rPr lang="ja-JP" altLang="en-US" sz="2000" dirty="0" smtClean="0"/>
              <a:t>　　下図のように更新がうまく行われず結線が切れてしまう。</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内部の</a:t>
            </a:r>
            <a:r>
              <a:rPr lang="en-US" altLang="ja-JP" sz="2000" dirty="0"/>
              <a:t>Constant</a:t>
            </a:r>
            <a:r>
              <a:rPr lang="ja-JP" altLang="en-US" sz="2000" dirty="0" smtClean="0"/>
              <a:t>ブロックの定数値を書き換えただけ</a:t>
            </a:r>
            <a:r>
              <a:rPr lang="en-US" altLang="ja-JP" sz="2000" dirty="0" smtClean="0"/>
              <a:t>(</a:t>
            </a:r>
            <a:r>
              <a:rPr lang="ja-JP" altLang="en-US" sz="2000" dirty="0" smtClean="0"/>
              <a:t>インターフェイスの変更なし</a:t>
            </a:r>
            <a:r>
              <a:rPr lang="en-US" altLang="ja-JP" sz="2000" dirty="0" smtClean="0"/>
              <a:t>)</a:t>
            </a:r>
            <a:r>
              <a:rPr lang="ja-JP" altLang="en-US" sz="2000" dirty="0" smtClean="0"/>
              <a:t>でも発生する。</a:t>
            </a:r>
            <a:endParaRPr lang="en-US" altLang="ja-JP" sz="20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23" y="4374162"/>
            <a:ext cx="28098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吹き出し 5"/>
          <p:cNvSpPr/>
          <p:nvPr/>
        </p:nvSpPr>
        <p:spPr bwMode="auto">
          <a:xfrm>
            <a:off x="3874443" y="3883560"/>
            <a:ext cx="3242148" cy="981203"/>
          </a:xfrm>
          <a:prstGeom prst="wedgeRoundRectCallout">
            <a:avLst>
              <a:gd name="adj1" fmla="val -105774"/>
              <a:gd name="adj2" fmla="val 42618"/>
              <a:gd name="adj3" fmla="val 16667"/>
            </a:avLst>
          </a:pr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210" y="3981065"/>
            <a:ext cx="3162429" cy="760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77437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生成コードについて</a:t>
            </a:r>
            <a:endParaRPr lang="en-US" altLang="ja-JP" sz="3600" dirty="0" smtClean="0"/>
          </a:p>
        </p:txBody>
      </p:sp>
    </p:spTree>
    <p:extLst>
      <p:ext uri="{BB962C8B-B14F-4D97-AF65-F5344CB8AC3E}">
        <p14:creationId xmlns:p14="http://schemas.microsoft.com/office/powerpoint/2010/main" val="1299015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ja-JP" altLang="en-US" sz="2000" dirty="0" smtClean="0"/>
              <a:t>生成コードの比較</a:t>
            </a:r>
            <a:r>
              <a:rPr lang="en-US" altLang="ja-JP" sz="2000" dirty="0" smtClean="0"/>
              <a:t>(</a:t>
            </a:r>
            <a:r>
              <a:rPr lang="ja-JP" altLang="en-US" sz="2000" dirty="0" smtClean="0"/>
              <a:t>バーチャル</a:t>
            </a:r>
            <a:r>
              <a:rPr lang="en-US" altLang="ja-JP" sz="2000" dirty="0" smtClean="0"/>
              <a:t>)</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smtClean="0"/>
              <a:t>○バーチャルサブシステム</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サブシステム　　　　　　　　　　　　　　　　　　　　サブシステム参照</a:t>
            </a:r>
            <a:endParaRPr lang="en-US" altLang="ja-JP" sz="2000" dirty="0"/>
          </a:p>
          <a:p>
            <a:pPr eaLnBrk="1" hangingPunct="1">
              <a:lnSpc>
                <a:spcPct val="80000"/>
              </a:lnSpc>
              <a:buFont typeface="Wingdings" pitchFamily="2" charset="2"/>
              <a:buNone/>
            </a:pPr>
            <a:endParaRPr lang="en-US" altLang="ja-JP" sz="2000" dirty="0"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6" y="3211512"/>
            <a:ext cx="286702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0" y="3240087"/>
            <a:ext cx="28860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332288"/>
            <a:ext cx="88392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72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ja-JP" altLang="en-US" sz="2000" dirty="0" smtClean="0"/>
              <a:t>生成</a:t>
            </a:r>
            <a:r>
              <a:rPr lang="ja-JP" altLang="en-US" sz="2000" dirty="0"/>
              <a:t>コードの</a:t>
            </a:r>
            <a:r>
              <a:rPr lang="ja-JP" altLang="en-US" sz="2000" dirty="0" smtClean="0"/>
              <a:t>比較</a:t>
            </a:r>
            <a:r>
              <a:rPr lang="en-US" altLang="ja-JP" sz="2000" dirty="0" smtClean="0"/>
              <a:t>(</a:t>
            </a:r>
            <a:r>
              <a:rPr lang="ja-JP" altLang="en-US" sz="2000" dirty="0" smtClean="0"/>
              <a:t>アトミック</a:t>
            </a:r>
            <a:r>
              <a:rPr lang="en-US" altLang="ja-JP" sz="2000" dirty="0" smtClean="0"/>
              <a:t>+</a:t>
            </a:r>
            <a:r>
              <a:rPr lang="ja-JP" altLang="en-US" sz="2000" dirty="0" smtClean="0"/>
              <a:t>コード生成オプション「自動」</a:t>
            </a:r>
            <a:r>
              <a:rPr lang="en-US" altLang="ja-JP" sz="2000" dirty="0" smtClean="0"/>
              <a:t>)</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通常のサブシステムとサブシステム参照のコード生成結果を比較</a:t>
            </a:r>
            <a:endParaRPr lang="en-US" altLang="ja-JP" sz="2000" dirty="0" smtClean="0"/>
          </a:p>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○アトミックサブシステム＋コード生成オプション「自動」</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a:t>　　　　サブシステム　　　　　　　　　　　　　　　　　　　　サブシステム参照</a:t>
            </a:r>
            <a:endParaRPr lang="en-US" altLang="ja-JP" sz="2000" dirty="0"/>
          </a:p>
          <a:p>
            <a:pPr eaLnBrk="1" hangingPunct="1">
              <a:lnSpc>
                <a:spcPct val="80000"/>
              </a:lnSpc>
              <a:buFont typeface="Wingdings" pitchFamily="2" charset="2"/>
              <a:buNone/>
            </a:pPr>
            <a:endParaRPr lang="en-US" altLang="ja-JP" sz="2000"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3238500"/>
            <a:ext cx="282892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4771297"/>
            <a:ext cx="9055100" cy="957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9413" y="3260725"/>
            <a:ext cx="28479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27432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t>生成コードの比較</a:t>
            </a:r>
            <a:r>
              <a:rPr lang="en-US" altLang="ja-JP" sz="2000" dirty="0"/>
              <a:t>(</a:t>
            </a:r>
            <a:r>
              <a:rPr lang="ja-JP" altLang="en-US" sz="2000" dirty="0"/>
              <a:t>アトミック</a:t>
            </a:r>
            <a:r>
              <a:rPr lang="en-US" altLang="ja-JP" sz="2000" dirty="0"/>
              <a:t>+</a:t>
            </a:r>
            <a:r>
              <a:rPr lang="ja-JP" altLang="en-US" sz="2000" dirty="0"/>
              <a:t>コード生成オプション</a:t>
            </a:r>
            <a:r>
              <a:rPr lang="ja-JP" altLang="en-US" sz="2000" dirty="0" smtClean="0"/>
              <a:t>「</a:t>
            </a:r>
            <a:r>
              <a:rPr lang="ja-JP" altLang="en-US" sz="2000" dirty="0"/>
              <a:t>インライン</a:t>
            </a:r>
            <a:r>
              <a:rPr lang="ja-JP" altLang="en-US" sz="2000" dirty="0" smtClean="0"/>
              <a:t>」</a:t>
            </a:r>
            <a:r>
              <a:rPr lang="en-US" altLang="ja-JP" sz="2000" dirty="0"/>
              <a:t>)</a:t>
            </a:r>
            <a:endParaRPr lang="ja-JP" altLang="en-US" sz="28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通常のサブシステムとサブシステム参照のコード生成結果を比較</a:t>
            </a:r>
            <a:endParaRPr lang="en-US" altLang="ja-JP" sz="2000" dirty="0" smtClean="0"/>
          </a:p>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○アトミックサブシステム＋コード生成オプション「インライン」</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a:t>　　　　サブシステム　　　　　　　　　　　　　　　　　　　　サブシステム参照</a:t>
            </a:r>
            <a:endParaRPr lang="en-US" altLang="ja-JP" sz="2000" dirty="0"/>
          </a:p>
          <a:p>
            <a:pPr eaLnBrk="1" hangingPunct="1">
              <a:lnSpc>
                <a:spcPct val="80000"/>
              </a:lnSpc>
              <a:buFont typeface="Wingdings" pitchFamily="2" charset="2"/>
              <a:buNone/>
            </a:pPr>
            <a:endParaRPr lang="en-US" altLang="ja-JP" sz="2000" dirty="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3263900"/>
            <a:ext cx="28384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652801"/>
            <a:ext cx="9144000" cy="1233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254374"/>
            <a:ext cx="27432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5501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272325"/>
            <a:ext cx="7407275" cy="707886"/>
          </a:xfrm>
        </p:spPr>
        <p:txBody>
          <a:bodyPr/>
          <a:lstStyle/>
          <a:p>
            <a:pPr eaLnBrk="1" hangingPunct="1"/>
            <a:r>
              <a:rPr lang="ja-JP" altLang="en-US" sz="2000" dirty="0"/>
              <a:t>生成コードの</a:t>
            </a:r>
            <a:r>
              <a:rPr lang="ja-JP" altLang="en-US" sz="2000" dirty="0" smtClean="0"/>
              <a:t>比較</a:t>
            </a:r>
            <a:r>
              <a:rPr lang="en-US" altLang="ja-JP" sz="2000" dirty="0" smtClean="0"/>
              <a:t/>
            </a:r>
            <a:br>
              <a:rPr lang="en-US" altLang="ja-JP" sz="2000" dirty="0" smtClean="0"/>
            </a:br>
            <a:r>
              <a:rPr lang="en-US" altLang="ja-JP" sz="2000" dirty="0" smtClean="0"/>
              <a:t>(</a:t>
            </a:r>
            <a:r>
              <a:rPr lang="ja-JP" altLang="en-US" sz="2000" dirty="0"/>
              <a:t>アトミック</a:t>
            </a:r>
            <a:r>
              <a:rPr lang="en-US" altLang="ja-JP" sz="2000" dirty="0"/>
              <a:t>+</a:t>
            </a:r>
            <a:r>
              <a:rPr lang="ja-JP" altLang="en-US" sz="2000" dirty="0"/>
              <a:t>コード生成オプション</a:t>
            </a:r>
            <a:r>
              <a:rPr lang="ja-JP" altLang="en-US" sz="2000" dirty="0" smtClean="0"/>
              <a:t>「再利用できない関数」</a:t>
            </a:r>
            <a:r>
              <a:rPr lang="en-US" altLang="ja-JP" sz="2000" dirty="0"/>
              <a:t>)</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通常のサブシステムとサブシステム参照のコード生成結果を比較</a:t>
            </a:r>
            <a:endParaRPr lang="en-US" altLang="ja-JP" sz="2000" dirty="0"/>
          </a:p>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○アトミックサブシステム＋コード生成オプション「再利用できない関数」</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a:t>　　　　サブシステム　　　　　　　　　　　　　　　　　　　　サブシステム参照</a:t>
            </a:r>
            <a:endParaRPr lang="en-US" altLang="ja-JP" sz="2000" dirty="0"/>
          </a:p>
          <a:p>
            <a:pPr eaLnBrk="1" hangingPunct="1">
              <a:lnSpc>
                <a:spcPct val="80000"/>
              </a:lnSpc>
              <a:buFont typeface="Wingdings" pitchFamily="2" charset="2"/>
              <a:buNone/>
            </a:pPr>
            <a:endParaRPr lang="en-US" altLang="ja-JP" sz="2000"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3263900"/>
            <a:ext cx="279082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70085"/>
            <a:ext cx="9144000" cy="606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162414"/>
            <a:ext cx="9144000" cy="1279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9263" y="3241675"/>
            <a:ext cx="27336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5423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272325"/>
            <a:ext cx="7407275" cy="707886"/>
          </a:xfrm>
        </p:spPr>
        <p:txBody>
          <a:bodyPr/>
          <a:lstStyle/>
          <a:p>
            <a:pPr eaLnBrk="1" hangingPunct="1"/>
            <a:r>
              <a:rPr lang="ja-JP" altLang="en-US" sz="2000" dirty="0"/>
              <a:t>生成コードの</a:t>
            </a:r>
            <a:r>
              <a:rPr lang="ja-JP" altLang="en-US" sz="2000" dirty="0" smtClean="0"/>
              <a:t>比較</a:t>
            </a:r>
            <a:r>
              <a:rPr lang="en-US" altLang="ja-JP" sz="2000" dirty="0" smtClean="0"/>
              <a:t/>
            </a:r>
            <a:br>
              <a:rPr lang="en-US" altLang="ja-JP" sz="2000" dirty="0" smtClean="0"/>
            </a:br>
            <a:r>
              <a:rPr lang="en-US" altLang="ja-JP" sz="2000" dirty="0" smtClean="0"/>
              <a:t>(</a:t>
            </a:r>
            <a:r>
              <a:rPr lang="ja-JP" altLang="en-US" sz="2000" dirty="0"/>
              <a:t>アトミック</a:t>
            </a:r>
            <a:r>
              <a:rPr lang="en-US" altLang="ja-JP" sz="2000" dirty="0"/>
              <a:t>+</a:t>
            </a:r>
            <a:r>
              <a:rPr lang="ja-JP" altLang="en-US" sz="2000" dirty="0"/>
              <a:t>コード生成オプション</a:t>
            </a:r>
            <a:r>
              <a:rPr lang="ja-JP" altLang="en-US" sz="2000" dirty="0" smtClean="0"/>
              <a:t>「再利用可能な関数」</a:t>
            </a:r>
            <a:r>
              <a:rPr lang="en-US" altLang="ja-JP" sz="2000" dirty="0"/>
              <a:t>)</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通常のサブシステムとサブシステム参照のコード生成結果を比較</a:t>
            </a:r>
            <a:endParaRPr lang="en-US" altLang="ja-JP" sz="2000" dirty="0"/>
          </a:p>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○アトミックサブシステム＋コード生成オプション「再利用可能な関数」</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None/>
            </a:pPr>
            <a:r>
              <a:rPr lang="ja-JP" altLang="en-US" sz="2000" dirty="0"/>
              <a:t>　　　　サブシステム　　　　　　　　　　　　　　　　　　　　サブシステム参照</a:t>
            </a: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 y="3232150"/>
            <a:ext cx="27527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56118"/>
            <a:ext cx="9144000" cy="1049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29983"/>
            <a:ext cx="9144000" cy="1046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2113" y="3241675"/>
            <a:ext cx="28479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8639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t>生成コードの比較</a:t>
            </a:r>
            <a:r>
              <a:rPr lang="en-US" altLang="ja-JP" sz="2000" dirty="0" smtClean="0"/>
              <a:t>(</a:t>
            </a:r>
            <a:r>
              <a:rPr lang="ja-JP" altLang="en-US" sz="2000" dirty="0" smtClean="0"/>
              <a:t>モデル参照</a:t>
            </a:r>
            <a:r>
              <a:rPr lang="en-US" altLang="ja-JP" sz="2000" dirty="0" smtClean="0"/>
              <a:t>)</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None/>
            </a:pPr>
            <a:r>
              <a:rPr lang="ja-JP" altLang="en-US" sz="2000" dirty="0"/>
              <a:t>サブシステム参照とモデル</a:t>
            </a:r>
            <a:r>
              <a:rPr lang="ja-JP" altLang="en-US" sz="2000" dirty="0" smtClean="0"/>
              <a:t>参照の生成コード比較</a:t>
            </a:r>
            <a:endParaRPr lang="en-US" altLang="ja-JP" sz="2000" dirty="0"/>
          </a:p>
          <a:p>
            <a:pPr eaLnBrk="1" hangingPunct="1">
              <a:lnSpc>
                <a:spcPct val="80000"/>
              </a:lnSpc>
              <a:buFont typeface="Wingdings" pitchFamily="2" charset="2"/>
              <a:buNone/>
            </a:pPr>
            <a:r>
              <a:rPr lang="ja-JP" altLang="en-US" sz="2000" dirty="0" smtClean="0"/>
              <a:t>→モデル参照はソースが別ファイルに出力される。</a:t>
            </a:r>
            <a:endParaRPr lang="en-US" altLang="ja-JP" sz="2000" dirty="0"/>
          </a:p>
          <a:p>
            <a:pPr eaLnBrk="1" hangingPunct="1">
              <a:lnSpc>
                <a:spcPct val="80000"/>
              </a:lnSpc>
              <a:buNone/>
            </a:pPr>
            <a:r>
              <a:rPr lang="ja-JP" altLang="en-US" sz="2000" dirty="0"/>
              <a:t>　　　　</a:t>
            </a:r>
            <a:r>
              <a:rPr lang="ja-JP" altLang="en-US" sz="2000" dirty="0" smtClean="0"/>
              <a:t>サブシステム参照</a:t>
            </a:r>
            <a:r>
              <a:rPr lang="ja-JP" altLang="en-US" sz="2000" dirty="0"/>
              <a:t>　　　　　　　　　　　　　　　　　　　</a:t>
            </a:r>
            <a:r>
              <a:rPr lang="ja-JP" altLang="en-US" sz="2000" dirty="0" smtClean="0"/>
              <a:t>モデル参照</a:t>
            </a: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r>
              <a:rPr lang="ja-JP" altLang="en-US" sz="2000" dirty="0"/>
              <a:t>　</a:t>
            </a:r>
            <a:r>
              <a:rPr lang="ja-JP" altLang="en-US" sz="2000" dirty="0" smtClean="0"/>
              <a:t>　　　　　　　　　　　　　　　　　　　　　　　　　　　　別ファイル</a:t>
            </a: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r>
              <a:rPr lang="ja-JP" altLang="en-US" sz="2000" dirty="0"/>
              <a:t>生成コードは別ファイルに出力されてほしくはないが、モデル設計時は別ファイルで検討を行いたいという際に便利。</a:t>
            </a:r>
            <a:endParaRPr lang="en-US" altLang="ja-JP" sz="2000" dirty="0"/>
          </a:p>
          <a:p>
            <a:pPr eaLnBrk="1" hangingPunct="1">
              <a:lnSpc>
                <a:spcPct val="80000"/>
              </a:lnSpc>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3" y="2282689"/>
            <a:ext cx="28098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991224"/>
            <a:ext cx="9144001" cy="1125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4382324"/>
            <a:ext cx="6429375" cy="1043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4470" y="2282689"/>
            <a:ext cx="27717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972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編集時のロック</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複数参照されているサブシステム参照を編集する際、編集を行っている場所以外のサブシステム参照ブロック・サブシステム参照モデルがロックされる。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編集前</a:t>
            </a:r>
            <a:endParaRPr lang="en-US" altLang="ja-JP" sz="2000" dirty="0"/>
          </a:p>
          <a:p>
            <a:pPr eaLnBrk="1" hangingPunct="1">
              <a:lnSpc>
                <a:spcPct val="80000"/>
              </a:lnSpc>
              <a:buFont typeface="Wingdings" pitchFamily="2" charset="2"/>
              <a:buNone/>
            </a:pPr>
            <a:r>
              <a:rPr lang="ja-JP" altLang="en-US" sz="2000" dirty="0"/>
              <a:t>　</a:t>
            </a:r>
            <a:r>
              <a:rPr lang="ja-JP" altLang="en-US" sz="2000" dirty="0" smtClean="0"/>
              <a:t>　　　　　　参照元のサブシステム参照　　　　　　　　参照先サブシステムモデル</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a:t>
            </a:r>
            <a:r>
              <a:rPr lang="en-US" altLang="ja-JP" sz="2000" dirty="0" smtClean="0"/>
              <a:t>1</a:t>
            </a:r>
            <a:r>
              <a:rPr lang="ja-JP" altLang="en-US" sz="2000" dirty="0" smtClean="0"/>
              <a:t>つ目　　　　　　　　　　　　　</a:t>
            </a:r>
            <a:r>
              <a:rPr lang="en-US" altLang="ja-JP" sz="2000" dirty="0" smtClean="0"/>
              <a:t>2</a:t>
            </a:r>
            <a:r>
              <a:rPr lang="ja-JP" altLang="en-US" sz="2000" dirty="0" smtClean="0"/>
              <a:t>つ目</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2</a:t>
            </a:r>
            <a:r>
              <a:rPr lang="ja-JP" altLang="en-US" sz="2000" dirty="0" smtClean="0"/>
              <a:t>つ目の</a:t>
            </a:r>
            <a:r>
              <a:rPr lang="en-US" altLang="ja-JP" sz="2000" dirty="0" smtClean="0"/>
              <a:t>Constant</a:t>
            </a:r>
            <a:r>
              <a:rPr lang="ja-JP" altLang="en-US" sz="2000" dirty="0" smtClean="0"/>
              <a:t>ブロックの定数値を書き換える。</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12" y="3294235"/>
            <a:ext cx="25812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358" y="3350098"/>
            <a:ext cx="26003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761" y="3270681"/>
            <a:ext cx="2333625"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円/楕円 1"/>
          <p:cNvSpPr/>
          <p:nvPr/>
        </p:nvSpPr>
        <p:spPr bwMode="auto">
          <a:xfrm>
            <a:off x="3435179" y="4184822"/>
            <a:ext cx="601362" cy="489124"/>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11177347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テストハーネスについて</a:t>
            </a:r>
            <a:endParaRPr lang="en-US" altLang="ja-JP" sz="3600" dirty="0" smtClean="0"/>
          </a:p>
        </p:txBody>
      </p:sp>
    </p:spTree>
    <p:extLst>
      <p:ext uri="{BB962C8B-B14F-4D97-AF65-F5344CB8AC3E}">
        <p14:creationId xmlns:p14="http://schemas.microsoft.com/office/powerpoint/2010/main" val="1175099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en-US" altLang="ja-JP" sz="2000" dirty="0" err="1" smtClean="0">
                <a:latin typeface="ＭＳ Ｐゴシック" charset="-128"/>
              </a:rPr>
              <a:t>SubsystemReference</a:t>
            </a:r>
            <a:r>
              <a:rPr lang="ja-JP" altLang="en-US" sz="2000" dirty="0" smtClean="0">
                <a:latin typeface="ＭＳ Ｐゴシック" charset="-128"/>
              </a:rPr>
              <a:t>ブロック自体のテストハーネス</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サブシステム参照自体のテストハーネスを作成することはできないようです。</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また、</a:t>
            </a:r>
            <a:r>
              <a:rPr lang="en-US" altLang="ja-JP" sz="2000" dirty="0" err="1" smtClean="0"/>
              <a:t>SubsystemReference</a:t>
            </a:r>
            <a:r>
              <a:rPr lang="ja-JP" altLang="en-US" sz="2000" dirty="0" smtClean="0"/>
              <a:t>ブロック自体をテストハーネス化しようとしてもエラーとなります。</a:t>
            </a:r>
            <a:endParaRPr lang="en-US" altLang="ja-JP" sz="2000" dirty="0"/>
          </a:p>
          <a:p>
            <a:pPr eaLnBrk="1" hangingPunct="1">
              <a:lnSpc>
                <a:spcPct val="80000"/>
              </a:lnSpc>
              <a:buFont typeface="Wingdings" pitchFamily="2" charset="2"/>
              <a:buNone/>
            </a:pPr>
            <a:endParaRPr lang="en-US" altLang="ja-JP" sz="20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2844800"/>
            <a:ext cx="66579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15866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en-US" altLang="ja-JP" sz="2000" dirty="0" err="1">
                <a:latin typeface="ＭＳ Ｐゴシック" charset="-128"/>
              </a:rPr>
              <a:t>SubsystemReference</a:t>
            </a:r>
            <a:r>
              <a:rPr lang="ja-JP" altLang="en-US" sz="2000" dirty="0" smtClean="0">
                <a:latin typeface="ＭＳ Ｐゴシック" charset="-128"/>
              </a:rPr>
              <a:t>ブロックを含んだブロックの</a:t>
            </a:r>
            <a:r>
              <a:rPr lang="ja-JP" altLang="en-US" sz="2000" dirty="0">
                <a:latin typeface="ＭＳ Ｐゴシック" charset="-128"/>
              </a:rPr>
              <a:t>テストハーネス</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ただし、サブシステム参照をサブシステムの中に収めた場合、その外側のサブシステムはテストハーネスを作成することが可能。</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サブシステムの内部</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2232025"/>
            <a:ext cx="59340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7" y="4102100"/>
            <a:ext cx="32099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4235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ja-JP" altLang="en-US" sz="2000" dirty="0" smtClean="0">
                <a:latin typeface="ＭＳ Ｐゴシック" charset="-128"/>
              </a:rPr>
              <a:t>モデル参照ブロック</a:t>
            </a:r>
            <a:r>
              <a:rPr lang="ja-JP" altLang="en-US" sz="2000" dirty="0">
                <a:latin typeface="ＭＳ Ｐゴシック" charset="-128"/>
              </a:rPr>
              <a:t>のテストハーネス</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同じ参照系のブロックでも、モデル参照の場合はブロック単体で作成可能</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941513"/>
            <a:ext cx="55626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6065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en-US" altLang="ja-JP" sz="3600" dirty="0" smtClean="0"/>
              <a:t>SLDV</a:t>
            </a:r>
            <a:r>
              <a:rPr lang="ja-JP" altLang="en-US" sz="3600" dirty="0" smtClean="0"/>
              <a:t>の結果について</a:t>
            </a:r>
            <a:endParaRPr lang="en-US" altLang="ja-JP" sz="3600" dirty="0" smtClean="0"/>
          </a:p>
        </p:txBody>
      </p:sp>
    </p:spTree>
    <p:extLst>
      <p:ext uri="{BB962C8B-B14F-4D97-AF65-F5344CB8AC3E}">
        <p14:creationId xmlns:p14="http://schemas.microsoft.com/office/powerpoint/2010/main" val="3939177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モデル参照とサブシステム参照の結果比較</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サブシステム参照に</a:t>
            </a:r>
            <a:r>
              <a:rPr lang="en-US" altLang="ja-JP" sz="2000" dirty="0" smtClean="0"/>
              <a:t>SLDV</a:t>
            </a:r>
            <a:r>
              <a:rPr lang="ja-JP" altLang="en-US" sz="2000" dirty="0" smtClean="0"/>
              <a:t>をかけると、通常のサブシステムと同様に個々で判定された結果が見れる。</a:t>
            </a:r>
            <a:endParaRPr lang="en-US" altLang="ja-JP" sz="2000" dirty="0" smtClean="0"/>
          </a:p>
          <a:p>
            <a:pPr eaLnBrk="1" hangingPunct="1">
              <a:lnSpc>
                <a:spcPct val="80000"/>
              </a:lnSpc>
              <a:buFont typeface="Wingdings" pitchFamily="2" charset="2"/>
              <a:buNone/>
            </a:pPr>
            <a:r>
              <a:rPr lang="en-US" altLang="ja-JP" sz="2000" dirty="0" smtClean="0"/>
              <a:t>Ex.</a:t>
            </a:r>
            <a:r>
              <a:rPr lang="ja-JP" altLang="en-US" sz="2000" dirty="0" smtClean="0"/>
              <a:t>モデル参照は複数存在する場合、一つのモデル上に複数結果が表示される結果となる。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SLDV</a:t>
            </a:r>
            <a:r>
              <a:rPr lang="ja-JP" altLang="en-US" sz="2000" dirty="0" smtClean="0"/>
              <a:t>を掛けるモデル</a:t>
            </a:r>
            <a:endParaRPr lang="en-US" altLang="ja-JP"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2387600"/>
            <a:ext cx="4644303" cy="4043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29373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モデル参照とサブシステム参照の結果比較</a:t>
            </a:r>
            <a:endParaRPr lang="ja-JP" altLang="en-US" sz="28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a:t>
            </a:r>
            <a:r>
              <a:rPr lang="en-US" altLang="ja-JP" sz="2000" dirty="0" err="1" smtClean="0"/>
              <a:t>add_sys</a:t>
            </a:r>
            <a:r>
              <a:rPr lang="ja-JP" altLang="en-US" sz="2000" dirty="0" smtClean="0"/>
              <a:t>の中身</a:t>
            </a:r>
            <a:endParaRPr lang="en-US" altLang="ja-JP" sz="2000" dirty="0"/>
          </a:p>
          <a:p>
            <a:pPr eaLnBrk="1" hangingPunct="1">
              <a:lnSpc>
                <a:spcPct val="80000"/>
              </a:lnSpc>
              <a:buFont typeface="Wingdings" pitchFamily="2" charset="2"/>
              <a:buNone/>
            </a:pPr>
            <a:r>
              <a:rPr lang="ja-JP" altLang="en-US" sz="2000" dirty="0" smtClean="0"/>
              <a:t>モデル参照</a:t>
            </a:r>
            <a:r>
              <a:rPr lang="en-US" altLang="ja-JP" sz="2000" dirty="0" err="1" smtClean="0"/>
              <a:t>ref_testmodel</a:t>
            </a:r>
            <a:r>
              <a:rPr lang="ja-JP" altLang="en-US" sz="2000" dirty="0" smtClean="0"/>
              <a:t>の中身</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488" y="2573338"/>
            <a:ext cx="591502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77223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モデル参照とサブシステム参照の結果比較</a:t>
            </a:r>
            <a:endParaRPr lang="ja-JP" altLang="en-US" sz="28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smtClean="0"/>
              <a:t>SLDV</a:t>
            </a:r>
            <a:r>
              <a:rPr lang="ja-JP" altLang="en-US" sz="2000" dirty="0" smtClean="0"/>
              <a:t>の解析結果</a:t>
            </a:r>
            <a:r>
              <a:rPr lang="en-US" altLang="ja-JP" sz="2000" dirty="0" smtClean="0"/>
              <a:t>(</a:t>
            </a:r>
            <a:r>
              <a:rPr lang="ja-JP" altLang="en-US" sz="2000" dirty="0" smtClean="0"/>
              <a:t>テストの生成</a:t>
            </a:r>
            <a:r>
              <a:rPr lang="en-US" altLang="ja-JP" sz="2000" dirty="0" smtClean="0"/>
              <a:t>)</a:t>
            </a: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モデル</a:t>
            </a:r>
            <a:r>
              <a:rPr lang="ja-JP" altLang="en-US" sz="2000" dirty="0" smtClean="0"/>
              <a:t>の外観としては両者の差はない。</a:t>
            </a:r>
            <a:endParaRPr lang="en-US" altLang="ja-JP" sz="2000" dirty="0" smtClean="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4" y="2451100"/>
            <a:ext cx="4553470" cy="3849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5748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モデル参照とサブシステム参照の結果比較</a:t>
            </a:r>
            <a:r>
              <a:rPr lang="en-US" altLang="ja-JP" sz="2000" dirty="0" smtClean="0">
                <a:latin typeface="ＭＳ Ｐゴシック" charset="-128"/>
              </a:rPr>
              <a:t>(</a:t>
            </a:r>
            <a:r>
              <a:rPr lang="ja-JP" altLang="en-US" sz="2000" dirty="0" smtClean="0">
                <a:latin typeface="ＭＳ Ｐゴシック" charset="-128"/>
              </a:rPr>
              <a:t>サブシステム参照側</a:t>
            </a:r>
            <a:r>
              <a:rPr lang="en-US" altLang="ja-JP" sz="2000" dirty="0" smtClean="0">
                <a:latin typeface="ＭＳ Ｐゴシック" charset="-128"/>
              </a:rPr>
              <a:t>)</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smtClean="0"/>
              <a:t>SLDV</a:t>
            </a:r>
            <a:r>
              <a:rPr lang="ja-JP" altLang="en-US" sz="2000" dirty="0" smtClean="0"/>
              <a:t>の解析結果</a:t>
            </a:r>
            <a:r>
              <a:rPr lang="en-US" altLang="ja-JP" sz="2000" dirty="0" smtClean="0"/>
              <a:t>(</a:t>
            </a:r>
            <a:r>
              <a:rPr lang="ja-JP" altLang="en-US" sz="2000" dirty="0" smtClean="0"/>
              <a:t>テストの生成</a:t>
            </a:r>
            <a:r>
              <a:rPr lang="en-US" altLang="ja-JP" sz="2000" dirty="0" smtClean="0"/>
              <a:t>)</a:t>
            </a:r>
          </a:p>
          <a:p>
            <a:pPr eaLnBrk="1" hangingPunct="1">
              <a:lnSpc>
                <a:spcPct val="80000"/>
              </a:lnSpc>
              <a:buFont typeface="Wingdings" pitchFamily="2" charset="2"/>
              <a:buNone/>
            </a:pPr>
            <a:r>
              <a:rPr lang="ja-JP" altLang="en-US" sz="2000" dirty="0" smtClean="0"/>
              <a:t>サブシステム参照はそれぞれ結果が表示される。</a:t>
            </a:r>
            <a:endParaRPr lang="en-US" altLang="ja-JP" sz="2000" dirty="0" smtClean="0"/>
          </a:p>
          <a:p>
            <a:pPr eaLnBrk="1" hangingPunct="1">
              <a:lnSpc>
                <a:spcPct val="80000"/>
              </a:lnSpc>
              <a:buFont typeface="Wingdings" pitchFamily="2" charset="2"/>
              <a:buNone/>
            </a:pPr>
            <a:r>
              <a:rPr lang="ja-JP" altLang="en-US" sz="2000" dirty="0" smtClean="0"/>
              <a:t>・サブシステム参照の中身</a:t>
            </a:r>
            <a:r>
              <a:rPr lang="en-US" altLang="ja-JP" sz="2000" dirty="0" smtClean="0"/>
              <a:t>(</a:t>
            </a:r>
            <a:r>
              <a:rPr lang="ja-JP" altLang="en-US" sz="2000" dirty="0" smtClean="0"/>
              <a:t>上側</a:t>
            </a:r>
            <a:r>
              <a:rPr lang="en-US" altLang="ja-JP" sz="2000" dirty="0" err="1" smtClean="0"/>
              <a:t>add_sys</a:t>
            </a:r>
            <a:r>
              <a:rPr lang="en-US" altLang="ja-JP" sz="2000" dirty="0" smtClean="0"/>
              <a:t>)</a:t>
            </a:r>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・サブシステム参照の中身</a:t>
            </a:r>
            <a:r>
              <a:rPr lang="en-US" altLang="ja-JP" sz="2000" dirty="0" smtClean="0"/>
              <a:t>(</a:t>
            </a:r>
            <a:r>
              <a:rPr lang="ja-JP" altLang="en-US" sz="2000" dirty="0" smtClean="0"/>
              <a:t>下側</a:t>
            </a:r>
            <a:r>
              <a:rPr lang="en-US" altLang="ja-JP" sz="2000" dirty="0" err="1" smtClean="0"/>
              <a:t>add_sys</a:t>
            </a:r>
            <a:r>
              <a:rPr lang="en-US" altLang="ja-JP" sz="2000" dirty="0" smtClean="0"/>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638" y="2392363"/>
            <a:ext cx="32861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638" y="4481513"/>
            <a:ext cx="33623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5963" y="2582860"/>
            <a:ext cx="444817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652962"/>
            <a:ext cx="44196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385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ja-JP" altLang="en-US" sz="2000" dirty="0">
                <a:latin typeface="ＭＳ Ｐゴシック" charset="-128"/>
              </a:rPr>
              <a:t>モデル参照とサブシステム参照の結果比較</a:t>
            </a:r>
            <a:r>
              <a:rPr lang="en-US" altLang="ja-JP" sz="2000" dirty="0" smtClean="0">
                <a:latin typeface="ＭＳ Ｐゴシック" charset="-128"/>
              </a:rPr>
              <a:t>(</a:t>
            </a:r>
            <a:r>
              <a:rPr lang="ja-JP" altLang="en-US" sz="2000" dirty="0">
                <a:latin typeface="ＭＳ Ｐゴシック" charset="-128"/>
              </a:rPr>
              <a:t>モデル</a:t>
            </a:r>
            <a:r>
              <a:rPr lang="ja-JP" altLang="en-US" sz="2000" dirty="0" smtClean="0">
                <a:latin typeface="ＭＳ Ｐゴシック" charset="-128"/>
              </a:rPr>
              <a:t>参照側</a:t>
            </a:r>
            <a:r>
              <a:rPr lang="en-US" altLang="ja-JP" sz="2000" dirty="0">
                <a:latin typeface="ＭＳ Ｐゴシック" charset="-128"/>
              </a:rPr>
              <a:t>)</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smtClean="0"/>
              <a:t>SLDV</a:t>
            </a:r>
            <a:r>
              <a:rPr lang="ja-JP" altLang="en-US" sz="2000" dirty="0" smtClean="0"/>
              <a:t>の解析結果</a:t>
            </a:r>
            <a:r>
              <a:rPr lang="en-US" altLang="ja-JP" sz="2000" dirty="0" smtClean="0"/>
              <a:t>(</a:t>
            </a:r>
            <a:r>
              <a:rPr lang="ja-JP" altLang="en-US" sz="2000" dirty="0" smtClean="0"/>
              <a:t>テストの生成</a:t>
            </a:r>
            <a:r>
              <a:rPr lang="en-US" altLang="ja-JP" sz="2000" dirty="0" smtClean="0"/>
              <a:t>)</a:t>
            </a:r>
          </a:p>
          <a:p>
            <a:pPr eaLnBrk="1" hangingPunct="1">
              <a:lnSpc>
                <a:spcPct val="80000"/>
              </a:lnSpc>
              <a:buFont typeface="Wingdings" pitchFamily="2" charset="2"/>
              <a:buNone/>
            </a:pPr>
            <a:r>
              <a:rPr lang="ja-JP" altLang="en-US" sz="2000" dirty="0" smtClean="0"/>
              <a:t>モデル参照は、すべての結果が一つで表示される。</a:t>
            </a:r>
            <a:endParaRPr lang="en-US" altLang="ja-JP" sz="2000" dirty="0" smtClean="0"/>
          </a:p>
          <a:p>
            <a:pPr eaLnBrk="1" hangingPunct="1">
              <a:lnSpc>
                <a:spcPct val="80000"/>
              </a:lnSpc>
              <a:buFont typeface="Wingdings" pitchFamily="2" charset="2"/>
              <a:buNone/>
            </a:pPr>
            <a:r>
              <a:rPr lang="ja-JP" altLang="en-US" sz="2000" dirty="0" smtClean="0"/>
              <a:t>モデル参照の中身</a:t>
            </a:r>
            <a:r>
              <a:rPr lang="en-US" altLang="ja-JP" sz="2000" dirty="0" smtClean="0"/>
              <a:t>(</a:t>
            </a:r>
            <a:r>
              <a:rPr lang="ja-JP" altLang="en-US" sz="2000" dirty="0" smtClean="0"/>
              <a:t>上側</a:t>
            </a:r>
            <a:r>
              <a:rPr lang="en-US" altLang="ja-JP" sz="2000" dirty="0" err="1" smtClean="0"/>
              <a:t>ref_testmodel</a:t>
            </a:r>
            <a:r>
              <a:rPr lang="en-US" altLang="ja-JP" sz="2000" dirty="0" smtClean="0"/>
              <a:t>)</a:t>
            </a:r>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None/>
            </a:pPr>
            <a:r>
              <a:rPr lang="ja-JP" altLang="en-US" sz="2000" dirty="0" smtClean="0"/>
              <a:t>モデル参照の中身</a:t>
            </a:r>
            <a:r>
              <a:rPr lang="en-US" altLang="ja-JP" sz="2000" dirty="0" smtClean="0"/>
              <a:t>(</a:t>
            </a:r>
            <a:r>
              <a:rPr lang="ja-JP" altLang="en-US" sz="2000" dirty="0" smtClean="0"/>
              <a:t>下側</a:t>
            </a:r>
            <a:r>
              <a:rPr lang="en-US" altLang="ja-JP" sz="2000" dirty="0" err="1"/>
              <a:t>ref_testmodel</a:t>
            </a:r>
            <a:r>
              <a:rPr lang="en-US" altLang="ja-JP" sz="2000" dirty="0" smtClean="0"/>
              <a: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337" y="2276474"/>
            <a:ext cx="3143512" cy="181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337" y="4429125"/>
            <a:ext cx="34480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5350" y="3182936"/>
            <a:ext cx="443865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86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編集時のロック</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複数参照されているサブシステム参照を編集する際、編集を行っている場所以外のサブシステム参照ブロック・サブシステム参照モデルがロックされる。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編集時</a:t>
            </a:r>
            <a:endParaRPr lang="en-US" altLang="ja-JP" sz="2000" dirty="0"/>
          </a:p>
          <a:p>
            <a:pPr eaLnBrk="1" hangingPunct="1">
              <a:lnSpc>
                <a:spcPct val="80000"/>
              </a:lnSpc>
              <a:buFont typeface="Wingdings" pitchFamily="2" charset="2"/>
              <a:buNone/>
            </a:pPr>
            <a:r>
              <a:rPr lang="ja-JP" altLang="en-US" sz="2000" dirty="0"/>
              <a:t>　</a:t>
            </a:r>
            <a:r>
              <a:rPr lang="ja-JP" altLang="en-US" sz="2000" dirty="0" smtClean="0"/>
              <a:t>　　　　　　参照元のサブシステム参照　　　　　　　　参照先サブシステムモデル</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a:t>
            </a:r>
            <a:r>
              <a:rPr lang="en-US" altLang="ja-JP" sz="2000" dirty="0" smtClean="0"/>
              <a:t>1</a:t>
            </a:r>
            <a:r>
              <a:rPr lang="ja-JP" altLang="en-US" sz="2000" dirty="0" smtClean="0"/>
              <a:t>つ目　　　　　　　　　　　　　</a:t>
            </a:r>
            <a:r>
              <a:rPr lang="en-US" altLang="ja-JP" sz="2000" dirty="0" smtClean="0"/>
              <a:t>2</a:t>
            </a:r>
            <a:r>
              <a:rPr lang="ja-JP" altLang="en-US" sz="2000" dirty="0" smtClean="0"/>
              <a:t>つ目</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a:t>1</a:t>
            </a:r>
            <a:r>
              <a:rPr lang="ja-JP" altLang="en-US" sz="2000" dirty="0"/>
              <a:t>つ目</a:t>
            </a:r>
            <a:r>
              <a:rPr lang="ja-JP" altLang="en-US" sz="2000" dirty="0" smtClean="0"/>
              <a:t>のサブシステム参照と参照先サブシステムモデルにロックがかかり編集ができなくなる。</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598" y="3318306"/>
            <a:ext cx="2628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円/楕円 1"/>
          <p:cNvSpPr/>
          <p:nvPr/>
        </p:nvSpPr>
        <p:spPr bwMode="auto">
          <a:xfrm>
            <a:off x="3435179" y="4184822"/>
            <a:ext cx="601362" cy="489124"/>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0966" y="3333880"/>
            <a:ext cx="22002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58" y="3334270"/>
            <a:ext cx="26384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8031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過去</a:t>
            </a:r>
            <a:r>
              <a:rPr lang="ja-JP" altLang="en-US" sz="3600" dirty="0"/>
              <a:t>バージョン</a:t>
            </a:r>
            <a:r>
              <a:rPr lang="ja-JP" altLang="en-US" sz="3600" dirty="0" smtClean="0"/>
              <a:t>へのエクスポート</a:t>
            </a:r>
            <a:endParaRPr lang="en-US" altLang="ja-JP" sz="3600" dirty="0" smtClean="0"/>
          </a:p>
        </p:txBody>
      </p:sp>
    </p:spTree>
    <p:extLst>
      <p:ext uri="{BB962C8B-B14F-4D97-AF65-F5344CB8AC3E}">
        <p14:creationId xmlns:p14="http://schemas.microsoft.com/office/powerpoint/2010/main" val="26723395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en-US" altLang="ja-JP" sz="2000" dirty="0" smtClean="0">
                <a:latin typeface="ＭＳ Ｐゴシック" charset="-128"/>
              </a:rPr>
              <a:t>R2015aSP1</a:t>
            </a:r>
            <a:r>
              <a:rPr lang="ja-JP" altLang="en-US" sz="2000" dirty="0" err="1" smtClean="0">
                <a:latin typeface="ＭＳ Ｐゴシック" charset="-128"/>
              </a:rPr>
              <a:t>への</a:t>
            </a:r>
            <a:r>
              <a:rPr lang="ja-JP" altLang="en-US" sz="2000" dirty="0" smtClean="0">
                <a:latin typeface="ＭＳ Ｐゴシック" charset="-128"/>
              </a:rPr>
              <a:t>エクスポート</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サブシステム参照の入ったモデルを過去バージョンにエクスポートすると、サブシステム参照の部分が個々のサブシステムに置き換わって出力される。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ダウングレード前</a:t>
            </a:r>
            <a:r>
              <a:rPr lang="en-US" altLang="ja-JP" sz="2000" dirty="0" smtClean="0"/>
              <a:t>(R2019b)</a:t>
            </a: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ダウングレード後</a:t>
            </a:r>
            <a:r>
              <a:rPr lang="en-US" altLang="ja-JP" sz="2000" dirty="0" smtClean="0"/>
              <a:t>(R2015aSP1)</a:t>
            </a:r>
          </a:p>
          <a:p>
            <a:pPr eaLnBrk="1" hangingPunct="1">
              <a:lnSpc>
                <a:spcPct val="80000"/>
              </a:lnSpc>
              <a:buFont typeface="Wingdings" pitchFamily="2" charset="2"/>
              <a:buNone/>
            </a:pPr>
            <a:endParaRPr lang="en-US" altLang="ja-JP" sz="200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2395537"/>
            <a:ext cx="33813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50" y="4449763"/>
            <a:ext cx="33147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652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a:t>所感</a:t>
            </a:r>
            <a:endParaRPr lang="en-US" altLang="ja-JP" sz="3600" dirty="0" smtClean="0"/>
          </a:p>
        </p:txBody>
      </p:sp>
    </p:spTree>
    <p:extLst>
      <p:ext uri="{BB962C8B-B14F-4D97-AF65-F5344CB8AC3E}">
        <p14:creationId xmlns:p14="http://schemas.microsoft.com/office/powerpoint/2010/main" val="28018158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366713"/>
            <a:ext cx="7407275" cy="519112"/>
          </a:xfrm>
        </p:spPr>
        <p:txBody>
          <a:bodyPr/>
          <a:lstStyle/>
          <a:p>
            <a:pPr eaLnBrk="1" hangingPunct="1"/>
            <a:r>
              <a:rPr lang="en-US" altLang="ja-JP" sz="2800" dirty="0" err="1" smtClean="0">
                <a:latin typeface="ＭＳ Ｐゴシック" charset="-128"/>
              </a:rPr>
              <a:t>SubsystemReference</a:t>
            </a:r>
            <a:endParaRPr lang="ja-JP" altLang="en-US" sz="28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○大きなモデルを構成管理する際には非常に役に立つものである。</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コード出力は同じファイルに出力されてほしいが、モデルとして管理する際には別々で保存されてほしい。大きすぎるモデルの場合、変更点を見つけ出すことが難しいため。</a:t>
            </a:r>
            <a:endParaRPr lang="en-US" altLang="ja-JP" sz="2000" dirty="0" smtClean="0"/>
          </a:p>
          <a:p>
            <a:pPr eaLnBrk="1" hangingPunct="1">
              <a:lnSpc>
                <a:spcPct val="80000"/>
              </a:lnSpc>
              <a:buFont typeface="Wingdings" pitchFamily="2" charset="2"/>
              <a:buNone/>
            </a:pPr>
            <a:r>
              <a:rPr lang="ja-JP" altLang="en-US" sz="2000" dirty="0"/>
              <a:t>　</a:t>
            </a:r>
            <a:endParaRPr lang="en-US" altLang="ja-JP" sz="2000" dirty="0" smtClean="0"/>
          </a:p>
          <a:p>
            <a:pPr eaLnBrk="1" hangingPunct="1">
              <a:lnSpc>
                <a:spcPct val="80000"/>
              </a:lnSpc>
              <a:buFont typeface="Wingdings" pitchFamily="2" charset="2"/>
              <a:buNone/>
            </a:pPr>
            <a:r>
              <a:rPr lang="ja-JP" altLang="en-US" sz="2000" dirty="0" smtClean="0"/>
              <a:t>（モデルの差分をとれるものもあるが、線の位置ずれは無視したいというのが設定として見当たらない）</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○作ったサブシステムをテストするのは少々手間である。</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単体で動かすことができない。</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その部分でのテストハーネスを作ることができない。</a:t>
            </a:r>
            <a:endParaRPr lang="en-US" altLang="ja-JP" sz="2000" dirty="0" smtClean="0"/>
          </a:p>
          <a:p>
            <a:pPr eaLnBrk="1" hangingPunct="1">
              <a:lnSpc>
                <a:spcPct val="80000"/>
              </a:lnSpc>
              <a:buFont typeface="Wingdings" pitchFamily="2" charset="2"/>
              <a:buNone/>
            </a:pPr>
            <a:endParaRPr lang="en-US" altLang="ja-JP" sz="2000" dirty="0" smtClean="0"/>
          </a:p>
        </p:txBody>
      </p:sp>
    </p:spTree>
    <p:extLst>
      <p:ext uri="{BB962C8B-B14F-4D97-AF65-F5344CB8AC3E}">
        <p14:creationId xmlns:p14="http://schemas.microsoft.com/office/powerpoint/2010/main" val="3086073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編集しているインスタンスの表示</a:t>
            </a:r>
            <a:endParaRPr lang="ja-JP" altLang="en-US" sz="28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None/>
            </a:pPr>
            <a:r>
              <a:rPr lang="ja-JP" altLang="en-US" sz="2000" dirty="0" smtClean="0"/>
              <a:t>編集</a:t>
            </a:r>
            <a:r>
              <a:rPr lang="ja-JP" altLang="en-US" sz="2000" dirty="0"/>
              <a:t>を保存することで別の場所で編集を行うことが可能。</a:t>
            </a:r>
            <a:endParaRPr lang="en-US" altLang="ja-JP" sz="2000" dirty="0"/>
          </a:p>
          <a:p>
            <a:pPr eaLnBrk="1" hangingPunct="1">
              <a:lnSpc>
                <a:spcPct val="80000"/>
              </a:lnSpc>
              <a:buNone/>
            </a:pPr>
            <a:r>
              <a:rPr lang="ja-JP" altLang="en-US" sz="2000" dirty="0"/>
              <a:t>編集した場所がわからなくなってしまった場合、左下のロックアイコンを右クリックすることで編集を加えた場所を直接開くことが可能。</a:t>
            </a:r>
            <a:endParaRPr lang="en-US" altLang="ja-JP" sz="2000" dirty="0"/>
          </a:p>
          <a:p>
            <a:pPr eaLnBrk="1" hangingPunct="1">
              <a:lnSpc>
                <a:spcPct val="80000"/>
              </a:lnSpc>
              <a:buFont typeface="Wingdings" pitchFamily="2" charset="2"/>
              <a:buNone/>
            </a:pPr>
            <a:endParaRPr lang="en-US" altLang="ja-JP"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2556431"/>
            <a:ext cx="350520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4036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同じ参照のインスタンスの表示</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左下のアイコンを通常時右クリックした場合、同じ参照を行っているサブシステムが見れる。</a:t>
            </a:r>
            <a:endParaRPr lang="en-US" altLang="ja-JP" sz="2000" dirty="0"/>
          </a:p>
          <a:p>
            <a:pPr eaLnBrk="1" hangingPunct="1">
              <a:lnSpc>
                <a:spcPct val="80000"/>
              </a:lnSpc>
              <a:buFont typeface="Wingdings" pitchFamily="2" charset="2"/>
              <a:buNone/>
            </a:pPr>
            <a:endParaRPr lang="en-US" altLang="ja-JP" sz="2000"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7" y="2400170"/>
            <a:ext cx="488632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6370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2"/>
            <a:ext cx="7407275" cy="400110"/>
          </a:xfrm>
        </p:spPr>
        <p:txBody>
          <a:bodyPr/>
          <a:lstStyle/>
          <a:p>
            <a:pPr eaLnBrk="1" hangingPunct="1"/>
            <a:r>
              <a:rPr lang="ja-JP" altLang="en-US" sz="2000" dirty="0" smtClean="0">
                <a:latin typeface="ＭＳ Ｐゴシック" charset="-128"/>
              </a:rPr>
              <a:t>編集時のシミュレーション</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また、サブシステム参照を編集中、シミュレーションを行うことができない。</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ブロックの</a:t>
            </a:r>
            <a:r>
              <a:rPr lang="ja-JP" altLang="en-US" sz="2000" dirty="0"/>
              <a:t>位置</a:t>
            </a:r>
            <a:r>
              <a:rPr lang="ja-JP" altLang="en-US" sz="2000" dirty="0" smtClean="0"/>
              <a:t>を変更した後、保存せずにシミュレーション実行したときのエラー。</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モデル参照の場合は、保存を行わなくてもシミュレーションは可能であった。</a:t>
            </a:r>
            <a:endParaRPr lang="en-US" altLang="ja-JP" sz="2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2466975"/>
            <a:ext cx="64960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576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保存方法</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参照先のモデルの編集を取り消したいとき</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サブシステム参照の参照先モデルを直接開いて編集した場合</a:t>
            </a:r>
            <a:endParaRPr lang="en-US" altLang="ja-JP" sz="2000" dirty="0"/>
          </a:p>
          <a:p>
            <a:pPr eaLnBrk="1" hangingPunct="1">
              <a:lnSpc>
                <a:spcPct val="80000"/>
              </a:lnSpc>
              <a:buFont typeface="Wingdings" pitchFamily="2" charset="2"/>
              <a:buNone/>
            </a:pPr>
            <a:r>
              <a:rPr lang="ja-JP" altLang="en-US" sz="2000" dirty="0" smtClean="0"/>
              <a:t>　　　→モデルを保存せずに閉じればよい。</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参照元のモデルからサブシステム参照で参照先モデルを開いて編集した場合</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→参照元のモデルを保存せずに閉じるしかないよう</a:t>
            </a:r>
            <a:r>
              <a:rPr lang="ja-JP" altLang="en-US" sz="2000" dirty="0"/>
              <a:t>だ</a:t>
            </a:r>
            <a:r>
              <a:rPr lang="ja-JP" altLang="en-US" sz="2000" dirty="0" smtClean="0"/>
              <a:t>。</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参照元のモデルの保存の種類が</a:t>
            </a:r>
            <a:endParaRPr lang="en-US" altLang="ja-JP" sz="2000" dirty="0" smtClean="0"/>
          </a:p>
          <a:p>
            <a:pPr eaLnBrk="1" hangingPunct="1">
              <a:lnSpc>
                <a:spcPct val="80000"/>
              </a:lnSpc>
              <a:buFont typeface="Wingdings" pitchFamily="2" charset="2"/>
              <a:buNone/>
            </a:pPr>
            <a:r>
              <a:rPr lang="ja-JP" altLang="en-US" sz="2000" dirty="0" smtClean="0"/>
              <a:t>右図のように、「すべて保存」</a:t>
            </a:r>
            <a:endParaRPr lang="en-US" altLang="ja-JP" sz="2000" dirty="0" smtClean="0"/>
          </a:p>
          <a:p>
            <a:pPr eaLnBrk="1" hangingPunct="1">
              <a:lnSpc>
                <a:spcPct val="80000"/>
              </a:lnSpc>
              <a:buFont typeface="Wingdings" pitchFamily="2" charset="2"/>
              <a:buNone/>
            </a:pPr>
            <a:r>
              <a:rPr lang="ja-JP" altLang="en-US" sz="2000" dirty="0" smtClean="0"/>
              <a:t>もしくは、「参照先のモデルを保存」</a:t>
            </a:r>
            <a:endParaRPr lang="en-US" altLang="ja-JP" sz="2000" dirty="0" smtClean="0"/>
          </a:p>
          <a:p>
            <a:pPr eaLnBrk="1" hangingPunct="1">
              <a:lnSpc>
                <a:spcPct val="80000"/>
              </a:lnSpc>
              <a:buFont typeface="Wingdings" pitchFamily="2" charset="2"/>
              <a:buNone/>
            </a:pPr>
            <a:r>
              <a:rPr lang="ja-JP" altLang="en-US" sz="2000" dirty="0" smtClean="0"/>
              <a:t>というものしかない。</a:t>
            </a:r>
            <a:endParaRPr lang="en-US" altLang="ja-JP" sz="2000" dirty="0" smtClean="0"/>
          </a:p>
          <a:p>
            <a:pPr eaLnBrk="1" hangingPunct="1">
              <a:lnSpc>
                <a:spcPct val="80000"/>
              </a:lnSpc>
              <a:buFont typeface="Wingdings" pitchFamily="2" charset="2"/>
              <a:buNone/>
            </a:pPr>
            <a:endParaRPr lang="en-US" altLang="ja-JP" sz="2000"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222" y="3188043"/>
            <a:ext cx="3603513" cy="3250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520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E03352-0E19-4163-A4F7-D1FE60953E3B}"/>
</file>

<file path=customXml/itemProps2.xml><?xml version="1.0" encoding="utf-8"?>
<ds:datastoreItem xmlns:ds="http://schemas.openxmlformats.org/officeDocument/2006/customXml" ds:itemID="{9DFACD32-D923-4500-B037-53576D12C046}"/>
</file>

<file path=customXml/itemProps3.xml><?xml version="1.0" encoding="utf-8"?>
<ds:datastoreItem xmlns:ds="http://schemas.openxmlformats.org/officeDocument/2006/customXml" ds:itemID="{BD3F4A84-160A-44D1-9CEC-0AFE65AEC8FB}"/>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37911</TotalTime>
  <Words>1518</Words>
  <Application>Microsoft Office PowerPoint</Application>
  <PresentationFormat>画面に合わせる (4:3)</PresentationFormat>
  <Paragraphs>496</Paragraphs>
  <Slides>53</Slides>
  <Notes>53</Notes>
  <HiddenSlides>0</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Blends</vt:lpstr>
      <vt:lpstr>調査結果</vt:lpstr>
      <vt:lpstr>サブシステムのパラメータの変化</vt:lpstr>
      <vt:lpstr>PowerPoint プレゼンテーション</vt:lpstr>
      <vt:lpstr>編集時のロック</vt:lpstr>
      <vt:lpstr>編集時のロック</vt:lpstr>
      <vt:lpstr>編集しているインスタンスの表示</vt:lpstr>
      <vt:lpstr>同じ参照のインスタンスの表示</vt:lpstr>
      <vt:lpstr>編集時のシミュレーション</vt:lpstr>
      <vt:lpstr>保存方法</vt:lpstr>
      <vt:lpstr>PowerPoint プレゼンテーション</vt:lpstr>
      <vt:lpstr>SubsystemReferenceブロックの操作</vt:lpstr>
      <vt:lpstr>PowerPoint プレゼンテーション</vt:lpstr>
      <vt:lpstr>サブシステムを既にあるサブシステム参照のモデルに変換</vt:lpstr>
      <vt:lpstr>プロパティ：ReferencedSubsystemについて</vt:lpstr>
      <vt:lpstr>PowerPoint プレゼンテーション</vt:lpstr>
      <vt:lpstr>マスクの作成方法その１</vt:lpstr>
      <vt:lpstr>マスクの作成方法その２</vt:lpstr>
      <vt:lpstr>ブロック右クリックでのマスクの作成</vt:lpstr>
      <vt:lpstr>補足：モデル参照ブロックのマスク</vt:lpstr>
      <vt:lpstr>マスクの解除方法</vt:lpstr>
      <vt:lpstr>PowerPoint プレゼンテーション</vt:lpstr>
      <vt:lpstr>サブシステム参照の変換</vt:lpstr>
      <vt:lpstr>サブシステム参照からモデル参照への変換</vt:lpstr>
      <vt:lpstr>サブシステム参照からバリアントサブシステムへの変換</vt:lpstr>
      <vt:lpstr>サブシステム参照の展開</vt:lpstr>
      <vt:lpstr>サブシステム参照の展開</vt:lpstr>
      <vt:lpstr>PowerPoint プレゼンテーション</vt:lpstr>
      <vt:lpstr>ライブラリのロックの可否</vt:lpstr>
      <vt:lpstr>ライブラリのロックの可否</vt:lpstr>
      <vt:lpstr>サブシステム参照をサブシステムで包括</vt:lpstr>
      <vt:lpstr>サブシステム参照をサブシステムで包括</vt:lpstr>
      <vt:lpstr>サブシステム参照をサブシステムで包括</vt:lpstr>
      <vt:lpstr>PowerPoint プレゼンテーション</vt:lpstr>
      <vt:lpstr>生成コードの比較(バーチャル)</vt:lpstr>
      <vt:lpstr>生成コードの比較(アトミック+コード生成オプション「自動」)</vt:lpstr>
      <vt:lpstr>生成コードの比較(アトミック+コード生成オプション「インライン」)</vt:lpstr>
      <vt:lpstr>生成コードの比較 (アトミック+コード生成オプション「再利用できない関数」)</vt:lpstr>
      <vt:lpstr>生成コードの比較 (アトミック+コード生成オプション「再利用可能な関数」)</vt:lpstr>
      <vt:lpstr>生成コードの比較(モデル参照)</vt:lpstr>
      <vt:lpstr>PowerPoint プレゼンテーション</vt:lpstr>
      <vt:lpstr>SubsystemReferenceブロック自体のテストハーネス</vt:lpstr>
      <vt:lpstr>SubsystemReferenceブロックを含んだブロックのテストハーネス</vt:lpstr>
      <vt:lpstr>モデル参照ブロックのテストハーネス</vt:lpstr>
      <vt:lpstr>PowerPoint プレゼンテーション</vt:lpstr>
      <vt:lpstr>モデル参照とサブシステム参照の結果比較</vt:lpstr>
      <vt:lpstr>モデル参照とサブシステム参照の結果比較</vt:lpstr>
      <vt:lpstr>モデル参照とサブシステム参照の結果比較</vt:lpstr>
      <vt:lpstr>モデル参照とサブシステム参照の結果比較(サブシステム参照側)</vt:lpstr>
      <vt:lpstr>モデル参照とサブシステム参照の結果比較(モデル参照側)</vt:lpstr>
      <vt:lpstr>PowerPoint プレゼンテーション</vt:lpstr>
      <vt:lpstr>R2015aSP1へのエクスポート</vt:lpstr>
      <vt:lpstr>PowerPoint プレゼンテーション</vt:lpstr>
      <vt:lpstr>SubsystemReference</vt:lpstr>
    </vt:vector>
  </TitlesOfParts>
  <Company>先行開発室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形式手法（Formal Method）</dc:title>
  <dc:creator>79020</dc:creator>
  <cp:lastModifiedBy>高橋</cp:lastModifiedBy>
  <cp:revision>868</cp:revision>
  <dcterms:created xsi:type="dcterms:W3CDTF">2008-07-16T23:48:14Z</dcterms:created>
  <dcterms:modified xsi:type="dcterms:W3CDTF">2019-11-20T09:55:15Z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