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7.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slides/slide3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Lst>
  <p:notesMasterIdLst>
    <p:notesMasterId r:id="rId44"/>
  </p:notesMasterIdLst>
  <p:sldIdLst>
    <p:sldId id="258" r:id="rId2"/>
    <p:sldId id="378" r:id="rId3"/>
    <p:sldId id="323" r:id="rId4"/>
    <p:sldId id="367" r:id="rId5"/>
    <p:sldId id="354" r:id="rId6"/>
    <p:sldId id="363" r:id="rId7"/>
    <p:sldId id="369" r:id="rId8"/>
    <p:sldId id="326" r:id="rId9"/>
    <p:sldId id="360" r:id="rId10"/>
    <p:sldId id="368" r:id="rId11"/>
    <p:sldId id="379" r:id="rId12"/>
    <p:sldId id="380" r:id="rId13"/>
    <p:sldId id="364" r:id="rId14"/>
    <p:sldId id="387" r:id="rId15"/>
    <p:sldId id="362" r:id="rId16"/>
    <p:sldId id="389" r:id="rId17"/>
    <p:sldId id="388" r:id="rId18"/>
    <p:sldId id="374" r:id="rId19"/>
    <p:sldId id="375" r:id="rId20"/>
    <p:sldId id="377" r:id="rId21"/>
    <p:sldId id="382" r:id="rId22"/>
    <p:sldId id="385" r:id="rId23"/>
    <p:sldId id="386" r:id="rId24"/>
    <p:sldId id="383" r:id="rId25"/>
    <p:sldId id="365" r:id="rId26"/>
    <p:sldId id="328" r:id="rId27"/>
    <p:sldId id="329" r:id="rId28"/>
    <p:sldId id="336" r:id="rId29"/>
    <p:sldId id="337" r:id="rId30"/>
    <p:sldId id="333" r:id="rId31"/>
    <p:sldId id="330" r:id="rId32"/>
    <p:sldId id="320" r:id="rId33"/>
    <p:sldId id="332" r:id="rId34"/>
    <p:sldId id="348" r:id="rId35"/>
    <p:sldId id="345" r:id="rId36"/>
    <p:sldId id="350" r:id="rId37"/>
    <p:sldId id="346" r:id="rId38"/>
    <p:sldId id="353" r:id="rId39"/>
    <p:sldId id="351" r:id="rId40"/>
    <p:sldId id="347" r:id="rId41"/>
    <p:sldId id="352" r:id="rId42"/>
    <p:sldId id="349" r:id="rId43"/>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9846" autoAdjust="0"/>
  </p:normalViewPr>
  <p:slideViewPr>
    <p:cSldViewPr>
      <p:cViewPr>
        <p:scale>
          <a:sx n="80" d="100"/>
          <a:sy n="80" d="100"/>
        </p:scale>
        <p:origin x="-72" y="180"/>
      </p:cViewPr>
      <p:guideLst>
        <p:guide orient="horz" pos="2160"/>
        <p:guide pos="2880"/>
      </p:guideLst>
    </p:cSldViewPr>
  </p:slideViewPr>
  <p:outlineViewPr>
    <p:cViewPr>
      <p:scale>
        <a:sx n="33" d="100"/>
        <a:sy n="33" d="100"/>
      </p:scale>
      <p:origin x="0" y="648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7DB175-ECF9-418C-9522-8BAE2DBBB5E3}" type="slidenum">
              <a:rPr lang="en-US" altLang="ja-JP"/>
              <a:pPr>
                <a:defRPr/>
              </a:pPr>
              <a:t>‹#›</a:t>
            </a:fld>
            <a:endParaRPr lang="en-US" altLang="ja-JP"/>
          </a:p>
        </p:txBody>
      </p:sp>
    </p:spTree>
    <p:extLst>
      <p:ext uri="{BB962C8B-B14F-4D97-AF65-F5344CB8AC3E}">
        <p14:creationId xmlns:p14="http://schemas.microsoft.com/office/powerpoint/2010/main" val="408945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383422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13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91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423217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37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42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802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2111375"/>
            <a:ext cx="7772400" cy="1470025"/>
          </a:xfrm>
        </p:spPr>
        <p:txBody>
          <a:bodyPr/>
          <a:lstStyle/>
          <a:p>
            <a:pPr fontAlgn="t"/>
            <a:r>
              <a:rPr lang="en-US" altLang="ja-JP" sz="4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Simulink</a:t>
            </a:r>
            <a:r>
              <a:rPr lang="ja-JP" altLang="en-US" sz="4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機能確認</a:t>
            </a:r>
            <a:r>
              <a:rPr lang="en-US" altLang="ja-JP" sz="4800" dirty="0" err="1"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20WS</a:t>
            </a:r>
            <a:r>
              <a:rPr lang="en-US" altLang="ja-JP" sz="4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4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br>
            <a:r>
              <a:rPr lang="en-US" altLang="ja-JP" sz="4000" dirty="0" smtClean="0">
                <a:solidFill>
                  <a:srgbClr val="00B050"/>
                </a:solidFill>
              </a:rPr>
              <a:t>Simulink </a:t>
            </a:r>
            <a:r>
              <a:rPr lang="en-US" altLang="ja-JP" sz="4000" dirty="0">
                <a:solidFill>
                  <a:srgbClr val="00B050"/>
                </a:solidFill>
              </a:rPr>
              <a:t>function </a:t>
            </a:r>
            <a:r>
              <a:rPr lang="en-US" altLang="ja-JP" sz="4000" dirty="0" err="1" smtClean="0">
                <a:solidFill>
                  <a:srgbClr val="00B050"/>
                </a:solidFill>
              </a:rPr>
              <a:t>check20WS</a:t>
            </a:r>
            <a:endParaRPr lang="ja-JP" altLang="en-US" sz="4000"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75" name="Rectangle 5"/>
          <p:cNvSpPr>
            <a:spLocks noGrp="1" noChangeArrowheads="1"/>
          </p:cNvSpPr>
          <p:nvPr>
            <p:ph type="subTitle" idx="1"/>
          </p:nvPr>
        </p:nvSpPr>
        <p:spPr>
          <a:xfrm>
            <a:off x="1080000" y="4291200"/>
            <a:ext cx="6984000" cy="1728600"/>
          </a:xfrm>
        </p:spPr>
        <p:txBody>
          <a:bodyPr/>
          <a:lstStyle/>
          <a:p>
            <a:pPr algn="l" eaLnBrk="1" hangingPunct="1"/>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日時</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2019</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年</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11</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月</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22</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日</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a:p>
            <a:pPr algn="l" eaLnBrk="1" hangingPunct="1"/>
            <a:r>
              <a:rPr lang="ja-JP" altLang="en-US" sz="2800" dirty="0">
                <a:latin typeface="Meiryo UI" panose="020B0604030504040204" pitchFamily="50" charset="-128"/>
                <a:ea typeface="Meiryo UI" panose="020B0604030504040204" pitchFamily="50" charset="-128"/>
                <a:cs typeface="Meiryo UI" panose="020B0604030504040204" pitchFamily="50" charset="-128"/>
              </a:rPr>
              <a:t>発表者</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：アイシン・エィ・ダブリュ株式会社　</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a:p>
            <a:pPr algn="l" eaLnBrk="1" hangingPunct="1"/>
            <a:r>
              <a:rPr lang="en-US" altLang="ja-JP" sz="2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深見　和弘</a:t>
            </a: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サブシステムリファレンス</a:t>
            </a:r>
            <a:endParaRPr lang="en-US" altLang="ja-JP" dirty="0">
              <a:latin typeface="Meiryo UI" panose="020B0604030504040204" pitchFamily="50" charset="-128"/>
              <a:ea typeface="Meiryo UI" panose="020B0604030504040204" pitchFamily="50" charset="-128"/>
            </a:endParaRPr>
          </a:p>
        </p:txBody>
      </p:sp>
      <p:sp>
        <p:nvSpPr>
          <p:cNvPr id="5" name="タイトル 1"/>
          <p:cNvSpPr txBox="1">
            <a:spLocks/>
          </p:cNvSpPr>
          <p:nvPr/>
        </p:nvSpPr>
        <p:spPr bwMode="auto">
          <a:xfrm>
            <a:off x="5132388" y="1498477"/>
            <a:ext cx="28956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ja-JP" altLang="en-US" sz="1600" kern="0" dirty="0" smtClean="0">
                <a:latin typeface="Meiryo UI" panose="020B0604030504040204" pitchFamily="50" charset="-128"/>
                <a:ea typeface="Meiryo UI" panose="020B0604030504040204" pitchFamily="50" charset="-128"/>
              </a:rPr>
              <a:t>サブシステム</a:t>
            </a:r>
            <a:r>
              <a:rPr lang="en-US" altLang="ja-JP" sz="1600" kern="0" dirty="0" smtClean="0">
                <a:latin typeface="Meiryo UI" panose="020B0604030504040204" pitchFamily="50" charset="-128"/>
                <a:ea typeface="Meiryo UI" panose="020B0604030504040204" pitchFamily="50" charset="-128"/>
              </a:rPr>
              <a:t>(Non-reusable)</a:t>
            </a:r>
            <a:endParaRPr lang="en-US" altLang="ja-JP" sz="1600" kern="0" dirty="0">
              <a:latin typeface="Meiryo UI" panose="020B0604030504040204" pitchFamily="50" charset="-128"/>
              <a:ea typeface="Meiryo UI" panose="020B0604030504040204" pitchFamily="50" charset="-128"/>
            </a:endParaRPr>
          </a:p>
        </p:txBody>
      </p:sp>
      <p:sp>
        <p:nvSpPr>
          <p:cNvPr id="6" name="タイトル 1"/>
          <p:cNvSpPr txBox="1">
            <a:spLocks/>
          </p:cNvSpPr>
          <p:nvPr/>
        </p:nvSpPr>
        <p:spPr bwMode="auto">
          <a:xfrm>
            <a:off x="191588" y="1502831"/>
            <a:ext cx="28956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ja-JP" altLang="en-US" sz="1600" kern="0" dirty="0" smtClean="0">
                <a:latin typeface="Meiryo UI" panose="020B0604030504040204" pitchFamily="50" charset="-128"/>
                <a:ea typeface="Meiryo UI" panose="020B0604030504040204" pitchFamily="50" charset="-128"/>
              </a:rPr>
              <a:t>サブシステムリファレンス</a:t>
            </a:r>
            <a:endParaRPr lang="en-US" altLang="ja-JP" sz="1600" kern="0" dirty="0">
              <a:latin typeface="Meiryo UI" panose="020B0604030504040204" pitchFamily="50" charset="-128"/>
              <a:ea typeface="Meiryo UI" panose="020B0604030504040204" pitchFamily="50" charset="-128"/>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18358"/>
            <a:ext cx="4212587" cy="36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タイトル 1"/>
          <p:cNvSpPr txBox="1">
            <a:spLocks/>
          </p:cNvSpPr>
          <p:nvPr/>
        </p:nvSpPr>
        <p:spPr bwMode="auto">
          <a:xfrm>
            <a:off x="1282337" y="5441012"/>
            <a:ext cx="7948500" cy="1417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ja-JP" altLang="en-US" i="1" kern="0" dirty="0" smtClean="0">
                <a:latin typeface="Meiryo UI" panose="020B0604030504040204" pitchFamily="50" charset="-128"/>
                <a:ea typeface="Meiryo UI" panose="020B0604030504040204" pitchFamily="50" charset="-128"/>
              </a:rPr>
              <a:t>ほぼ同じ出力結果</a:t>
            </a:r>
            <a:endParaRPr lang="en-US" altLang="ja-JP" i="1" kern="0" dirty="0" smtClean="0">
              <a:latin typeface="Meiryo UI" panose="020B0604030504040204" pitchFamily="50" charset="-128"/>
              <a:ea typeface="Meiryo UI" panose="020B0604030504040204" pitchFamily="50" charset="-128"/>
            </a:endParaRPr>
          </a:p>
          <a:p>
            <a:r>
              <a:rPr lang="ja-JP" altLang="en-US" i="1" kern="0" dirty="0" smtClean="0">
                <a:latin typeface="Meiryo UI" panose="020B0604030504040204" pitchFamily="50" charset="-128"/>
                <a:ea typeface="Meiryo UI" panose="020B0604030504040204" pitchFamily="50" charset="-128"/>
              </a:rPr>
              <a:t>サブシステムの設定</a:t>
            </a:r>
            <a:r>
              <a:rPr lang="en-US" altLang="ja-JP" i="1" kern="0" dirty="0" smtClean="0">
                <a:latin typeface="Meiryo UI" panose="020B0604030504040204" pitchFamily="50" charset="-128"/>
                <a:ea typeface="Meiryo UI" panose="020B0604030504040204" pitchFamily="50" charset="-128"/>
              </a:rPr>
              <a:t>(</a:t>
            </a:r>
            <a:r>
              <a:rPr lang="en-US" altLang="ja-JP" i="1" kern="0" dirty="0" err="1" smtClean="0">
                <a:latin typeface="Meiryo UI" panose="020B0604030504040204" pitchFamily="50" charset="-128"/>
                <a:ea typeface="Meiryo UI" panose="020B0604030504040204" pitchFamily="50" charset="-128"/>
              </a:rPr>
              <a:t>Reusable,Non</a:t>
            </a:r>
            <a:r>
              <a:rPr lang="en-US" altLang="ja-JP" i="1" kern="0" dirty="0" smtClean="0">
                <a:latin typeface="Meiryo UI" panose="020B0604030504040204" pitchFamily="50" charset="-128"/>
                <a:ea typeface="Meiryo UI" panose="020B0604030504040204" pitchFamily="50" charset="-128"/>
              </a:rPr>
              <a:t>-Reusable)</a:t>
            </a:r>
            <a:r>
              <a:rPr lang="ja-JP" altLang="en-US" i="1" kern="0" dirty="0" smtClean="0">
                <a:latin typeface="Meiryo UI" panose="020B0604030504040204" pitchFamily="50" charset="-128"/>
                <a:ea typeface="Meiryo UI" panose="020B0604030504040204" pitchFamily="50" charset="-128"/>
              </a:rPr>
              <a:t>を変えて比較したが、設定に関わらずほぼ同じ出力</a:t>
            </a:r>
            <a:endParaRPr lang="en-US" altLang="ja-JP" i="1" kern="0" dirty="0" smtClean="0">
              <a:latin typeface="Meiryo UI" panose="020B0604030504040204" pitchFamily="50" charset="-128"/>
              <a:ea typeface="Meiryo UI" panose="020B0604030504040204" pitchFamily="50" charset="-128"/>
            </a:endParaRPr>
          </a:p>
          <a:p>
            <a:endParaRPr lang="en-US" altLang="ja-JP" i="1" kern="0" dirty="0">
              <a:latin typeface="Meiryo UI" panose="020B0604030504040204" pitchFamily="50" charset="-128"/>
              <a:ea typeface="Meiryo UI" panose="020B0604030504040204" pitchFamily="50" charset="-128"/>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7166" y="1818358"/>
            <a:ext cx="4693671" cy="36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タイトル 1"/>
          <p:cNvSpPr txBox="1">
            <a:spLocks/>
          </p:cNvSpPr>
          <p:nvPr/>
        </p:nvSpPr>
        <p:spPr bwMode="auto">
          <a:xfrm>
            <a:off x="533400" y="1104900"/>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ja-JP" altLang="en-US" sz="2000" kern="0" dirty="0" smtClean="0">
                <a:latin typeface="Meiryo UI" panose="020B0604030504040204" pitchFamily="50" charset="-128"/>
                <a:ea typeface="Meiryo UI" panose="020B0604030504040204" pitchFamily="50" charset="-128"/>
              </a:rPr>
              <a:t>コード生成結果</a:t>
            </a:r>
            <a:endParaRPr lang="en-US" altLang="ja-JP" sz="2000" kern="0" dirty="0">
              <a:latin typeface="Meiryo UI" panose="020B0604030504040204" pitchFamily="50" charset="-128"/>
              <a:ea typeface="Meiryo UI" panose="020B0604030504040204" pitchFamily="50" charset="-128"/>
            </a:endParaRPr>
          </a:p>
        </p:txBody>
      </p:sp>
      <p:sp>
        <p:nvSpPr>
          <p:cNvPr id="12" name="タイトル 1"/>
          <p:cNvSpPr txBox="1">
            <a:spLocks/>
          </p:cNvSpPr>
          <p:nvPr/>
        </p:nvSpPr>
        <p:spPr bwMode="auto">
          <a:xfrm>
            <a:off x="304800" y="762000"/>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en-US" altLang="ja-JP" b="1" dirty="0" smtClean="0">
                <a:latin typeface="Meiryo UI" panose="020B0604030504040204" pitchFamily="50" charset="-128"/>
                <a:ea typeface="Meiryo UI" panose="020B0604030504040204" pitchFamily="50" charset="-128"/>
              </a:rPr>
              <a:t>1-3.</a:t>
            </a:r>
            <a:r>
              <a:rPr lang="ja-JP" altLang="en-US" b="1" dirty="0">
                <a:latin typeface="Meiryo UI" panose="020B0604030504040204" pitchFamily="50" charset="-128"/>
                <a:ea typeface="Meiryo UI" panose="020B0604030504040204" pitchFamily="50" charset="-128"/>
              </a:rPr>
              <a:t>既存サブシステムとの比較</a:t>
            </a:r>
            <a:endParaRPr lang="en-US" altLang="ja-JP"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86124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サブシステムリファレンス</a:t>
            </a:r>
            <a:endParaRPr lang="en-US" altLang="ja-JP" dirty="0">
              <a:latin typeface="Meiryo UI" panose="020B0604030504040204" pitchFamily="50" charset="-128"/>
              <a:ea typeface="Meiryo UI" panose="020B0604030504040204" pitchFamily="50" charset="-128"/>
            </a:endParaRPr>
          </a:p>
        </p:txBody>
      </p:sp>
      <p:sp>
        <p:nvSpPr>
          <p:cNvPr id="5" name="タイトル 1"/>
          <p:cNvSpPr txBox="1">
            <a:spLocks/>
          </p:cNvSpPr>
          <p:nvPr/>
        </p:nvSpPr>
        <p:spPr bwMode="auto">
          <a:xfrm>
            <a:off x="271849" y="857250"/>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en-US" altLang="ja-JP" b="1" dirty="0" smtClean="0">
                <a:latin typeface="Meiryo UI" panose="020B0604030504040204" pitchFamily="50" charset="-128"/>
                <a:ea typeface="Meiryo UI" panose="020B0604030504040204" pitchFamily="50" charset="-128"/>
              </a:rPr>
              <a:t>1-3.</a:t>
            </a:r>
            <a:r>
              <a:rPr lang="ja-JP" altLang="en-US" b="1" dirty="0">
                <a:latin typeface="Meiryo UI" panose="020B0604030504040204" pitchFamily="50" charset="-128"/>
                <a:ea typeface="Meiryo UI" panose="020B0604030504040204" pitchFamily="50" charset="-128"/>
              </a:rPr>
              <a:t>既存サブシステムとの比較</a:t>
            </a:r>
            <a:endParaRPr lang="en-US" altLang="ja-JP" b="1" dirty="0">
              <a:latin typeface="Meiryo UI" panose="020B0604030504040204" pitchFamily="50" charset="-128"/>
              <a:ea typeface="Meiryo UI" panose="020B0604030504040204" pitchFamily="50" charset="-128"/>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162" y="3104486"/>
            <a:ext cx="5219700" cy="1667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タイトル 1"/>
          <p:cNvSpPr txBox="1">
            <a:spLocks/>
          </p:cNvSpPr>
          <p:nvPr/>
        </p:nvSpPr>
        <p:spPr bwMode="auto">
          <a:xfrm>
            <a:off x="529281" y="1306212"/>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en-US" altLang="ja-JP" sz="2000" kern="0" dirty="0" smtClean="0">
                <a:latin typeface="Meiryo UI" panose="020B0604030504040204" pitchFamily="50" charset="-128"/>
                <a:ea typeface="Meiryo UI" panose="020B0604030504040204" pitchFamily="50" charset="-128"/>
              </a:rPr>
              <a:t>SLDV</a:t>
            </a:r>
            <a:r>
              <a:rPr lang="ja-JP" altLang="en-US" sz="2000" kern="0" dirty="0" smtClean="0">
                <a:latin typeface="Meiryo UI" panose="020B0604030504040204" pitchFamily="50" charset="-128"/>
                <a:ea typeface="Meiryo UI" panose="020B0604030504040204" pitchFamily="50" charset="-128"/>
              </a:rPr>
              <a:t>　互換性ありのサブシステム</a:t>
            </a:r>
            <a:endParaRPr lang="en-US" altLang="ja-JP" sz="2000" kern="0" dirty="0">
              <a:latin typeface="Meiryo UI" panose="020B0604030504040204" pitchFamily="50" charset="-128"/>
              <a:ea typeface="Meiryo UI" panose="020B0604030504040204" pitchFamily="50" charset="-128"/>
            </a:endParaRPr>
          </a:p>
        </p:txBody>
      </p:sp>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75621" y="2971800"/>
            <a:ext cx="2076450" cy="2309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タイトル 1"/>
          <p:cNvSpPr txBox="1">
            <a:spLocks/>
          </p:cNvSpPr>
          <p:nvPr/>
        </p:nvSpPr>
        <p:spPr bwMode="auto">
          <a:xfrm>
            <a:off x="1770612" y="5181600"/>
            <a:ext cx="7948500" cy="1417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ja-JP" altLang="en-US" i="1" kern="0" dirty="0" smtClean="0">
                <a:latin typeface="Meiryo UI" panose="020B0604030504040204" pitchFamily="50" charset="-128"/>
                <a:ea typeface="Meiryo UI" panose="020B0604030504040204" pitchFamily="50" charset="-128"/>
              </a:rPr>
              <a:t>互換性あり</a:t>
            </a:r>
            <a:endParaRPr lang="en-US" altLang="ja-JP" i="1" kern="0" dirty="0" smtClean="0">
              <a:latin typeface="Meiryo UI" panose="020B0604030504040204" pitchFamily="50" charset="-128"/>
              <a:ea typeface="Meiryo UI" panose="020B0604030504040204" pitchFamily="50" charset="-128"/>
            </a:endParaRPr>
          </a:p>
          <a:p>
            <a:r>
              <a:rPr lang="ja-JP" altLang="en-US" i="1" kern="0" dirty="0" smtClean="0">
                <a:latin typeface="Meiryo UI" panose="020B0604030504040204" pitchFamily="50" charset="-128"/>
                <a:ea typeface="Meiryo UI" panose="020B0604030504040204" pitchFamily="50" charset="-128"/>
              </a:rPr>
              <a:t>ハーネスモデルとテスト結果を出力</a:t>
            </a:r>
            <a:endParaRPr lang="en-US" altLang="ja-JP" i="1" kern="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32723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サブシステムリファレンス</a:t>
            </a:r>
            <a:endParaRPr lang="en-US" altLang="ja-JP" dirty="0">
              <a:latin typeface="Meiryo UI" panose="020B0604030504040204" pitchFamily="50" charset="-128"/>
              <a:ea typeface="Meiryo UI" panose="020B0604030504040204" pitchFamily="50" charset="-128"/>
            </a:endParaRPr>
          </a:p>
        </p:txBody>
      </p:sp>
      <p:sp>
        <p:nvSpPr>
          <p:cNvPr id="5" name="タイトル 1"/>
          <p:cNvSpPr txBox="1">
            <a:spLocks/>
          </p:cNvSpPr>
          <p:nvPr/>
        </p:nvSpPr>
        <p:spPr bwMode="auto">
          <a:xfrm>
            <a:off x="271849" y="857250"/>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en-US" altLang="ja-JP" b="1" dirty="0" smtClean="0">
                <a:latin typeface="Meiryo UI" panose="020B0604030504040204" pitchFamily="50" charset="-128"/>
                <a:ea typeface="Meiryo UI" panose="020B0604030504040204" pitchFamily="50" charset="-128"/>
              </a:rPr>
              <a:t>1-3.</a:t>
            </a:r>
            <a:r>
              <a:rPr lang="ja-JP" altLang="en-US" b="1" dirty="0">
                <a:latin typeface="Meiryo UI" panose="020B0604030504040204" pitchFamily="50" charset="-128"/>
                <a:ea typeface="Meiryo UI" panose="020B0604030504040204" pitchFamily="50" charset="-128"/>
              </a:rPr>
              <a:t>既存サブシステムとの比較</a:t>
            </a:r>
            <a:endParaRPr lang="en-US" altLang="ja-JP" b="1" dirty="0">
              <a:latin typeface="Meiryo UI" panose="020B0604030504040204" pitchFamily="50" charset="-128"/>
              <a:ea typeface="Meiryo UI" panose="020B0604030504040204" pitchFamily="50" charset="-128"/>
            </a:endParaRPr>
          </a:p>
        </p:txBody>
      </p:sp>
      <p:sp>
        <p:nvSpPr>
          <p:cNvPr id="8" name="タイトル 1"/>
          <p:cNvSpPr txBox="1">
            <a:spLocks/>
          </p:cNvSpPr>
          <p:nvPr/>
        </p:nvSpPr>
        <p:spPr bwMode="auto">
          <a:xfrm>
            <a:off x="529280" y="1306212"/>
            <a:ext cx="6862119"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en-US" altLang="ja-JP" sz="2000" kern="0" dirty="0" smtClean="0">
                <a:latin typeface="Meiryo UI" panose="020B0604030504040204" pitchFamily="50" charset="-128"/>
                <a:ea typeface="Meiryo UI" panose="020B0604030504040204" pitchFamily="50" charset="-128"/>
              </a:rPr>
              <a:t>SLDV  </a:t>
            </a:r>
            <a:r>
              <a:rPr lang="ja-JP" altLang="en-US" sz="2000" kern="0" dirty="0" smtClean="0">
                <a:latin typeface="Meiryo UI" panose="020B0604030504040204" pitchFamily="50" charset="-128"/>
                <a:ea typeface="Meiryo UI" panose="020B0604030504040204" pitchFamily="50" charset="-128"/>
              </a:rPr>
              <a:t>サブシステムリファレンス　　</a:t>
            </a:r>
            <a:endParaRPr lang="en-US" altLang="ja-JP" sz="2000" kern="0" dirty="0">
              <a:latin typeface="Meiryo UI" panose="020B0604030504040204" pitchFamily="50" charset="-128"/>
              <a:ea typeface="Meiryo UI" panose="020B0604030504040204" pitchFamily="50" charset="-128"/>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865865"/>
            <a:ext cx="6448411" cy="2100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2385617"/>
            <a:ext cx="2686050" cy="3060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テキスト ボックス 11"/>
          <p:cNvSpPr txBox="1"/>
          <p:nvPr/>
        </p:nvSpPr>
        <p:spPr>
          <a:xfrm>
            <a:off x="2279176" y="4146601"/>
            <a:ext cx="3362326" cy="307777"/>
          </a:xfrm>
          <a:prstGeom prst="rect">
            <a:avLst/>
          </a:prstGeom>
          <a:noFill/>
        </p:spPr>
        <p:txBody>
          <a:bodyPr wrap="square" rtlCol="0">
            <a:spAutoFit/>
          </a:bodyPr>
          <a:lstStyle/>
          <a:p>
            <a:r>
              <a:rPr kumimoji="1" lang="ja-JP" altLang="en-US" sz="1400" dirty="0" smtClean="0">
                <a:latin typeface="Meiryo UI" panose="020B0604030504040204" pitchFamily="50" charset="-128"/>
                <a:ea typeface="Meiryo UI" panose="020B0604030504040204" pitchFamily="50" charset="-128"/>
              </a:rPr>
              <a:t>この端の三角形で判別できる↑</a:t>
            </a:r>
            <a:endParaRPr kumimoji="1" lang="ja-JP" altLang="en-US" sz="1400" dirty="0">
              <a:latin typeface="Meiryo UI" panose="020B0604030504040204" pitchFamily="50" charset="-128"/>
              <a:ea typeface="Meiryo UI" panose="020B0604030504040204" pitchFamily="50" charset="-128"/>
            </a:endParaRPr>
          </a:p>
        </p:txBody>
      </p:sp>
      <p:sp>
        <p:nvSpPr>
          <p:cNvPr id="13" name="タイトル 1"/>
          <p:cNvSpPr txBox="1">
            <a:spLocks/>
          </p:cNvSpPr>
          <p:nvPr/>
        </p:nvSpPr>
        <p:spPr bwMode="auto">
          <a:xfrm>
            <a:off x="1193323" y="5257800"/>
            <a:ext cx="7948500" cy="1417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ja-JP" altLang="en-US" i="1" kern="0" dirty="0" smtClean="0">
                <a:latin typeface="Meiryo UI" panose="020B0604030504040204" pitchFamily="50" charset="-128"/>
                <a:ea typeface="Meiryo UI" panose="020B0604030504040204" pitchFamily="50" charset="-128"/>
              </a:rPr>
              <a:t>互換性あり</a:t>
            </a:r>
            <a:endParaRPr lang="en-US" altLang="ja-JP" i="1" kern="0" dirty="0" smtClean="0">
              <a:latin typeface="Meiryo UI" panose="020B0604030504040204" pitchFamily="50" charset="-128"/>
              <a:ea typeface="Meiryo UI" panose="020B0604030504040204" pitchFamily="50" charset="-128"/>
            </a:endParaRPr>
          </a:p>
          <a:p>
            <a:r>
              <a:rPr lang="ja-JP" altLang="en-US" i="1" kern="0" dirty="0" smtClean="0">
                <a:latin typeface="Meiryo UI" panose="020B0604030504040204" pitchFamily="50" charset="-128"/>
                <a:ea typeface="Meiryo UI" panose="020B0604030504040204" pitchFamily="50" charset="-128"/>
              </a:rPr>
              <a:t>ハーネスモデルとテスト結果を出力</a:t>
            </a:r>
            <a:endParaRPr lang="en-US" altLang="ja-JP" i="1" kern="0" dirty="0">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4876800" y="953868"/>
            <a:ext cx="4168129" cy="646331"/>
          </a:xfrm>
          <a:prstGeom prst="rect">
            <a:avLst/>
          </a:prstGeom>
          <a:noFill/>
        </p:spPr>
        <p:txBody>
          <a:bodyPr wrap="none" rtlCol="0">
            <a:spAutoFit/>
          </a:bodyPr>
          <a:lstStyle/>
          <a:p>
            <a:r>
              <a:rPr kumimoji="1" lang="ja-JP" altLang="en-US" dirty="0" smtClean="0">
                <a:solidFill>
                  <a:srgbClr val="FF0000"/>
                </a:solidFill>
              </a:rPr>
              <a:t>サブシステムリファレンスファイルではなく</a:t>
            </a:r>
            <a:endParaRPr kumimoji="1" lang="en-US" altLang="ja-JP" dirty="0" smtClean="0">
              <a:solidFill>
                <a:srgbClr val="FF0000"/>
              </a:solidFill>
            </a:endParaRPr>
          </a:p>
          <a:p>
            <a:r>
              <a:rPr kumimoji="1" lang="ja-JP" altLang="en-US" dirty="0" smtClean="0">
                <a:solidFill>
                  <a:srgbClr val="FF0000"/>
                </a:solidFill>
              </a:rPr>
              <a:t>呼び出し側から実行</a:t>
            </a:r>
            <a:endParaRPr kumimoji="1" lang="ja-JP" altLang="en-US" dirty="0">
              <a:solidFill>
                <a:srgbClr val="FF0000"/>
              </a:solidFill>
            </a:endParaRPr>
          </a:p>
        </p:txBody>
      </p:sp>
    </p:spTree>
    <p:extLst>
      <p:ext uri="{BB962C8B-B14F-4D97-AF65-F5344CB8AC3E}">
        <p14:creationId xmlns:p14="http://schemas.microsoft.com/office/powerpoint/2010/main" val="3808232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サブシステムリファレンス</a:t>
            </a:r>
            <a:endParaRPr lang="en-US" altLang="ja-JP"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609600" y="1219200"/>
            <a:ext cx="6629400" cy="2862322"/>
          </a:xfrm>
          <a:prstGeom prst="rect">
            <a:avLst/>
          </a:prstGeom>
          <a:noFill/>
        </p:spPr>
        <p:txBody>
          <a:bodyPr wrap="square" rtlCol="0">
            <a:spAutoFit/>
          </a:bodyPr>
          <a:lstStyle/>
          <a:p>
            <a:endParaRPr lang="en-US" altLang="ja-JP" dirty="0">
              <a:latin typeface="Meiryo UI" panose="020B0604030504040204" pitchFamily="50" charset="-128"/>
              <a:ea typeface="Meiryo UI" panose="020B0604030504040204" pitchFamily="50" charset="-128"/>
            </a:endParaRPr>
          </a:p>
          <a:p>
            <a:r>
              <a:rPr lang="ja-JP" altLang="en-US" b="1" dirty="0" smtClean="0">
                <a:effectLst/>
                <a:latin typeface="Meiryo UI" panose="020B0604030504040204" pitchFamily="50" charset="-128"/>
                <a:ea typeface="Meiryo UI" panose="020B0604030504040204" pitchFamily="50" charset="-128"/>
              </a:rPr>
              <a:t>サブシステム→サブシステムリファレンス変換時に</a:t>
            </a:r>
            <a:endParaRPr lang="en-US" altLang="ja-JP" b="1" dirty="0" smtClean="0">
              <a:effectLst/>
              <a:latin typeface="Meiryo UI" panose="020B0604030504040204" pitchFamily="50" charset="-128"/>
              <a:ea typeface="Meiryo UI" panose="020B0604030504040204" pitchFamily="50" charset="-128"/>
            </a:endParaRPr>
          </a:p>
          <a:p>
            <a:r>
              <a:rPr lang="ja-JP" altLang="en-US" b="1" dirty="0" smtClean="0">
                <a:latin typeface="Meiryo UI" panose="020B0604030504040204" pitchFamily="50" charset="-128"/>
                <a:ea typeface="Meiryo UI" panose="020B0604030504040204" pitchFamily="50" charset="-128"/>
              </a:rPr>
              <a:t>選択する層の違いで影響あるか</a:t>
            </a:r>
            <a:endParaRPr lang="en-US" altLang="ja-JP" b="1" dirty="0" smtClean="0">
              <a:latin typeface="Meiryo UI" panose="020B0604030504040204" pitchFamily="50" charset="-128"/>
              <a:ea typeface="Meiryo UI" panose="020B0604030504040204" pitchFamily="50" charset="-128"/>
            </a:endParaRPr>
          </a:p>
          <a:p>
            <a:endParaRPr lang="en-US" altLang="ja-JP" dirty="0" smtClean="0">
              <a:effectLst/>
              <a:latin typeface="Meiryo UI" panose="020B0604030504040204" pitchFamily="50" charset="-128"/>
              <a:ea typeface="Meiryo UI" panose="020B0604030504040204" pitchFamily="50" charset="-128"/>
            </a:endParaRPr>
          </a:p>
          <a:p>
            <a:r>
              <a:rPr lang="ja-JP" altLang="en-US" dirty="0" smtClean="0">
                <a:effectLst/>
                <a:latin typeface="Meiryo UI" panose="020B0604030504040204" pitchFamily="50" charset="-128"/>
                <a:ea typeface="Meiryo UI" panose="020B0604030504040204" pitchFamily="50" charset="-128"/>
              </a:rPr>
              <a:t>実行結果</a:t>
            </a:r>
            <a:r>
              <a:rPr lang="ja-JP" altLang="en-US" dirty="0" smtClean="0">
                <a:latin typeface="Meiryo UI" panose="020B0604030504040204" pitchFamily="50" charset="-128"/>
                <a:ea typeface="Meiryo UI" panose="020B0604030504040204" pitchFamily="50" charset="-128"/>
              </a:rPr>
              <a:t>、</a:t>
            </a:r>
            <a:r>
              <a:rPr lang="ja-JP" altLang="en-US" dirty="0" smtClean="0">
                <a:effectLst/>
                <a:latin typeface="Meiryo UI" panose="020B0604030504040204" pitchFamily="50" charset="-128"/>
                <a:ea typeface="Meiryo UI" panose="020B0604030504040204" pitchFamily="50" charset="-128"/>
              </a:rPr>
              <a:t>生成コードの違い</a:t>
            </a:r>
            <a:endParaRPr lang="en-US" altLang="ja-JP" dirty="0" smtClean="0">
              <a:effectLst/>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→使用する際は用途に応じて選択層を選ぶことが必要かどうか確認</a:t>
            </a:r>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smtClean="0">
              <a:effectLst/>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smtClean="0">
              <a:effectLst/>
              <a:latin typeface="Meiryo UI" panose="020B0604030504040204" pitchFamily="50" charset="-128"/>
              <a:ea typeface="Meiryo UI" panose="020B0604030504040204" pitchFamily="50" charset="-128"/>
            </a:endParaRPr>
          </a:p>
        </p:txBody>
      </p:sp>
      <p:sp>
        <p:nvSpPr>
          <p:cNvPr id="4" name="タイトル 1"/>
          <p:cNvSpPr txBox="1">
            <a:spLocks/>
          </p:cNvSpPr>
          <p:nvPr/>
        </p:nvSpPr>
        <p:spPr bwMode="auto">
          <a:xfrm>
            <a:off x="0" y="704850"/>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ja-JP" altLang="en-US" b="1" kern="0" dirty="0" smtClean="0">
                <a:latin typeface="Meiryo UI" panose="020B0604030504040204" pitchFamily="50" charset="-128"/>
                <a:ea typeface="Meiryo UI" panose="020B0604030504040204" pitchFamily="50" charset="-128"/>
              </a:rPr>
              <a:t>　</a:t>
            </a:r>
            <a:r>
              <a:rPr lang="en-US" altLang="ja-JP" b="1" kern="0" dirty="0" smtClean="0">
                <a:latin typeface="Meiryo UI" panose="020B0604030504040204" pitchFamily="50" charset="-128"/>
                <a:ea typeface="Meiryo UI" panose="020B0604030504040204" pitchFamily="50" charset="-128"/>
              </a:rPr>
              <a:t>1-4.</a:t>
            </a:r>
            <a:r>
              <a:rPr lang="ja-JP" altLang="en-US" b="1" kern="0" dirty="0" smtClean="0">
                <a:latin typeface="Meiryo UI" panose="020B0604030504040204" pitchFamily="50" charset="-128"/>
                <a:ea typeface="Meiryo UI" panose="020B0604030504040204" pitchFamily="50" charset="-128"/>
              </a:rPr>
              <a:t>新規機能の評価</a:t>
            </a:r>
            <a:endParaRPr lang="en-US" altLang="ja-JP" b="1" kern="0" dirty="0">
              <a:latin typeface="Meiryo UI" panose="020B0604030504040204" pitchFamily="50" charset="-128"/>
              <a:ea typeface="Meiryo UI" panose="020B0604030504040204" pitchFamily="50" charset="-128"/>
            </a:endParaRPr>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91000"/>
            <a:ext cx="3190875"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正方形/長方形 8"/>
          <p:cNvSpPr/>
          <p:nvPr/>
        </p:nvSpPr>
        <p:spPr bwMode="auto">
          <a:xfrm>
            <a:off x="4495800" y="3352800"/>
            <a:ext cx="3657600" cy="1524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431381"/>
            <a:ext cx="3124967" cy="1366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直線コネクタ 10"/>
          <p:cNvCxnSpPr/>
          <p:nvPr/>
        </p:nvCxnSpPr>
        <p:spPr bwMode="auto">
          <a:xfrm flipV="1">
            <a:off x="3276600" y="3352800"/>
            <a:ext cx="1219200" cy="1143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直線コネクタ 15"/>
          <p:cNvCxnSpPr/>
          <p:nvPr/>
        </p:nvCxnSpPr>
        <p:spPr bwMode="auto">
          <a:xfrm flipV="1">
            <a:off x="3260124" y="4876800"/>
            <a:ext cx="1235676" cy="23786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7138385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サブシステムリファレンス</a:t>
            </a:r>
            <a:endParaRPr lang="en-US" altLang="ja-JP"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609600" y="1219200"/>
            <a:ext cx="6629400" cy="1200329"/>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結果</a:t>
            </a:r>
            <a:endParaRPr lang="en-US" altLang="ja-JP" dirty="0">
              <a:latin typeface="Meiryo UI" panose="020B0604030504040204" pitchFamily="50" charset="-128"/>
              <a:ea typeface="Meiryo UI" panose="020B0604030504040204" pitchFamily="50" charset="-128"/>
            </a:endParaRPr>
          </a:p>
          <a:p>
            <a:r>
              <a:rPr lang="ja-JP" altLang="en-US" dirty="0" smtClean="0">
                <a:effectLst/>
                <a:latin typeface="Meiryo UI" panose="020B0604030504040204" pitchFamily="50" charset="-128"/>
                <a:ea typeface="Meiryo UI" panose="020B0604030504040204" pitchFamily="50" charset="-128"/>
              </a:rPr>
              <a:t>ほぼ</a:t>
            </a:r>
            <a:r>
              <a:rPr lang="ja-JP" altLang="en-US" dirty="0" smtClean="0">
                <a:latin typeface="Meiryo UI" panose="020B0604030504040204" pitchFamily="50" charset="-128"/>
                <a:ea typeface="Meiryo UI" panose="020B0604030504040204" pitchFamily="50" charset="-128"/>
              </a:rPr>
              <a:t>同じコード生成結果</a:t>
            </a:r>
            <a:endParaRPr lang="en-US" altLang="ja-JP" dirty="0" smtClean="0">
              <a:effectLst/>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smtClean="0">
              <a:effectLst/>
              <a:latin typeface="Meiryo UI" panose="020B0604030504040204" pitchFamily="50" charset="-128"/>
              <a:ea typeface="Meiryo UI" panose="020B0604030504040204" pitchFamily="50" charset="-128"/>
            </a:endParaRPr>
          </a:p>
        </p:txBody>
      </p:sp>
      <p:sp>
        <p:nvSpPr>
          <p:cNvPr id="4" name="タイトル 1"/>
          <p:cNvSpPr txBox="1">
            <a:spLocks/>
          </p:cNvSpPr>
          <p:nvPr/>
        </p:nvSpPr>
        <p:spPr bwMode="auto">
          <a:xfrm>
            <a:off x="0" y="704850"/>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ja-JP" altLang="en-US" b="1" kern="0" dirty="0" smtClean="0">
                <a:latin typeface="Meiryo UI" panose="020B0604030504040204" pitchFamily="50" charset="-128"/>
                <a:ea typeface="Meiryo UI" panose="020B0604030504040204" pitchFamily="50" charset="-128"/>
              </a:rPr>
              <a:t>　</a:t>
            </a:r>
            <a:r>
              <a:rPr lang="en-US" altLang="ja-JP" b="1" kern="0" dirty="0" smtClean="0">
                <a:latin typeface="Meiryo UI" panose="020B0604030504040204" pitchFamily="50" charset="-128"/>
                <a:ea typeface="Meiryo UI" panose="020B0604030504040204" pitchFamily="50" charset="-128"/>
              </a:rPr>
              <a:t>1-4.</a:t>
            </a:r>
            <a:r>
              <a:rPr lang="ja-JP" altLang="en-US" b="1" kern="0" dirty="0" smtClean="0">
                <a:latin typeface="Meiryo UI" panose="020B0604030504040204" pitchFamily="50" charset="-128"/>
                <a:ea typeface="Meiryo UI" panose="020B0604030504040204" pitchFamily="50" charset="-128"/>
              </a:rPr>
              <a:t>新規機能の評価</a:t>
            </a:r>
            <a:endParaRPr lang="en-US" altLang="ja-JP" b="1" kern="0" dirty="0">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7391400" y="1819364"/>
            <a:ext cx="1676400" cy="3970318"/>
          </a:xfrm>
          <a:prstGeom prst="rect">
            <a:avLst/>
          </a:prstGeom>
          <a:noFill/>
        </p:spPr>
        <p:txBody>
          <a:bodyPr wrap="square" rtlCol="0">
            <a:spAutoFit/>
          </a:bodyPr>
          <a:lstStyle/>
          <a:p>
            <a:r>
              <a:rPr lang="en-US" altLang="ja-JP" sz="700" dirty="0" smtClean="0"/>
              <a:t>│  </a:t>
            </a:r>
            <a:r>
              <a:rPr lang="en-US" altLang="ja-JP" sz="700" dirty="0"/>
              <a:t>base_subsystem_ref.bat</a:t>
            </a:r>
          </a:p>
          <a:p>
            <a:r>
              <a:rPr lang="en-US" altLang="ja-JP" sz="700" dirty="0"/>
              <a:t>│  </a:t>
            </a:r>
            <a:r>
              <a:rPr lang="en-US" altLang="ja-JP" sz="700" dirty="0" err="1"/>
              <a:t>base_subsystem_ref.c</a:t>
            </a:r>
            <a:endParaRPr lang="en-US" altLang="ja-JP" sz="700" dirty="0"/>
          </a:p>
          <a:p>
            <a:r>
              <a:rPr lang="en-US" altLang="ja-JP" sz="700" dirty="0"/>
              <a:t>│  </a:t>
            </a:r>
            <a:r>
              <a:rPr lang="en-US" altLang="ja-JP" sz="700" dirty="0" err="1"/>
              <a:t>base_subsystem_ref.h</a:t>
            </a:r>
            <a:endParaRPr lang="en-US" altLang="ja-JP" sz="700" dirty="0"/>
          </a:p>
          <a:p>
            <a:r>
              <a:rPr lang="en-US" altLang="ja-JP" sz="700" dirty="0"/>
              <a:t>│  base_subsystem_ref.mk</a:t>
            </a:r>
          </a:p>
          <a:p>
            <a:r>
              <a:rPr lang="en-US" altLang="ja-JP" sz="700" dirty="0"/>
              <a:t>│  base_subsystem_ref.obj</a:t>
            </a:r>
          </a:p>
          <a:p>
            <a:r>
              <a:rPr lang="en-US" altLang="ja-JP" sz="700" dirty="0"/>
              <a:t>│  </a:t>
            </a:r>
            <a:r>
              <a:rPr lang="en-US" altLang="ja-JP" sz="700" dirty="0" err="1"/>
              <a:t>base_subsystem_ref.rsp</a:t>
            </a:r>
            <a:endParaRPr lang="en-US" altLang="ja-JP" sz="700" dirty="0"/>
          </a:p>
          <a:p>
            <a:r>
              <a:rPr lang="en-US" altLang="ja-JP" sz="700" dirty="0"/>
              <a:t>│  </a:t>
            </a:r>
            <a:r>
              <a:rPr lang="en-US" altLang="ja-JP" sz="700" dirty="0" err="1"/>
              <a:t>base_subsystem_ref_private.h</a:t>
            </a:r>
            <a:endParaRPr lang="en-US" altLang="ja-JP" sz="700" dirty="0"/>
          </a:p>
          <a:p>
            <a:r>
              <a:rPr lang="en-US" altLang="ja-JP" sz="700" dirty="0"/>
              <a:t>│  </a:t>
            </a:r>
            <a:r>
              <a:rPr lang="en-US" altLang="ja-JP" sz="700" dirty="0" err="1"/>
              <a:t>base_subsystem_ref_ref.rsp</a:t>
            </a:r>
            <a:endParaRPr lang="en-US" altLang="ja-JP" sz="700" dirty="0"/>
          </a:p>
          <a:p>
            <a:r>
              <a:rPr lang="en-US" altLang="ja-JP" sz="700" dirty="0"/>
              <a:t>│  </a:t>
            </a:r>
            <a:r>
              <a:rPr lang="en-US" altLang="ja-JP" sz="700" dirty="0" err="1"/>
              <a:t>base_subsystem_ref_types.h</a:t>
            </a:r>
            <a:endParaRPr lang="en-US" altLang="ja-JP" sz="700" dirty="0"/>
          </a:p>
          <a:p>
            <a:r>
              <a:rPr lang="en-US" altLang="ja-JP" sz="700" dirty="0"/>
              <a:t>│  </a:t>
            </a:r>
            <a:r>
              <a:rPr lang="en-US" altLang="ja-JP" sz="700" dirty="0" err="1"/>
              <a:t>buildInfo.mat</a:t>
            </a:r>
            <a:endParaRPr lang="en-US" altLang="ja-JP" sz="700" dirty="0"/>
          </a:p>
          <a:p>
            <a:r>
              <a:rPr lang="en-US" altLang="ja-JP" sz="700" dirty="0"/>
              <a:t>│  </a:t>
            </a:r>
            <a:r>
              <a:rPr lang="en-US" altLang="ja-JP" sz="700" dirty="0" err="1"/>
              <a:t>build_exception.mat</a:t>
            </a:r>
            <a:endParaRPr lang="en-US" altLang="ja-JP" sz="700" dirty="0"/>
          </a:p>
          <a:p>
            <a:r>
              <a:rPr lang="en-US" altLang="ja-JP" sz="700" dirty="0"/>
              <a:t>│  </a:t>
            </a:r>
            <a:r>
              <a:rPr lang="en-US" altLang="ja-JP" sz="700" dirty="0" err="1"/>
              <a:t>builtin_typeid_types.h</a:t>
            </a:r>
            <a:endParaRPr lang="en-US" altLang="ja-JP" sz="700" dirty="0"/>
          </a:p>
          <a:p>
            <a:r>
              <a:rPr lang="en-US" altLang="ja-JP" sz="700" dirty="0"/>
              <a:t>│  </a:t>
            </a:r>
            <a:r>
              <a:rPr lang="en-US" altLang="ja-JP" sz="700" dirty="0" err="1"/>
              <a:t>codedescriptor.dmr</a:t>
            </a:r>
            <a:endParaRPr lang="en-US" altLang="ja-JP" sz="700" dirty="0"/>
          </a:p>
          <a:p>
            <a:r>
              <a:rPr lang="en-US" altLang="ja-JP" sz="700" dirty="0"/>
              <a:t>│  </a:t>
            </a:r>
            <a:r>
              <a:rPr lang="en-US" altLang="ja-JP" sz="700" dirty="0" err="1"/>
              <a:t>codeInfo.mat</a:t>
            </a:r>
            <a:endParaRPr lang="en-US" altLang="ja-JP" sz="700" dirty="0"/>
          </a:p>
          <a:p>
            <a:r>
              <a:rPr lang="en-US" altLang="ja-JP" sz="700" dirty="0"/>
              <a:t>│  </a:t>
            </a:r>
            <a:r>
              <a:rPr lang="en-US" altLang="ja-JP" sz="700" dirty="0" err="1"/>
              <a:t>compileInfo.mat</a:t>
            </a:r>
            <a:endParaRPr lang="en-US" altLang="ja-JP" sz="700" dirty="0"/>
          </a:p>
          <a:p>
            <a:r>
              <a:rPr lang="en-US" altLang="ja-JP" sz="700" dirty="0"/>
              <a:t>│  defines.txt</a:t>
            </a:r>
          </a:p>
          <a:p>
            <a:r>
              <a:rPr lang="en-US" altLang="ja-JP" sz="700" dirty="0"/>
              <a:t>│  modelsources.txt</a:t>
            </a:r>
          </a:p>
          <a:p>
            <a:r>
              <a:rPr lang="en-US" altLang="ja-JP" sz="700" dirty="0"/>
              <a:t>│  </a:t>
            </a:r>
            <a:r>
              <a:rPr lang="en-US" altLang="ja-JP" sz="700" dirty="0" err="1"/>
              <a:t>multiword_types.h</a:t>
            </a:r>
            <a:endParaRPr lang="en-US" altLang="ja-JP" sz="700" dirty="0"/>
          </a:p>
          <a:p>
            <a:r>
              <a:rPr lang="en-US" altLang="ja-JP" sz="700" dirty="0"/>
              <a:t>│  </a:t>
            </a:r>
            <a:r>
              <a:rPr lang="en-US" altLang="ja-JP" sz="700" dirty="0" err="1"/>
              <a:t>rtGetInf.c</a:t>
            </a:r>
            <a:endParaRPr lang="en-US" altLang="ja-JP" sz="700" dirty="0"/>
          </a:p>
          <a:p>
            <a:r>
              <a:rPr lang="en-US" altLang="ja-JP" sz="700" dirty="0"/>
              <a:t>│  </a:t>
            </a:r>
            <a:r>
              <a:rPr lang="en-US" altLang="ja-JP" sz="700" dirty="0" err="1"/>
              <a:t>rtGetInf.h</a:t>
            </a:r>
            <a:endParaRPr lang="en-US" altLang="ja-JP" sz="700" dirty="0"/>
          </a:p>
          <a:p>
            <a:r>
              <a:rPr lang="en-US" altLang="ja-JP" sz="700" dirty="0"/>
              <a:t>│  rtGetInf.obj</a:t>
            </a:r>
          </a:p>
          <a:p>
            <a:r>
              <a:rPr lang="en-US" altLang="ja-JP" sz="700" dirty="0"/>
              <a:t>│  </a:t>
            </a:r>
            <a:r>
              <a:rPr lang="en-US" altLang="ja-JP" sz="700" dirty="0" err="1"/>
              <a:t>rtGetNaN.c</a:t>
            </a:r>
            <a:endParaRPr lang="en-US" altLang="ja-JP" sz="700" dirty="0"/>
          </a:p>
          <a:p>
            <a:r>
              <a:rPr lang="en-US" altLang="ja-JP" sz="700" dirty="0"/>
              <a:t>│  </a:t>
            </a:r>
            <a:r>
              <a:rPr lang="en-US" altLang="ja-JP" sz="700" dirty="0" err="1"/>
              <a:t>rtGetNaN.h</a:t>
            </a:r>
            <a:endParaRPr lang="en-US" altLang="ja-JP" sz="700" dirty="0"/>
          </a:p>
          <a:p>
            <a:r>
              <a:rPr lang="en-US" altLang="ja-JP" sz="700" dirty="0"/>
              <a:t>│  rtGetNaN.obj</a:t>
            </a:r>
          </a:p>
          <a:p>
            <a:r>
              <a:rPr lang="en-US" altLang="ja-JP" sz="700" dirty="0"/>
              <a:t>│  </a:t>
            </a:r>
            <a:r>
              <a:rPr lang="en-US" altLang="ja-JP" sz="700" dirty="0" err="1"/>
              <a:t>rtmodel.h</a:t>
            </a:r>
            <a:endParaRPr lang="en-US" altLang="ja-JP" sz="700" dirty="0"/>
          </a:p>
          <a:p>
            <a:r>
              <a:rPr lang="en-US" altLang="ja-JP" sz="700" dirty="0"/>
              <a:t>│  </a:t>
            </a:r>
            <a:r>
              <a:rPr lang="en-US" altLang="ja-JP" sz="700" dirty="0" err="1"/>
              <a:t>rtwtypes.h</a:t>
            </a:r>
            <a:endParaRPr lang="en-US" altLang="ja-JP" sz="700" dirty="0"/>
          </a:p>
          <a:p>
            <a:r>
              <a:rPr lang="en-US" altLang="ja-JP" sz="700" dirty="0"/>
              <a:t>│  </a:t>
            </a:r>
            <a:r>
              <a:rPr lang="en-US" altLang="ja-JP" sz="700" dirty="0" err="1"/>
              <a:t>rtwtypeschksum.mat</a:t>
            </a:r>
            <a:endParaRPr lang="en-US" altLang="ja-JP" sz="700" dirty="0"/>
          </a:p>
          <a:p>
            <a:r>
              <a:rPr lang="en-US" altLang="ja-JP" sz="700" dirty="0"/>
              <a:t>│  </a:t>
            </a:r>
            <a:r>
              <a:rPr lang="en-US" altLang="ja-JP" sz="700" dirty="0" err="1"/>
              <a:t>rtw_proj.tmw</a:t>
            </a:r>
            <a:endParaRPr lang="en-US" altLang="ja-JP" sz="700" dirty="0"/>
          </a:p>
          <a:p>
            <a:r>
              <a:rPr lang="en-US" altLang="ja-JP" sz="700" dirty="0"/>
              <a:t>│  rt_logging.obj</a:t>
            </a:r>
          </a:p>
          <a:p>
            <a:r>
              <a:rPr lang="en-US" altLang="ja-JP" sz="700" dirty="0"/>
              <a:t>│  rt_main.obj</a:t>
            </a:r>
          </a:p>
          <a:p>
            <a:r>
              <a:rPr lang="en-US" altLang="ja-JP" sz="700" dirty="0"/>
              <a:t>│  </a:t>
            </a:r>
            <a:r>
              <a:rPr lang="en-US" altLang="ja-JP" sz="700" dirty="0" err="1"/>
              <a:t>rt_nonfinite.c</a:t>
            </a:r>
            <a:endParaRPr lang="en-US" altLang="ja-JP" sz="700" dirty="0"/>
          </a:p>
          <a:p>
            <a:r>
              <a:rPr lang="en-US" altLang="ja-JP" sz="700" dirty="0"/>
              <a:t>│  </a:t>
            </a:r>
            <a:r>
              <a:rPr lang="en-US" altLang="ja-JP" sz="700" dirty="0" err="1"/>
              <a:t>rt_nonfinite.h</a:t>
            </a:r>
            <a:endParaRPr lang="en-US" altLang="ja-JP" sz="700" dirty="0"/>
          </a:p>
          <a:p>
            <a:r>
              <a:rPr lang="en-US" altLang="ja-JP" sz="700" dirty="0"/>
              <a:t>│  rt_nonfinite.obj</a:t>
            </a:r>
          </a:p>
          <a:p>
            <a:r>
              <a:rPr lang="en-US" altLang="ja-JP" sz="700" dirty="0"/>
              <a:t>│</a:t>
            </a:r>
          </a:p>
          <a:p>
            <a:r>
              <a:rPr lang="en-US" altLang="ja-JP" sz="700" dirty="0"/>
              <a:t>└─</a:t>
            </a:r>
            <a:r>
              <a:rPr lang="en-US" altLang="ja-JP" sz="700" dirty="0" err="1"/>
              <a:t>tmwinternal</a:t>
            </a:r>
            <a:endParaRPr lang="en-US" altLang="ja-JP" sz="700" dirty="0"/>
          </a:p>
          <a:p>
            <a:r>
              <a:rPr lang="en-US" altLang="ja-JP" sz="700" dirty="0"/>
              <a:t>        simulink_cache.xml</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085" y="2209800"/>
            <a:ext cx="3457215" cy="2978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7244" y="2286000"/>
            <a:ext cx="3190864" cy="2566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89320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52400"/>
            <a:ext cx="6275388" cy="419100"/>
          </a:xfrm>
        </p:spPr>
        <p:txBody>
          <a:bodyPr/>
          <a:lstStyle/>
          <a:p>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サブシステムリファレンス</a:t>
            </a:r>
            <a:endParaRPr lang="en-US" altLang="ja-JP" dirty="0">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650789" y="1143000"/>
            <a:ext cx="8458200" cy="3970318"/>
          </a:xfrm>
          <a:prstGeom prst="rect">
            <a:avLst/>
          </a:prstGeom>
          <a:noFill/>
        </p:spPr>
        <p:txBody>
          <a:bodyPr wrap="square" rtlCol="0">
            <a:spAutoFit/>
          </a:bodyPr>
          <a:lstStyle/>
          <a:p>
            <a:pPr fontAlgn="auto">
              <a:spcBef>
                <a:spcPts val="0"/>
              </a:spcBef>
              <a:spcAft>
                <a:spcPts val="0"/>
              </a:spcAft>
              <a:defRPr/>
            </a:pPr>
            <a:r>
              <a:rPr lang="ja-JP" altLang="en-US" dirty="0" smtClean="0">
                <a:latin typeface="Meiryo UI" panose="020B0604030504040204" pitchFamily="50" charset="-128"/>
                <a:ea typeface="Meiryo UI" panose="020B0604030504040204" pitchFamily="50" charset="-128"/>
              </a:rPr>
              <a:t>調査しきれなかった部分　</a:t>
            </a:r>
            <a:endParaRPr lang="en-US" altLang="ja-JP" dirty="0" smtClean="0">
              <a:latin typeface="Meiryo UI" panose="020B0604030504040204" pitchFamily="50" charset="-128"/>
              <a:ea typeface="Meiryo UI" panose="020B0604030504040204" pitchFamily="50" charset="-128"/>
            </a:endParaRPr>
          </a:p>
          <a:p>
            <a:r>
              <a:rPr lang="ja-JP" altLang="en-US" b="1" dirty="0">
                <a:latin typeface="Meiryo UI" panose="020B0604030504040204" pitchFamily="50" charset="-128"/>
                <a:ea typeface="Meiryo UI" panose="020B0604030504040204" pitchFamily="50" charset="-128"/>
              </a:rPr>
              <a:t>サブシステム→サブシステムリファレンス変換時に</a:t>
            </a:r>
            <a:endParaRPr lang="en-US" altLang="ja-JP" b="1" dirty="0">
              <a:latin typeface="Meiryo UI" panose="020B0604030504040204" pitchFamily="50" charset="-128"/>
              <a:ea typeface="Meiryo UI" panose="020B0604030504040204" pitchFamily="50" charset="-128"/>
            </a:endParaRPr>
          </a:p>
          <a:p>
            <a:r>
              <a:rPr lang="ja-JP" altLang="en-US" b="1" dirty="0">
                <a:latin typeface="Meiryo UI" panose="020B0604030504040204" pitchFamily="50" charset="-128"/>
                <a:ea typeface="Meiryo UI" panose="020B0604030504040204" pitchFamily="50" charset="-128"/>
              </a:rPr>
              <a:t>選択する層の違いで影響あるか</a:t>
            </a:r>
            <a:endParaRPr lang="en-US" altLang="ja-JP" b="1" dirty="0">
              <a:latin typeface="Meiryo UI" panose="020B0604030504040204" pitchFamily="50" charset="-128"/>
              <a:ea typeface="Meiryo UI" panose="020B0604030504040204" pitchFamily="50" charset="-128"/>
            </a:endParaRPr>
          </a:p>
          <a:p>
            <a:pPr fontAlgn="auto">
              <a:spcBef>
                <a:spcPts val="0"/>
              </a:spcBef>
              <a:spcAft>
                <a:spcPts val="0"/>
              </a:spcAft>
              <a:defRPr/>
            </a:pPr>
            <a:endParaRPr lang="en-US" altLang="ja-JP" b="1" dirty="0" smtClean="0">
              <a:latin typeface="Meiryo UI" panose="020B0604030504040204" pitchFamily="50" charset="-128"/>
              <a:ea typeface="Meiryo UI" panose="020B0604030504040204" pitchFamily="50" charset="-128"/>
            </a:endParaRPr>
          </a:p>
          <a:p>
            <a:pPr fontAlgn="auto">
              <a:spcBef>
                <a:spcPts val="0"/>
              </a:spcBef>
              <a:spcAft>
                <a:spcPts val="0"/>
              </a:spcAft>
              <a:defRPr/>
            </a:pPr>
            <a:r>
              <a:rPr lang="ja-JP" altLang="en-US" dirty="0" smtClean="0">
                <a:latin typeface="Meiryo UI" panose="020B0604030504040204" pitchFamily="50" charset="-128"/>
                <a:ea typeface="Meiryo UI" panose="020B0604030504040204" pitchFamily="50" charset="-128"/>
              </a:rPr>
              <a:t>他のサブシステムとの組み合わせ</a:t>
            </a:r>
            <a:endParaRPr lang="en-US" altLang="ja-JP" dirty="0" smtClean="0">
              <a:latin typeface="Meiryo UI" panose="020B0604030504040204" pitchFamily="50" charset="-128"/>
              <a:ea typeface="Meiryo UI" panose="020B0604030504040204" pitchFamily="50" charset="-128"/>
            </a:endParaRPr>
          </a:p>
          <a:p>
            <a:pPr fontAlgn="auto">
              <a:spcBef>
                <a:spcPts val="0"/>
              </a:spcBef>
              <a:spcAft>
                <a:spcPts val="0"/>
              </a:spcAft>
              <a:defRPr/>
            </a:pPr>
            <a:r>
              <a:rPr lang="ja-JP" altLang="en-US" dirty="0" smtClean="0">
                <a:latin typeface="Meiryo UI" panose="020B0604030504040204" pitchFamily="50" charset="-128"/>
                <a:ea typeface="Meiryo UI" panose="020B0604030504040204" pitchFamily="50" charset="-128"/>
              </a:rPr>
              <a:t>上下</a:t>
            </a:r>
            <a:r>
              <a:rPr lang="ja-JP" altLang="en-US" dirty="0">
                <a:latin typeface="Meiryo UI" panose="020B0604030504040204" pitchFamily="50" charset="-128"/>
                <a:ea typeface="Meiryo UI" panose="020B0604030504040204" pitchFamily="50" charset="-128"/>
              </a:rPr>
              <a:t>関係変えてみて評価</a:t>
            </a:r>
            <a:endParaRPr lang="en-US" altLang="ja-JP" dirty="0">
              <a:latin typeface="Meiryo UI" panose="020B0604030504040204" pitchFamily="50" charset="-128"/>
              <a:ea typeface="Meiryo UI" panose="020B0604030504040204" pitchFamily="50" charset="-128"/>
            </a:endParaRPr>
          </a:p>
          <a:p>
            <a:pPr fontAlgn="auto">
              <a:spcBef>
                <a:spcPts val="0"/>
              </a:spcBef>
              <a:spcAft>
                <a:spcPts val="0"/>
              </a:spcAft>
              <a:defRPr/>
            </a:pPr>
            <a:endParaRPr lang="en-US" altLang="ja-JP" b="1" dirty="0">
              <a:latin typeface="Meiryo UI" panose="020B0604030504040204" pitchFamily="50" charset="-128"/>
              <a:ea typeface="Meiryo UI" panose="020B0604030504040204" pitchFamily="50" charset="-128"/>
            </a:endParaRPr>
          </a:p>
          <a:p>
            <a:pPr fontAlgn="auto">
              <a:spcBef>
                <a:spcPts val="0"/>
              </a:spcBef>
              <a:spcAft>
                <a:spcPts val="0"/>
              </a:spcAft>
              <a:defRPr/>
            </a:pPr>
            <a:endParaRPr lang="en-US" altLang="ja-JP" b="1" dirty="0" smtClean="0">
              <a:latin typeface="Meiryo UI" panose="020B0604030504040204" pitchFamily="50" charset="-128"/>
              <a:ea typeface="Meiryo UI" panose="020B0604030504040204" pitchFamily="50" charset="-128"/>
            </a:endParaRPr>
          </a:p>
          <a:p>
            <a:pPr fontAlgn="auto">
              <a:spcBef>
                <a:spcPts val="0"/>
              </a:spcBef>
              <a:spcAft>
                <a:spcPts val="0"/>
              </a:spcAft>
              <a:defRPr/>
            </a:pPr>
            <a:r>
              <a:rPr lang="ja-JP" altLang="en-US" b="1" dirty="0" smtClean="0">
                <a:latin typeface="Meiryo UI" panose="020B0604030504040204" pitchFamily="50" charset="-128"/>
                <a:ea typeface="Meiryo UI" panose="020B0604030504040204" pitchFamily="50" charset="-128"/>
              </a:rPr>
              <a:t>サンプルタイムとオフセットの継承</a:t>
            </a:r>
            <a:endParaRPr lang="ja-JP" altLang="en-US" b="1" dirty="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サブシステム間でサンプリングが異なる場合、どこに設定するのか？</a:t>
            </a:r>
            <a:endParaRPr lang="en-US" altLang="ja-JP" dirty="0" smtClean="0">
              <a:latin typeface="Meiryo UI" panose="020B0604030504040204" pitchFamily="50" charset="-128"/>
              <a:ea typeface="Meiryo UI" panose="020B0604030504040204" pitchFamily="50" charset="-128"/>
            </a:endParaRPr>
          </a:p>
          <a:p>
            <a:endParaRPr lang="en-US" altLang="ja-JP" b="1" dirty="0">
              <a:latin typeface="Meiryo UI" panose="020B0604030504040204" pitchFamily="50" charset="-128"/>
              <a:ea typeface="Meiryo UI" panose="020B0604030504040204" pitchFamily="50" charset="-128"/>
            </a:endParaRPr>
          </a:p>
          <a:p>
            <a:r>
              <a:rPr lang="ja-JP" altLang="en-US" b="1" dirty="0">
                <a:latin typeface="Meiryo UI" panose="020B0604030504040204" pitchFamily="50" charset="-128"/>
                <a:ea typeface="Meiryo UI" panose="020B0604030504040204" pitchFamily="50" charset="-128"/>
              </a:rPr>
              <a:t>モデルリファレンスとシミュレーション実行時間の比較</a:t>
            </a:r>
            <a:endParaRPr lang="en-US" altLang="ja-JP" b="1" dirty="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モデルリファレンス</a:t>
            </a:r>
            <a:r>
              <a:rPr lang="ja-JP" altLang="en-US" dirty="0">
                <a:latin typeface="Meiryo UI" panose="020B0604030504040204" pitchFamily="50" charset="-128"/>
                <a:ea typeface="Meiryo UI" panose="020B0604030504040204" pitchFamily="50" charset="-128"/>
              </a:rPr>
              <a:t>では逐一コンフィグレーションパラメータ</a:t>
            </a:r>
            <a:r>
              <a:rPr lang="ja-JP" altLang="en-US" dirty="0" smtClean="0">
                <a:latin typeface="Meiryo UI" panose="020B0604030504040204" pitchFamily="50" charset="-128"/>
                <a:ea typeface="Meiryo UI" panose="020B0604030504040204" pitchFamily="50" charset="-128"/>
              </a:rPr>
              <a:t>を読み込んで</a:t>
            </a:r>
            <a:r>
              <a:rPr lang="ja-JP" altLang="en-US" dirty="0">
                <a:latin typeface="Meiryo UI" panose="020B0604030504040204" pitchFamily="50" charset="-128"/>
                <a:ea typeface="Meiryo UI" panose="020B0604030504040204" pitchFamily="50" charset="-128"/>
              </a:rPr>
              <a:t>いることが原因か。</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モデルのボリュームに応じて実行時間の差分が大きくなるかも</a:t>
            </a:r>
            <a:r>
              <a:rPr lang="ja-JP" altLang="en-US" dirty="0" smtClean="0">
                <a:latin typeface="Meiryo UI" panose="020B0604030504040204" pitchFamily="50" charset="-128"/>
                <a:ea typeface="Meiryo UI" panose="020B0604030504040204" pitchFamily="50" charset="-128"/>
              </a:rPr>
              <a:t>しれない</a:t>
            </a:r>
            <a:endParaRPr lang="en-US" altLang="ja-JP" dirty="0">
              <a:latin typeface="Meiryo UI" panose="020B0604030504040204" pitchFamily="50" charset="-128"/>
              <a:ea typeface="Meiryo UI" panose="020B0604030504040204" pitchFamily="50" charset="-128"/>
            </a:endParaRPr>
          </a:p>
        </p:txBody>
      </p:sp>
      <p:sp>
        <p:nvSpPr>
          <p:cNvPr id="5" name="タイトル 1"/>
          <p:cNvSpPr txBox="1">
            <a:spLocks/>
          </p:cNvSpPr>
          <p:nvPr/>
        </p:nvSpPr>
        <p:spPr bwMode="auto">
          <a:xfrm>
            <a:off x="-6178" y="723900"/>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ja-JP" altLang="en-US" b="1" kern="0" dirty="0" smtClean="0">
                <a:latin typeface="Meiryo UI" panose="020B0604030504040204" pitchFamily="50" charset="-128"/>
                <a:ea typeface="Meiryo UI" panose="020B0604030504040204" pitchFamily="50" charset="-128"/>
              </a:rPr>
              <a:t>　</a:t>
            </a:r>
            <a:r>
              <a:rPr lang="en-US" altLang="ja-JP" b="1" kern="0" dirty="0" smtClean="0">
                <a:latin typeface="Meiryo UI" panose="020B0604030504040204" pitchFamily="50" charset="-128"/>
                <a:ea typeface="Meiryo UI" panose="020B0604030504040204" pitchFamily="50" charset="-128"/>
              </a:rPr>
              <a:t>1-5.</a:t>
            </a:r>
            <a:r>
              <a:rPr lang="ja-JP" altLang="en-US" b="1" kern="0" dirty="0" smtClean="0">
                <a:latin typeface="Meiryo UI" panose="020B0604030504040204" pitchFamily="50" charset="-128"/>
                <a:ea typeface="Meiryo UI" panose="020B0604030504040204" pitchFamily="50" charset="-128"/>
              </a:rPr>
              <a:t>今後の課題</a:t>
            </a:r>
            <a:endParaRPr lang="en-US" altLang="ja-JP" b="1" kern="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199381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サブシステムリファレンス</a:t>
            </a:r>
            <a:endParaRPr kumimoji="1" lang="ja-JP" alt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109" b="8333"/>
          <a:stretch/>
        </p:blipFill>
        <p:spPr bwMode="auto">
          <a:xfrm>
            <a:off x="457200" y="883766"/>
            <a:ext cx="6477000" cy="5536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6902681" y="1981200"/>
            <a:ext cx="2241319" cy="2308324"/>
          </a:xfrm>
          <a:prstGeom prst="rect">
            <a:avLst/>
          </a:prstGeom>
          <a:noFill/>
        </p:spPr>
        <p:txBody>
          <a:bodyPr wrap="none" rtlCol="0">
            <a:spAutoFit/>
          </a:bodyPr>
          <a:lstStyle/>
          <a:p>
            <a:r>
              <a:rPr kumimoji="1" lang="ja-JP" altLang="en-US" dirty="0" smtClean="0"/>
              <a:t>呼び出し側に</a:t>
            </a:r>
            <a:endParaRPr kumimoji="1" lang="en-US" altLang="ja-JP" dirty="0" smtClean="0"/>
          </a:p>
          <a:p>
            <a:r>
              <a:rPr lang="ja-JP" altLang="en-US" dirty="0" smtClean="0"/>
              <a:t>サンプリング周期の</a:t>
            </a:r>
            <a:endParaRPr lang="en-US" altLang="ja-JP" dirty="0" smtClean="0"/>
          </a:p>
          <a:p>
            <a:r>
              <a:rPr kumimoji="1" lang="ja-JP" altLang="en-US" dirty="0"/>
              <a:t>設定</a:t>
            </a:r>
            <a:r>
              <a:rPr kumimoji="1" lang="ja-JP" altLang="en-US" dirty="0" smtClean="0"/>
              <a:t>がある。</a:t>
            </a:r>
            <a:endParaRPr kumimoji="1" lang="en-US" altLang="ja-JP" dirty="0" smtClean="0"/>
          </a:p>
          <a:p>
            <a:endParaRPr lang="en-US" altLang="ja-JP" dirty="0"/>
          </a:p>
          <a:p>
            <a:r>
              <a:rPr kumimoji="1" lang="ja-JP" altLang="en-US" dirty="0" smtClean="0"/>
              <a:t>呼び出しごとに</a:t>
            </a:r>
            <a:endParaRPr kumimoji="1" lang="en-US" altLang="ja-JP" dirty="0" smtClean="0"/>
          </a:p>
          <a:p>
            <a:r>
              <a:rPr lang="ja-JP" altLang="en-US" dirty="0" smtClean="0"/>
              <a:t>異なるサンプリング</a:t>
            </a:r>
            <a:endParaRPr lang="en-US" altLang="ja-JP" dirty="0" smtClean="0"/>
          </a:p>
          <a:p>
            <a:r>
              <a:rPr kumimoji="1" lang="ja-JP" altLang="en-US" dirty="0" smtClean="0"/>
              <a:t>の設定もできるようだ</a:t>
            </a:r>
            <a:endParaRPr kumimoji="1" lang="en-US" altLang="ja-JP" dirty="0" smtClean="0"/>
          </a:p>
          <a:p>
            <a:endParaRPr kumimoji="1" lang="ja-JP" altLang="en-US" dirty="0"/>
          </a:p>
        </p:txBody>
      </p:sp>
    </p:spTree>
    <p:extLst>
      <p:ext uri="{BB962C8B-B14F-4D97-AF65-F5344CB8AC3E}">
        <p14:creationId xmlns:p14="http://schemas.microsoft.com/office/powerpoint/2010/main" val="27123970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838200" y="1066800"/>
            <a:ext cx="7239000" cy="3416320"/>
          </a:xfrm>
          <a:prstGeom prst="rect">
            <a:avLst/>
          </a:prstGeom>
          <a:noFill/>
        </p:spPr>
        <p:txBody>
          <a:bodyPr wrap="square" rtlCol="0">
            <a:spAutoFit/>
          </a:bodyPr>
          <a:lstStyle/>
          <a:p>
            <a:r>
              <a:rPr kumimoji="1" lang="en-US" altLang="ja-JP" dirty="0" smtClean="0">
                <a:latin typeface="Meiryo UI" panose="020B0604030504040204" pitchFamily="50" charset="-128"/>
                <a:ea typeface="Meiryo UI" panose="020B0604030504040204" pitchFamily="50" charset="-128"/>
              </a:rPr>
              <a:t>1.</a:t>
            </a:r>
            <a:r>
              <a:rPr kumimoji="1" lang="ja-JP" altLang="en-US" dirty="0" smtClean="0">
                <a:latin typeface="Meiryo UI" panose="020B0604030504040204" pitchFamily="50" charset="-128"/>
                <a:ea typeface="Meiryo UI" panose="020B0604030504040204" pitchFamily="50" charset="-128"/>
              </a:rPr>
              <a:t>サブシステムリファレンス</a:t>
            </a:r>
            <a:endParaRPr kumimoji="1"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1-1.</a:t>
            </a:r>
            <a:r>
              <a:rPr lang="ja-JP" altLang="en-US" dirty="0" smtClean="0">
                <a:latin typeface="Meiryo UI" panose="020B0604030504040204" pitchFamily="50" charset="-128"/>
                <a:ea typeface="Meiryo UI" panose="020B0604030504040204" pitchFamily="50" charset="-128"/>
              </a:rPr>
              <a:t>理解してい</a:t>
            </a:r>
            <a:r>
              <a:rPr lang="ja-JP" altLang="en-US" dirty="0">
                <a:latin typeface="Meiryo UI" panose="020B0604030504040204" pitchFamily="50" charset="-128"/>
                <a:ea typeface="Meiryo UI" panose="020B0604030504040204" pitchFamily="50" charset="-128"/>
              </a:rPr>
              <a:t>る機能</a:t>
            </a:r>
            <a:endParaRPr lang="en-US" altLang="ja-JP" dirty="0">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   1-2.</a:t>
            </a:r>
            <a:r>
              <a:rPr lang="ja-JP" altLang="en-US" dirty="0" smtClean="0">
                <a:latin typeface="Meiryo UI" panose="020B0604030504040204" pitchFamily="50" charset="-128"/>
                <a:ea typeface="Meiryo UI" panose="020B0604030504040204" pitchFamily="50" charset="-128"/>
              </a:rPr>
              <a:t>サブシステムリファレンス作り方</a:t>
            </a:r>
            <a:endParaRPr lang="en-US" altLang="ja-JP" dirty="0" smtClean="0">
              <a:latin typeface="Meiryo UI" panose="020B0604030504040204" pitchFamily="50" charset="-128"/>
              <a:ea typeface="Meiryo UI" panose="020B0604030504040204" pitchFamily="50" charset="-128"/>
            </a:endParaRPr>
          </a:p>
          <a:p>
            <a:r>
              <a:rPr lang="en-US" altLang="ja-JP"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  1-3.</a:t>
            </a:r>
            <a:r>
              <a:rPr lang="ja-JP" altLang="en-US" dirty="0" smtClean="0">
                <a:latin typeface="Meiryo UI" panose="020B0604030504040204" pitchFamily="50" charset="-128"/>
                <a:ea typeface="Meiryo UI" panose="020B0604030504040204" pitchFamily="50" charset="-128"/>
              </a:rPr>
              <a:t>既存サブシステムとの比較</a:t>
            </a:r>
            <a:endParaRPr lang="en-US" altLang="ja-JP" dirty="0" smtClean="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1-4.</a:t>
            </a:r>
            <a:r>
              <a:rPr lang="ja-JP" altLang="en-US" dirty="0" smtClean="0">
                <a:latin typeface="Meiryo UI" panose="020B0604030504040204" pitchFamily="50" charset="-128"/>
                <a:ea typeface="Meiryo UI" panose="020B0604030504040204" pitchFamily="50" charset="-128"/>
              </a:rPr>
              <a:t>新機能の評価</a:t>
            </a:r>
            <a:endParaRPr lang="en-US" altLang="ja-JP" dirty="0" smtClean="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1-5.</a:t>
            </a:r>
            <a:r>
              <a:rPr lang="ja-JP" altLang="en-US" dirty="0" smtClean="0">
                <a:latin typeface="Meiryo UI" panose="020B0604030504040204" pitchFamily="50" charset="-128"/>
                <a:ea typeface="Meiryo UI" panose="020B0604030504040204" pitchFamily="50" charset="-128"/>
              </a:rPr>
              <a:t>課題</a:t>
            </a:r>
            <a:endParaRPr kumimoji="1" lang="en-US" altLang="ja-JP" dirty="0" smtClean="0">
              <a:latin typeface="Meiryo UI" panose="020B0604030504040204" pitchFamily="50" charset="-128"/>
              <a:ea typeface="Meiryo UI" panose="020B0604030504040204" pitchFamily="50" charset="-128"/>
            </a:endParaRPr>
          </a:p>
          <a:p>
            <a:endParaRPr kumimoji="1" lang="en-US" altLang="ja-JP" dirty="0" smtClean="0">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2.</a:t>
            </a:r>
            <a:r>
              <a:rPr lang="ja-JP" altLang="en-US" dirty="0" smtClean="0">
                <a:latin typeface="Meiryo UI" panose="020B0604030504040204" pitchFamily="50" charset="-128"/>
                <a:ea typeface="Meiryo UI" panose="020B0604030504040204" pitchFamily="50" charset="-128"/>
              </a:rPr>
              <a:t>自動調整機能</a:t>
            </a:r>
            <a:endParaRPr lang="en-US" altLang="ja-JP" dirty="0" smtClean="0">
              <a:latin typeface="Meiryo UI" panose="020B0604030504040204" pitchFamily="50" charset="-128"/>
              <a:ea typeface="Meiryo UI" panose="020B0604030504040204" pitchFamily="50" charset="-128"/>
            </a:endParaRPr>
          </a:p>
          <a:p>
            <a:r>
              <a:rPr kumimoji="1" lang="ja-JP" altLang="en-US" dirty="0" smtClean="0">
                <a:latin typeface="Meiryo UI" panose="020B0604030504040204" pitchFamily="50" charset="-128"/>
                <a:ea typeface="Meiryo UI" panose="020B0604030504040204" pitchFamily="50" charset="-128"/>
              </a:rPr>
              <a:t>　</a:t>
            </a:r>
            <a:r>
              <a:rPr kumimoji="1" lang="en-US" altLang="ja-JP" dirty="0" smtClean="0">
                <a:latin typeface="Meiryo UI" panose="020B0604030504040204" pitchFamily="50" charset="-128"/>
                <a:ea typeface="Meiryo UI" panose="020B0604030504040204" pitchFamily="50" charset="-128"/>
              </a:rPr>
              <a:t>2-1.</a:t>
            </a:r>
            <a:r>
              <a:rPr kumimoji="1" lang="ja-JP" altLang="en-US" dirty="0" smtClean="0">
                <a:latin typeface="Meiryo UI" panose="020B0604030504040204" pitchFamily="50" charset="-128"/>
                <a:ea typeface="Meiryo UI" panose="020B0604030504040204" pitchFamily="50" charset="-128"/>
              </a:rPr>
              <a:t>理解している機能</a:t>
            </a:r>
            <a:endParaRPr kumimoji="1" lang="en-US" altLang="ja-JP" dirty="0" smtClean="0">
              <a:latin typeface="Meiryo UI" panose="020B0604030504040204" pitchFamily="50" charset="-128"/>
              <a:ea typeface="Meiryo UI" panose="020B0604030504040204" pitchFamily="50" charset="-128"/>
            </a:endParaRPr>
          </a:p>
          <a:p>
            <a:r>
              <a:rPr lang="en-US" altLang="ja-JP"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 2-2.</a:t>
            </a:r>
            <a:r>
              <a:rPr lang="ja-JP" altLang="en-US" dirty="0" smtClean="0">
                <a:latin typeface="Meiryo UI" panose="020B0604030504040204" pitchFamily="50" charset="-128"/>
                <a:ea typeface="Meiryo UI" panose="020B0604030504040204" pitchFamily="50" charset="-128"/>
              </a:rPr>
              <a:t>操作方法</a:t>
            </a:r>
            <a:endParaRPr lang="en-US" altLang="ja-JP" dirty="0">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  2-3.</a:t>
            </a:r>
            <a:r>
              <a:rPr lang="ja-JP" altLang="en-US" dirty="0" smtClean="0">
                <a:latin typeface="Meiryo UI" panose="020B0604030504040204" pitchFamily="50" charset="-128"/>
                <a:ea typeface="Meiryo UI" panose="020B0604030504040204" pitchFamily="50" charset="-128"/>
              </a:rPr>
              <a:t>試してみたこと</a:t>
            </a:r>
            <a:endParaRPr lang="en-US" altLang="ja-JP" dirty="0" smtClean="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p:txBody>
      </p:sp>
      <p:sp>
        <p:nvSpPr>
          <p:cNvPr id="3" name="タイトル 1"/>
          <p:cNvSpPr txBox="1">
            <a:spLocks/>
          </p:cNvSpPr>
          <p:nvPr/>
        </p:nvSpPr>
        <p:spPr bwMode="auto">
          <a:xfrm>
            <a:off x="304800" y="152400"/>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0" sz="4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pPr algn="l"/>
            <a:r>
              <a:rPr lang="ja-JP" altLang="en-US" sz="2800" kern="0" dirty="0" smtClean="0">
                <a:latin typeface="Meiryo UI" panose="020B0604030504040204" pitchFamily="50" charset="-128"/>
                <a:ea typeface="Meiryo UI" panose="020B0604030504040204" pitchFamily="50" charset="-128"/>
              </a:rPr>
              <a:t>目次</a:t>
            </a:r>
            <a:endParaRPr lang="en-US" altLang="ja-JP" sz="2800" kern="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069591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2.</a:t>
            </a:r>
            <a:r>
              <a:rPr lang="ja-JP" altLang="en-US" dirty="0">
                <a:latin typeface="Meiryo UI" panose="020B0604030504040204" pitchFamily="50" charset="-128"/>
                <a:ea typeface="Meiryo UI" panose="020B0604030504040204" pitchFamily="50" charset="-128"/>
              </a:rPr>
              <a:t>自動調整機能</a:t>
            </a:r>
            <a:endParaRPr lang="en-US" altLang="ja-JP"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609600" y="914400"/>
            <a:ext cx="6629400" cy="2862322"/>
          </a:xfrm>
          <a:prstGeom prst="rect">
            <a:avLst/>
          </a:prstGeom>
          <a:noFill/>
        </p:spPr>
        <p:txBody>
          <a:bodyPr wrap="square" rtlCol="0">
            <a:spAutoFit/>
          </a:bodyPr>
          <a:lstStyle/>
          <a:p>
            <a:r>
              <a:rPr lang="en-US" altLang="ja-JP" dirty="0" smtClean="0">
                <a:latin typeface="Meiryo UI" panose="020B0604030504040204" pitchFamily="50" charset="-128"/>
                <a:ea typeface="Meiryo UI" panose="020B0604030504040204" pitchFamily="50" charset="-128"/>
              </a:rPr>
              <a:t>2-1</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理解している機能</a:t>
            </a:r>
            <a:endParaRPr lang="en-US" altLang="ja-JP" dirty="0">
              <a:latin typeface="Meiryo UI" panose="020B0604030504040204" pitchFamily="50" charset="-128"/>
              <a:ea typeface="Meiryo UI" panose="020B0604030504040204" pitchFamily="50" charset="-128"/>
            </a:endParaRPr>
          </a:p>
          <a:p>
            <a:endParaRPr lang="en-US" altLang="ja-JP" dirty="0" smtClean="0">
              <a:effectLst/>
              <a:latin typeface="Meiryo UI" panose="020B0604030504040204" pitchFamily="50" charset="-128"/>
              <a:ea typeface="Meiryo UI" panose="020B0604030504040204" pitchFamily="50" charset="-128"/>
            </a:endParaRPr>
          </a:p>
          <a:p>
            <a:r>
              <a:rPr lang="ja-JP" altLang="en-US" dirty="0" smtClean="0">
                <a:effectLst/>
                <a:latin typeface="Meiryo UI" panose="020B0604030504040204" pitchFamily="50" charset="-128"/>
                <a:ea typeface="Meiryo UI" panose="020B0604030504040204" pitchFamily="50" charset="-128"/>
              </a:rPr>
              <a:t>モデルレイアウトの改善を自動で行ってくれる</a:t>
            </a:r>
            <a:endParaRPr lang="en-US" altLang="ja-JP" dirty="0" smtClean="0">
              <a:effectLst/>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a:t>
            </a:r>
            <a:r>
              <a:rPr lang="ja-JP" altLang="en-US" dirty="0" smtClean="0">
                <a:latin typeface="Meiryo UI" panose="020B0604030504040204" pitchFamily="50" charset="-128"/>
                <a:ea typeface="Meiryo UI" panose="020B0604030504040204" pitchFamily="50" charset="-128"/>
              </a:rPr>
              <a:t>①ラインの自動ルーティング</a:t>
            </a:r>
            <a:endParaRPr lang="en-US" altLang="ja-JP" dirty="0" smtClean="0">
              <a:latin typeface="Meiryo UI" panose="020B0604030504040204" pitchFamily="50" charset="-128"/>
              <a:ea typeface="Meiryo UI" panose="020B0604030504040204" pitchFamily="50" charset="-128"/>
            </a:endParaRPr>
          </a:p>
          <a:p>
            <a:r>
              <a:rPr lang="ja-JP" altLang="en-US" dirty="0">
                <a:effectLst/>
                <a:latin typeface="Meiryo UI" panose="020B0604030504040204" pitchFamily="50" charset="-128"/>
                <a:ea typeface="Meiryo UI" panose="020B0604030504040204" pitchFamily="50" charset="-128"/>
              </a:rPr>
              <a:t>　</a:t>
            </a:r>
            <a:r>
              <a:rPr lang="ja-JP" altLang="en-US" dirty="0" smtClean="0">
                <a:effectLst/>
                <a:latin typeface="Meiryo UI" panose="020B0604030504040204" pitchFamily="50" charset="-128"/>
                <a:ea typeface="Meiryo UI" panose="020B0604030504040204" pitchFamily="50" charset="-128"/>
              </a:rPr>
              <a:t>②ブロックの反転・</a:t>
            </a:r>
            <a:r>
              <a:rPr lang="ja-JP" altLang="en-US" dirty="0" smtClean="0">
                <a:latin typeface="Meiryo UI" panose="020B0604030504040204" pitchFamily="50" charset="-128"/>
                <a:ea typeface="Meiryo UI" panose="020B0604030504040204" pitchFamily="50" charset="-128"/>
              </a:rPr>
              <a:t>回転</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　③ブロックサイズの調整</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　④ブロックの自動配置</a:t>
            </a:r>
            <a:endParaRPr lang="en-US" altLang="ja-JP" dirty="0" smtClean="0">
              <a:latin typeface="Meiryo UI" panose="020B0604030504040204" pitchFamily="50" charset="-128"/>
              <a:ea typeface="Meiryo UI" panose="020B0604030504040204" pitchFamily="50" charset="-128"/>
            </a:endParaRPr>
          </a:p>
          <a:p>
            <a:endParaRPr lang="en-US" altLang="ja-JP" b="1" dirty="0" smtClean="0">
              <a:effectLst/>
              <a:latin typeface="Meiryo UI" panose="020B0604030504040204" pitchFamily="50" charset="-128"/>
              <a:ea typeface="Meiryo UI" panose="020B0604030504040204" pitchFamily="50" charset="-128"/>
            </a:endParaRPr>
          </a:p>
          <a:p>
            <a:endParaRPr lang="en-US" altLang="ja-JP" b="1" dirty="0">
              <a:latin typeface="Meiryo UI" panose="020B0604030504040204" pitchFamily="50" charset="-128"/>
              <a:ea typeface="Meiryo UI" panose="020B0604030504040204" pitchFamily="50" charset="-128"/>
            </a:endParaRPr>
          </a:p>
          <a:p>
            <a:endParaRPr lang="en-US" altLang="ja-JP" b="1" dirty="0" smtClean="0">
              <a:effectLst/>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934557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2.</a:t>
            </a:r>
            <a:r>
              <a:rPr lang="ja-JP" altLang="en-US" dirty="0">
                <a:latin typeface="Meiryo UI" panose="020B0604030504040204" pitchFamily="50" charset="-128"/>
                <a:ea typeface="Meiryo UI" panose="020B0604030504040204" pitchFamily="50" charset="-128"/>
              </a:rPr>
              <a:t>自動調整機能</a:t>
            </a:r>
            <a:endParaRPr lang="en-US" altLang="ja-JP"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609600" y="914400"/>
            <a:ext cx="6629400" cy="5632311"/>
          </a:xfrm>
          <a:prstGeom prst="rect">
            <a:avLst/>
          </a:prstGeom>
          <a:noFill/>
        </p:spPr>
        <p:txBody>
          <a:bodyPr wrap="square" rtlCol="0">
            <a:spAutoFit/>
          </a:bodyPr>
          <a:lstStyle/>
          <a:p>
            <a:r>
              <a:rPr lang="en-US" altLang="ja-JP" dirty="0" smtClean="0">
                <a:latin typeface="Meiryo UI" panose="020B0604030504040204" pitchFamily="50" charset="-128"/>
                <a:ea typeface="Meiryo UI" panose="020B0604030504040204" pitchFamily="50" charset="-128"/>
              </a:rPr>
              <a:t>2-2.</a:t>
            </a:r>
            <a:r>
              <a:rPr lang="ja-JP" altLang="en-US" dirty="0" smtClean="0">
                <a:latin typeface="Meiryo UI" panose="020B0604030504040204" pitchFamily="50" charset="-128"/>
                <a:ea typeface="Meiryo UI" panose="020B0604030504040204" pitchFamily="50" charset="-128"/>
              </a:rPr>
              <a:t>操作方法</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対象ブロックを選択して、右クリック</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→「調整」→「自動配置」を選択</a:t>
            </a:r>
            <a:endParaRPr lang="en-US" altLang="ja-JP" dirty="0" smtClean="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ショートカットキー　</a:t>
            </a:r>
            <a:r>
              <a:rPr lang="en-US" altLang="ja-JP" dirty="0" err="1" smtClean="0">
                <a:latin typeface="Meiryo UI" panose="020B0604030504040204" pitchFamily="50" charset="-128"/>
                <a:ea typeface="Meiryo UI" panose="020B0604030504040204" pitchFamily="50" charset="-128"/>
              </a:rPr>
              <a:t>Ctrl+Shift+A</a:t>
            </a:r>
            <a:r>
              <a:rPr lang="en-US" altLang="ja-JP" dirty="0" smtClean="0">
                <a:latin typeface="Meiryo UI" panose="020B0604030504040204" pitchFamily="50" charset="-128"/>
                <a:ea typeface="Meiryo UI" panose="020B0604030504040204" pitchFamily="50" charset="-128"/>
              </a:rPr>
              <a:t>)</a:t>
            </a:r>
            <a:endParaRPr lang="en-US" altLang="ja-JP" dirty="0">
              <a:latin typeface="Meiryo UI" panose="020B0604030504040204" pitchFamily="50" charset="-128"/>
              <a:ea typeface="Meiryo UI" panose="020B0604030504040204" pitchFamily="50" charset="-128"/>
            </a:endParaRPr>
          </a:p>
          <a:p>
            <a:endParaRPr lang="en-US" altLang="ja-JP" b="1" dirty="0" smtClean="0">
              <a:effectLst/>
            </a:endParaRPr>
          </a:p>
          <a:p>
            <a:endParaRPr lang="en-US" altLang="ja-JP" b="1" dirty="0"/>
          </a:p>
          <a:p>
            <a:endParaRPr lang="en-US" altLang="ja-JP" b="1" dirty="0" smtClean="0">
              <a:effectLst/>
            </a:endParaRPr>
          </a:p>
          <a:p>
            <a:endParaRPr lang="en-US" altLang="ja-JP" b="1" dirty="0"/>
          </a:p>
          <a:p>
            <a:endParaRPr lang="en-US" altLang="ja-JP" b="1" dirty="0" smtClean="0">
              <a:effectLst/>
            </a:endParaRPr>
          </a:p>
          <a:p>
            <a:endParaRPr lang="en-US" altLang="ja-JP" b="1" dirty="0"/>
          </a:p>
          <a:p>
            <a:endParaRPr lang="en-US" altLang="ja-JP" b="1" dirty="0" smtClean="0">
              <a:effectLst/>
            </a:endParaRPr>
          </a:p>
          <a:p>
            <a:endParaRPr lang="en-US" altLang="ja-JP" b="1" dirty="0"/>
          </a:p>
          <a:p>
            <a:endParaRPr lang="en-US" altLang="ja-JP" b="1" dirty="0" smtClean="0">
              <a:effectLst/>
            </a:endParaRPr>
          </a:p>
          <a:p>
            <a:endParaRPr lang="en-US" altLang="ja-JP" b="1" dirty="0"/>
          </a:p>
          <a:p>
            <a:endParaRPr lang="en-US" altLang="ja-JP" b="1" dirty="0" smtClean="0">
              <a:effectLst/>
            </a:endParaRPr>
          </a:p>
          <a:p>
            <a:endParaRPr lang="en-US" altLang="ja-JP" b="1" dirty="0"/>
          </a:p>
          <a:p>
            <a:endParaRPr lang="en-US" altLang="ja-JP" b="1" dirty="0" smtClean="0">
              <a:effectLst/>
            </a:endParaRPr>
          </a:p>
          <a:p>
            <a:r>
              <a:rPr lang="ja-JP" altLang="en-US" b="1" dirty="0" smtClean="0">
                <a:latin typeface="Meiryo UI" panose="020B0604030504040204" pitchFamily="50" charset="-128"/>
                <a:ea typeface="Meiryo UI" panose="020B0604030504040204" pitchFamily="50" charset="-128"/>
              </a:rPr>
              <a:t>全体を選択する必要はなく、一つのブロック選択で自動配置可能</a:t>
            </a:r>
            <a:endParaRPr lang="en-US" altLang="ja-JP" b="1" dirty="0" smtClean="0">
              <a:latin typeface="Meiryo UI" panose="020B0604030504040204" pitchFamily="50" charset="-128"/>
              <a:ea typeface="Meiryo UI" panose="020B0604030504040204" pitchFamily="50" charset="-128"/>
            </a:endParaRPr>
          </a:p>
          <a:p>
            <a:r>
              <a:rPr lang="ja-JP" altLang="en-US" b="1" dirty="0" smtClean="0">
                <a:latin typeface="Meiryo UI" panose="020B0604030504040204" pitchFamily="50" charset="-128"/>
                <a:ea typeface="Meiryo UI" panose="020B0604030504040204" pitchFamily="50" charset="-128"/>
              </a:rPr>
              <a:t>→逆に言うと一部だけ調整はできない</a:t>
            </a:r>
            <a:endParaRPr lang="en-US" altLang="ja-JP" b="1" dirty="0" smtClean="0">
              <a:latin typeface="Meiryo UI" panose="020B0604030504040204" pitchFamily="50" charset="-128"/>
              <a:ea typeface="Meiryo UI" panose="020B0604030504040204" pitchFamily="50" charset="-128"/>
            </a:endParaRPr>
          </a:p>
          <a:p>
            <a:endParaRPr lang="en-US" altLang="ja-JP" b="1" dirty="0" smtClean="0">
              <a:effectLst/>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86232"/>
            <a:ext cx="6727832"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正方形/長方形 2"/>
          <p:cNvSpPr/>
          <p:nvPr/>
        </p:nvSpPr>
        <p:spPr bwMode="auto">
          <a:xfrm>
            <a:off x="5029200" y="3276600"/>
            <a:ext cx="2057400" cy="2286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73220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838200" y="1066800"/>
            <a:ext cx="7239000" cy="3416320"/>
          </a:xfrm>
          <a:prstGeom prst="rect">
            <a:avLst/>
          </a:prstGeom>
          <a:noFill/>
        </p:spPr>
        <p:txBody>
          <a:bodyPr wrap="square" rtlCol="0">
            <a:spAutoFit/>
          </a:bodyPr>
          <a:lstStyle/>
          <a:p>
            <a:r>
              <a:rPr kumimoji="1" lang="en-US" altLang="ja-JP" dirty="0" smtClean="0">
                <a:latin typeface="Meiryo UI" panose="020B0604030504040204" pitchFamily="50" charset="-128"/>
                <a:ea typeface="Meiryo UI" panose="020B0604030504040204" pitchFamily="50" charset="-128"/>
              </a:rPr>
              <a:t>1.</a:t>
            </a:r>
            <a:r>
              <a:rPr kumimoji="1" lang="ja-JP" altLang="en-US" dirty="0" smtClean="0">
                <a:latin typeface="Meiryo UI" panose="020B0604030504040204" pitchFamily="50" charset="-128"/>
                <a:ea typeface="Meiryo UI" panose="020B0604030504040204" pitchFamily="50" charset="-128"/>
              </a:rPr>
              <a:t>サブシステムリファレンス</a:t>
            </a:r>
            <a:endParaRPr kumimoji="1"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1-1.</a:t>
            </a:r>
            <a:r>
              <a:rPr lang="ja-JP" altLang="en-US" dirty="0" smtClean="0">
                <a:latin typeface="Meiryo UI" panose="020B0604030504040204" pitchFamily="50" charset="-128"/>
                <a:ea typeface="Meiryo UI" panose="020B0604030504040204" pitchFamily="50" charset="-128"/>
              </a:rPr>
              <a:t>理解してい</a:t>
            </a:r>
            <a:r>
              <a:rPr lang="ja-JP" altLang="en-US" dirty="0">
                <a:latin typeface="Meiryo UI" panose="020B0604030504040204" pitchFamily="50" charset="-128"/>
                <a:ea typeface="Meiryo UI" panose="020B0604030504040204" pitchFamily="50" charset="-128"/>
              </a:rPr>
              <a:t>る機能</a:t>
            </a:r>
            <a:endParaRPr lang="en-US" altLang="ja-JP" dirty="0">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   1-2.</a:t>
            </a:r>
            <a:r>
              <a:rPr lang="ja-JP" altLang="en-US" dirty="0" smtClean="0">
                <a:latin typeface="Meiryo UI" panose="020B0604030504040204" pitchFamily="50" charset="-128"/>
                <a:ea typeface="Meiryo UI" panose="020B0604030504040204" pitchFamily="50" charset="-128"/>
              </a:rPr>
              <a:t>サブシステムリファレンス作り方</a:t>
            </a:r>
            <a:endParaRPr lang="en-US" altLang="ja-JP" dirty="0" smtClean="0">
              <a:latin typeface="Meiryo UI" panose="020B0604030504040204" pitchFamily="50" charset="-128"/>
              <a:ea typeface="Meiryo UI" panose="020B0604030504040204" pitchFamily="50" charset="-128"/>
            </a:endParaRPr>
          </a:p>
          <a:p>
            <a:r>
              <a:rPr lang="en-US" altLang="ja-JP"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  1-3.</a:t>
            </a:r>
            <a:r>
              <a:rPr lang="ja-JP" altLang="en-US" dirty="0" smtClean="0">
                <a:latin typeface="Meiryo UI" panose="020B0604030504040204" pitchFamily="50" charset="-128"/>
                <a:ea typeface="Meiryo UI" panose="020B0604030504040204" pitchFamily="50" charset="-128"/>
              </a:rPr>
              <a:t>既存サブシステムとの比較</a:t>
            </a:r>
            <a:endParaRPr lang="en-US" altLang="ja-JP" dirty="0" smtClean="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1-4.</a:t>
            </a:r>
            <a:r>
              <a:rPr lang="ja-JP" altLang="en-US" dirty="0" smtClean="0">
                <a:latin typeface="Meiryo UI" panose="020B0604030504040204" pitchFamily="50" charset="-128"/>
                <a:ea typeface="Meiryo UI" panose="020B0604030504040204" pitchFamily="50" charset="-128"/>
              </a:rPr>
              <a:t>新機能の評価</a:t>
            </a:r>
            <a:endParaRPr lang="en-US" altLang="ja-JP" dirty="0" smtClean="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1-5.</a:t>
            </a:r>
            <a:r>
              <a:rPr lang="ja-JP" altLang="en-US" dirty="0" smtClean="0">
                <a:latin typeface="Meiryo UI" panose="020B0604030504040204" pitchFamily="50" charset="-128"/>
                <a:ea typeface="Meiryo UI" panose="020B0604030504040204" pitchFamily="50" charset="-128"/>
              </a:rPr>
              <a:t>課題</a:t>
            </a:r>
            <a:endParaRPr kumimoji="1" lang="en-US" altLang="ja-JP" dirty="0" smtClean="0">
              <a:latin typeface="Meiryo UI" panose="020B0604030504040204" pitchFamily="50" charset="-128"/>
              <a:ea typeface="Meiryo UI" panose="020B0604030504040204" pitchFamily="50" charset="-128"/>
            </a:endParaRPr>
          </a:p>
          <a:p>
            <a:endParaRPr kumimoji="1" lang="en-US" altLang="ja-JP" dirty="0" smtClean="0">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2.</a:t>
            </a:r>
            <a:r>
              <a:rPr lang="ja-JP" altLang="en-US" dirty="0" smtClean="0">
                <a:latin typeface="Meiryo UI" panose="020B0604030504040204" pitchFamily="50" charset="-128"/>
                <a:ea typeface="Meiryo UI" panose="020B0604030504040204" pitchFamily="50" charset="-128"/>
              </a:rPr>
              <a:t>自動調整機能</a:t>
            </a:r>
            <a:endParaRPr lang="en-US" altLang="ja-JP" dirty="0" smtClean="0">
              <a:latin typeface="Meiryo UI" panose="020B0604030504040204" pitchFamily="50" charset="-128"/>
              <a:ea typeface="Meiryo UI" panose="020B0604030504040204" pitchFamily="50" charset="-128"/>
            </a:endParaRPr>
          </a:p>
          <a:p>
            <a:r>
              <a:rPr kumimoji="1" lang="ja-JP" altLang="en-US" dirty="0" smtClean="0">
                <a:latin typeface="Meiryo UI" panose="020B0604030504040204" pitchFamily="50" charset="-128"/>
                <a:ea typeface="Meiryo UI" panose="020B0604030504040204" pitchFamily="50" charset="-128"/>
              </a:rPr>
              <a:t>　</a:t>
            </a:r>
            <a:r>
              <a:rPr kumimoji="1" lang="en-US" altLang="ja-JP" dirty="0" smtClean="0">
                <a:latin typeface="Meiryo UI" panose="020B0604030504040204" pitchFamily="50" charset="-128"/>
                <a:ea typeface="Meiryo UI" panose="020B0604030504040204" pitchFamily="50" charset="-128"/>
              </a:rPr>
              <a:t>2-1.</a:t>
            </a:r>
            <a:r>
              <a:rPr kumimoji="1" lang="ja-JP" altLang="en-US" dirty="0" smtClean="0">
                <a:latin typeface="Meiryo UI" panose="020B0604030504040204" pitchFamily="50" charset="-128"/>
                <a:ea typeface="Meiryo UI" panose="020B0604030504040204" pitchFamily="50" charset="-128"/>
              </a:rPr>
              <a:t>理解している機能</a:t>
            </a:r>
            <a:endParaRPr kumimoji="1" lang="en-US" altLang="ja-JP" dirty="0" smtClean="0">
              <a:latin typeface="Meiryo UI" panose="020B0604030504040204" pitchFamily="50" charset="-128"/>
              <a:ea typeface="Meiryo UI" panose="020B0604030504040204" pitchFamily="50" charset="-128"/>
            </a:endParaRPr>
          </a:p>
          <a:p>
            <a:r>
              <a:rPr lang="en-US" altLang="ja-JP"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 2-2.</a:t>
            </a:r>
            <a:r>
              <a:rPr lang="ja-JP" altLang="en-US" dirty="0" smtClean="0">
                <a:latin typeface="Meiryo UI" panose="020B0604030504040204" pitchFamily="50" charset="-128"/>
                <a:ea typeface="Meiryo UI" panose="020B0604030504040204" pitchFamily="50" charset="-128"/>
              </a:rPr>
              <a:t>操作方法</a:t>
            </a:r>
            <a:endParaRPr lang="en-US" altLang="ja-JP" dirty="0">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  2-3.</a:t>
            </a:r>
            <a:r>
              <a:rPr lang="ja-JP" altLang="en-US" dirty="0" smtClean="0">
                <a:latin typeface="Meiryo UI" panose="020B0604030504040204" pitchFamily="50" charset="-128"/>
                <a:ea typeface="Meiryo UI" panose="020B0604030504040204" pitchFamily="50" charset="-128"/>
              </a:rPr>
              <a:t>試してみたこと</a:t>
            </a:r>
            <a:endParaRPr lang="en-US" altLang="ja-JP" dirty="0" smtClean="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p:txBody>
      </p:sp>
      <p:sp>
        <p:nvSpPr>
          <p:cNvPr id="3" name="タイトル 1"/>
          <p:cNvSpPr txBox="1">
            <a:spLocks/>
          </p:cNvSpPr>
          <p:nvPr/>
        </p:nvSpPr>
        <p:spPr bwMode="auto">
          <a:xfrm>
            <a:off x="304800" y="152400"/>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0" sz="4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pPr algn="l"/>
            <a:r>
              <a:rPr lang="ja-JP" altLang="en-US" sz="2800" kern="0" dirty="0" smtClean="0">
                <a:latin typeface="Meiryo UI" panose="020B0604030504040204" pitchFamily="50" charset="-128"/>
                <a:ea typeface="Meiryo UI" panose="020B0604030504040204" pitchFamily="50" charset="-128"/>
              </a:rPr>
              <a:t>目次</a:t>
            </a:r>
            <a:endParaRPr lang="en-US" altLang="ja-JP" sz="2800" kern="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697735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2.</a:t>
            </a:r>
            <a:r>
              <a:rPr lang="ja-JP" altLang="en-US" dirty="0">
                <a:latin typeface="Meiryo UI" panose="020B0604030504040204" pitchFamily="50" charset="-128"/>
                <a:ea typeface="Meiryo UI" panose="020B0604030504040204" pitchFamily="50" charset="-128"/>
              </a:rPr>
              <a:t>自動調整機能</a:t>
            </a:r>
            <a:endParaRPr lang="en-US" altLang="ja-JP"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579238" y="914399"/>
            <a:ext cx="6629400" cy="2585323"/>
          </a:xfrm>
          <a:prstGeom prst="rect">
            <a:avLst/>
          </a:prstGeom>
          <a:noFill/>
        </p:spPr>
        <p:txBody>
          <a:bodyPr wrap="square" rtlCol="0">
            <a:spAutoFit/>
          </a:bodyPr>
          <a:lstStyle/>
          <a:p>
            <a:r>
              <a:rPr lang="en-US" altLang="ja-JP" dirty="0" smtClean="0">
                <a:latin typeface="Meiryo UI" panose="020B0604030504040204" pitchFamily="50" charset="-128"/>
                <a:ea typeface="Meiryo UI" panose="020B0604030504040204" pitchFamily="50" charset="-128"/>
              </a:rPr>
              <a:t>2-</a:t>
            </a:r>
            <a:r>
              <a:rPr lang="ja-JP" altLang="en-US" dirty="0" smtClean="0">
                <a:latin typeface="Meiryo UI" panose="020B0604030504040204" pitchFamily="50" charset="-128"/>
                <a:ea typeface="Meiryo UI" panose="020B0604030504040204" pitchFamily="50" charset="-128"/>
              </a:rPr>
              <a:t>３</a:t>
            </a:r>
            <a:r>
              <a:rPr lang="en-US" altLang="ja-JP"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試してみたこと</a:t>
            </a:r>
            <a:endParaRPr lang="en-US" altLang="ja-JP" dirty="0">
              <a:latin typeface="Meiryo UI" panose="020B0604030504040204" pitchFamily="50" charset="-128"/>
              <a:ea typeface="Meiryo UI" panose="020B0604030504040204" pitchFamily="50" charset="-128"/>
            </a:endParaRPr>
          </a:p>
          <a:p>
            <a:r>
              <a:rPr lang="en-US" altLang="ja-JP" b="1" dirty="0" smtClean="0">
                <a:effectLst/>
                <a:latin typeface="Meiryo UI" panose="020B0604030504040204" pitchFamily="50" charset="-128"/>
                <a:ea typeface="Meiryo UI" panose="020B0604030504040204" pitchFamily="50" charset="-128"/>
              </a:rPr>
              <a:t> </a:t>
            </a:r>
            <a:endParaRPr lang="en-US" altLang="ja-JP" b="1" dirty="0" smtClean="0">
              <a:latin typeface="Meiryo UI" panose="020B0604030504040204" pitchFamily="50" charset="-128"/>
              <a:ea typeface="Meiryo UI" panose="020B0604030504040204" pitchFamily="50" charset="-128"/>
            </a:endParaRPr>
          </a:p>
          <a:p>
            <a:r>
              <a:rPr lang="ja-JP" altLang="en-US" b="1" dirty="0" smtClean="0">
                <a:latin typeface="Meiryo UI" panose="020B0604030504040204" pitchFamily="50" charset="-128"/>
                <a:ea typeface="Meiryo UI" panose="020B0604030504040204" pitchFamily="50" charset="-128"/>
              </a:rPr>
              <a:t>入力出力ない</a:t>
            </a:r>
            <a:r>
              <a:rPr lang="ja-JP" altLang="en-US" b="1" dirty="0">
                <a:latin typeface="Meiryo UI" panose="020B0604030504040204" pitchFamily="50" charset="-128"/>
                <a:ea typeface="Meiryo UI" panose="020B0604030504040204" pitchFamily="50" charset="-128"/>
              </a:rPr>
              <a:t>ブロック</a:t>
            </a:r>
            <a:r>
              <a:rPr lang="ja-JP" altLang="en-US" b="1" dirty="0" smtClean="0">
                <a:latin typeface="Meiryo UI" panose="020B0604030504040204" pitchFamily="50" charset="-128"/>
                <a:ea typeface="Meiryo UI" panose="020B0604030504040204" pitchFamily="50" charset="-128"/>
              </a:rPr>
              <a:t>はどうなるのか</a:t>
            </a:r>
            <a:endParaRPr lang="en-US" altLang="ja-JP" b="1" dirty="0" smtClean="0">
              <a:latin typeface="Meiryo UI" panose="020B0604030504040204" pitchFamily="50" charset="-128"/>
              <a:ea typeface="Meiryo UI" panose="020B0604030504040204" pitchFamily="50" charset="-128"/>
            </a:endParaRPr>
          </a:p>
          <a:p>
            <a:r>
              <a:rPr lang="en-US" altLang="ja-JP" b="1" dirty="0" smtClean="0">
                <a:latin typeface="Meiryo UI" panose="020B0604030504040204" pitchFamily="50" charset="-128"/>
                <a:ea typeface="Meiryo UI" panose="020B0604030504040204" pitchFamily="50" charset="-128"/>
              </a:rPr>
              <a:t>(</a:t>
            </a:r>
            <a:r>
              <a:rPr lang="ja-JP" altLang="en-US" b="1" dirty="0" smtClean="0">
                <a:latin typeface="Meiryo UI" panose="020B0604030504040204" pitchFamily="50" charset="-128"/>
                <a:ea typeface="Meiryo UI" panose="020B0604030504040204" pitchFamily="50" charset="-128"/>
              </a:rPr>
              <a:t>例　アノテーション、</a:t>
            </a:r>
            <a:r>
              <a:rPr lang="en-US" altLang="ja-JP" b="1" dirty="0">
                <a:latin typeface="Meiryo UI" panose="020B0604030504040204" pitchFamily="50" charset="-128"/>
                <a:ea typeface="Meiryo UI" panose="020B0604030504040204" pitchFamily="50" charset="-128"/>
              </a:rPr>
              <a:t> </a:t>
            </a:r>
            <a:r>
              <a:rPr lang="en-US" altLang="ja-JP" b="1" dirty="0" smtClean="0">
                <a:latin typeface="Meiryo UI" panose="020B0604030504040204" pitchFamily="50" charset="-128"/>
                <a:ea typeface="Meiryo UI" panose="020B0604030504040204" pitchFamily="50" charset="-128"/>
              </a:rPr>
              <a:t>enable/action</a:t>
            </a:r>
            <a:r>
              <a:rPr lang="ja-JP" altLang="en-US" b="1" dirty="0" smtClean="0">
                <a:latin typeface="Meiryo UI" panose="020B0604030504040204" pitchFamily="50" charset="-128"/>
                <a:ea typeface="Meiryo UI" panose="020B0604030504040204" pitchFamily="50" charset="-128"/>
              </a:rPr>
              <a:t>ブロック、</a:t>
            </a:r>
            <a:r>
              <a:rPr lang="en-US" altLang="ja-JP" b="1" dirty="0" smtClean="0">
                <a:latin typeface="Meiryo UI" panose="020B0604030504040204" pitchFamily="50" charset="-128"/>
                <a:ea typeface="Meiryo UI" panose="020B0604030504040204" pitchFamily="50" charset="-128"/>
              </a:rPr>
              <a:t>data store memory </a:t>
            </a:r>
            <a:r>
              <a:rPr lang="en-US" altLang="ja-JP" b="1" dirty="0" err="1" smtClean="0">
                <a:latin typeface="Meiryo UI" panose="020B0604030504040204" pitchFamily="50" charset="-128"/>
                <a:ea typeface="Meiryo UI" panose="020B0604030504040204" pitchFamily="50" charset="-128"/>
              </a:rPr>
              <a:t>etc</a:t>
            </a:r>
            <a:r>
              <a:rPr lang="en-US" altLang="ja-JP" b="1" dirty="0" smtClean="0">
                <a:latin typeface="Meiryo UI" panose="020B0604030504040204" pitchFamily="50" charset="-128"/>
                <a:ea typeface="Meiryo UI" panose="020B0604030504040204" pitchFamily="50" charset="-128"/>
              </a:rPr>
              <a:t>)</a:t>
            </a:r>
          </a:p>
          <a:p>
            <a:r>
              <a:rPr lang="en-US" altLang="ja-JP" b="1" dirty="0" smtClean="0">
                <a:latin typeface="Meiryo UI" panose="020B0604030504040204" pitchFamily="50" charset="-128"/>
                <a:ea typeface="Meiryo UI" panose="020B0604030504040204" pitchFamily="50" charset="-128"/>
              </a:rPr>
              <a:t> </a:t>
            </a:r>
          </a:p>
          <a:p>
            <a:r>
              <a:rPr lang="ja-JP" altLang="en-US" b="1" dirty="0" smtClean="0">
                <a:latin typeface="Meiryo UI" panose="020B0604030504040204" pitchFamily="50" charset="-128"/>
                <a:ea typeface="Meiryo UI" panose="020B0604030504040204" pitchFamily="50" charset="-128"/>
              </a:rPr>
              <a:t>システム同士が重なっている場合はどうなるか</a:t>
            </a:r>
            <a:endParaRPr lang="en-US" altLang="ja-JP" b="1" dirty="0" smtClean="0">
              <a:latin typeface="Meiryo UI" panose="020B0604030504040204" pitchFamily="50" charset="-128"/>
              <a:ea typeface="Meiryo UI" panose="020B0604030504040204" pitchFamily="50" charset="-128"/>
            </a:endParaRPr>
          </a:p>
          <a:p>
            <a:endParaRPr lang="en-US" altLang="ja-JP" b="1" dirty="0" smtClean="0">
              <a:latin typeface="Meiryo UI" panose="020B0604030504040204" pitchFamily="50" charset="-128"/>
              <a:ea typeface="Meiryo UI" panose="020B0604030504040204" pitchFamily="50" charset="-128"/>
            </a:endParaRPr>
          </a:p>
          <a:p>
            <a:endParaRPr lang="en-US" altLang="ja-JP" b="1" dirty="0">
              <a:effectLst/>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683194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2.</a:t>
            </a:r>
            <a:r>
              <a:rPr lang="ja-JP" altLang="en-US" dirty="0">
                <a:latin typeface="Meiryo UI" panose="020B0604030504040204" pitchFamily="50" charset="-128"/>
                <a:ea typeface="Meiryo UI" panose="020B0604030504040204" pitchFamily="50" charset="-128"/>
              </a:rPr>
              <a:t>自動調整機能</a:t>
            </a:r>
            <a:endParaRPr lang="en-US" altLang="ja-JP"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579238" y="914399"/>
            <a:ext cx="6629400" cy="923330"/>
          </a:xfrm>
          <a:prstGeom prst="rect">
            <a:avLst/>
          </a:prstGeom>
          <a:noFill/>
        </p:spPr>
        <p:txBody>
          <a:bodyPr wrap="square" rtlCol="0">
            <a:spAutoFit/>
          </a:bodyPr>
          <a:lstStyle/>
          <a:p>
            <a:r>
              <a:rPr lang="en-US" altLang="ja-JP" dirty="0" smtClean="0">
                <a:latin typeface="Meiryo UI" panose="020B0604030504040204" pitchFamily="50" charset="-128"/>
                <a:ea typeface="Meiryo UI" panose="020B0604030504040204" pitchFamily="50" charset="-128"/>
              </a:rPr>
              <a:t>2-</a:t>
            </a:r>
            <a:r>
              <a:rPr lang="ja-JP" altLang="en-US" dirty="0" smtClean="0">
                <a:latin typeface="Meiryo UI" panose="020B0604030504040204" pitchFamily="50" charset="-128"/>
                <a:ea typeface="Meiryo UI" panose="020B0604030504040204" pitchFamily="50" charset="-128"/>
              </a:rPr>
              <a:t>３</a:t>
            </a:r>
            <a:r>
              <a:rPr lang="en-US" altLang="ja-JP"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試してみたこと</a:t>
            </a:r>
            <a:endParaRPr lang="en-US" altLang="ja-JP" dirty="0">
              <a:latin typeface="Meiryo UI" panose="020B0604030504040204" pitchFamily="50" charset="-128"/>
              <a:ea typeface="Meiryo UI" panose="020B0604030504040204" pitchFamily="50" charset="-128"/>
            </a:endParaRPr>
          </a:p>
          <a:p>
            <a:r>
              <a:rPr lang="en-US" altLang="ja-JP" b="1" dirty="0" smtClean="0">
                <a:effectLst/>
                <a:latin typeface="Meiryo UI" panose="020B0604030504040204" pitchFamily="50" charset="-128"/>
                <a:ea typeface="Meiryo UI" panose="020B0604030504040204" pitchFamily="50" charset="-128"/>
              </a:rPr>
              <a:t> </a:t>
            </a:r>
            <a:r>
              <a:rPr lang="ja-JP" altLang="en-US" b="1" dirty="0" smtClean="0">
                <a:latin typeface="Meiryo UI" panose="020B0604030504040204" pitchFamily="50" charset="-128"/>
                <a:ea typeface="Meiryo UI" panose="020B0604030504040204" pitchFamily="50" charset="-128"/>
              </a:rPr>
              <a:t>入力</a:t>
            </a:r>
            <a:r>
              <a:rPr lang="ja-JP" altLang="en-US" b="1" dirty="0">
                <a:latin typeface="Meiryo UI" panose="020B0604030504040204" pitchFamily="50" charset="-128"/>
                <a:ea typeface="Meiryo UI" panose="020B0604030504040204" pitchFamily="50" charset="-128"/>
              </a:rPr>
              <a:t>出力ないブロックはどうなるの</a:t>
            </a:r>
            <a:r>
              <a:rPr lang="ja-JP" altLang="en-US" b="1" dirty="0" smtClean="0">
                <a:latin typeface="Meiryo UI" panose="020B0604030504040204" pitchFamily="50" charset="-128"/>
                <a:ea typeface="Meiryo UI" panose="020B0604030504040204" pitchFamily="50" charset="-128"/>
              </a:rPr>
              <a:t>か　アノテーション</a:t>
            </a:r>
            <a:endParaRPr lang="en-US" altLang="ja-JP" b="1" dirty="0">
              <a:latin typeface="Meiryo UI" panose="020B0604030504040204" pitchFamily="50" charset="-128"/>
              <a:ea typeface="Meiryo UI" panose="020B0604030504040204" pitchFamily="50" charset="-128"/>
            </a:endParaRPr>
          </a:p>
          <a:p>
            <a:r>
              <a:rPr lang="en-US" altLang="ja-JP" b="1" dirty="0" smtClean="0">
                <a:effectLst/>
                <a:latin typeface="Meiryo UI" panose="020B0604030504040204" pitchFamily="50" charset="-128"/>
                <a:ea typeface="Meiryo UI" panose="020B0604030504040204" pitchFamily="50" charset="-128"/>
              </a:rPr>
              <a:t>  </a:t>
            </a:r>
            <a:endParaRPr lang="en-US" altLang="ja-JP" b="1" dirty="0">
              <a:effectLst/>
              <a:latin typeface="Meiryo UI" panose="020B0604030504040204" pitchFamily="50" charset="-128"/>
              <a:ea typeface="Meiryo UI" panose="020B0604030504040204" pitchFamily="50" charset="-128"/>
            </a:endParaRP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9647" y="1811295"/>
            <a:ext cx="321255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752600"/>
            <a:ext cx="3226211"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185790"/>
            <a:ext cx="2958247"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4332981"/>
            <a:ext cx="3376613" cy="1448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1981200" y="3356919"/>
            <a:ext cx="4953000" cy="369332"/>
          </a:xfrm>
          <a:prstGeom prst="rect">
            <a:avLst/>
          </a:prstGeom>
          <a:noFill/>
        </p:spPr>
        <p:txBody>
          <a:bodyPr wrap="square" rtlCol="0">
            <a:spAutoFit/>
          </a:bodyPr>
          <a:lstStyle/>
          <a:p>
            <a:r>
              <a:rPr lang="ja-JP" altLang="en-US" b="1" dirty="0" smtClean="0">
                <a:latin typeface="Meiryo UI" panose="020B0604030504040204" pitchFamily="50" charset="-128"/>
                <a:ea typeface="Meiryo UI" panose="020B0604030504040204" pitchFamily="50" charset="-128"/>
              </a:rPr>
              <a:t>注釈を置く位置を入れ替えた例：注釈移動せず</a:t>
            </a:r>
            <a:endParaRPr kumimoji="1" lang="ja-JP" altLang="en-US" b="1" dirty="0">
              <a:latin typeface="Meiryo UI" panose="020B0604030504040204" pitchFamily="50" charset="-128"/>
              <a:ea typeface="Meiryo UI" panose="020B0604030504040204" pitchFamily="50" charset="-128"/>
            </a:endParaRPr>
          </a:p>
        </p:txBody>
      </p:sp>
      <p:sp>
        <p:nvSpPr>
          <p:cNvPr id="4" name="右矢印 3"/>
          <p:cNvSpPr/>
          <p:nvPr/>
        </p:nvSpPr>
        <p:spPr bwMode="auto">
          <a:xfrm>
            <a:off x="4152198" y="2114728"/>
            <a:ext cx="496002" cy="914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テキスト ボックス 10"/>
          <p:cNvSpPr txBox="1"/>
          <p:nvPr/>
        </p:nvSpPr>
        <p:spPr>
          <a:xfrm>
            <a:off x="3865106" y="1905000"/>
            <a:ext cx="990600" cy="261610"/>
          </a:xfrm>
          <a:prstGeom prst="rect">
            <a:avLst/>
          </a:prstGeom>
          <a:noFill/>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自動調整</a:t>
            </a:r>
            <a:endParaRPr kumimoji="1" lang="ja-JP" altLang="en-US" sz="1100" dirty="0">
              <a:latin typeface="Meiryo UI" panose="020B0604030504040204" pitchFamily="50" charset="-128"/>
              <a:ea typeface="Meiryo UI" panose="020B0604030504040204" pitchFamily="50" charset="-128"/>
            </a:endParaRPr>
          </a:p>
        </p:txBody>
      </p:sp>
      <p:sp>
        <p:nvSpPr>
          <p:cNvPr id="12" name="右矢印 11"/>
          <p:cNvSpPr/>
          <p:nvPr/>
        </p:nvSpPr>
        <p:spPr bwMode="auto">
          <a:xfrm>
            <a:off x="4298950" y="4600128"/>
            <a:ext cx="496002" cy="914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3" name="テキスト ボックス 12"/>
          <p:cNvSpPr txBox="1"/>
          <p:nvPr/>
        </p:nvSpPr>
        <p:spPr>
          <a:xfrm>
            <a:off x="4152900" y="4331339"/>
            <a:ext cx="800100" cy="261610"/>
          </a:xfrm>
          <a:prstGeom prst="rect">
            <a:avLst/>
          </a:prstGeom>
          <a:noFill/>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自動調整</a:t>
            </a:r>
            <a:endParaRPr kumimoji="1" lang="ja-JP" altLang="en-US" sz="1100" dirty="0">
              <a:latin typeface="Meiryo UI" panose="020B0604030504040204" pitchFamily="50" charset="-128"/>
              <a:ea typeface="Meiryo UI" panose="020B0604030504040204" pitchFamily="50" charset="-128"/>
            </a:endParaRPr>
          </a:p>
        </p:txBody>
      </p:sp>
      <p:sp>
        <p:nvSpPr>
          <p:cNvPr id="14" name="テキスト ボックス 13"/>
          <p:cNvSpPr txBox="1"/>
          <p:nvPr/>
        </p:nvSpPr>
        <p:spPr>
          <a:xfrm>
            <a:off x="1979341" y="5952407"/>
            <a:ext cx="6610350" cy="646331"/>
          </a:xfrm>
          <a:prstGeom prst="rect">
            <a:avLst/>
          </a:prstGeom>
          <a:noFill/>
        </p:spPr>
        <p:txBody>
          <a:bodyPr wrap="square" rtlCol="0">
            <a:spAutoFit/>
          </a:bodyPr>
          <a:lstStyle/>
          <a:p>
            <a:r>
              <a:rPr lang="ja-JP" altLang="en-US" b="1" dirty="0">
                <a:latin typeface="Meiryo UI" panose="020B0604030504040204" pitchFamily="50" charset="-128"/>
                <a:ea typeface="Meiryo UI" panose="020B0604030504040204" pitchFamily="50" charset="-128"/>
              </a:rPr>
              <a:t>上の</a:t>
            </a:r>
            <a:r>
              <a:rPr lang="ja-JP" altLang="en-US" b="1" dirty="0" smtClean="0">
                <a:latin typeface="Meiryo UI" panose="020B0604030504040204" pitchFamily="50" charset="-128"/>
                <a:ea typeface="Meiryo UI" panose="020B0604030504040204" pitchFamily="50" charset="-128"/>
              </a:rPr>
              <a:t>例より煩雑にした例：注釈移動したがどちらに属する</a:t>
            </a:r>
            <a:endParaRPr lang="en-US" altLang="ja-JP" b="1" dirty="0" smtClean="0">
              <a:latin typeface="Meiryo UI" panose="020B0604030504040204" pitchFamily="50" charset="-128"/>
              <a:ea typeface="Meiryo UI" panose="020B0604030504040204" pitchFamily="50" charset="-128"/>
            </a:endParaRPr>
          </a:p>
          <a:p>
            <a:r>
              <a:rPr lang="ja-JP" altLang="en-US" b="1" dirty="0">
                <a:latin typeface="Meiryo UI" panose="020B0604030504040204" pitchFamily="50" charset="-128"/>
                <a:ea typeface="Meiryo UI" panose="020B0604030504040204" pitchFamily="50" charset="-128"/>
              </a:rPr>
              <a:t>　</a:t>
            </a:r>
            <a:r>
              <a:rPr lang="ja-JP" altLang="en-US" b="1" dirty="0" smtClean="0">
                <a:latin typeface="Meiryo UI" panose="020B0604030504040204" pitchFamily="50" charset="-128"/>
                <a:ea typeface="Meiryo UI" panose="020B0604030504040204" pitchFamily="50" charset="-128"/>
              </a:rPr>
              <a:t>　　　　　　　　　　　　　　　注釈かまでは不明</a:t>
            </a:r>
            <a:endParaRPr kumimoji="1" lang="ja-JP" altLang="en-US"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59197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2.</a:t>
            </a:r>
            <a:r>
              <a:rPr lang="ja-JP" altLang="en-US" dirty="0">
                <a:latin typeface="Meiryo UI" panose="020B0604030504040204" pitchFamily="50" charset="-128"/>
                <a:ea typeface="Meiryo UI" panose="020B0604030504040204" pitchFamily="50" charset="-128"/>
              </a:rPr>
              <a:t>自動調整機能</a:t>
            </a:r>
            <a:endParaRPr lang="en-US" altLang="ja-JP"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579238" y="914399"/>
            <a:ext cx="6629400" cy="1200329"/>
          </a:xfrm>
          <a:prstGeom prst="rect">
            <a:avLst/>
          </a:prstGeom>
          <a:noFill/>
        </p:spPr>
        <p:txBody>
          <a:bodyPr wrap="square" rtlCol="0">
            <a:spAutoFit/>
          </a:bodyPr>
          <a:lstStyle/>
          <a:p>
            <a:r>
              <a:rPr lang="en-US" altLang="ja-JP" dirty="0" smtClean="0">
                <a:latin typeface="Meiryo UI" panose="020B0604030504040204" pitchFamily="50" charset="-128"/>
                <a:ea typeface="Meiryo UI" panose="020B0604030504040204" pitchFamily="50" charset="-128"/>
              </a:rPr>
              <a:t>2-</a:t>
            </a:r>
            <a:r>
              <a:rPr lang="ja-JP" altLang="en-US" dirty="0" smtClean="0">
                <a:latin typeface="Meiryo UI" panose="020B0604030504040204" pitchFamily="50" charset="-128"/>
                <a:ea typeface="Meiryo UI" panose="020B0604030504040204" pitchFamily="50" charset="-128"/>
              </a:rPr>
              <a:t>３</a:t>
            </a:r>
            <a:r>
              <a:rPr lang="en-US" altLang="ja-JP"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試してみたこと</a:t>
            </a:r>
            <a:endParaRPr lang="en-US" altLang="ja-JP" dirty="0">
              <a:latin typeface="Meiryo UI" panose="020B0604030504040204" pitchFamily="50" charset="-128"/>
              <a:ea typeface="Meiryo UI" panose="020B0604030504040204" pitchFamily="50" charset="-128"/>
            </a:endParaRPr>
          </a:p>
          <a:p>
            <a:r>
              <a:rPr lang="en-US" altLang="ja-JP" b="1" dirty="0" smtClean="0">
                <a:effectLst/>
                <a:latin typeface="Meiryo UI" panose="020B0604030504040204" pitchFamily="50" charset="-128"/>
                <a:ea typeface="Meiryo UI" panose="020B0604030504040204" pitchFamily="50" charset="-128"/>
              </a:rPr>
              <a:t> </a:t>
            </a:r>
            <a:r>
              <a:rPr lang="ja-JP" altLang="en-US" b="1" dirty="0" smtClean="0">
                <a:latin typeface="Meiryo UI" panose="020B0604030504040204" pitchFamily="50" charset="-128"/>
                <a:ea typeface="Meiryo UI" panose="020B0604030504040204" pitchFamily="50" charset="-128"/>
              </a:rPr>
              <a:t>入力</a:t>
            </a:r>
            <a:r>
              <a:rPr lang="ja-JP" altLang="en-US" b="1" dirty="0">
                <a:latin typeface="Meiryo UI" panose="020B0604030504040204" pitchFamily="50" charset="-128"/>
                <a:ea typeface="Meiryo UI" panose="020B0604030504040204" pitchFamily="50" charset="-128"/>
              </a:rPr>
              <a:t>出力ないブロックはどうなるの</a:t>
            </a:r>
            <a:r>
              <a:rPr lang="ja-JP" altLang="en-US" b="1" dirty="0" smtClean="0">
                <a:latin typeface="Meiryo UI" panose="020B0604030504040204" pitchFamily="50" charset="-128"/>
                <a:ea typeface="Meiryo UI" panose="020B0604030504040204" pitchFamily="50" charset="-128"/>
              </a:rPr>
              <a:t>か </a:t>
            </a:r>
            <a:r>
              <a:rPr lang="en-US" altLang="ja-JP" b="1" dirty="0" smtClean="0">
                <a:latin typeface="Meiryo UI" panose="020B0604030504040204" pitchFamily="50" charset="-128"/>
                <a:ea typeface="Meiryo UI" panose="020B0604030504040204" pitchFamily="50" charset="-128"/>
              </a:rPr>
              <a:t>data store memory</a:t>
            </a:r>
            <a:endParaRPr lang="en-US" altLang="ja-JP" b="1" dirty="0">
              <a:latin typeface="Meiryo UI" panose="020B0604030504040204" pitchFamily="50" charset="-128"/>
              <a:ea typeface="Meiryo UI" panose="020B0604030504040204" pitchFamily="50" charset="-128"/>
            </a:endParaRPr>
          </a:p>
          <a:p>
            <a:endParaRPr lang="en-US" altLang="ja-JP" b="1" dirty="0">
              <a:latin typeface="Meiryo UI" panose="020B0604030504040204" pitchFamily="50" charset="-128"/>
              <a:ea typeface="Meiryo UI" panose="020B0604030504040204" pitchFamily="50" charset="-128"/>
            </a:endParaRPr>
          </a:p>
          <a:p>
            <a:r>
              <a:rPr lang="en-US" altLang="ja-JP" b="1" dirty="0" smtClean="0">
                <a:effectLst/>
                <a:latin typeface="Meiryo UI" panose="020B0604030504040204" pitchFamily="50" charset="-128"/>
                <a:ea typeface="Meiryo UI" panose="020B0604030504040204" pitchFamily="50" charset="-128"/>
              </a:rPr>
              <a:t>  </a:t>
            </a:r>
            <a:endParaRPr lang="en-US" altLang="ja-JP" b="1" dirty="0">
              <a:effectLst/>
              <a:latin typeface="Meiryo UI" panose="020B0604030504040204" pitchFamily="50" charset="-128"/>
              <a:ea typeface="Meiryo UI" panose="020B0604030504040204" pitchFamily="50" charset="-128"/>
            </a:endParaRPr>
          </a:p>
        </p:txBody>
      </p:sp>
      <p:sp>
        <p:nvSpPr>
          <p:cNvPr id="4" name="右矢印 3"/>
          <p:cNvSpPr/>
          <p:nvPr/>
        </p:nvSpPr>
        <p:spPr bwMode="auto">
          <a:xfrm>
            <a:off x="4152198" y="2114728"/>
            <a:ext cx="496002" cy="914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テキスト ボックス 10"/>
          <p:cNvSpPr txBox="1"/>
          <p:nvPr/>
        </p:nvSpPr>
        <p:spPr>
          <a:xfrm>
            <a:off x="3904899" y="1905000"/>
            <a:ext cx="990600" cy="261610"/>
          </a:xfrm>
          <a:prstGeom prst="rect">
            <a:avLst/>
          </a:prstGeom>
          <a:noFill/>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自動調整</a:t>
            </a:r>
            <a:endParaRPr kumimoji="1" lang="ja-JP" altLang="en-US" sz="1100" dirty="0">
              <a:latin typeface="Meiryo UI" panose="020B0604030504040204" pitchFamily="50" charset="-128"/>
              <a:ea typeface="Meiryo UI" panose="020B0604030504040204" pitchFamily="50" charset="-128"/>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703" y="1898822"/>
            <a:ext cx="2844128" cy="1871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549549"/>
            <a:ext cx="2443163" cy="2044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239" y="3770485"/>
            <a:ext cx="3390900" cy="1996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05400" y="4155540"/>
            <a:ext cx="2074375" cy="1576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右矢印 15"/>
          <p:cNvSpPr/>
          <p:nvPr/>
        </p:nvSpPr>
        <p:spPr bwMode="auto">
          <a:xfrm>
            <a:off x="4276959" y="4495800"/>
            <a:ext cx="496002" cy="914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7" name="テキスト ボックス 16"/>
          <p:cNvSpPr txBox="1"/>
          <p:nvPr/>
        </p:nvSpPr>
        <p:spPr>
          <a:xfrm>
            <a:off x="1676400" y="5731928"/>
            <a:ext cx="7543800" cy="923330"/>
          </a:xfrm>
          <a:prstGeom prst="rect">
            <a:avLst/>
          </a:prstGeom>
          <a:noFill/>
        </p:spPr>
        <p:txBody>
          <a:bodyPr wrap="square" rtlCol="0">
            <a:spAutoFit/>
          </a:bodyPr>
          <a:lstStyle/>
          <a:p>
            <a:r>
              <a:rPr lang="en-US" altLang="ja-JP" b="1" dirty="0">
                <a:latin typeface="Meiryo UI" panose="020B0604030504040204" pitchFamily="50" charset="-128"/>
                <a:ea typeface="Meiryo UI" panose="020B0604030504040204" pitchFamily="50" charset="-128"/>
              </a:rPr>
              <a:t> </a:t>
            </a:r>
            <a:r>
              <a:rPr lang="ja-JP" altLang="en-US" b="1" dirty="0">
                <a:latin typeface="Meiryo UI" panose="020B0604030504040204" pitchFamily="50" charset="-128"/>
                <a:ea typeface="Meiryo UI" panose="020B0604030504040204" pitchFamily="50" charset="-128"/>
              </a:rPr>
              <a:t>入力から出力がつながってない</a:t>
            </a:r>
            <a:r>
              <a:rPr lang="ja-JP" altLang="en-US" b="1" dirty="0" smtClean="0">
                <a:latin typeface="Meiryo UI" panose="020B0604030504040204" pitchFamily="50" charset="-128"/>
                <a:ea typeface="Meiryo UI" panose="020B0604030504040204" pitchFamily="50" charset="-128"/>
              </a:rPr>
              <a:t>もの</a:t>
            </a:r>
            <a:r>
              <a:rPr lang="ja-JP" altLang="en-US" b="1" dirty="0">
                <a:latin typeface="Meiryo UI" panose="020B0604030504040204" pitchFamily="50" charset="-128"/>
                <a:ea typeface="Meiryo UI" panose="020B0604030504040204" pitchFamily="50" charset="-128"/>
              </a:rPr>
              <a:t>ブロック</a:t>
            </a:r>
            <a:r>
              <a:rPr lang="ja-JP" altLang="en-US" b="1" dirty="0" smtClean="0">
                <a:latin typeface="Meiryo UI" panose="020B0604030504040204" pitchFamily="50" charset="-128"/>
                <a:ea typeface="Meiryo UI" panose="020B0604030504040204" pitchFamily="50" charset="-128"/>
              </a:rPr>
              <a:t>は、</a:t>
            </a:r>
            <a:endParaRPr lang="en-US" altLang="ja-JP" b="1" dirty="0" smtClean="0">
              <a:latin typeface="Meiryo UI" panose="020B0604030504040204" pitchFamily="50" charset="-128"/>
              <a:ea typeface="Meiryo UI" panose="020B0604030504040204" pitchFamily="50" charset="-128"/>
            </a:endParaRPr>
          </a:p>
          <a:p>
            <a:r>
              <a:rPr lang="ja-JP" altLang="en-US" b="1" dirty="0" smtClean="0">
                <a:latin typeface="Meiryo UI" panose="020B0604030504040204" pitchFamily="50" charset="-128"/>
                <a:ea typeface="Meiryo UI" panose="020B0604030504040204" pitchFamily="50" charset="-128"/>
              </a:rPr>
              <a:t>他のブロックや線と重なってるときだけ</a:t>
            </a:r>
            <a:r>
              <a:rPr lang="ja-JP" altLang="en-US" b="1" dirty="0">
                <a:latin typeface="Meiryo UI" panose="020B0604030504040204" pitchFamily="50" charset="-128"/>
                <a:ea typeface="Meiryo UI" panose="020B0604030504040204" pitchFamily="50" charset="-128"/>
              </a:rPr>
              <a:t>調整</a:t>
            </a:r>
            <a:endParaRPr lang="en-US" altLang="ja-JP" b="1" dirty="0">
              <a:latin typeface="Meiryo UI" panose="020B0604030504040204" pitchFamily="50" charset="-128"/>
              <a:ea typeface="Meiryo UI" panose="020B0604030504040204" pitchFamily="50" charset="-128"/>
            </a:endParaRPr>
          </a:p>
          <a:p>
            <a:endParaRPr kumimoji="1" lang="ja-JP" altLang="en-US" dirty="0"/>
          </a:p>
        </p:txBody>
      </p:sp>
      <p:sp>
        <p:nvSpPr>
          <p:cNvPr id="12" name="テキスト ボックス 11"/>
          <p:cNvSpPr txBox="1"/>
          <p:nvPr/>
        </p:nvSpPr>
        <p:spPr>
          <a:xfrm>
            <a:off x="3911131" y="4024735"/>
            <a:ext cx="990600" cy="261610"/>
          </a:xfrm>
          <a:prstGeom prst="rect">
            <a:avLst/>
          </a:prstGeom>
          <a:noFill/>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自動調整</a:t>
            </a:r>
            <a:endParaRPr kumimoji="1" lang="ja-JP" altLang="en-US" sz="11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897951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2.</a:t>
            </a:r>
            <a:r>
              <a:rPr lang="ja-JP" altLang="en-US" dirty="0">
                <a:latin typeface="Meiryo UI" panose="020B0604030504040204" pitchFamily="50" charset="-128"/>
                <a:ea typeface="Meiryo UI" panose="020B0604030504040204" pitchFamily="50" charset="-128"/>
              </a:rPr>
              <a:t>自動調整機能</a:t>
            </a:r>
            <a:endParaRPr lang="en-US" altLang="ja-JP"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579238" y="914399"/>
            <a:ext cx="6629400" cy="2031325"/>
          </a:xfrm>
          <a:prstGeom prst="rect">
            <a:avLst/>
          </a:prstGeom>
          <a:noFill/>
        </p:spPr>
        <p:txBody>
          <a:bodyPr wrap="square" rtlCol="0">
            <a:spAutoFit/>
          </a:bodyPr>
          <a:lstStyle/>
          <a:p>
            <a:r>
              <a:rPr lang="en-US" altLang="ja-JP" dirty="0" smtClean="0">
                <a:latin typeface="Meiryo UI" panose="020B0604030504040204" pitchFamily="50" charset="-128"/>
                <a:ea typeface="Meiryo UI" panose="020B0604030504040204" pitchFamily="50" charset="-128"/>
              </a:rPr>
              <a:t>2-</a:t>
            </a:r>
            <a:r>
              <a:rPr lang="ja-JP" altLang="en-US" dirty="0" smtClean="0">
                <a:latin typeface="Meiryo UI" panose="020B0604030504040204" pitchFamily="50" charset="-128"/>
                <a:ea typeface="Meiryo UI" panose="020B0604030504040204" pitchFamily="50" charset="-128"/>
              </a:rPr>
              <a:t>３</a:t>
            </a:r>
            <a:r>
              <a:rPr lang="en-US" altLang="ja-JP"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試してみた</a:t>
            </a:r>
            <a:r>
              <a:rPr lang="ja-JP" altLang="en-US" dirty="0" smtClean="0">
                <a:latin typeface="Meiryo UI" panose="020B0604030504040204" pitchFamily="50" charset="-128"/>
                <a:ea typeface="Meiryo UI" panose="020B0604030504040204" pitchFamily="50" charset="-128"/>
              </a:rPr>
              <a:t>こと</a:t>
            </a:r>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en-US" altLang="ja-JP" b="1" dirty="0">
                <a:latin typeface="Meiryo UI" panose="020B0604030504040204" pitchFamily="50" charset="-128"/>
                <a:ea typeface="Meiryo UI" panose="020B0604030504040204" pitchFamily="50" charset="-128"/>
              </a:rPr>
              <a:t> </a:t>
            </a:r>
            <a:r>
              <a:rPr lang="ja-JP" altLang="en-US" b="1" dirty="0">
                <a:latin typeface="Meiryo UI" panose="020B0604030504040204" pitchFamily="50" charset="-128"/>
                <a:ea typeface="Meiryo UI" panose="020B0604030504040204" pitchFamily="50" charset="-128"/>
              </a:rPr>
              <a:t>入力出力ないブロックはどうなるのか </a:t>
            </a:r>
            <a:r>
              <a:rPr lang="en-US" altLang="ja-JP" b="1" dirty="0" smtClean="0">
                <a:latin typeface="Meiryo UI" panose="020B0604030504040204" pitchFamily="50" charset="-128"/>
                <a:ea typeface="Meiryo UI" panose="020B0604030504040204" pitchFamily="50" charset="-128"/>
              </a:rPr>
              <a:t>enable</a:t>
            </a:r>
            <a:r>
              <a:rPr lang="ja-JP" altLang="en-US" b="1" dirty="0" smtClean="0">
                <a:latin typeface="Meiryo UI" panose="020B0604030504040204" pitchFamily="50" charset="-128"/>
                <a:ea typeface="Meiryo UI" panose="020B0604030504040204" pitchFamily="50" charset="-128"/>
              </a:rPr>
              <a:t>ブロック</a:t>
            </a:r>
            <a:endParaRPr lang="en-US" altLang="ja-JP" b="1"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en-US" altLang="ja-JP" b="1" dirty="0" smtClean="0">
                <a:effectLst/>
                <a:latin typeface="Meiryo UI" panose="020B0604030504040204" pitchFamily="50" charset="-128"/>
                <a:ea typeface="Meiryo UI" panose="020B0604030504040204" pitchFamily="50" charset="-128"/>
              </a:rPr>
              <a:t> </a:t>
            </a:r>
          </a:p>
          <a:p>
            <a:endParaRPr lang="en-US" altLang="ja-JP" b="1" dirty="0">
              <a:latin typeface="Meiryo UI" panose="020B0604030504040204" pitchFamily="50" charset="-128"/>
              <a:ea typeface="Meiryo UI" panose="020B0604030504040204" pitchFamily="50" charset="-128"/>
            </a:endParaRPr>
          </a:p>
          <a:p>
            <a:r>
              <a:rPr lang="en-US" altLang="ja-JP" b="1" dirty="0" smtClean="0">
                <a:effectLst/>
                <a:latin typeface="Meiryo UI" panose="020B0604030504040204" pitchFamily="50" charset="-128"/>
                <a:ea typeface="Meiryo UI" panose="020B0604030504040204" pitchFamily="50" charset="-128"/>
              </a:rPr>
              <a:t>  </a:t>
            </a:r>
            <a:endParaRPr lang="en-US" altLang="ja-JP" b="1" dirty="0">
              <a:effectLst/>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2057400" y="4800600"/>
            <a:ext cx="7543800" cy="923330"/>
          </a:xfrm>
          <a:prstGeom prst="rect">
            <a:avLst/>
          </a:prstGeom>
          <a:noFill/>
        </p:spPr>
        <p:txBody>
          <a:bodyPr wrap="square" rtlCol="0">
            <a:spAutoFit/>
          </a:bodyPr>
          <a:lstStyle/>
          <a:p>
            <a:r>
              <a:rPr lang="en-US" altLang="ja-JP" b="1" dirty="0">
                <a:latin typeface="Meiryo UI" panose="020B0604030504040204" pitchFamily="50" charset="-128"/>
                <a:ea typeface="Meiryo UI" panose="020B0604030504040204" pitchFamily="50" charset="-128"/>
              </a:rPr>
              <a:t> </a:t>
            </a:r>
            <a:r>
              <a:rPr lang="ja-JP" altLang="en-US" b="1" dirty="0">
                <a:latin typeface="Meiryo UI" panose="020B0604030504040204" pitchFamily="50" charset="-128"/>
                <a:ea typeface="Meiryo UI" panose="020B0604030504040204" pitchFamily="50" charset="-128"/>
              </a:rPr>
              <a:t>入力から出力がつながってない</a:t>
            </a:r>
            <a:r>
              <a:rPr lang="ja-JP" altLang="en-US" b="1" dirty="0" smtClean="0">
                <a:latin typeface="Meiryo UI" panose="020B0604030504040204" pitchFamily="50" charset="-128"/>
                <a:ea typeface="Meiryo UI" panose="020B0604030504040204" pitchFamily="50" charset="-128"/>
              </a:rPr>
              <a:t>もの</a:t>
            </a:r>
            <a:r>
              <a:rPr lang="ja-JP" altLang="en-US" b="1" dirty="0">
                <a:latin typeface="Meiryo UI" panose="020B0604030504040204" pitchFamily="50" charset="-128"/>
                <a:ea typeface="Meiryo UI" panose="020B0604030504040204" pitchFamily="50" charset="-128"/>
              </a:rPr>
              <a:t>ブロック</a:t>
            </a:r>
            <a:r>
              <a:rPr lang="ja-JP" altLang="en-US" b="1" dirty="0" smtClean="0">
                <a:latin typeface="Meiryo UI" panose="020B0604030504040204" pitchFamily="50" charset="-128"/>
                <a:ea typeface="Meiryo UI" panose="020B0604030504040204" pitchFamily="50" charset="-128"/>
              </a:rPr>
              <a:t>は、</a:t>
            </a:r>
            <a:endParaRPr lang="en-US" altLang="ja-JP" b="1" dirty="0" smtClean="0">
              <a:latin typeface="Meiryo UI" panose="020B0604030504040204" pitchFamily="50" charset="-128"/>
              <a:ea typeface="Meiryo UI" panose="020B0604030504040204" pitchFamily="50" charset="-128"/>
            </a:endParaRPr>
          </a:p>
          <a:p>
            <a:r>
              <a:rPr lang="ja-JP" altLang="en-US" b="1" dirty="0" smtClean="0">
                <a:latin typeface="Meiryo UI" panose="020B0604030504040204" pitchFamily="50" charset="-128"/>
                <a:ea typeface="Meiryo UI" panose="020B0604030504040204" pitchFamily="50" charset="-128"/>
              </a:rPr>
              <a:t>他のブロックや線と重なってるときだけ</a:t>
            </a:r>
            <a:r>
              <a:rPr lang="ja-JP" altLang="en-US" b="1" dirty="0">
                <a:latin typeface="Meiryo UI" panose="020B0604030504040204" pitchFamily="50" charset="-128"/>
                <a:ea typeface="Meiryo UI" panose="020B0604030504040204" pitchFamily="50" charset="-128"/>
              </a:rPr>
              <a:t>調整</a:t>
            </a:r>
            <a:endParaRPr lang="en-US" altLang="ja-JP" b="1" dirty="0">
              <a:latin typeface="Meiryo UI" panose="020B0604030504040204" pitchFamily="50" charset="-128"/>
              <a:ea typeface="Meiryo UI" panose="020B0604030504040204" pitchFamily="50" charset="-128"/>
            </a:endParaRPr>
          </a:p>
          <a:p>
            <a:endParaRPr kumimoji="1" lang="ja-JP"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901293"/>
            <a:ext cx="2811030" cy="1004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489337"/>
            <a:ext cx="292417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右矢印 14"/>
          <p:cNvSpPr/>
          <p:nvPr/>
        </p:nvSpPr>
        <p:spPr bwMode="auto">
          <a:xfrm>
            <a:off x="4114800" y="2759003"/>
            <a:ext cx="496002" cy="914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7" name="テキスト ボックス 16"/>
          <p:cNvSpPr txBox="1"/>
          <p:nvPr/>
        </p:nvSpPr>
        <p:spPr>
          <a:xfrm>
            <a:off x="3977713" y="2438400"/>
            <a:ext cx="990600" cy="261610"/>
          </a:xfrm>
          <a:prstGeom prst="rect">
            <a:avLst/>
          </a:prstGeom>
          <a:noFill/>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自動調整</a:t>
            </a:r>
            <a:endParaRPr kumimoji="1" lang="ja-JP" altLang="en-US" sz="11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908984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2.</a:t>
            </a:r>
            <a:r>
              <a:rPr lang="ja-JP" altLang="en-US" dirty="0">
                <a:latin typeface="Meiryo UI" panose="020B0604030504040204" pitchFamily="50" charset="-128"/>
                <a:ea typeface="Meiryo UI" panose="020B0604030504040204" pitchFamily="50" charset="-128"/>
              </a:rPr>
              <a:t>自動調整機能</a:t>
            </a:r>
            <a:endParaRPr lang="en-US" altLang="ja-JP"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579238" y="914399"/>
            <a:ext cx="6629400" cy="1754326"/>
          </a:xfrm>
          <a:prstGeom prst="rect">
            <a:avLst/>
          </a:prstGeom>
          <a:noFill/>
        </p:spPr>
        <p:txBody>
          <a:bodyPr wrap="square" rtlCol="0">
            <a:spAutoFit/>
          </a:bodyPr>
          <a:lstStyle/>
          <a:p>
            <a:r>
              <a:rPr lang="en-US" altLang="ja-JP" dirty="0" smtClean="0">
                <a:latin typeface="Meiryo UI" panose="020B0604030504040204" pitchFamily="50" charset="-128"/>
                <a:ea typeface="Meiryo UI" panose="020B0604030504040204" pitchFamily="50" charset="-128"/>
              </a:rPr>
              <a:t>2-</a:t>
            </a:r>
            <a:r>
              <a:rPr lang="ja-JP" altLang="en-US" dirty="0" smtClean="0">
                <a:latin typeface="Meiryo UI" panose="020B0604030504040204" pitchFamily="50" charset="-128"/>
                <a:ea typeface="Meiryo UI" panose="020B0604030504040204" pitchFamily="50" charset="-128"/>
              </a:rPr>
              <a:t>３</a:t>
            </a:r>
            <a:r>
              <a:rPr lang="en-US" altLang="ja-JP"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試してみた</a:t>
            </a:r>
            <a:r>
              <a:rPr lang="ja-JP" altLang="en-US" dirty="0" smtClean="0">
                <a:latin typeface="Meiryo UI" panose="020B0604030504040204" pitchFamily="50" charset="-128"/>
                <a:ea typeface="Meiryo UI" panose="020B0604030504040204" pitchFamily="50" charset="-128"/>
              </a:rPr>
              <a:t>こと</a:t>
            </a:r>
            <a:endParaRPr lang="en-US" altLang="ja-JP" dirty="0" smtClean="0">
              <a:latin typeface="Meiryo UI" panose="020B0604030504040204" pitchFamily="50" charset="-128"/>
              <a:ea typeface="Meiryo UI" panose="020B0604030504040204" pitchFamily="50" charset="-128"/>
            </a:endParaRPr>
          </a:p>
          <a:p>
            <a:r>
              <a:rPr lang="ja-JP" altLang="en-US" b="1" dirty="0">
                <a:latin typeface="Meiryo UI" panose="020B0604030504040204" pitchFamily="50" charset="-128"/>
                <a:ea typeface="Meiryo UI" panose="020B0604030504040204" pitchFamily="50" charset="-128"/>
              </a:rPr>
              <a:t>システム同士が重なっている場合はどうなるか</a:t>
            </a:r>
            <a:endParaRPr lang="en-US" altLang="ja-JP" b="1"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en-US" altLang="ja-JP" b="1" dirty="0" smtClean="0">
                <a:effectLst/>
                <a:latin typeface="Meiryo UI" panose="020B0604030504040204" pitchFamily="50" charset="-128"/>
                <a:ea typeface="Meiryo UI" panose="020B0604030504040204" pitchFamily="50" charset="-128"/>
              </a:rPr>
              <a:t> </a:t>
            </a:r>
          </a:p>
          <a:p>
            <a:endParaRPr lang="en-US" altLang="ja-JP" b="1" dirty="0">
              <a:latin typeface="Meiryo UI" panose="020B0604030504040204" pitchFamily="50" charset="-128"/>
              <a:ea typeface="Meiryo UI" panose="020B0604030504040204" pitchFamily="50" charset="-128"/>
            </a:endParaRPr>
          </a:p>
          <a:p>
            <a:r>
              <a:rPr lang="en-US" altLang="ja-JP" b="1" dirty="0" smtClean="0">
                <a:effectLst/>
                <a:latin typeface="Meiryo UI" panose="020B0604030504040204" pitchFamily="50" charset="-128"/>
                <a:ea typeface="Meiryo UI" panose="020B0604030504040204" pitchFamily="50" charset="-128"/>
              </a:rPr>
              <a:t>  </a:t>
            </a:r>
            <a:endParaRPr lang="en-US" altLang="ja-JP" b="1" dirty="0">
              <a:effectLst/>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1447800" y="5562600"/>
            <a:ext cx="6458301" cy="646331"/>
          </a:xfrm>
          <a:prstGeom prst="rect">
            <a:avLst/>
          </a:prstGeom>
          <a:noFill/>
        </p:spPr>
        <p:txBody>
          <a:bodyPr wrap="square" rtlCol="0">
            <a:spAutoFit/>
          </a:bodyPr>
          <a:lstStyle/>
          <a:p>
            <a:r>
              <a:rPr lang="ja-JP" altLang="en-US" b="1" dirty="0">
                <a:latin typeface="Meiryo UI" panose="020B0604030504040204" pitchFamily="50" charset="-128"/>
                <a:ea typeface="Meiryo UI" panose="020B0604030504040204" pitchFamily="50" charset="-128"/>
              </a:rPr>
              <a:t>違うシステムがある場合、システム同士</a:t>
            </a:r>
            <a:r>
              <a:rPr lang="ja-JP" altLang="en-US" b="1" dirty="0" smtClean="0">
                <a:latin typeface="Meiryo UI" panose="020B0604030504040204" pitchFamily="50" charset="-128"/>
                <a:ea typeface="Meiryo UI" panose="020B0604030504040204" pitchFamily="50" charset="-128"/>
              </a:rPr>
              <a:t>を離して調整</a:t>
            </a:r>
            <a:r>
              <a:rPr lang="ja-JP" altLang="en-US" b="1" dirty="0">
                <a:latin typeface="Meiryo UI" panose="020B0604030504040204" pitchFamily="50" charset="-128"/>
                <a:ea typeface="Meiryo UI" panose="020B0604030504040204" pitchFamily="50" charset="-128"/>
              </a:rPr>
              <a:t>して</a:t>
            </a:r>
            <a:r>
              <a:rPr lang="ja-JP" altLang="en-US" b="1" dirty="0" smtClean="0">
                <a:latin typeface="Meiryo UI" panose="020B0604030504040204" pitchFamily="50" charset="-128"/>
                <a:ea typeface="Meiryo UI" panose="020B0604030504040204" pitchFamily="50" charset="-128"/>
              </a:rPr>
              <a:t>くれる</a:t>
            </a:r>
            <a:endParaRPr lang="en-US" altLang="ja-JP" b="1" dirty="0" smtClean="0">
              <a:latin typeface="Meiryo UI" panose="020B0604030504040204" pitchFamily="50" charset="-128"/>
              <a:ea typeface="Meiryo UI" panose="020B0604030504040204" pitchFamily="50" charset="-128"/>
            </a:endParaRPr>
          </a:p>
          <a:p>
            <a:r>
              <a:rPr lang="ja-JP" altLang="en-US" b="1" dirty="0" smtClean="0">
                <a:latin typeface="Meiryo UI" panose="020B0604030504040204" pitchFamily="50" charset="-128"/>
                <a:ea typeface="Meiryo UI" panose="020B0604030504040204" pitchFamily="50" charset="-128"/>
              </a:rPr>
              <a:t>ただし、入力番号や出力番号は考慮せず</a:t>
            </a:r>
            <a:endParaRPr lang="en-US" altLang="ja-JP" b="1" dirty="0">
              <a:latin typeface="Meiryo UI" panose="020B0604030504040204" pitchFamily="50" charset="-128"/>
              <a:ea typeface="Meiryo UI" panose="020B0604030504040204" pitchFamily="50" charset="-128"/>
            </a:endParaRPr>
          </a:p>
        </p:txBody>
      </p:sp>
      <p:sp>
        <p:nvSpPr>
          <p:cNvPr id="4" name="右矢印 3"/>
          <p:cNvSpPr/>
          <p:nvPr/>
        </p:nvSpPr>
        <p:spPr bwMode="auto">
          <a:xfrm>
            <a:off x="4104748" y="3505200"/>
            <a:ext cx="496002" cy="914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テキスト ボックス 10"/>
          <p:cNvSpPr txBox="1"/>
          <p:nvPr/>
        </p:nvSpPr>
        <p:spPr>
          <a:xfrm>
            <a:off x="3962400" y="2764795"/>
            <a:ext cx="990600" cy="261610"/>
          </a:xfrm>
          <a:prstGeom prst="rect">
            <a:avLst/>
          </a:prstGeom>
          <a:noFill/>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自動調整</a:t>
            </a:r>
            <a:endParaRPr kumimoji="1" lang="ja-JP" altLang="en-US" sz="1100" dirty="0">
              <a:latin typeface="Meiryo UI" panose="020B0604030504040204" pitchFamily="50" charset="-128"/>
              <a:ea typeface="Meiryo UI" panose="020B0604030504040204" pitchFamily="50" charset="-128"/>
            </a:endParaRPr>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895600"/>
            <a:ext cx="2957513" cy="1992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549086"/>
            <a:ext cx="1673555" cy="2456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68686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838200" y="2944921"/>
            <a:ext cx="6629400" cy="2554545"/>
          </a:xfrm>
          <a:prstGeom prst="rect">
            <a:avLst/>
          </a:prstGeom>
          <a:noFill/>
        </p:spPr>
        <p:txBody>
          <a:bodyPr wrap="square" rtlCol="0">
            <a:spAutoFit/>
          </a:bodyPr>
          <a:lstStyle/>
          <a:p>
            <a:pPr algn="ctr"/>
            <a:r>
              <a:rPr lang="ja-JP" altLang="en-US" sz="4000" dirty="0" smtClean="0">
                <a:effectLst/>
              </a:rPr>
              <a:t>以下参考</a:t>
            </a:r>
            <a:endParaRPr lang="en-US" altLang="ja-JP" sz="4000" dirty="0">
              <a:effectLst/>
            </a:endParaRPr>
          </a:p>
          <a:p>
            <a:pPr algn="ctr"/>
            <a:endParaRPr lang="en-US" altLang="ja-JP" sz="4000" dirty="0" smtClean="0">
              <a:effectLst/>
            </a:endParaRPr>
          </a:p>
          <a:p>
            <a:pPr algn="ctr"/>
            <a:endParaRPr lang="en-US" altLang="ja-JP" sz="4000" dirty="0"/>
          </a:p>
          <a:p>
            <a:pPr algn="ctr"/>
            <a:endParaRPr lang="en-US" altLang="ja-JP" sz="4000" dirty="0">
              <a:effectLst/>
            </a:endParaRPr>
          </a:p>
        </p:txBody>
      </p:sp>
    </p:spTree>
    <p:extLst>
      <p:ext uri="{BB962C8B-B14F-4D97-AF65-F5344CB8AC3E}">
        <p14:creationId xmlns:p14="http://schemas.microsoft.com/office/powerpoint/2010/main" val="35147228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Simulink Design Verifier</a:t>
            </a:r>
            <a:endParaRPr kumimoji="1" lang="ja-JP" altLang="en-US" dirty="0"/>
          </a:p>
        </p:txBody>
      </p:sp>
      <p:sp>
        <p:nvSpPr>
          <p:cNvPr id="3" name="コンテンツ プレースホルダー 2"/>
          <p:cNvSpPr>
            <a:spLocks noGrp="1"/>
          </p:cNvSpPr>
          <p:nvPr>
            <p:ph idx="1"/>
          </p:nvPr>
        </p:nvSpPr>
        <p:spPr/>
        <p:txBody>
          <a:bodyPr/>
          <a:lstStyle/>
          <a:p>
            <a:r>
              <a:rPr lang="en-US" altLang="ja-JP" dirty="0"/>
              <a:t>Simulink Design Verifier </a:t>
            </a:r>
            <a:r>
              <a:rPr lang="ja-JP" altLang="en-US" dirty="0"/>
              <a:t>と</a:t>
            </a:r>
            <a:r>
              <a:rPr lang="ja-JP" altLang="en-US" dirty="0" smtClean="0"/>
              <a:t>非互換　</a:t>
            </a:r>
            <a:r>
              <a:rPr lang="en-US" altLang="ja-JP" dirty="0">
                <a:solidFill>
                  <a:srgbClr val="00B050"/>
                </a:solidFill>
              </a:rPr>
              <a:t>Incompatible</a:t>
            </a:r>
            <a:endParaRPr lang="en-US" altLang="ja-JP" dirty="0" smtClean="0">
              <a:solidFill>
                <a:srgbClr val="00B050"/>
              </a:solidFill>
            </a:endParaRPr>
          </a:p>
          <a:p>
            <a:pPr marL="0" indent="0">
              <a:buNone/>
            </a:pPr>
            <a:r>
              <a:rPr lang="en-US" altLang="ja-JP" sz="1800" dirty="0"/>
              <a:t>Initialize</a:t>
            </a:r>
            <a:r>
              <a:rPr lang="ja-JP" altLang="en-US" sz="1800" dirty="0" err="1"/>
              <a:t>、</a:t>
            </a:r>
            <a:r>
              <a:rPr lang="en-US" altLang="ja-JP" sz="1800" dirty="0"/>
              <a:t>Reset</a:t>
            </a:r>
            <a:r>
              <a:rPr lang="ja-JP" altLang="en-US" sz="1800" dirty="0" err="1"/>
              <a:t>、</a:t>
            </a:r>
            <a:r>
              <a:rPr lang="en-US" altLang="ja-JP" sz="1800" dirty="0" smtClean="0"/>
              <a:t>Terminate</a:t>
            </a:r>
            <a:r>
              <a:rPr lang="ja-JP" altLang="en-US" sz="1800" dirty="0" smtClean="0"/>
              <a:t>は、</a:t>
            </a:r>
            <a:r>
              <a:rPr lang="en-US" altLang="ja-JP" sz="1800" dirty="0"/>
              <a:t>Simulink Design </a:t>
            </a:r>
            <a:r>
              <a:rPr lang="en-US" altLang="ja-JP" sz="1800" dirty="0" smtClean="0"/>
              <a:t>Verifier</a:t>
            </a:r>
            <a:r>
              <a:rPr lang="ja-JP" altLang="en-US" sz="1800" dirty="0" smtClean="0"/>
              <a:t>で検査しようとすると</a:t>
            </a:r>
            <a:endParaRPr lang="en-US" altLang="ja-JP" sz="1800" dirty="0" smtClean="0"/>
          </a:p>
          <a:p>
            <a:pPr marL="0" indent="0">
              <a:buNone/>
            </a:pPr>
            <a:r>
              <a:rPr lang="ja-JP" altLang="en-US" sz="1800" dirty="0" smtClean="0"/>
              <a:t>サンプル時間が </a:t>
            </a:r>
            <a:r>
              <a:rPr lang="en-US" altLang="ja-JP" sz="1800" dirty="0"/>
              <a:t>[</a:t>
            </a:r>
            <a:r>
              <a:rPr lang="en-US" altLang="ja-JP" sz="1800" dirty="0" err="1"/>
              <a:t>inf</a:t>
            </a:r>
            <a:r>
              <a:rPr lang="en-US" altLang="ja-JP" sz="1800" dirty="0"/>
              <a:t>, 3</a:t>
            </a:r>
            <a:r>
              <a:rPr lang="en-US" altLang="ja-JP" sz="1800" dirty="0" smtClean="0"/>
              <a:t>]</a:t>
            </a:r>
            <a:r>
              <a:rPr lang="ja-JP" altLang="en-US" sz="1800" dirty="0" smtClean="0"/>
              <a:t>と設定されているらしく</a:t>
            </a:r>
            <a:endParaRPr lang="en-US" altLang="ja-JP" sz="1800" dirty="0" smtClean="0"/>
          </a:p>
          <a:p>
            <a:pPr marL="0" indent="0">
              <a:buNone/>
            </a:pPr>
            <a:r>
              <a:rPr lang="ja-JP" altLang="en-US" sz="1800" dirty="0" smtClean="0"/>
              <a:t>非零</a:t>
            </a:r>
            <a:r>
              <a:rPr lang="ja-JP" altLang="en-US" sz="1800" dirty="0"/>
              <a:t>のサンプル時間オフセット</a:t>
            </a:r>
            <a:r>
              <a:rPr lang="ja-JP" altLang="en-US" sz="1800" dirty="0" smtClean="0"/>
              <a:t>を</a:t>
            </a:r>
            <a:r>
              <a:rPr lang="ja-JP" altLang="en-US" sz="1800" dirty="0"/>
              <a:t>持つため</a:t>
            </a:r>
            <a:r>
              <a:rPr lang="ja-JP" altLang="en-US" sz="1800" dirty="0" smtClean="0"/>
              <a:t>に検証できない。</a:t>
            </a:r>
            <a:endParaRPr lang="en-US" altLang="ja-JP" sz="1800" dirty="0" smtClean="0"/>
          </a:p>
          <a:p>
            <a:pPr marL="0" indent="0">
              <a:buNone/>
            </a:pPr>
            <a:r>
              <a:rPr kumimoji="1" lang="en-US" altLang="ja-JP" sz="1800" dirty="0">
                <a:solidFill>
                  <a:srgbClr val="00B050"/>
                </a:solidFill>
              </a:rPr>
              <a:t>Initialize, Reset, and Terminate are inspected with Simulink Design Verifier. Sample time set to [</a:t>
            </a:r>
            <a:r>
              <a:rPr kumimoji="1" lang="en-US" altLang="ja-JP" sz="1800" dirty="0" err="1">
                <a:solidFill>
                  <a:srgbClr val="00B050"/>
                </a:solidFill>
              </a:rPr>
              <a:t>inf</a:t>
            </a:r>
            <a:r>
              <a:rPr kumimoji="1" lang="en-US" altLang="ja-JP" sz="1800" dirty="0">
                <a:solidFill>
                  <a:srgbClr val="00B050"/>
                </a:solidFill>
              </a:rPr>
              <a:t>, 3] cannot be verified because it has a non-zero sample time offset</a:t>
            </a:r>
            <a:endParaRPr kumimoji="1" lang="ja-JP" altLang="en-US" sz="1800" dirty="0">
              <a:solidFill>
                <a:srgbClr val="00B050"/>
              </a:solidFill>
            </a:endParaRPr>
          </a:p>
        </p:txBody>
      </p:sp>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5185" t="35262"/>
          <a:stretch/>
        </p:blipFill>
        <p:spPr bwMode="auto">
          <a:xfrm>
            <a:off x="914400" y="3657600"/>
            <a:ext cx="7577138"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91461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Simulink Design Verifier</a:t>
            </a:r>
            <a:endParaRPr kumimoji="1" lang="ja-JP" altLang="en-US" dirty="0"/>
          </a:p>
        </p:txBody>
      </p:sp>
      <p:sp>
        <p:nvSpPr>
          <p:cNvPr id="4" name="コンテンツ プレースホルダー 3"/>
          <p:cNvSpPr>
            <a:spLocks noGrp="1"/>
          </p:cNvSpPr>
          <p:nvPr>
            <p:ph idx="1"/>
          </p:nvPr>
        </p:nvSpPr>
        <p:spPr>
          <a:xfrm>
            <a:off x="533400" y="914400"/>
            <a:ext cx="8229600" cy="5272087"/>
          </a:xfrm>
        </p:spPr>
        <p:txBody>
          <a:bodyPr/>
          <a:lstStyle/>
          <a:p>
            <a:pPr marL="0" indent="0">
              <a:buNone/>
            </a:pPr>
            <a:r>
              <a:rPr lang="ja-JP" altLang="en-US" dirty="0" smtClean="0"/>
              <a:t>この</a:t>
            </a:r>
            <a:r>
              <a:rPr lang="ja-JP" altLang="en-US" dirty="0"/>
              <a:t>新機能は何を想定</a:t>
            </a:r>
            <a:r>
              <a:rPr lang="ja-JP" altLang="en-US" dirty="0" smtClean="0"/>
              <a:t>して作られたのか？</a:t>
            </a:r>
            <a:endParaRPr lang="en-US" altLang="ja-JP" dirty="0" smtClean="0"/>
          </a:p>
          <a:p>
            <a:pPr marL="0" indent="0">
              <a:buNone/>
            </a:pPr>
            <a:r>
              <a:rPr kumimoji="1" lang="ja-JP" altLang="en-US" dirty="0" smtClean="0"/>
              <a:t>皆さん</a:t>
            </a:r>
            <a:r>
              <a:rPr kumimoji="1" lang="ja-JP" altLang="en-US" dirty="0"/>
              <a:t>は、わかりますか？</a:t>
            </a:r>
            <a:endParaRPr kumimoji="1" lang="en-US" altLang="ja-JP" dirty="0"/>
          </a:p>
          <a:p>
            <a:pPr marL="0" indent="0">
              <a:buNone/>
            </a:pPr>
            <a:r>
              <a:rPr lang="en-US" altLang="ja-JP" dirty="0">
                <a:solidFill>
                  <a:srgbClr val="00B050"/>
                </a:solidFill>
              </a:rPr>
              <a:t>What was this new feature designed for?</a:t>
            </a:r>
          </a:p>
          <a:p>
            <a:pPr marL="0" indent="0">
              <a:buNone/>
            </a:pPr>
            <a:r>
              <a:rPr lang="en-US" altLang="ja-JP" dirty="0">
                <a:solidFill>
                  <a:srgbClr val="00B050"/>
                </a:solidFill>
              </a:rPr>
              <a:t>Do you understand?</a:t>
            </a:r>
          </a:p>
          <a:p>
            <a:pPr marL="0" indent="0">
              <a:buNone/>
            </a:pPr>
            <a:r>
              <a:rPr lang="en-US" altLang="ja-JP" dirty="0" smtClean="0"/>
              <a:t>SLDV</a:t>
            </a:r>
            <a:r>
              <a:rPr lang="ja-JP" altLang="en-US" dirty="0"/>
              <a:t>による検査は必要ないと判断した</a:t>
            </a:r>
            <a:r>
              <a:rPr lang="ja-JP" altLang="en-US" dirty="0" smtClean="0"/>
              <a:t>機能なのか？</a:t>
            </a:r>
            <a:endParaRPr lang="en-US" altLang="ja-JP" dirty="0"/>
          </a:p>
          <a:p>
            <a:pPr marL="0" indent="0">
              <a:buNone/>
            </a:pPr>
            <a:r>
              <a:rPr lang="en-US" altLang="ja-JP" dirty="0">
                <a:solidFill>
                  <a:srgbClr val="00B050"/>
                </a:solidFill>
              </a:rPr>
              <a:t>Is it a function that is judged not to require SLDV inspection?</a:t>
            </a:r>
          </a:p>
          <a:p>
            <a:pPr marL="0" indent="0">
              <a:buNone/>
            </a:pPr>
            <a:r>
              <a:rPr lang="ja-JP" altLang="en-US" dirty="0" smtClean="0"/>
              <a:t>実は、想定外？　</a:t>
            </a:r>
            <a:r>
              <a:rPr lang="en-US" altLang="ja-JP" dirty="0" smtClean="0"/>
              <a:t>	</a:t>
            </a:r>
            <a:r>
              <a:rPr lang="en-US" altLang="ja-JP" dirty="0">
                <a:solidFill>
                  <a:srgbClr val="00B050"/>
                </a:solidFill>
              </a:rPr>
              <a:t> Actually, is it unexpected</a:t>
            </a:r>
            <a:r>
              <a:rPr lang="en-US" altLang="ja-JP" dirty="0" smtClean="0">
                <a:solidFill>
                  <a:srgbClr val="00B050"/>
                </a:solidFill>
              </a:rPr>
              <a:t>?</a:t>
            </a:r>
          </a:p>
          <a:p>
            <a:pPr marL="0" indent="0">
              <a:buNone/>
            </a:pPr>
            <a:r>
              <a:rPr lang="ja-JP" altLang="en-US" dirty="0" smtClean="0"/>
              <a:t>だが、原因となったサンプリングのオフセット機能は古い機能。</a:t>
            </a:r>
            <a:endParaRPr lang="en-US" altLang="ja-JP" dirty="0" smtClean="0"/>
          </a:p>
          <a:p>
            <a:pPr marL="0" indent="0">
              <a:buNone/>
            </a:pPr>
            <a:r>
              <a:rPr lang="en-US" altLang="ja-JP" dirty="0" smtClean="0"/>
              <a:t>Simulink </a:t>
            </a:r>
            <a:r>
              <a:rPr lang="en-US" altLang="ja-JP" dirty="0"/>
              <a:t>Design Verifier</a:t>
            </a:r>
            <a:r>
              <a:rPr lang="ja-JP" altLang="en-US" dirty="0"/>
              <a:t>が対応しないのは</a:t>
            </a:r>
            <a:r>
              <a:rPr lang="ja-JP" altLang="en-US" dirty="0" smtClean="0"/>
              <a:t>なぜ？</a:t>
            </a:r>
            <a:endParaRPr kumimoji="1" lang="en-US" altLang="ja-JP" dirty="0"/>
          </a:p>
          <a:p>
            <a:pPr marL="0" indent="0">
              <a:buNone/>
            </a:pPr>
            <a:r>
              <a:rPr kumimoji="1" lang="en-US" altLang="ja-JP" dirty="0">
                <a:solidFill>
                  <a:srgbClr val="00B050"/>
                </a:solidFill>
              </a:rPr>
              <a:t>However, the sampling offset function that caused the problem is an old function.</a:t>
            </a:r>
          </a:p>
          <a:p>
            <a:pPr marL="0" indent="0">
              <a:buNone/>
            </a:pPr>
            <a:r>
              <a:rPr kumimoji="1" lang="en-US" altLang="ja-JP" dirty="0">
                <a:solidFill>
                  <a:srgbClr val="00B050"/>
                </a:solidFill>
              </a:rPr>
              <a:t>Why isn't Simulink Design Verifier compatible?</a:t>
            </a:r>
            <a:endParaRPr kumimoji="1" lang="ja-JP" altLang="en-US" dirty="0">
              <a:solidFill>
                <a:srgbClr val="00B050"/>
              </a:solidFill>
            </a:endParaRPr>
          </a:p>
        </p:txBody>
      </p:sp>
    </p:spTree>
    <p:extLst>
      <p:ext uri="{BB962C8B-B14F-4D97-AF65-F5344CB8AC3E}">
        <p14:creationId xmlns:p14="http://schemas.microsoft.com/office/powerpoint/2010/main" val="9240636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7094" r="36643" b="21095"/>
          <a:stretch/>
        </p:blipFill>
        <p:spPr bwMode="auto">
          <a:xfrm>
            <a:off x="533400" y="922867"/>
            <a:ext cx="4538133" cy="804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872232"/>
            <a:ext cx="8153400" cy="4647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線矢印コネクタ 4"/>
          <p:cNvCxnSpPr/>
          <p:nvPr/>
        </p:nvCxnSpPr>
        <p:spPr bwMode="auto">
          <a:xfrm flipH="1">
            <a:off x="3048000" y="1524000"/>
            <a:ext cx="1295400" cy="358140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6" name="テキスト ボックス 5"/>
          <p:cNvSpPr txBox="1"/>
          <p:nvPr/>
        </p:nvSpPr>
        <p:spPr>
          <a:xfrm>
            <a:off x="5943600" y="1143000"/>
            <a:ext cx="2730235" cy="369332"/>
          </a:xfrm>
          <a:prstGeom prst="rect">
            <a:avLst/>
          </a:prstGeom>
          <a:noFill/>
        </p:spPr>
        <p:txBody>
          <a:bodyPr wrap="none" rtlCol="0">
            <a:spAutoFit/>
          </a:bodyPr>
          <a:lstStyle/>
          <a:p>
            <a:r>
              <a:rPr kumimoji="1" lang="ja-JP" altLang="en-US" dirty="0" smtClean="0"/>
              <a:t>特別な設定はしていない。</a:t>
            </a:r>
            <a:endParaRPr kumimoji="1" lang="ja-JP" altLang="en-US" dirty="0"/>
          </a:p>
        </p:txBody>
      </p:sp>
    </p:spTree>
    <p:extLst>
      <p:ext uri="{BB962C8B-B14F-4D97-AF65-F5344CB8AC3E}">
        <p14:creationId xmlns:p14="http://schemas.microsoft.com/office/powerpoint/2010/main" val="2160986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３つのキーワード　</a:t>
            </a:r>
            <a:r>
              <a:rPr lang="en-US" altLang="ja-JP" dirty="0">
                <a:solidFill>
                  <a:srgbClr val="FF0000"/>
                </a:solidFill>
              </a:rPr>
              <a:t>Three keywords</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lang="ja-JP" altLang="en-US" dirty="0"/>
              <a:t>モデルリファレンス</a:t>
            </a:r>
            <a:endParaRPr lang="en-US" altLang="ja-JP" dirty="0"/>
          </a:p>
          <a:p>
            <a:pPr marL="457200" indent="-457200">
              <a:buFont typeface="+mj-lt"/>
              <a:buAutoNum type="arabicPeriod"/>
            </a:pPr>
            <a:r>
              <a:rPr lang="en-US" altLang="ja-JP" dirty="0"/>
              <a:t>Simulink Design Verifier</a:t>
            </a:r>
          </a:p>
          <a:p>
            <a:pPr marL="457200" indent="-457200">
              <a:buFont typeface="+mj-lt"/>
              <a:buAutoNum type="arabicPeriod"/>
            </a:pPr>
            <a:r>
              <a:rPr lang="ja-JP" altLang="en-US" dirty="0"/>
              <a:t>行優先の配列レイアウト（</a:t>
            </a:r>
            <a:r>
              <a:rPr lang="en-US" altLang="ja-JP" dirty="0"/>
              <a:t>2</a:t>
            </a:r>
            <a:r>
              <a:rPr lang="ja-JP" altLang="en-US" dirty="0"/>
              <a:t>次元配列転置抑制）</a:t>
            </a:r>
            <a:endParaRPr lang="en-US" altLang="ja-JP" dirty="0"/>
          </a:p>
          <a:p>
            <a:pPr marL="0" indent="0">
              <a:buNone/>
            </a:pPr>
            <a:r>
              <a:rPr kumimoji="1" lang="en-US" altLang="ja-JP" dirty="0">
                <a:solidFill>
                  <a:srgbClr val="00B050"/>
                </a:solidFill>
              </a:rPr>
              <a:t>1.</a:t>
            </a:r>
            <a:r>
              <a:rPr kumimoji="1" lang="ja-JP" altLang="en-US" dirty="0">
                <a:solidFill>
                  <a:srgbClr val="00B050"/>
                </a:solidFill>
              </a:rPr>
              <a:t> </a:t>
            </a:r>
            <a:r>
              <a:rPr kumimoji="1" lang="en-US" altLang="ja-JP" dirty="0">
                <a:solidFill>
                  <a:srgbClr val="00B050"/>
                </a:solidFill>
              </a:rPr>
              <a:t>Model reference</a:t>
            </a:r>
          </a:p>
          <a:p>
            <a:pPr marL="0" indent="0">
              <a:buNone/>
            </a:pPr>
            <a:r>
              <a:rPr kumimoji="1" lang="en-US" altLang="ja-JP" dirty="0">
                <a:solidFill>
                  <a:srgbClr val="00B050"/>
                </a:solidFill>
              </a:rPr>
              <a:t>2.</a:t>
            </a:r>
            <a:r>
              <a:rPr kumimoji="1" lang="ja-JP" altLang="en-US" dirty="0">
                <a:solidFill>
                  <a:srgbClr val="00B050"/>
                </a:solidFill>
              </a:rPr>
              <a:t> </a:t>
            </a:r>
            <a:r>
              <a:rPr kumimoji="1" lang="en-US" altLang="ja-JP" dirty="0">
                <a:solidFill>
                  <a:srgbClr val="00B050"/>
                </a:solidFill>
              </a:rPr>
              <a:t>Simulink Design Verifier</a:t>
            </a:r>
          </a:p>
          <a:p>
            <a:pPr marL="0" indent="0">
              <a:buNone/>
            </a:pPr>
            <a:r>
              <a:rPr kumimoji="1" lang="en-US" altLang="ja-JP" dirty="0">
                <a:solidFill>
                  <a:srgbClr val="00B050"/>
                </a:solidFill>
              </a:rPr>
              <a:t>3.</a:t>
            </a:r>
            <a:r>
              <a:rPr kumimoji="1" lang="ja-JP" altLang="en-US" dirty="0">
                <a:solidFill>
                  <a:srgbClr val="00B050"/>
                </a:solidFill>
              </a:rPr>
              <a:t> </a:t>
            </a:r>
            <a:r>
              <a:rPr kumimoji="1" lang="en-US" altLang="ja-JP" dirty="0">
                <a:solidFill>
                  <a:srgbClr val="00B050"/>
                </a:solidFill>
              </a:rPr>
              <a:t>Row-first array layout</a:t>
            </a:r>
          </a:p>
          <a:p>
            <a:endParaRPr kumimoji="1" lang="en-US" altLang="ja-JP" dirty="0" smtClean="0">
              <a:solidFill>
                <a:srgbClr val="00B050"/>
              </a:solidFill>
            </a:endParaRPr>
          </a:p>
          <a:p>
            <a:endParaRPr kumimoji="1" lang="en-US" altLang="ja-JP" dirty="0" smtClean="0">
              <a:solidFill>
                <a:srgbClr val="00B050"/>
              </a:solidFill>
            </a:endParaRPr>
          </a:p>
          <a:p>
            <a:r>
              <a:rPr kumimoji="1" lang="ja-JP" altLang="en-US" dirty="0" smtClean="0"/>
              <a:t>我々がガイドライン</a:t>
            </a:r>
            <a:r>
              <a:rPr kumimoji="1" lang="ja-JP" altLang="en-US" dirty="0"/>
              <a:t>を作る時の注意点になる</a:t>
            </a:r>
            <a:r>
              <a:rPr kumimoji="1" lang="ja-JP" altLang="en-US" dirty="0" smtClean="0"/>
              <a:t>。</a:t>
            </a:r>
            <a:endParaRPr kumimoji="1" lang="en-US" altLang="ja-JP" dirty="0" smtClean="0"/>
          </a:p>
          <a:p>
            <a:r>
              <a:rPr kumimoji="1" lang="en-US" altLang="ja-JP" dirty="0">
                <a:solidFill>
                  <a:srgbClr val="00B050"/>
                </a:solidFill>
              </a:rPr>
              <a:t>This is a point to note when we make guidelines.</a:t>
            </a:r>
            <a:endParaRPr kumimoji="1" lang="ja-JP" altLang="en-US" dirty="0">
              <a:solidFill>
                <a:srgbClr val="00B050"/>
              </a:solidFill>
            </a:endParaRPr>
          </a:p>
          <a:p>
            <a:endParaRPr kumimoji="1" lang="ja-JP" altLang="en-US" dirty="0"/>
          </a:p>
        </p:txBody>
      </p:sp>
    </p:spTree>
    <p:extLst>
      <p:ext uri="{BB962C8B-B14F-4D97-AF65-F5344CB8AC3E}">
        <p14:creationId xmlns:p14="http://schemas.microsoft.com/office/powerpoint/2010/main" val="650486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152400"/>
            <a:ext cx="6275388" cy="419100"/>
          </a:xfrm>
        </p:spPr>
        <p:txBody>
          <a:bodyPr/>
          <a:lstStyle/>
          <a:p>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サブシステムリファレンス</a:t>
            </a:r>
            <a:endParaRPr lang="en-US" altLang="ja-JP" dirty="0">
              <a:latin typeface="Meiryo UI" panose="020B0604030504040204" pitchFamily="50" charset="-128"/>
              <a:ea typeface="Meiryo UI" panose="020B0604030504040204" pitchFamily="50" charset="-12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210" y="4678720"/>
            <a:ext cx="204787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テキスト ボックス 7"/>
          <p:cNvSpPr txBox="1"/>
          <p:nvPr/>
        </p:nvSpPr>
        <p:spPr>
          <a:xfrm>
            <a:off x="401595" y="1475012"/>
            <a:ext cx="7772400" cy="3170099"/>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・サブシステムの中身を別の</a:t>
            </a:r>
            <a:r>
              <a:rPr lang="en-US" altLang="ja-JP" dirty="0" smtClean="0">
                <a:latin typeface="Meiryo UI" panose="020B0604030504040204" pitchFamily="50" charset="-128"/>
                <a:ea typeface="Meiryo UI" panose="020B0604030504040204" pitchFamily="50" charset="-128"/>
              </a:rPr>
              <a:t>SLX</a:t>
            </a:r>
            <a:r>
              <a:rPr lang="ja-JP" altLang="en-US" dirty="0" smtClean="0">
                <a:latin typeface="Meiryo UI" panose="020B0604030504040204" pitchFamily="50" charset="-128"/>
                <a:ea typeface="Meiryo UI" panose="020B0604030504040204" pitchFamily="50" charset="-128"/>
              </a:rPr>
              <a:t>ファイルに保存、参照することができる</a:t>
            </a:r>
            <a:endParaRPr lang="en-US" altLang="ja-JP" dirty="0" smtClean="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・使用されているどのサブシステムリファレンスを編集しても</a:t>
            </a:r>
            <a:endParaRPr lang="en-US" altLang="ja-JP" dirty="0" smtClean="0">
              <a:latin typeface="Meiryo UI" panose="020B0604030504040204" pitchFamily="50" charset="-128"/>
              <a:ea typeface="Meiryo UI" panose="020B0604030504040204" pitchFamily="50" charset="-128"/>
            </a:endParaRPr>
          </a:p>
          <a:p>
            <a:r>
              <a:rPr kumimoji="1" lang="ja-JP" altLang="en-US" dirty="0" smtClean="0">
                <a:latin typeface="Meiryo UI" panose="020B0604030504040204" pitchFamily="50" charset="-128"/>
                <a:ea typeface="Meiryo UI" panose="020B0604030504040204" pitchFamily="50" charset="-128"/>
              </a:rPr>
              <a:t>　別</a:t>
            </a:r>
            <a:r>
              <a:rPr kumimoji="1" lang="en-US" altLang="ja-JP" dirty="0" smtClean="0">
                <a:latin typeface="Meiryo UI" panose="020B0604030504040204" pitchFamily="50" charset="-128"/>
                <a:ea typeface="Meiryo UI" panose="020B0604030504040204" pitchFamily="50" charset="-128"/>
              </a:rPr>
              <a:t>SLX</a:t>
            </a:r>
            <a:r>
              <a:rPr kumimoji="1" lang="ja-JP" altLang="en-US" dirty="0" smtClean="0">
                <a:latin typeface="Meiryo UI" panose="020B0604030504040204" pitchFamily="50" charset="-128"/>
                <a:ea typeface="Meiryo UI" panose="020B0604030504040204" pitchFamily="50" charset="-128"/>
              </a:rPr>
              <a:t>ファイルに変更が反映されるため注意が必要</a:t>
            </a:r>
            <a:endParaRPr kumimoji="1"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kumimoji="1" lang="ja-JP" altLang="en-US" dirty="0" smtClean="0">
                <a:latin typeface="Meiryo UI" panose="020B0604030504040204" pitchFamily="50" charset="-128"/>
                <a:ea typeface="Meiryo UI" panose="020B0604030504040204" pitchFamily="50" charset="-128"/>
              </a:rPr>
              <a:t>・すべてのサブシステムのセマンティクスに対応している</a:t>
            </a:r>
            <a:endParaRPr kumimoji="1"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後述で確認事項あり</a:t>
            </a:r>
            <a:r>
              <a:rPr lang="en-US" altLang="ja-JP" dirty="0" smtClean="0">
                <a:latin typeface="Meiryo UI" panose="020B0604030504040204" pitchFamily="50" charset="-128"/>
                <a:ea typeface="Meiryo UI" panose="020B0604030504040204" pitchFamily="50" charset="-128"/>
              </a:rPr>
              <a:t>)</a:t>
            </a:r>
          </a:p>
          <a:p>
            <a:r>
              <a:rPr kumimoji="1" lang="ja-JP" altLang="en-US" dirty="0" smtClean="0">
                <a:latin typeface="Meiryo UI" panose="020B0604030504040204" pitchFamily="50" charset="-128"/>
                <a:ea typeface="Meiryo UI" panose="020B0604030504040204" pitchFamily="50" charset="-128"/>
              </a:rPr>
              <a:t>・サブシステムリファレンスは親モデルの</a:t>
            </a:r>
            <a:r>
              <a:rPr lang="en-US" altLang="ja-JP" dirty="0">
                <a:latin typeface="Meiryo UI" panose="020B0604030504040204" pitchFamily="50" charset="-128"/>
                <a:ea typeface="Meiryo UI" panose="020B0604030504040204" pitchFamily="50" charset="-128"/>
              </a:rPr>
              <a:t>identical execution </a:t>
            </a:r>
            <a:r>
              <a:rPr lang="en-US" altLang="ja-JP" dirty="0" smtClean="0">
                <a:latin typeface="Meiryo UI" panose="020B0604030504040204" pitchFamily="50" charset="-128"/>
                <a:ea typeface="Meiryo UI" panose="020B0604030504040204" pitchFamily="50" charset="-128"/>
              </a:rPr>
              <a:t>behavior</a:t>
            </a:r>
          </a:p>
          <a:p>
            <a:r>
              <a:rPr lang="ja-JP" altLang="en-US" dirty="0" smtClean="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a:t>
            </a:r>
            <a:r>
              <a:rPr kumimoji="1" lang="ja-JP" altLang="en-US" dirty="0" smtClean="0">
                <a:latin typeface="Meiryo UI" panose="020B0604030504040204" pitchFamily="50" charset="-128"/>
                <a:ea typeface="Meiryo UI" panose="020B0604030504040204" pitchFamily="50" charset="-128"/>
              </a:rPr>
              <a:t>コンフィグレーションパラメータ</a:t>
            </a:r>
            <a:r>
              <a:rPr kumimoji="1" lang="en-US" altLang="ja-JP" dirty="0" smtClean="0">
                <a:latin typeface="Meiryo UI" panose="020B0604030504040204" pitchFamily="50" charset="-128"/>
                <a:ea typeface="Meiryo UI" panose="020B0604030504040204" pitchFamily="50" charset="-128"/>
              </a:rPr>
              <a:t>?)</a:t>
            </a:r>
            <a:r>
              <a:rPr kumimoji="1" lang="ja-JP" altLang="en-US" dirty="0" smtClean="0">
                <a:latin typeface="Meiryo UI" panose="020B0604030504040204" pitchFamily="50" charset="-128"/>
                <a:ea typeface="Meiryo UI" panose="020B0604030504040204" pitchFamily="50" charset="-128"/>
              </a:rPr>
              <a:t>を継承する</a:t>
            </a:r>
            <a:endParaRPr kumimoji="1" lang="en-US" altLang="ja-JP" dirty="0" smtClean="0">
              <a:latin typeface="Meiryo UI" panose="020B0604030504040204" pitchFamily="50" charset="-128"/>
              <a:ea typeface="Meiryo UI" panose="020B0604030504040204" pitchFamily="50" charset="-128"/>
            </a:endParaRPr>
          </a:p>
          <a:p>
            <a:endParaRPr kumimoji="1" lang="en-US" altLang="ja-JP" dirty="0" smtClean="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p:txBody>
      </p:sp>
      <p:sp>
        <p:nvSpPr>
          <p:cNvPr id="7" name="テキスト ボックス 6"/>
          <p:cNvSpPr txBox="1"/>
          <p:nvPr/>
        </p:nvSpPr>
        <p:spPr>
          <a:xfrm>
            <a:off x="3465148" y="4823738"/>
            <a:ext cx="3362326" cy="369332"/>
          </a:xfrm>
          <a:prstGeom prst="rect">
            <a:avLst/>
          </a:prstGeom>
          <a:noFill/>
        </p:spPr>
        <p:txBody>
          <a:bodyPr wrap="square" rtlCol="0">
            <a:spAutoFit/>
          </a:bodyPr>
          <a:lstStyle/>
          <a:p>
            <a:r>
              <a:rPr kumimoji="1" lang="ja-JP" altLang="en-US" dirty="0" smtClean="0">
                <a:latin typeface="Meiryo UI" panose="020B0604030504040204" pitchFamily="50" charset="-128"/>
                <a:ea typeface="Meiryo UI" panose="020B0604030504040204" pitchFamily="50" charset="-128"/>
              </a:rPr>
              <a:t>←この端の三角形で判別できる</a:t>
            </a:r>
            <a:endParaRPr kumimoji="1" lang="ja-JP" altLang="en-US" dirty="0">
              <a:latin typeface="Meiryo UI" panose="020B0604030504040204" pitchFamily="50" charset="-128"/>
              <a:ea typeface="Meiryo UI" panose="020B0604030504040204" pitchFamily="50" charset="-128"/>
            </a:endParaRPr>
          </a:p>
        </p:txBody>
      </p:sp>
      <p:sp>
        <p:nvSpPr>
          <p:cNvPr id="6" name="タイトル 1"/>
          <p:cNvSpPr txBox="1">
            <a:spLocks/>
          </p:cNvSpPr>
          <p:nvPr/>
        </p:nvSpPr>
        <p:spPr bwMode="auto">
          <a:xfrm>
            <a:off x="304800" y="838200"/>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en-US" altLang="ja-JP" b="1" dirty="0" smtClean="0">
                <a:latin typeface="Meiryo UI" panose="020B0604030504040204" pitchFamily="50" charset="-128"/>
                <a:ea typeface="Meiryo UI" panose="020B0604030504040204" pitchFamily="50" charset="-128"/>
              </a:rPr>
              <a:t>1-1</a:t>
            </a:r>
            <a:r>
              <a:rPr lang="en-US" altLang="ja-JP"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理解している機能</a:t>
            </a:r>
            <a:endParaRPr lang="en-US" altLang="ja-JP" b="1" dirty="0">
              <a:latin typeface="Meiryo UI" panose="020B0604030504040204" pitchFamily="50" charset="-128"/>
              <a:ea typeface="Meiryo UI" panose="020B0604030504040204" pitchFamily="50" charset="-128"/>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6093347"/>
            <a:ext cx="2398603" cy="335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テキスト ボックス 8"/>
          <p:cNvSpPr txBox="1"/>
          <p:nvPr/>
        </p:nvSpPr>
        <p:spPr>
          <a:xfrm>
            <a:off x="1371600" y="4435666"/>
            <a:ext cx="3362326" cy="369332"/>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モデル内では</a:t>
            </a:r>
            <a:endParaRPr kumimoji="1" lang="ja-JP" altLang="en-US" dirty="0">
              <a:latin typeface="Meiryo UI" panose="020B0604030504040204" pitchFamily="50" charset="-128"/>
              <a:ea typeface="Meiryo UI" panose="020B0604030504040204" pitchFamily="50" charset="-128"/>
            </a:endParaRPr>
          </a:p>
        </p:txBody>
      </p:sp>
      <p:sp>
        <p:nvSpPr>
          <p:cNvPr id="10" name="テキスト ボックス 9"/>
          <p:cNvSpPr txBox="1"/>
          <p:nvPr/>
        </p:nvSpPr>
        <p:spPr>
          <a:xfrm>
            <a:off x="1287161" y="5606810"/>
            <a:ext cx="3362326" cy="369332"/>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ファイル上では</a:t>
            </a:r>
            <a:endParaRPr kumimoji="1" lang="ja-JP" altLang="en-US" dirty="0">
              <a:latin typeface="Meiryo UI" panose="020B0604030504040204" pitchFamily="50" charset="-128"/>
              <a:ea typeface="Meiryo UI" panose="020B0604030504040204" pitchFamily="50" charset="-128"/>
            </a:endParaRPr>
          </a:p>
        </p:txBody>
      </p:sp>
      <p:sp>
        <p:nvSpPr>
          <p:cNvPr id="11" name="テキスト ボックス 10"/>
          <p:cNvSpPr txBox="1"/>
          <p:nvPr/>
        </p:nvSpPr>
        <p:spPr>
          <a:xfrm>
            <a:off x="3939746" y="5891564"/>
            <a:ext cx="3362326" cy="369332"/>
          </a:xfrm>
          <a:prstGeom prst="rect">
            <a:avLst/>
          </a:prstGeom>
          <a:noFill/>
        </p:spPr>
        <p:txBody>
          <a:bodyPr wrap="square" rtlCol="0">
            <a:spAutoFit/>
          </a:bodyPr>
          <a:lstStyle/>
          <a:p>
            <a:r>
              <a:rPr kumimoji="1" lang="ja-JP" altLang="en-US" dirty="0" smtClean="0">
                <a:latin typeface="Meiryo UI" panose="020B0604030504040204" pitchFamily="50" charset="-128"/>
                <a:ea typeface="Meiryo UI" panose="020B0604030504040204" pitchFamily="50" charset="-128"/>
              </a:rPr>
              <a:t>←このアイコンで判別できる</a:t>
            </a:r>
            <a:endParaRPr kumimoji="1" lang="en-US" altLang="ja-JP"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845126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4" y="130175"/>
            <a:ext cx="6765925" cy="419100"/>
          </a:xfrm>
        </p:spPr>
        <p:txBody>
          <a:bodyPr/>
          <a:lstStyle/>
          <a:p>
            <a:r>
              <a:rPr lang="ja-JP" altLang="en-US" dirty="0"/>
              <a:t>行優先の配列</a:t>
            </a:r>
            <a:r>
              <a:rPr lang="ja-JP" altLang="en-US" dirty="0" smtClean="0"/>
              <a:t>レイアウト　</a:t>
            </a:r>
            <a:r>
              <a:rPr lang="en-US" altLang="ja-JP" dirty="0">
                <a:solidFill>
                  <a:srgbClr val="00B050"/>
                </a:solidFill>
              </a:rPr>
              <a:t> </a:t>
            </a:r>
            <a:r>
              <a:rPr lang="en-US" altLang="ja-JP" sz="2000" dirty="0">
                <a:solidFill>
                  <a:srgbClr val="FF0000"/>
                </a:solidFill>
              </a:rPr>
              <a:t>Row-first array layout </a:t>
            </a:r>
            <a:endParaRPr kumimoji="1" lang="ja-JP" altLang="en-US" sz="2000" dirty="0">
              <a:solidFill>
                <a:srgbClr val="FF0000"/>
              </a:solidFill>
            </a:endParaRPr>
          </a:p>
        </p:txBody>
      </p:sp>
      <p:sp>
        <p:nvSpPr>
          <p:cNvPr id="3" name="コンテンツ プレースホルダー 2"/>
          <p:cNvSpPr>
            <a:spLocks noGrp="1"/>
          </p:cNvSpPr>
          <p:nvPr>
            <p:ph idx="1"/>
          </p:nvPr>
        </p:nvSpPr>
        <p:spPr/>
        <p:txBody>
          <a:bodyPr/>
          <a:lstStyle/>
          <a:p>
            <a:r>
              <a:rPr kumimoji="1" lang="en-US" altLang="ja-JP" dirty="0" smtClean="0"/>
              <a:t>C</a:t>
            </a:r>
            <a:r>
              <a:rPr kumimoji="1" lang="ja-JP" altLang="en-US" dirty="0" smtClean="0"/>
              <a:t> </a:t>
            </a:r>
            <a:r>
              <a:rPr kumimoji="1" lang="en-US" altLang="ja-JP" dirty="0" smtClean="0"/>
              <a:t>Caller</a:t>
            </a:r>
            <a:r>
              <a:rPr kumimoji="1" lang="ja-JP" altLang="en-US" dirty="0" smtClean="0"/>
              <a:t>ブロックとの併用不可能</a:t>
            </a:r>
            <a:endParaRPr kumimoji="1" lang="ja-JP" altLang="en-US" dirty="0"/>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52400" y="2992968"/>
            <a:ext cx="5706533" cy="17187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52400" y="4495800"/>
            <a:ext cx="5701242" cy="1879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5029200" y="1447800"/>
            <a:ext cx="3832701"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292100" y="1600200"/>
            <a:ext cx="193040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線矢印コネクタ 4"/>
          <p:cNvCxnSpPr/>
          <p:nvPr/>
        </p:nvCxnSpPr>
        <p:spPr bwMode="auto">
          <a:xfrm>
            <a:off x="1676400" y="2190750"/>
            <a:ext cx="6629400" cy="1619250"/>
          </a:xfrm>
          <a:prstGeom prst="straightConnector1">
            <a:avLst/>
          </a:prstGeom>
          <a:solidFill>
            <a:schemeClr val="accent1"/>
          </a:solidFill>
          <a:ln w="76200" cap="flat" cmpd="sng" algn="ctr">
            <a:solidFill>
              <a:schemeClr val="tx1"/>
            </a:solidFill>
            <a:prstDash val="solid"/>
            <a:round/>
            <a:headEnd type="none" w="med" len="med"/>
            <a:tailEnd type="arrow"/>
          </a:ln>
          <a:effectLst/>
        </p:spPr>
      </p:cxnSp>
      <p:sp>
        <p:nvSpPr>
          <p:cNvPr id="6" name="テキスト ボックス 5"/>
          <p:cNvSpPr txBox="1"/>
          <p:nvPr/>
        </p:nvSpPr>
        <p:spPr>
          <a:xfrm>
            <a:off x="2222500" y="1787435"/>
            <a:ext cx="4382931" cy="400110"/>
          </a:xfrm>
          <a:prstGeom prst="rect">
            <a:avLst/>
          </a:prstGeom>
          <a:solidFill>
            <a:schemeClr val="bg1"/>
          </a:solidFill>
        </p:spPr>
        <p:txBody>
          <a:bodyPr wrap="none" rtlCol="0">
            <a:spAutoFit/>
          </a:bodyPr>
          <a:lstStyle/>
          <a:p>
            <a:r>
              <a:rPr kumimoji="1" lang="ja-JP" altLang="en-US" sz="2000" dirty="0" smtClean="0">
                <a:solidFill>
                  <a:srgbClr val="FF0000"/>
                </a:solidFill>
              </a:rPr>
              <a:t>使うには設定が必要　</a:t>
            </a:r>
            <a:r>
              <a:rPr lang="en-US" altLang="ja-JP" sz="2000" dirty="0" smtClean="0">
                <a:solidFill>
                  <a:srgbClr val="FF0000"/>
                </a:solidFill>
              </a:rPr>
              <a:t>Setting </a:t>
            </a:r>
            <a:r>
              <a:rPr lang="en-US" altLang="ja-JP" sz="2000" dirty="0">
                <a:solidFill>
                  <a:srgbClr val="FF0000"/>
                </a:solidFill>
              </a:rPr>
              <a:t>required</a:t>
            </a:r>
            <a:endParaRPr kumimoji="1" lang="ja-JP" altLang="en-US" sz="2000" dirty="0">
              <a:solidFill>
                <a:srgbClr val="FF0000"/>
              </a:solidFill>
            </a:endParaRPr>
          </a:p>
        </p:txBody>
      </p:sp>
      <p:cxnSp>
        <p:nvCxnSpPr>
          <p:cNvPr id="11" name="直線矢印コネクタ 10"/>
          <p:cNvCxnSpPr/>
          <p:nvPr/>
        </p:nvCxnSpPr>
        <p:spPr bwMode="auto">
          <a:xfrm flipV="1">
            <a:off x="2438400" y="4114800"/>
            <a:ext cx="5334000" cy="304800"/>
          </a:xfrm>
          <a:prstGeom prst="straightConnector1">
            <a:avLst/>
          </a:prstGeom>
          <a:solidFill>
            <a:schemeClr val="accent1"/>
          </a:solidFill>
          <a:ln w="76200" cap="flat" cmpd="sng" algn="ctr">
            <a:solidFill>
              <a:schemeClr val="tx1"/>
            </a:solidFill>
            <a:prstDash val="solid"/>
            <a:round/>
            <a:headEnd type="none" w="med" len="med"/>
            <a:tailEnd type="arrow"/>
          </a:ln>
          <a:effectLst/>
        </p:spPr>
      </p:cxnSp>
      <p:sp>
        <p:nvSpPr>
          <p:cNvPr id="13" name="テキスト ボックス 12"/>
          <p:cNvSpPr txBox="1"/>
          <p:nvPr/>
        </p:nvSpPr>
        <p:spPr>
          <a:xfrm>
            <a:off x="5115556" y="4178301"/>
            <a:ext cx="1673856" cy="830997"/>
          </a:xfrm>
          <a:prstGeom prst="rect">
            <a:avLst/>
          </a:prstGeom>
          <a:solidFill>
            <a:schemeClr val="bg1"/>
          </a:solidFill>
        </p:spPr>
        <p:txBody>
          <a:bodyPr wrap="none" rtlCol="0">
            <a:spAutoFit/>
          </a:bodyPr>
          <a:lstStyle/>
          <a:p>
            <a:r>
              <a:rPr kumimoji="1" lang="ja-JP" altLang="en-US" sz="2400" dirty="0" smtClean="0">
                <a:solidFill>
                  <a:srgbClr val="FF0000"/>
                </a:solidFill>
              </a:rPr>
              <a:t>使用禁止</a:t>
            </a:r>
            <a:endParaRPr kumimoji="1" lang="en-US" altLang="ja-JP" sz="2400" dirty="0" smtClean="0">
              <a:solidFill>
                <a:srgbClr val="FF0000"/>
              </a:solidFill>
            </a:endParaRPr>
          </a:p>
          <a:p>
            <a:r>
              <a:rPr lang="en-US" altLang="ja-JP" sz="2400" dirty="0">
                <a:solidFill>
                  <a:srgbClr val="FF0000"/>
                </a:solidFill>
              </a:rPr>
              <a:t>Do not use</a:t>
            </a:r>
            <a:endParaRPr kumimoji="1" lang="ja-JP" altLang="en-US" sz="2400" dirty="0">
              <a:solidFill>
                <a:srgbClr val="FF0000"/>
              </a:solidFill>
            </a:endParaRPr>
          </a:p>
        </p:txBody>
      </p:sp>
      <p:sp>
        <p:nvSpPr>
          <p:cNvPr id="14" name="テキスト ボックス 13"/>
          <p:cNvSpPr txBox="1"/>
          <p:nvPr/>
        </p:nvSpPr>
        <p:spPr>
          <a:xfrm>
            <a:off x="1655232" y="5435600"/>
            <a:ext cx="6345767" cy="1261884"/>
          </a:xfrm>
          <a:prstGeom prst="rect">
            <a:avLst/>
          </a:prstGeom>
          <a:solidFill>
            <a:schemeClr val="bg1"/>
          </a:solidFill>
        </p:spPr>
        <p:txBody>
          <a:bodyPr wrap="square" rtlCol="0">
            <a:spAutoFit/>
          </a:bodyPr>
          <a:lstStyle/>
          <a:p>
            <a:r>
              <a:rPr kumimoji="1" lang="ja-JP" altLang="en-US" sz="2400" dirty="0" smtClean="0"/>
              <a:t>どちらも</a:t>
            </a:r>
            <a:r>
              <a:rPr kumimoji="1" lang="en-US" altLang="ja-JP" sz="2400" dirty="0" err="1" smtClean="0"/>
              <a:t>R2018b</a:t>
            </a:r>
            <a:r>
              <a:rPr kumimoji="1" lang="ja-JP" altLang="en-US" sz="2400" dirty="0" smtClean="0"/>
              <a:t>の新機能</a:t>
            </a:r>
            <a:endParaRPr kumimoji="1" lang="en-US" altLang="ja-JP" sz="2400" dirty="0" smtClean="0"/>
          </a:p>
          <a:p>
            <a:r>
              <a:rPr lang="en-US" altLang="ja-JP" sz="2400" dirty="0">
                <a:solidFill>
                  <a:srgbClr val="FF0000"/>
                </a:solidFill>
              </a:rPr>
              <a:t>Both are new features of </a:t>
            </a:r>
            <a:r>
              <a:rPr lang="en-US" altLang="ja-JP" sz="2400" dirty="0" err="1" smtClean="0">
                <a:solidFill>
                  <a:srgbClr val="FF0000"/>
                </a:solidFill>
              </a:rPr>
              <a:t>R2018b</a:t>
            </a:r>
            <a:endParaRPr lang="en-US" altLang="ja-JP" sz="2400" dirty="0" smtClean="0">
              <a:solidFill>
                <a:srgbClr val="FF0000"/>
              </a:solidFill>
            </a:endParaRPr>
          </a:p>
          <a:p>
            <a:r>
              <a:rPr kumimoji="1" lang="ja-JP" altLang="en-US" sz="2400" dirty="0"/>
              <a:t>ほら</a:t>
            </a:r>
            <a:r>
              <a:rPr kumimoji="1" lang="ja-JP" altLang="en-US" sz="2400" dirty="0" smtClean="0"/>
              <a:t>、使えない　　</a:t>
            </a:r>
            <a:r>
              <a:rPr lang="en-US" altLang="ja-JP" sz="2800" dirty="0" smtClean="0">
                <a:solidFill>
                  <a:srgbClr val="FF0000"/>
                </a:solidFill>
              </a:rPr>
              <a:t> can’t </a:t>
            </a:r>
            <a:r>
              <a:rPr lang="en-US" altLang="ja-JP" sz="2800" dirty="0">
                <a:solidFill>
                  <a:srgbClr val="FF0000"/>
                </a:solidFill>
              </a:rPr>
              <a:t>use it.</a:t>
            </a:r>
            <a:endParaRPr kumimoji="1" lang="ja-JP" altLang="en-US" sz="2800" dirty="0">
              <a:solidFill>
                <a:srgbClr val="FF0000"/>
              </a:solidFill>
            </a:endParaRPr>
          </a:p>
        </p:txBody>
      </p:sp>
    </p:spTree>
    <p:extLst>
      <p:ext uri="{BB962C8B-B14F-4D97-AF65-F5344CB8AC3E}">
        <p14:creationId xmlns:p14="http://schemas.microsoft.com/office/powerpoint/2010/main" val="1779024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t"/>
            <a:r>
              <a:rPr kumimoji="1" lang="ja-JP" altLang="en-US" dirty="0" smtClean="0"/>
              <a:t>他にもまだまだ　</a:t>
            </a:r>
            <a:r>
              <a:rPr lang="en-US" altLang="ja-JP" dirty="0" smtClean="0">
                <a:solidFill>
                  <a:srgbClr val="FF0000"/>
                </a:solidFill>
              </a:rPr>
              <a:t>There </a:t>
            </a:r>
            <a:r>
              <a:rPr lang="en-US" altLang="ja-JP" dirty="0">
                <a:solidFill>
                  <a:srgbClr val="FF0000"/>
                </a:solidFill>
              </a:rPr>
              <a:t>are many </a:t>
            </a:r>
            <a:r>
              <a:rPr lang="en-US" altLang="ja-JP" dirty="0" smtClean="0">
                <a:solidFill>
                  <a:srgbClr val="FF0000"/>
                </a:solidFill>
              </a:rPr>
              <a:t>more</a:t>
            </a:r>
            <a:endParaRPr kumimoji="1" lang="ja-JP" altLang="en-US" dirty="0">
              <a:solidFill>
                <a:srgbClr val="FF0000"/>
              </a:solidFill>
            </a:endParaRPr>
          </a:p>
        </p:txBody>
      </p:sp>
      <p:sp>
        <p:nvSpPr>
          <p:cNvPr id="3" name="テキスト ボックス 2"/>
          <p:cNvSpPr txBox="1"/>
          <p:nvPr/>
        </p:nvSpPr>
        <p:spPr>
          <a:xfrm>
            <a:off x="381000" y="1066800"/>
            <a:ext cx="7645683" cy="3785652"/>
          </a:xfrm>
          <a:prstGeom prst="rect">
            <a:avLst/>
          </a:prstGeom>
          <a:noFill/>
        </p:spPr>
        <p:txBody>
          <a:bodyPr wrap="none" rtlCol="0">
            <a:spAutoFit/>
          </a:bodyPr>
          <a:lstStyle/>
          <a:p>
            <a:r>
              <a:rPr lang="ja-JP" altLang="en-US" sz="2400" dirty="0" smtClean="0"/>
              <a:t>・最新バージョンから導入されたブロック</a:t>
            </a:r>
            <a:endParaRPr lang="en-US" altLang="ja-JP" sz="2400" dirty="0" smtClean="0"/>
          </a:p>
          <a:p>
            <a:r>
              <a:rPr lang="ja-JP" altLang="en-US" sz="2400" dirty="0">
                <a:solidFill>
                  <a:srgbClr val="00B050"/>
                </a:solidFill>
              </a:rPr>
              <a:t>・ </a:t>
            </a:r>
            <a:r>
              <a:rPr lang="en-US" altLang="ja-JP" sz="2400" dirty="0">
                <a:solidFill>
                  <a:srgbClr val="00B050"/>
                </a:solidFill>
              </a:rPr>
              <a:t>Blocks introduced from the latest version</a:t>
            </a:r>
            <a:endParaRPr lang="en-US" altLang="ja-JP" sz="2400" dirty="0" smtClean="0">
              <a:solidFill>
                <a:srgbClr val="00B050"/>
              </a:solidFill>
            </a:endParaRPr>
          </a:p>
          <a:p>
            <a:r>
              <a:rPr lang="ja-JP" altLang="en-US" sz="2400" dirty="0" smtClean="0"/>
              <a:t>　</a:t>
            </a:r>
            <a:r>
              <a:rPr lang="en-US" altLang="ja-JP" sz="2400" dirty="0" smtClean="0"/>
              <a:t>Variant</a:t>
            </a:r>
            <a:r>
              <a:rPr lang="ja-JP" altLang="en-US" sz="2400" dirty="0" smtClean="0"/>
              <a:t> </a:t>
            </a:r>
            <a:r>
              <a:rPr lang="en-US" altLang="ja-JP" sz="2400" dirty="0" smtClean="0"/>
              <a:t>Sink</a:t>
            </a:r>
            <a:r>
              <a:rPr lang="ja-JP" altLang="en-US" sz="2400" dirty="0" smtClean="0"/>
              <a:t>　</a:t>
            </a:r>
            <a:endParaRPr lang="en-US" altLang="ja-JP" sz="2400" dirty="0" smtClean="0"/>
          </a:p>
          <a:p>
            <a:r>
              <a:rPr lang="ja-JP" altLang="en-US" sz="2400" dirty="0" smtClean="0"/>
              <a:t>　</a:t>
            </a:r>
            <a:r>
              <a:rPr lang="en-US" altLang="ja-JP" sz="2400" dirty="0" smtClean="0"/>
              <a:t>Variant</a:t>
            </a:r>
            <a:r>
              <a:rPr lang="ja-JP" altLang="en-US" sz="2400" dirty="0" smtClean="0"/>
              <a:t> </a:t>
            </a:r>
            <a:r>
              <a:rPr lang="en-US" altLang="ja-JP" sz="2400" dirty="0" smtClean="0"/>
              <a:t>Source</a:t>
            </a:r>
          </a:p>
          <a:p>
            <a:endParaRPr kumimoji="1" lang="en-US" altLang="ja-JP" sz="2400" dirty="0" smtClean="0"/>
          </a:p>
          <a:p>
            <a:r>
              <a:rPr kumimoji="1" lang="ja-JP" altLang="en-US" sz="2400" dirty="0" smtClean="0"/>
              <a:t>このブロックの使用用途は？</a:t>
            </a:r>
            <a:endParaRPr kumimoji="1" lang="en-US" altLang="ja-JP" sz="2400" dirty="0" smtClean="0"/>
          </a:p>
          <a:p>
            <a:r>
              <a:rPr lang="en-US" altLang="ja-JP" sz="2400" dirty="0">
                <a:solidFill>
                  <a:srgbClr val="00B050"/>
                </a:solidFill>
              </a:rPr>
              <a:t>What is this block used for?</a:t>
            </a:r>
          </a:p>
          <a:p>
            <a:endParaRPr lang="en-US" altLang="ja-JP" sz="2400" dirty="0" smtClean="0"/>
          </a:p>
          <a:p>
            <a:r>
              <a:rPr lang="en-US" altLang="ja-JP" sz="2400" dirty="0" smtClean="0"/>
              <a:t>Simulink </a:t>
            </a:r>
            <a:r>
              <a:rPr lang="en-US" altLang="ja-JP" sz="2400" dirty="0"/>
              <a:t>Design </a:t>
            </a:r>
            <a:r>
              <a:rPr lang="en-US" altLang="ja-JP" sz="2400" dirty="0" smtClean="0"/>
              <a:t>Verifier</a:t>
            </a:r>
            <a:r>
              <a:rPr lang="ja-JP" altLang="en-US" sz="2400" dirty="0" smtClean="0"/>
              <a:t>との組み合わせは可能なのか？</a:t>
            </a:r>
            <a:endParaRPr lang="en-US" altLang="ja-JP" sz="2400" dirty="0" smtClean="0"/>
          </a:p>
          <a:p>
            <a:r>
              <a:rPr lang="en-US" altLang="ja-JP" sz="2400" dirty="0">
                <a:solidFill>
                  <a:srgbClr val="00B050"/>
                </a:solidFill>
              </a:rPr>
              <a:t>Is it possible to combine with Simulink Design Verifier?</a:t>
            </a:r>
            <a:endParaRPr kumimoji="1" lang="ja-JP" altLang="en-US" sz="2400" dirty="0">
              <a:solidFill>
                <a:srgbClr val="00B050"/>
              </a:solidFill>
            </a:endParaRPr>
          </a:p>
        </p:txBody>
      </p:sp>
    </p:spTree>
    <p:extLst>
      <p:ext uri="{BB962C8B-B14F-4D97-AF65-F5344CB8AC3E}">
        <p14:creationId xmlns:p14="http://schemas.microsoft.com/office/powerpoint/2010/main" val="1198459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提案の</a:t>
            </a:r>
            <a:r>
              <a:rPr lang="ja-JP" altLang="en-US" dirty="0" smtClean="0"/>
              <a:t>内容　</a:t>
            </a:r>
            <a:r>
              <a:rPr lang="ja-JP" altLang="en-US" dirty="0" smtClean="0">
                <a:solidFill>
                  <a:srgbClr val="FF0000"/>
                </a:solidFill>
              </a:rPr>
              <a:t> </a:t>
            </a:r>
            <a:r>
              <a:rPr lang="en-US" altLang="ja-JP" dirty="0">
                <a:solidFill>
                  <a:srgbClr val="FF0000"/>
                </a:solidFill>
              </a:rPr>
              <a:t>Proposal content</a:t>
            </a:r>
            <a:endParaRPr kumimoji="1" lang="ja-JP" altLang="en-US" dirty="0">
              <a:solidFill>
                <a:srgbClr val="FF0000"/>
              </a:solidFill>
            </a:endParaRPr>
          </a:p>
        </p:txBody>
      </p:sp>
      <p:sp>
        <p:nvSpPr>
          <p:cNvPr id="3" name="コンテンツ プレースホルダー 2"/>
          <p:cNvSpPr>
            <a:spLocks noGrp="1"/>
          </p:cNvSpPr>
          <p:nvPr>
            <p:ph idx="1"/>
          </p:nvPr>
        </p:nvSpPr>
        <p:spPr/>
        <p:txBody>
          <a:bodyPr/>
          <a:lstStyle/>
          <a:p>
            <a:r>
              <a:rPr lang="ja-JP" altLang="en-US" dirty="0" smtClean="0"/>
              <a:t>新機能の組み合わせ、使用用途不明のブロック達。</a:t>
            </a:r>
            <a:endParaRPr lang="en-US" altLang="ja-JP" dirty="0" smtClean="0">
              <a:solidFill>
                <a:srgbClr val="00B050"/>
              </a:solidFill>
            </a:endParaRPr>
          </a:p>
          <a:p>
            <a:r>
              <a:rPr lang="en-US" altLang="ja-JP" dirty="0">
                <a:solidFill>
                  <a:srgbClr val="00B050"/>
                </a:solidFill>
              </a:rPr>
              <a:t>Combination of new functions, blocks whose usage is unknown.</a:t>
            </a:r>
            <a:endParaRPr lang="en-US" altLang="ja-JP" dirty="0" smtClean="0">
              <a:solidFill>
                <a:srgbClr val="00B050"/>
              </a:solidFill>
            </a:endParaRPr>
          </a:p>
          <a:p>
            <a:pPr marL="0" indent="0">
              <a:buNone/>
            </a:pPr>
            <a:endParaRPr lang="en-US" altLang="ja-JP" dirty="0" smtClean="0"/>
          </a:p>
          <a:p>
            <a:pPr marL="0" indent="0">
              <a:buNone/>
            </a:pPr>
            <a:r>
              <a:rPr lang="ja-JP" altLang="en-US" dirty="0" smtClean="0"/>
              <a:t>これらに対して、想定した使い方を明確にする。</a:t>
            </a:r>
            <a:endParaRPr lang="en-US" altLang="ja-JP" dirty="0" smtClean="0"/>
          </a:p>
          <a:p>
            <a:pPr marL="0" indent="0">
              <a:buNone/>
            </a:pPr>
            <a:r>
              <a:rPr lang="en-US" altLang="ja-JP" dirty="0">
                <a:solidFill>
                  <a:srgbClr val="00B050"/>
                </a:solidFill>
              </a:rPr>
              <a:t>Clarify the expected usage for these.</a:t>
            </a:r>
          </a:p>
          <a:p>
            <a:pPr marL="0" indent="0">
              <a:buNone/>
            </a:pPr>
            <a:endParaRPr lang="en-US" altLang="ja-JP" dirty="0" smtClean="0"/>
          </a:p>
          <a:p>
            <a:pPr marL="0" indent="0">
              <a:buNone/>
            </a:pPr>
            <a:r>
              <a:rPr lang="ja-JP" altLang="en-US" dirty="0" smtClean="0"/>
              <a:t>→例題ベースで事例を作り、元々のユースケースを調査する。</a:t>
            </a:r>
            <a:endParaRPr lang="en-US" altLang="ja-JP" dirty="0" smtClean="0"/>
          </a:p>
          <a:p>
            <a:pPr marL="0" indent="0">
              <a:buNone/>
            </a:pPr>
            <a:r>
              <a:rPr lang="ja-JP" altLang="en-US" dirty="0" smtClean="0"/>
              <a:t>内容によっては、</a:t>
            </a:r>
            <a:r>
              <a:rPr lang="en-US" altLang="ja-JP" dirty="0" smtClean="0"/>
              <a:t>MW</a:t>
            </a:r>
            <a:r>
              <a:rPr lang="ja-JP" altLang="en-US" dirty="0" smtClean="0"/>
              <a:t>から意図を聞き出す。</a:t>
            </a:r>
            <a:endParaRPr lang="en-US" altLang="ja-JP" dirty="0" smtClean="0"/>
          </a:p>
          <a:p>
            <a:pPr marL="0" indent="0">
              <a:buNone/>
            </a:pPr>
            <a:r>
              <a:rPr lang="ja-JP" altLang="en-US" dirty="0" smtClean="0">
                <a:solidFill>
                  <a:srgbClr val="00B050"/>
                </a:solidFill>
              </a:rPr>
              <a:t>→</a:t>
            </a:r>
            <a:r>
              <a:rPr lang="en-US" altLang="ja-JP" dirty="0" smtClean="0">
                <a:solidFill>
                  <a:srgbClr val="00B050"/>
                </a:solidFill>
              </a:rPr>
              <a:t>Create </a:t>
            </a:r>
            <a:r>
              <a:rPr lang="en-US" altLang="ja-JP" dirty="0">
                <a:solidFill>
                  <a:srgbClr val="00B050"/>
                </a:solidFill>
              </a:rPr>
              <a:t>a case on an example basis and investigate the original use case.</a:t>
            </a:r>
          </a:p>
          <a:p>
            <a:pPr marL="0" indent="0">
              <a:buNone/>
            </a:pPr>
            <a:r>
              <a:rPr lang="en-US" altLang="ja-JP" dirty="0">
                <a:solidFill>
                  <a:srgbClr val="00B050"/>
                </a:solidFill>
              </a:rPr>
              <a:t>Depending on the content, the intention is heard from MW.</a:t>
            </a:r>
            <a:endParaRPr lang="en-US" altLang="ja-JP" dirty="0" smtClean="0">
              <a:solidFill>
                <a:srgbClr val="00B050"/>
              </a:solidFill>
            </a:endParaRPr>
          </a:p>
        </p:txBody>
      </p:sp>
    </p:spTree>
    <p:extLst>
      <p:ext uri="{BB962C8B-B14F-4D97-AF65-F5344CB8AC3E}">
        <p14:creationId xmlns:p14="http://schemas.microsoft.com/office/powerpoint/2010/main" val="411541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WG</a:t>
            </a:r>
            <a:r>
              <a:rPr kumimoji="1" lang="ja-JP" altLang="en-US" dirty="0" smtClean="0"/>
              <a:t>の必要性</a:t>
            </a:r>
            <a:r>
              <a:rPr kumimoji="1" lang="ja-JP" altLang="en-US" dirty="0" smtClean="0">
                <a:solidFill>
                  <a:srgbClr val="FF0000"/>
                </a:solidFill>
              </a:rPr>
              <a:t> </a:t>
            </a:r>
            <a:r>
              <a:rPr lang="en-US" altLang="ja-JP" dirty="0">
                <a:solidFill>
                  <a:srgbClr val="FF0000"/>
                </a:solidFill>
              </a:rPr>
              <a:t>Necessity of </a:t>
            </a:r>
            <a:r>
              <a:rPr lang="en-US" altLang="ja-JP" dirty="0" err="1">
                <a:solidFill>
                  <a:srgbClr val="FF0000"/>
                </a:solidFill>
              </a:rPr>
              <a:t>WG</a:t>
            </a:r>
            <a:endParaRPr kumimoji="1" lang="ja-JP" altLang="en-US" dirty="0">
              <a:solidFill>
                <a:srgbClr val="FF0000"/>
              </a:solidFill>
            </a:endParaRPr>
          </a:p>
        </p:txBody>
      </p:sp>
      <p:sp>
        <p:nvSpPr>
          <p:cNvPr id="3" name="コンテンツ プレースホルダー 2"/>
          <p:cNvSpPr>
            <a:spLocks noGrp="1"/>
          </p:cNvSpPr>
          <p:nvPr>
            <p:ph idx="1"/>
          </p:nvPr>
        </p:nvSpPr>
        <p:spPr/>
        <p:txBody>
          <a:bodyPr/>
          <a:lstStyle/>
          <a:p>
            <a:pPr marL="0" indent="0">
              <a:buNone/>
            </a:pPr>
            <a:r>
              <a:rPr lang="en-US" altLang="ja-JP" dirty="0" smtClean="0"/>
              <a:t>Simulink</a:t>
            </a:r>
            <a:r>
              <a:rPr lang="ja-JP" altLang="en-US" dirty="0" smtClean="0"/>
              <a:t>を正しく使うとは　　</a:t>
            </a:r>
            <a:endParaRPr lang="en-US" altLang="ja-JP" dirty="0" smtClean="0"/>
          </a:p>
          <a:p>
            <a:pPr marL="0" indent="0">
              <a:buNone/>
            </a:pPr>
            <a:r>
              <a:rPr lang="en-US" altLang="ja-JP" dirty="0" smtClean="0">
                <a:solidFill>
                  <a:srgbClr val="FF0000"/>
                </a:solidFill>
              </a:rPr>
              <a:t>How </a:t>
            </a:r>
            <a:r>
              <a:rPr lang="en-US" altLang="ja-JP" dirty="0">
                <a:solidFill>
                  <a:srgbClr val="FF0000"/>
                </a:solidFill>
              </a:rPr>
              <a:t>to use Simulink </a:t>
            </a:r>
            <a:r>
              <a:rPr lang="en-US" altLang="ja-JP" dirty="0" smtClean="0">
                <a:solidFill>
                  <a:srgbClr val="FF0000"/>
                </a:solidFill>
              </a:rPr>
              <a:t>correctly.</a:t>
            </a:r>
          </a:p>
          <a:p>
            <a:pPr marL="457200" indent="-457200">
              <a:buFont typeface="+mj-lt"/>
              <a:buAutoNum type="arabicPeriod"/>
            </a:pPr>
            <a:r>
              <a:rPr lang="ja-JP" altLang="en-US" dirty="0" smtClean="0"/>
              <a:t>正しい</a:t>
            </a:r>
            <a:r>
              <a:rPr lang="ja-JP" altLang="en-US" dirty="0"/>
              <a:t>使い方を理解しなければ</a:t>
            </a:r>
            <a:r>
              <a:rPr lang="ja-JP" altLang="en-US" dirty="0" smtClean="0"/>
              <a:t>ならない</a:t>
            </a:r>
            <a:endParaRPr lang="ja-JP" altLang="en-US" dirty="0"/>
          </a:p>
          <a:p>
            <a:pPr marL="457200" indent="-457200">
              <a:buFont typeface="+mj-lt"/>
              <a:buAutoNum type="arabicPeriod"/>
            </a:pPr>
            <a:r>
              <a:rPr lang="ja-JP" altLang="en-US" dirty="0"/>
              <a:t>正しくない使い方を防止しなければ</a:t>
            </a:r>
            <a:r>
              <a:rPr lang="ja-JP" altLang="en-US" dirty="0" smtClean="0"/>
              <a:t>ならない</a:t>
            </a:r>
            <a:endParaRPr lang="ja-JP" altLang="en-US" dirty="0"/>
          </a:p>
          <a:p>
            <a:pPr marL="0" indent="0">
              <a:buNone/>
            </a:pPr>
            <a:r>
              <a:rPr lang="en-US" altLang="ja-JP" dirty="0" smtClean="0">
                <a:solidFill>
                  <a:srgbClr val="00B050"/>
                </a:solidFill>
              </a:rPr>
              <a:t>1.</a:t>
            </a:r>
            <a:r>
              <a:rPr lang="ja-JP" altLang="en-US" dirty="0" smtClean="0">
                <a:solidFill>
                  <a:srgbClr val="00B050"/>
                </a:solidFill>
              </a:rPr>
              <a:t> </a:t>
            </a:r>
            <a:r>
              <a:rPr lang="en-US" altLang="ja-JP" dirty="0" smtClean="0">
                <a:solidFill>
                  <a:srgbClr val="00B050"/>
                </a:solidFill>
              </a:rPr>
              <a:t>You </a:t>
            </a:r>
            <a:r>
              <a:rPr lang="en-US" altLang="ja-JP" dirty="0">
                <a:solidFill>
                  <a:srgbClr val="00B050"/>
                </a:solidFill>
              </a:rPr>
              <a:t>must understand how to use it correctly</a:t>
            </a:r>
          </a:p>
          <a:p>
            <a:pPr marL="0" indent="0">
              <a:buNone/>
            </a:pPr>
            <a:r>
              <a:rPr lang="en-US" altLang="ja-JP" dirty="0" smtClean="0">
                <a:solidFill>
                  <a:srgbClr val="00B050"/>
                </a:solidFill>
              </a:rPr>
              <a:t>2.</a:t>
            </a:r>
            <a:r>
              <a:rPr lang="ja-JP" altLang="en-US" dirty="0" smtClean="0">
                <a:solidFill>
                  <a:srgbClr val="00B050"/>
                </a:solidFill>
              </a:rPr>
              <a:t> </a:t>
            </a:r>
            <a:r>
              <a:rPr lang="en-US" altLang="ja-JP" dirty="0" smtClean="0">
                <a:solidFill>
                  <a:srgbClr val="00B050"/>
                </a:solidFill>
              </a:rPr>
              <a:t>We </a:t>
            </a:r>
            <a:r>
              <a:rPr lang="en-US" altLang="ja-JP" dirty="0">
                <a:solidFill>
                  <a:srgbClr val="00B050"/>
                </a:solidFill>
              </a:rPr>
              <a:t>must prevent incorrect usage</a:t>
            </a:r>
            <a:endParaRPr lang="en-US" altLang="ja-JP" dirty="0" smtClean="0">
              <a:solidFill>
                <a:srgbClr val="00B050"/>
              </a:solidFill>
            </a:endParaRPr>
          </a:p>
        </p:txBody>
      </p:sp>
    </p:spTree>
    <p:extLst>
      <p:ext uri="{BB962C8B-B14F-4D97-AF65-F5344CB8AC3E}">
        <p14:creationId xmlns:p14="http://schemas.microsoft.com/office/powerpoint/2010/main" val="4045085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スケジュール</a:t>
            </a:r>
            <a:endParaRPr kumimoji="1" lang="ja-JP" altLang="en-US" dirty="0"/>
          </a:p>
        </p:txBody>
      </p:sp>
      <p:sp>
        <p:nvSpPr>
          <p:cNvPr id="5" name="右矢印 4"/>
          <p:cNvSpPr/>
          <p:nvPr/>
        </p:nvSpPr>
        <p:spPr bwMode="auto">
          <a:xfrm>
            <a:off x="838200" y="1133475"/>
            <a:ext cx="3810000" cy="838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右矢印 6"/>
          <p:cNvSpPr/>
          <p:nvPr/>
        </p:nvSpPr>
        <p:spPr bwMode="auto">
          <a:xfrm>
            <a:off x="4648200" y="1133475"/>
            <a:ext cx="3810000" cy="838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9" name="フローチャート : 和接合 8"/>
          <p:cNvSpPr/>
          <p:nvPr/>
        </p:nvSpPr>
        <p:spPr bwMode="auto">
          <a:xfrm>
            <a:off x="838200" y="1971675"/>
            <a:ext cx="533400" cy="533400"/>
          </a:xfrm>
          <a:prstGeom prst="flowChartSummingJunc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0" name="テキスト ボックス 9"/>
          <p:cNvSpPr txBox="1"/>
          <p:nvPr/>
        </p:nvSpPr>
        <p:spPr>
          <a:xfrm>
            <a:off x="1462706" y="1977509"/>
            <a:ext cx="1986441" cy="646331"/>
          </a:xfrm>
          <a:prstGeom prst="rect">
            <a:avLst/>
          </a:prstGeom>
          <a:noFill/>
        </p:spPr>
        <p:txBody>
          <a:bodyPr wrap="none" rtlCol="0">
            <a:spAutoFit/>
          </a:bodyPr>
          <a:lstStyle/>
          <a:p>
            <a:r>
              <a:rPr kumimoji="1" lang="ja-JP" altLang="en-US" dirty="0" smtClean="0"/>
              <a:t>対象ブロック</a:t>
            </a:r>
            <a:endParaRPr kumimoji="1" lang="en-US" altLang="ja-JP" dirty="0" smtClean="0"/>
          </a:p>
          <a:p>
            <a:r>
              <a:rPr kumimoji="1" lang="ja-JP" altLang="en-US" dirty="0" smtClean="0"/>
              <a:t>機能のリストアップ</a:t>
            </a:r>
            <a:endParaRPr kumimoji="1" lang="en-US" altLang="ja-JP" dirty="0" smtClean="0"/>
          </a:p>
        </p:txBody>
      </p:sp>
      <p:sp>
        <p:nvSpPr>
          <p:cNvPr id="12" name="テキスト ボックス 11"/>
          <p:cNvSpPr txBox="1"/>
          <p:nvPr/>
        </p:nvSpPr>
        <p:spPr>
          <a:xfrm>
            <a:off x="2180035" y="2623840"/>
            <a:ext cx="1800493" cy="646331"/>
          </a:xfrm>
          <a:prstGeom prst="rect">
            <a:avLst/>
          </a:prstGeom>
          <a:noFill/>
        </p:spPr>
        <p:txBody>
          <a:bodyPr wrap="none" rtlCol="0">
            <a:spAutoFit/>
          </a:bodyPr>
          <a:lstStyle/>
          <a:p>
            <a:r>
              <a:rPr kumimoji="1" lang="ja-JP" altLang="en-US" dirty="0" smtClean="0"/>
              <a:t>例題作成</a:t>
            </a:r>
            <a:endParaRPr kumimoji="1" lang="en-US" altLang="ja-JP" dirty="0" smtClean="0"/>
          </a:p>
          <a:p>
            <a:r>
              <a:rPr kumimoji="1" lang="ja-JP" altLang="en-US" dirty="0" smtClean="0"/>
              <a:t>組み合わせ検討</a:t>
            </a:r>
            <a:endParaRPr kumimoji="1" lang="en-US" altLang="ja-JP" dirty="0" smtClean="0"/>
          </a:p>
        </p:txBody>
      </p:sp>
      <p:sp>
        <p:nvSpPr>
          <p:cNvPr id="13" name="フローチャート : 和接合 12"/>
          <p:cNvSpPr/>
          <p:nvPr/>
        </p:nvSpPr>
        <p:spPr bwMode="auto">
          <a:xfrm>
            <a:off x="3980528" y="2095500"/>
            <a:ext cx="533400" cy="533400"/>
          </a:xfrm>
          <a:prstGeom prst="flowChartSummingJunc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テキスト ボックス 13"/>
          <p:cNvSpPr txBox="1"/>
          <p:nvPr/>
        </p:nvSpPr>
        <p:spPr>
          <a:xfrm>
            <a:off x="4537303" y="2505075"/>
            <a:ext cx="1749197" cy="646331"/>
          </a:xfrm>
          <a:prstGeom prst="rect">
            <a:avLst/>
          </a:prstGeom>
          <a:noFill/>
        </p:spPr>
        <p:txBody>
          <a:bodyPr wrap="none" rtlCol="0">
            <a:spAutoFit/>
          </a:bodyPr>
          <a:lstStyle/>
          <a:p>
            <a:r>
              <a:rPr lang="ja-JP" altLang="en-US" dirty="0" smtClean="0"/>
              <a:t>使用用途確認</a:t>
            </a:r>
            <a:endParaRPr lang="en-US" altLang="ja-JP" dirty="0" smtClean="0"/>
          </a:p>
          <a:p>
            <a:r>
              <a:rPr kumimoji="1" lang="en-US" altLang="ja-JP" dirty="0" smtClean="0"/>
              <a:t>MW</a:t>
            </a:r>
            <a:r>
              <a:rPr kumimoji="1" lang="ja-JP" altLang="en-US" dirty="0" smtClean="0"/>
              <a:t>質問状作成</a:t>
            </a:r>
            <a:endParaRPr kumimoji="1" lang="en-US" altLang="ja-JP" dirty="0" smtClean="0"/>
          </a:p>
        </p:txBody>
      </p:sp>
      <p:sp>
        <p:nvSpPr>
          <p:cNvPr id="15" name="フローチャート : 和接合 14"/>
          <p:cNvSpPr/>
          <p:nvPr/>
        </p:nvSpPr>
        <p:spPr bwMode="auto">
          <a:xfrm>
            <a:off x="6286500" y="1971675"/>
            <a:ext cx="533400" cy="533400"/>
          </a:xfrm>
          <a:prstGeom prst="flowChartSummingJunc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6" name="テキスト ボックス 15"/>
          <p:cNvSpPr txBox="1"/>
          <p:nvPr/>
        </p:nvSpPr>
        <p:spPr>
          <a:xfrm>
            <a:off x="7090031" y="2549009"/>
            <a:ext cx="1253869" cy="369332"/>
          </a:xfrm>
          <a:prstGeom prst="rect">
            <a:avLst/>
          </a:prstGeom>
          <a:noFill/>
        </p:spPr>
        <p:txBody>
          <a:bodyPr wrap="none" rtlCol="0">
            <a:spAutoFit/>
          </a:bodyPr>
          <a:lstStyle/>
          <a:p>
            <a:r>
              <a:rPr kumimoji="1" lang="ja-JP" altLang="en-US" dirty="0" smtClean="0"/>
              <a:t>回答まとめ</a:t>
            </a:r>
            <a:endParaRPr kumimoji="1" lang="en-US" altLang="ja-JP" dirty="0" smtClean="0"/>
          </a:p>
        </p:txBody>
      </p:sp>
      <p:sp>
        <p:nvSpPr>
          <p:cNvPr id="17" name="テキスト ボックス 16"/>
          <p:cNvSpPr txBox="1"/>
          <p:nvPr/>
        </p:nvSpPr>
        <p:spPr>
          <a:xfrm>
            <a:off x="609600" y="948809"/>
            <a:ext cx="671979" cy="369332"/>
          </a:xfrm>
          <a:prstGeom prst="rect">
            <a:avLst/>
          </a:prstGeom>
          <a:noFill/>
        </p:spPr>
        <p:txBody>
          <a:bodyPr wrap="none" rtlCol="0">
            <a:spAutoFit/>
          </a:bodyPr>
          <a:lstStyle/>
          <a:p>
            <a:r>
              <a:rPr kumimoji="1" lang="en-US" altLang="ja-JP" dirty="0" smtClean="0"/>
              <a:t>10</a:t>
            </a:r>
            <a:r>
              <a:rPr kumimoji="1" lang="ja-JP" altLang="en-US" dirty="0" smtClean="0"/>
              <a:t>月</a:t>
            </a:r>
            <a:endParaRPr kumimoji="1" lang="en-US" altLang="ja-JP" dirty="0" smtClean="0"/>
          </a:p>
        </p:txBody>
      </p:sp>
      <p:sp>
        <p:nvSpPr>
          <p:cNvPr id="18" name="テキスト ボックス 17"/>
          <p:cNvSpPr txBox="1"/>
          <p:nvPr/>
        </p:nvSpPr>
        <p:spPr>
          <a:xfrm>
            <a:off x="4537303" y="948809"/>
            <a:ext cx="572593" cy="369332"/>
          </a:xfrm>
          <a:prstGeom prst="rect">
            <a:avLst/>
          </a:prstGeom>
          <a:noFill/>
        </p:spPr>
        <p:txBody>
          <a:bodyPr wrap="none" rtlCol="0">
            <a:spAutoFit/>
          </a:bodyPr>
          <a:lstStyle/>
          <a:p>
            <a:r>
              <a:rPr kumimoji="1" lang="ja-JP" altLang="en-US" dirty="0" smtClean="0"/>
              <a:t>４月</a:t>
            </a:r>
            <a:endParaRPr kumimoji="1" lang="en-US" altLang="ja-JP" dirty="0" smtClean="0"/>
          </a:p>
        </p:txBody>
      </p:sp>
      <p:cxnSp>
        <p:nvCxnSpPr>
          <p:cNvPr id="20" name="直線矢印コネクタ 19"/>
          <p:cNvCxnSpPr/>
          <p:nvPr/>
        </p:nvCxnSpPr>
        <p:spPr bwMode="auto">
          <a:xfrm>
            <a:off x="1104900" y="2914650"/>
            <a:ext cx="1028700" cy="0"/>
          </a:xfrm>
          <a:prstGeom prst="straightConnector1">
            <a:avLst/>
          </a:prstGeom>
          <a:ln w="38100">
            <a:headEnd type="arrow"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24" name="直線矢印コネクタ 23"/>
          <p:cNvCxnSpPr/>
          <p:nvPr/>
        </p:nvCxnSpPr>
        <p:spPr bwMode="auto">
          <a:xfrm flipV="1">
            <a:off x="2057400" y="3343275"/>
            <a:ext cx="2324100" cy="23515"/>
          </a:xfrm>
          <a:prstGeom prst="straightConnector1">
            <a:avLst/>
          </a:prstGeom>
          <a:ln w="38100">
            <a:headEnd type="arrow"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25" name="直線矢印コネクタ 24"/>
          <p:cNvCxnSpPr/>
          <p:nvPr/>
        </p:nvCxnSpPr>
        <p:spPr bwMode="auto">
          <a:xfrm>
            <a:off x="4648200" y="2263259"/>
            <a:ext cx="1638300" cy="0"/>
          </a:xfrm>
          <a:prstGeom prst="straightConnector1">
            <a:avLst/>
          </a:prstGeom>
          <a:ln w="38100">
            <a:headEnd type="arrow"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26" name="直線矢印コネクタ 25"/>
          <p:cNvCxnSpPr/>
          <p:nvPr/>
        </p:nvCxnSpPr>
        <p:spPr bwMode="auto">
          <a:xfrm>
            <a:off x="6705600" y="2238375"/>
            <a:ext cx="1638300" cy="0"/>
          </a:xfrm>
          <a:prstGeom prst="straightConnector1">
            <a:avLst/>
          </a:prstGeom>
          <a:ln w="38100">
            <a:headEnd type="arrow" w="med" len="med"/>
            <a:tailEnd type="arrow" w="med" len="med"/>
          </a:ln>
        </p:spPr>
        <p:style>
          <a:lnRef idx="2">
            <a:schemeClr val="accent4"/>
          </a:lnRef>
          <a:fillRef idx="0">
            <a:schemeClr val="accent4"/>
          </a:fillRef>
          <a:effectRef idx="1">
            <a:schemeClr val="accent4"/>
          </a:effectRef>
          <a:fontRef idx="minor">
            <a:schemeClr val="tx1"/>
          </a:fontRef>
        </p:style>
      </p:cxnSp>
      <p:sp>
        <p:nvSpPr>
          <p:cNvPr id="27" name="テキスト ボックス 26"/>
          <p:cNvSpPr txBox="1"/>
          <p:nvPr/>
        </p:nvSpPr>
        <p:spPr>
          <a:xfrm>
            <a:off x="7786221" y="838200"/>
            <a:ext cx="543739" cy="369332"/>
          </a:xfrm>
          <a:prstGeom prst="rect">
            <a:avLst/>
          </a:prstGeom>
          <a:noFill/>
        </p:spPr>
        <p:txBody>
          <a:bodyPr wrap="none" rtlCol="0">
            <a:spAutoFit/>
          </a:bodyPr>
          <a:lstStyle/>
          <a:p>
            <a:r>
              <a:rPr kumimoji="1" lang="en-US" altLang="ja-JP" dirty="0" smtClean="0"/>
              <a:t>9</a:t>
            </a:r>
            <a:r>
              <a:rPr kumimoji="1" lang="ja-JP" altLang="en-US" dirty="0" smtClean="0"/>
              <a:t>月</a:t>
            </a:r>
            <a:endParaRPr kumimoji="1" lang="en-US" altLang="ja-JP" dirty="0" smtClean="0"/>
          </a:p>
        </p:txBody>
      </p:sp>
      <p:sp>
        <p:nvSpPr>
          <p:cNvPr id="3" name="テキスト ボックス 2"/>
          <p:cNvSpPr txBox="1"/>
          <p:nvPr/>
        </p:nvSpPr>
        <p:spPr>
          <a:xfrm>
            <a:off x="974164" y="3800475"/>
            <a:ext cx="7465505" cy="1323439"/>
          </a:xfrm>
          <a:prstGeom prst="rect">
            <a:avLst/>
          </a:prstGeom>
          <a:noFill/>
        </p:spPr>
        <p:txBody>
          <a:bodyPr wrap="none" rtlCol="0">
            <a:spAutoFit/>
          </a:bodyPr>
          <a:lstStyle/>
          <a:p>
            <a:r>
              <a:rPr kumimoji="1" lang="ja-JP" altLang="en-US" sz="2000" dirty="0" smtClean="0"/>
              <a:t>成果物は、ルールに落とし込める物はガイドライン</a:t>
            </a:r>
            <a:r>
              <a:rPr kumimoji="1" lang="en-US" altLang="ja-JP" sz="2000" dirty="0" err="1" smtClean="0"/>
              <a:t>WG</a:t>
            </a:r>
            <a:r>
              <a:rPr kumimoji="1" lang="ja-JP" altLang="en-US" sz="2000" dirty="0" err="1" smtClean="0"/>
              <a:t>に提</a:t>
            </a:r>
            <a:r>
              <a:rPr kumimoji="1" lang="ja-JP" altLang="en-US" sz="2000" dirty="0" smtClean="0"/>
              <a:t>供するが</a:t>
            </a:r>
            <a:endParaRPr kumimoji="1" lang="en-US" altLang="ja-JP" sz="2000" dirty="0" smtClean="0"/>
          </a:p>
          <a:p>
            <a:r>
              <a:rPr lang="ja-JP" altLang="en-US" sz="2000" dirty="0"/>
              <a:t>事前検討</a:t>
            </a:r>
            <a:r>
              <a:rPr lang="ja-JP" altLang="en-US" sz="2000" dirty="0" smtClean="0"/>
              <a:t>のモデルやノウハウは</a:t>
            </a:r>
            <a:r>
              <a:rPr lang="en-US" altLang="ja-JP" sz="2000" dirty="0" err="1" smtClean="0"/>
              <a:t>WS</a:t>
            </a:r>
            <a:r>
              <a:rPr lang="ja-JP" altLang="en-US" sz="2000" dirty="0" smtClean="0"/>
              <a:t>内に閉じる可能性</a:t>
            </a:r>
            <a:r>
              <a:rPr lang="ja-JP" altLang="en-US" sz="2000" dirty="0"/>
              <a:t>がある</a:t>
            </a:r>
            <a:r>
              <a:rPr lang="ja-JP" altLang="en-US" sz="2000" dirty="0" smtClean="0"/>
              <a:t>。</a:t>
            </a:r>
            <a:endParaRPr lang="en-US" altLang="ja-JP" sz="2000" dirty="0" smtClean="0"/>
          </a:p>
          <a:p>
            <a:r>
              <a:rPr kumimoji="1" lang="ja-JP" altLang="en-US" sz="2000" dirty="0" smtClean="0"/>
              <a:t>ぜひ、参加して手を動かすことで自分のスキルアップし、</a:t>
            </a:r>
            <a:endParaRPr kumimoji="1" lang="en-US" altLang="ja-JP" sz="2000" dirty="0" smtClean="0"/>
          </a:p>
          <a:p>
            <a:r>
              <a:rPr kumimoji="1" lang="en-US" altLang="ja-JP" sz="2000" dirty="0" err="1" smtClean="0"/>
              <a:t>WS</a:t>
            </a:r>
            <a:r>
              <a:rPr kumimoji="1" lang="ja-JP" altLang="en-US" sz="2000" dirty="0" smtClean="0"/>
              <a:t>内で作った</a:t>
            </a:r>
            <a:r>
              <a:rPr lang="ja-JP" altLang="en-US" sz="2000" dirty="0" smtClean="0"/>
              <a:t>ノウハウも持ち帰って欲しい。</a:t>
            </a:r>
            <a:endParaRPr kumimoji="1" lang="ja-JP" altLang="en-US" sz="2000" dirty="0"/>
          </a:p>
        </p:txBody>
      </p:sp>
      <p:sp>
        <p:nvSpPr>
          <p:cNvPr id="4" name="テキスト ボックス 3"/>
          <p:cNvSpPr txBox="1"/>
          <p:nvPr/>
        </p:nvSpPr>
        <p:spPr>
          <a:xfrm>
            <a:off x="583952" y="5373469"/>
            <a:ext cx="5270995" cy="646331"/>
          </a:xfrm>
          <a:prstGeom prst="rect">
            <a:avLst/>
          </a:prstGeom>
          <a:noFill/>
        </p:spPr>
        <p:txBody>
          <a:bodyPr wrap="none" rtlCol="0">
            <a:spAutoFit/>
          </a:bodyPr>
          <a:lstStyle/>
          <a:p>
            <a:r>
              <a:rPr lang="ja-JP" altLang="en-US" dirty="0">
                <a:solidFill>
                  <a:srgbClr val="FF0000"/>
                </a:solidFill>
              </a:rPr>
              <a:t>開催</a:t>
            </a:r>
            <a:r>
              <a:rPr lang="ja-JP" altLang="en-US" dirty="0" smtClean="0">
                <a:solidFill>
                  <a:srgbClr val="FF0000"/>
                </a:solidFill>
              </a:rPr>
              <a:t>頻度　</a:t>
            </a:r>
            <a:r>
              <a:rPr lang="en-US" altLang="ja-JP" dirty="0" smtClean="0">
                <a:solidFill>
                  <a:srgbClr val="FF0000"/>
                </a:solidFill>
              </a:rPr>
              <a:t>0.5~1/</a:t>
            </a:r>
            <a:r>
              <a:rPr lang="ja-JP" altLang="en-US" dirty="0" smtClean="0">
                <a:solidFill>
                  <a:srgbClr val="FF0000"/>
                </a:solidFill>
              </a:rPr>
              <a:t>月</a:t>
            </a:r>
            <a:endParaRPr lang="en-US" altLang="ja-JP" dirty="0" smtClean="0">
              <a:solidFill>
                <a:srgbClr val="FF0000"/>
              </a:solidFill>
            </a:endParaRPr>
          </a:p>
          <a:p>
            <a:r>
              <a:rPr kumimoji="1" lang="ja-JP" altLang="en-US" dirty="0">
                <a:solidFill>
                  <a:srgbClr val="FF0000"/>
                </a:solidFill>
              </a:rPr>
              <a:t>開催</a:t>
            </a:r>
            <a:r>
              <a:rPr kumimoji="1" lang="ja-JP" altLang="en-US" dirty="0" smtClean="0">
                <a:solidFill>
                  <a:srgbClr val="FF0000"/>
                </a:solidFill>
              </a:rPr>
              <a:t>場所　メンバー構成によるが東京もしくは名古屋</a:t>
            </a:r>
            <a:endParaRPr kumimoji="1" lang="ja-JP" altLang="en-US" dirty="0">
              <a:solidFill>
                <a:srgbClr val="FF0000"/>
              </a:solidFill>
            </a:endParaRPr>
          </a:p>
        </p:txBody>
      </p:sp>
      <p:sp>
        <p:nvSpPr>
          <p:cNvPr id="6" name="テキスト ボックス 5"/>
          <p:cNvSpPr txBox="1"/>
          <p:nvPr/>
        </p:nvSpPr>
        <p:spPr>
          <a:xfrm>
            <a:off x="1559732" y="5123914"/>
            <a:ext cx="6146234" cy="830997"/>
          </a:xfrm>
          <a:prstGeom prst="rect">
            <a:avLst/>
          </a:prstGeom>
          <a:noFill/>
        </p:spPr>
        <p:txBody>
          <a:bodyPr wrap="none" rtlCol="0">
            <a:spAutoFit/>
          </a:bodyPr>
          <a:lstStyle/>
          <a:p>
            <a:r>
              <a:rPr lang="ja-JP" altLang="en-US" sz="4800" dirty="0"/>
              <a:t>後</a:t>
            </a:r>
            <a:r>
              <a:rPr lang="ja-JP" altLang="en-US" sz="4800" dirty="0" smtClean="0"/>
              <a:t>ほど話し合いましょう</a:t>
            </a:r>
            <a:endParaRPr kumimoji="1" lang="ja-JP" altLang="en-US" sz="4800" dirty="0"/>
          </a:p>
        </p:txBody>
      </p:sp>
    </p:spTree>
    <p:extLst>
      <p:ext uri="{BB962C8B-B14F-4D97-AF65-F5344CB8AC3E}">
        <p14:creationId xmlns:p14="http://schemas.microsoft.com/office/powerpoint/2010/main" val="3276932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endParaRPr kumimoji="1" lang="ja-JP" altLang="en-US"/>
          </a:p>
        </p:txBody>
      </p:sp>
      <p:sp>
        <p:nvSpPr>
          <p:cNvPr id="3" name="タイトル 2"/>
          <p:cNvSpPr>
            <a:spLocks noGrp="1"/>
          </p:cNvSpPr>
          <p:nvPr>
            <p:ph type="ctrTitle"/>
          </p:nvPr>
        </p:nvSpPr>
        <p:spPr/>
        <p:txBody>
          <a:bodyPr/>
          <a:lstStyle/>
          <a:p>
            <a:r>
              <a:rPr kumimoji="1" lang="en-US" altLang="ja-JP" dirty="0" smtClean="0"/>
              <a:t>AW</a:t>
            </a:r>
            <a:r>
              <a:rPr kumimoji="1" lang="ja-JP" altLang="en-US" dirty="0" smtClean="0"/>
              <a:t>宿題</a:t>
            </a:r>
            <a:endParaRPr kumimoji="1" lang="ja-JP" altLang="en-US" dirty="0"/>
          </a:p>
        </p:txBody>
      </p:sp>
    </p:spTree>
    <p:extLst>
      <p:ext uri="{BB962C8B-B14F-4D97-AF65-F5344CB8AC3E}">
        <p14:creationId xmlns:p14="http://schemas.microsoft.com/office/powerpoint/2010/main" val="651992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調査したほうが良いと考える内容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希望としては</a:t>
            </a:r>
            <a:r>
              <a:rPr kumimoji="1" lang="en-US" altLang="ja-JP" dirty="0" smtClean="0"/>
              <a:t>3</a:t>
            </a:r>
            <a:r>
              <a:rPr kumimoji="1" lang="ja-JP" altLang="en-US" dirty="0" smtClean="0"/>
              <a:t>種類に分かれる</a:t>
            </a:r>
            <a:endParaRPr kumimoji="1" lang="en-US" altLang="ja-JP" dirty="0" smtClean="0"/>
          </a:p>
          <a:p>
            <a:pPr marL="457200" indent="-457200">
              <a:buFont typeface="+mj-lt"/>
              <a:buAutoNum type="arabicPeriod"/>
            </a:pPr>
            <a:r>
              <a:rPr kumimoji="1" lang="ja-JP" altLang="en-US" dirty="0" smtClean="0"/>
              <a:t>追加されたブロック</a:t>
            </a:r>
            <a:endParaRPr kumimoji="1" lang="en-US" altLang="ja-JP" dirty="0" smtClean="0"/>
          </a:p>
          <a:p>
            <a:pPr marL="457200" indent="-457200">
              <a:buFont typeface="+mj-lt"/>
              <a:buAutoNum type="arabicPeriod"/>
            </a:pPr>
            <a:r>
              <a:rPr kumimoji="1" lang="ja-JP" altLang="en-US" dirty="0"/>
              <a:t>追加</a:t>
            </a:r>
            <a:r>
              <a:rPr kumimoji="1" lang="ja-JP" altLang="en-US" dirty="0" smtClean="0"/>
              <a:t>された（前からを含む）コード生成の技術</a:t>
            </a:r>
            <a:endParaRPr kumimoji="1" lang="en-US" altLang="ja-JP" dirty="0" smtClean="0"/>
          </a:p>
          <a:p>
            <a:pPr marL="457200" indent="-457200">
              <a:buFont typeface="+mj-lt"/>
              <a:buAutoNum type="arabicPeriod"/>
            </a:pPr>
            <a:r>
              <a:rPr kumimoji="1" lang="en-US" altLang="ja-JP" dirty="0" smtClean="0"/>
              <a:t>GUI</a:t>
            </a:r>
            <a:r>
              <a:rPr kumimoji="1" lang="ja-JP" altLang="en-US" dirty="0" smtClean="0"/>
              <a:t>を含む操作系</a:t>
            </a:r>
            <a:endParaRPr kumimoji="1" lang="en-US" altLang="ja-JP" dirty="0" smtClean="0"/>
          </a:p>
          <a:p>
            <a:endParaRPr kumimoji="1" lang="en-US" altLang="ja-JP" dirty="0" smtClean="0"/>
          </a:p>
          <a:p>
            <a:pPr marL="0" indent="0">
              <a:buNone/>
            </a:pPr>
            <a:r>
              <a:rPr kumimoji="1" lang="ja-JP" altLang="en-US" dirty="0" smtClean="0"/>
              <a:t>さらに、複合された内容</a:t>
            </a:r>
            <a:endParaRPr kumimoji="1" lang="en-US" altLang="ja-JP" dirty="0"/>
          </a:p>
          <a:p>
            <a:pPr marL="457200" lvl="1" indent="-457200">
              <a:buFont typeface="+mj-lt"/>
              <a:buAutoNum type="arabicPeriod" startAt="4"/>
            </a:pPr>
            <a:r>
              <a:rPr lang="ja-JP" altLang="en-US" sz="2400" dirty="0" smtClean="0">
                <a:cs typeface="+mn-cs"/>
              </a:rPr>
              <a:t>構造</a:t>
            </a:r>
            <a:r>
              <a:rPr lang="ja-JP" altLang="en-US" sz="2400" dirty="0">
                <a:cs typeface="+mn-cs"/>
              </a:rPr>
              <a:t>やプロセスに依存する</a:t>
            </a:r>
            <a:r>
              <a:rPr lang="ja-JP" altLang="en-US" sz="2400" dirty="0" smtClean="0">
                <a:cs typeface="+mn-cs"/>
              </a:rPr>
              <a:t>内容（１、２、３の複合）</a:t>
            </a:r>
            <a:endParaRPr lang="en-US" altLang="ja-JP" sz="2400" dirty="0">
              <a:cs typeface="+mn-cs"/>
            </a:endParaRPr>
          </a:p>
          <a:p>
            <a:pPr marL="0" indent="0">
              <a:buNone/>
            </a:pPr>
            <a:r>
              <a:rPr kumimoji="1" lang="ja-JP" altLang="en-US" dirty="0" smtClean="0"/>
              <a:t>例えば</a:t>
            </a:r>
            <a:r>
              <a:rPr kumimoji="1" lang="en-US" altLang="ja-JP" dirty="0" smtClean="0"/>
              <a:t>AUTOSAR</a:t>
            </a:r>
            <a:r>
              <a:rPr kumimoji="1" lang="ja-JP" altLang="en-US" dirty="0" smtClean="0"/>
              <a:t>の使い方など</a:t>
            </a: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3931067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調査希望の項目</a:t>
            </a:r>
            <a:endParaRPr kumimoji="1" lang="ja-JP" altLang="en-US" dirty="0"/>
          </a:p>
        </p:txBody>
      </p:sp>
      <p:sp>
        <p:nvSpPr>
          <p:cNvPr id="3" name="コンテンツ プレースホルダー 2"/>
          <p:cNvSpPr>
            <a:spLocks noGrp="1"/>
          </p:cNvSpPr>
          <p:nvPr>
            <p:ph idx="1"/>
          </p:nvPr>
        </p:nvSpPr>
        <p:spPr>
          <a:xfrm>
            <a:off x="590550" y="914400"/>
            <a:ext cx="8229600" cy="5943600"/>
          </a:xfrm>
        </p:spPr>
        <p:txBody>
          <a:bodyPr/>
          <a:lstStyle/>
          <a:p>
            <a:pPr marL="0" indent="0">
              <a:buNone/>
            </a:pPr>
            <a:r>
              <a:rPr kumimoji="1" lang="ja-JP" altLang="en-US" dirty="0"/>
              <a:t>新しい</a:t>
            </a:r>
            <a:r>
              <a:rPr kumimoji="1" lang="ja-JP" altLang="en-US" dirty="0" smtClean="0"/>
              <a:t>ブロック</a:t>
            </a:r>
            <a:endParaRPr kumimoji="1" lang="en-US" altLang="ja-JP" dirty="0" smtClean="0"/>
          </a:p>
          <a:p>
            <a:r>
              <a:rPr kumimoji="1" lang="ja-JP" altLang="en-US" dirty="0" smtClean="0"/>
              <a:t>サブシステムリファレンス</a:t>
            </a:r>
            <a:endParaRPr kumimoji="1" lang="en-US" altLang="ja-JP" dirty="0" smtClean="0"/>
          </a:p>
          <a:p>
            <a:r>
              <a:rPr kumimoji="1" lang="ja-JP" altLang="en-US" dirty="0" smtClean="0"/>
              <a:t>モデルリファレンス</a:t>
            </a:r>
            <a:endParaRPr kumimoji="1" lang="en-US" altLang="ja-JP" dirty="0" smtClean="0"/>
          </a:p>
          <a:p>
            <a:pPr marL="0" indent="0">
              <a:buNone/>
            </a:pPr>
            <a:r>
              <a:rPr kumimoji="1" lang="en-US" altLang="ja-JP" dirty="0"/>
              <a:t>	</a:t>
            </a:r>
            <a:r>
              <a:rPr kumimoji="1" lang="ja-JP" altLang="en-US" dirty="0" smtClean="0"/>
              <a:t>昔からあるが、改めて使い方をまとめる</a:t>
            </a:r>
            <a:endParaRPr kumimoji="1" lang="en-US" altLang="ja-JP" dirty="0" smtClean="0"/>
          </a:p>
          <a:p>
            <a:r>
              <a:rPr lang="en-US" altLang="ja-JP" dirty="0" smtClean="0"/>
              <a:t>Initialize,</a:t>
            </a:r>
            <a:r>
              <a:rPr lang="en-US" altLang="ja-JP" dirty="0"/>
              <a:t> </a:t>
            </a:r>
            <a:r>
              <a:rPr lang="en-US" altLang="ja-JP" dirty="0" smtClean="0"/>
              <a:t>Reset</a:t>
            </a:r>
            <a:r>
              <a:rPr lang="ja-JP" altLang="en-US" dirty="0"/>
              <a:t>と</a:t>
            </a:r>
            <a:r>
              <a:rPr kumimoji="1" lang="ja-JP" altLang="en-US" dirty="0" smtClean="0"/>
              <a:t> </a:t>
            </a:r>
            <a:r>
              <a:rPr kumimoji="1" lang="en-US" altLang="ja-JP" dirty="0" smtClean="0"/>
              <a:t>State</a:t>
            </a:r>
            <a:r>
              <a:rPr kumimoji="1" lang="ja-JP" altLang="en-US" dirty="0" smtClean="0"/>
              <a:t> </a:t>
            </a:r>
            <a:r>
              <a:rPr kumimoji="1" lang="en-US" altLang="ja-JP" dirty="0" smtClean="0"/>
              <a:t>Write</a:t>
            </a:r>
            <a:r>
              <a:rPr kumimoji="1" lang="ja-JP" altLang="en-US" dirty="0" smtClean="0"/>
              <a:t>など</a:t>
            </a:r>
            <a:endParaRPr kumimoji="1" lang="en-US" altLang="ja-JP" dirty="0" smtClean="0"/>
          </a:p>
          <a:p>
            <a:r>
              <a:rPr kumimoji="1" lang="en-US" altLang="ja-JP" dirty="0" smtClean="0"/>
              <a:t>Signal</a:t>
            </a:r>
            <a:r>
              <a:rPr kumimoji="1" lang="ja-JP" altLang="en-US" dirty="0" smtClean="0"/>
              <a:t> </a:t>
            </a:r>
            <a:r>
              <a:rPr kumimoji="1" lang="en-US" altLang="ja-JP" dirty="0" smtClean="0"/>
              <a:t>Editor(</a:t>
            </a:r>
            <a:r>
              <a:rPr kumimoji="1" lang="en-US" altLang="ja-JP" dirty="0" err="1" smtClean="0"/>
              <a:t>Singal</a:t>
            </a:r>
            <a:r>
              <a:rPr kumimoji="1" lang="ja-JP" altLang="en-US" dirty="0" smtClean="0"/>
              <a:t> </a:t>
            </a:r>
            <a:r>
              <a:rPr kumimoji="1" lang="en-US" altLang="ja-JP" dirty="0" smtClean="0"/>
              <a:t>Builder</a:t>
            </a:r>
            <a:r>
              <a:rPr kumimoji="1" lang="ja-JP" altLang="en-US" dirty="0" smtClean="0"/>
              <a:t>の新しい物）</a:t>
            </a:r>
            <a:endParaRPr kumimoji="1" lang="en-US" altLang="ja-JP" dirty="0" smtClean="0"/>
          </a:p>
          <a:p>
            <a:pPr marL="0" indent="0">
              <a:buNone/>
            </a:pPr>
            <a:r>
              <a:rPr kumimoji="1" lang="ja-JP" altLang="en-US" dirty="0" smtClean="0"/>
              <a:t>群で新しい物</a:t>
            </a:r>
            <a:endParaRPr kumimoji="1" lang="en-US" altLang="ja-JP" dirty="0" smtClean="0"/>
          </a:p>
          <a:p>
            <a:r>
              <a:rPr kumimoji="1" lang="en-US" altLang="ja-JP" dirty="0" err="1" smtClean="0"/>
              <a:t>Messages&amp;Events,Dashboard,String</a:t>
            </a:r>
            <a:endParaRPr kumimoji="1" lang="en-US" altLang="ja-JP" dirty="0" smtClean="0"/>
          </a:p>
          <a:p>
            <a:pPr marL="0" indent="0">
              <a:buNone/>
            </a:pPr>
            <a:r>
              <a:rPr kumimoji="1" lang="ja-JP" altLang="en-US" dirty="0" smtClean="0"/>
              <a:t>少し古いけど知られてないブロック群</a:t>
            </a:r>
            <a:endParaRPr kumimoji="1" lang="en-US" altLang="ja-JP" dirty="0" smtClean="0"/>
          </a:p>
          <a:p>
            <a:r>
              <a:rPr kumimoji="1" lang="en-US" altLang="ja-JP" dirty="0" err="1" smtClean="0"/>
              <a:t>SimulinkCoder</a:t>
            </a:r>
            <a:endParaRPr kumimoji="1" lang="en-US" altLang="ja-JP" dirty="0" smtClean="0"/>
          </a:p>
          <a:p>
            <a:r>
              <a:rPr kumimoji="1" lang="en-US" altLang="ja-JP" dirty="0" err="1" smtClean="0"/>
              <a:t>EmbedderCoder</a:t>
            </a:r>
            <a:endParaRPr kumimoji="1" lang="en-US" altLang="ja-JP" dirty="0" smtClean="0"/>
          </a:p>
        </p:txBody>
      </p:sp>
      <p:sp>
        <p:nvSpPr>
          <p:cNvPr id="4" name="テキスト ボックス 3"/>
          <p:cNvSpPr txBox="1"/>
          <p:nvPr/>
        </p:nvSpPr>
        <p:spPr>
          <a:xfrm>
            <a:off x="698500" y="5755213"/>
            <a:ext cx="7917552" cy="400110"/>
          </a:xfrm>
          <a:prstGeom prst="rect">
            <a:avLst/>
          </a:prstGeom>
          <a:noFill/>
        </p:spPr>
        <p:txBody>
          <a:bodyPr wrap="none" rtlCol="0">
            <a:spAutoFit/>
          </a:bodyPr>
          <a:lstStyle/>
          <a:p>
            <a:r>
              <a:rPr kumimoji="1" lang="ja-JP" altLang="en-US" sz="2000" dirty="0" smtClean="0"/>
              <a:t>ターゲットリンクに存在しないブロックがすべて対象となるのかもしれない</a:t>
            </a:r>
            <a:endParaRPr kumimoji="1" lang="ja-JP" altLang="en-US" sz="2000" dirty="0"/>
          </a:p>
        </p:txBody>
      </p:sp>
    </p:spTree>
    <p:extLst>
      <p:ext uri="{BB962C8B-B14F-4D97-AF65-F5344CB8AC3E}">
        <p14:creationId xmlns:p14="http://schemas.microsoft.com/office/powerpoint/2010/main" val="4102420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新規ブロック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詳細に調べると</a:t>
            </a:r>
            <a:endParaRPr kumimoji="1" lang="en-US" altLang="ja-JP" dirty="0" smtClean="0"/>
          </a:p>
          <a:p>
            <a:pPr marL="0" indent="0">
              <a:buNone/>
            </a:pPr>
            <a:r>
              <a:rPr kumimoji="1" lang="ja-JP" altLang="en-US" dirty="0"/>
              <a:t>非常</a:t>
            </a:r>
            <a:r>
              <a:rPr kumimoji="1" lang="ja-JP" altLang="en-US" dirty="0" smtClean="0"/>
              <a:t>に多い。</a:t>
            </a:r>
            <a:endParaRPr kumimoji="1" lang="en-US" altLang="ja-JP" dirty="0" smtClean="0"/>
          </a:p>
          <a:p>
            <a:pPr marL="0" indent="0">
              <a:buNone/>
            </a:pPr>
            <a:endParaRPr kumimoji="1"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761184"/>
            <a:ext cx="4348162" cy="6060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正方形/長方形 3"/>
          <p:cNvSpPr/>
          <p:nvPr/>
        </p:nvSpPr>
        <p:spPr bwMode="auto">
          <a:xfrm>
            <a:off x="4419600" y="2895600"/>
            <a:ext cx="1066800" cy="228600"/>
          </a:xfrm>
          <a:prstGeom prst="rect">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6" name="正方形/長方形 5"/>
          <p:cNvSpPr/>
          <p:nvPr/>
        </p:nvSpPr>
        <p:spPr bwMode="auto">
          <a:xfrm>
            <a:off x="4385733" y="1981200"/>
            <a:ext cx="1066800" cy="228600"/>
          </a:xfrm>
          <a:prstGeom prst="rect">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正方形/長方形 6"/>
          <p:cNvSpPr/>
          <p:nvPr/>
        </p:nvSpPr>
        <p:spPr bwMode="auto">
          <a:xfrm>
            <a:off x="4368800" y="4114800"/>
            <a:ext cx="1066800" cy="228600"/>
          </a:xfrm>
          <a:prstGeom prst="rect">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正方形/長方形 7"/>
          <p:cNvSpPr/>
          <p:nvPr/>
        </p:nvSpPr>
        <p:spPr bwMode="auto">
          <a:xfrm>
            <a:off x="4191000" y="4876800"/>
            <a:ext cx="1066800" cy="228600"/>
          </a:xfrm>
          <a:prstGeom prst="rect">
            <a:avLst/>
          </a:prstGeom>
          <a:noFill/>
          <a:ln>
            <a:solidFill>
              <a:srgbClr val="FFFF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9" name="正方形/長方形 8"/>
          <p:cNvSpPr/>
          <p:nvPr/>
        </p:nvSpPr>
        <p:spPr bwMode="auto">
          <a:xfrm>
            <a:off x="4191000" y="5486400"/>
            <a:ext cx="1066800" cy="228600"/>
          </a:xfrm>
          <a:prstGeom prst="rect">
            <a:avLst/>
          </a:prstGeom>
          <a:noFill/>
          <a:ln>
            <a:solidFill>
              <a:srgbClr val="FFFF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0" name="正方形/長方形 9"/>
          <p:cNvSpPr/>
          <p:nvPr/>
        </p:nvSpPr>
        <p:spPr bwMode="auto">
          <a:xfrm>
            <a:off x="4191000" y="6096000"/>
            <a:ext cx="1066800" cy="228600"/>
          </a:xfrm>
          <a:prstGeom prst="rect">
            <a:avLst/>
          </a:prstGeom>
          <a:noFill/>
          <a:ln>
            <a:solidFill>
              <a:srgbClr val="FFFF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462838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調査希望の項目</a:t>
            </a:r>
            <a:endParaRPr kumimoji="1" lang="ja-JP" altLang="en-US" dirty="0"/>
          </a:p>
        </p:txBody>
      </p:sp>
      <p:sp>
        <p:nvSpPr>
          <p:cNvPr id="3" name="コンテンツ プレースホルダー 2"/>
          <p:cNvSpPr>
            <a:spLocks noGrp="1"/>
          </p:cNvSpPr>
          <p:nvPr>
            <p:ph idx="1"/>
          </p:nvPr>
        </p:nvSpPr>
        <p:spPr>
          <a:xfrm>
            <a:off x="590550" y="914400"/>
            <a:ext cx="8229600" cy="5943600"/>
          </a:xfrm>
        </p:spPr>
        <p:txBody>
          <a:bodyPr/>
          <a:lstStyle/>
          <a:p>
            <a:pPr marL="0" indent="0">
              <a:buNone/>
            </a:pPr>
            <a:r>
              <a:rPr kumimoji="1" lang="ja-JP" altLang="en-US" dirty="0" smtClean="0"/>
              <a:t>コード生成機能改善</a:t>
            </a:r>
            <a:endParaRPr kumimoji="1" lang="en-US" altLang="ja-JP" dirty="0" smtClean="0"/>
          </a:p>
          <a:p>
            <a:r>
              <a:rPr kumimoji="1" lang="en-US" altLang="ja-JP" dirty="0" smtClean="0"/>
              <a:t>Code</a:t>
            </a:r>
            <a:r>
              <a:rPr kumimoji="1" lang="ja-JP" altLang="en-US" dirty="0" smtClean="0"/>
              <a:t> </a:t>
            </a:r>
            <a:r>
              <a:rPr kumimoji="1" lang="en-US" altLang="ja-JP" dirty="0" smtClean="0"/>
              <a:t>Mapping</a:t>
            </a:r>
            <a:r>
              <a:rPr kumimoji="1" lang="ja-JP" altLang="en-US" dirty="0" smtClean="0"/>
              <a:t> </a:t>
            </a:r>
            <a:r>
              <a:rPr kumimoji="1" lang="en-US" altLang="ja-JP" dirty="0" smtClean="0"/>
              <a:t>Editor</a:t>
            </a:r>
          </a:p>
          <a:p>
            <a:r>
              <a:rPr kumimoji="1" lang="ja-JP" altLang="en-US" dirty="0" smtClean="0"/>
              <a:t>列挙型の使い方</a:t>
            </a:r>
            <a:endParaRPr kumimoji="1" lang="en-US" altLang="ja-JP" dirty="0" smtClean="0"/>
          </a:p>
          <a:p>
            <a:r>
              <a:rPr kumimoji="1" lang="ja-JP" altLang="en-US" dirty="0" smtClean="0"/>
              <a:t>データディショナリ　ストレージクラスの使い分け</a:t>
            </a:r>
            <a:endParaRPr kumimoji="1" lang="en-US" altLang="ja-JP" dirty="0"/>
          </a:p>
          <a:p>
            <a:pPr lvl="1"/>
            <a:r>
              <a:rPr kumimoji="1" lang="en-US" altLang="ja-JP" dirty="0" smtClean="0"/>
              <a:t>Localizable</a:t>
            </a:r>
            <a:r>
              <a:rPr kumimoji="1" lang="ja-JP" altLang="en-US" dirty="0" err="1" smtClean="0"/>
              <a:t>、</a:t>
            </a:r>
            <a:r>
              <a:rPr lang="en-US" altLang="ja-JP" dirty="0"/>
              <a:t> </a:t>
            </a:r>
            <a:r>
              <a:rPr lang="en-US" altLang="ja-JP" dirty="0" smtClean="0"/>
              <a:t>Global</a:t>
            </a:r>
            <a:r>
              <a:rPr lang="ja-JP" altLang="en-US" dirty="0" smtClean="0"/>
              <a:t>　、</a:t>
            </a:r>
            <a:r>
              <a:rPr lang="en-US" altLang="ja-JP" dirty="0" err="1" smtClean="0"/>
              <a:t>getset</a:t>
            </a:r>
            <a:r>
              <a:rPr lang="ja-JP" altLang="en-US" dirty="0" smtClean="0"/>
              <a:t>　どう使う？</a:t>
            </a:r>
            <a:endParaRPr lang="en-US" altLang="ja-JP" dirty="0" smtClean="0"/>
          </a:p>
          <a:p>
            <a:r>
              <a:rPr lang="ja-JP" altLang="en-US" dirty="0" smtClean="0"/>
              <a:t>　</a:t>
            </a:r>
            <a:r>
              <a:rPr kumimoji="1" lang="ja-JP" altLang="en-US" dirty="0"/>
              <a:t>ライブラリ関数の出力方法</a:t>
            </a:r>
            <a:endParaRPr kumimoji="1" lang="en-US" altLang="ja-JP" dirty="0"/>
          </a:p>
          <a:p>
            <a:pPr lvl="1"/>
            <a:r>
              <a:rPr lang="ja-JP" altLang="en-US" dirty="0" smtClean="0"/>
              <a:t>モデルリファレンス</a:t>
            </a:r>
            <a:r>
              <a:rPr lang="ja-JP" altLang="en-US" dirty="0"/>
              <a:t>との関係。新機能がある</a:t>
            </a:r>
            <a:r>
              <a:rPr lang="ja-JP" altLang="en-US" dirty="0" smtClean="0"/>
              <a:t>。</a:t>
            </a:r>
            <a:endParaRPr lang="en-US" altLang="ja-JP" dirty="0" smtClean="0"/>
          </a:p>
          <a:p>
            <a:r>
              <a:rPr kumimoji="1" lang="ja-JP" altLang="en-US" dirty="0" smtClean="0"/>
              <a:t>転置抑制の使い方と注意</a:t>
            </a:r>
            <a:endParaRPr kumimoji="1" lang="en-US" altLang="ja-JP" dirty="0"/>
          </a:p>
        </p:txBody>
      </p:sp>
    </p:spTree>
    <p:extLst>
      <p:ext uri="{BB962C8B-B14F-4D97-AF65-F5344CB8AC3E}">
        <p14:creationId xmlns:p14="http://schemas.microsoft.com/office/powerpoint/2010/main" val="4015215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サブシステムリファレンス</a:t>
            </a:r>
            <a:endParaRPr lang="en-US" altLang="ja-JP" dirty="0">
              <a:latin typeface="Meiryo UI" panose="020B0604030504040204" pitchFamily="50" charset="-128"/>
              <a:ea typeface="Meiryo UI" panose="020B0604030504040204" pitchFamily="50" charset="-128"/>
            </a:endParaRPr>
          </a:p>
        </p:txBody>
      </p:sp>
      <p:sp>
        <p:nvSpPr>
          <p:cNvPr id="7" name="テキスト ボックス 6"/>
          <p:cNvSpPr txBox="1"/>
          <p:nvPr/>
        </p:nvSpPr>
        <p:spPr>
          <a:xfrm>
            <a:off x="372736" y="1181100"/>
            <a:ext cx="6629400" cy="369332"/>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リリースノートの内容から</a:t>
            </a:r>
            <a:r>
              <a:rPr lang="ja-JP" altLang="en-US" dirty="0">
                <a:latin typeface="Meiryo UI" panose="020B0604030504040204" pitchFamily="50" charset="-128"/>
                <a:ea typeface="Meiryo UI" panose="020B0604030504040204" pitchFamily="50" charset="-128"/>
              </a:rPr>
              <a:t>使用</a:t>
            </a:r>
            <a:r>
              <a:rPr lang="ja-JP" altLang="en-US" dirty="0" smtClean="0">
                <a:latin typeface="Meiryo UI" panose="020B0604030504040204" pitchFamily="50" charset="-128"/>
                <a:ea typeface="Meiryo UI" panose="020B0604030504040204" pitchFamily="50" charset="-128"/>
              </a:rPr>
              <a:t>シーンを推測</a:t>
            </a:r>
            <a:endParaRPr lang="en-US" altLang="ja-JP" dirty="0" smtClean="0">
              <a:latin typeface="Meiryo UI" panose="020B0604030504040204" pitchFamily="50" charset="-128"/>
              <a:ea typeface="Meiryo UI" panose="020B0604030504040204" pitchFamily="50" charset="-128"/>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594" y="1717910"/>
            <a:ext cx="4366352" cy="4477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521465" y="2122447"/>
            <a:ext cx="1828800" cy="430887"/>
          </a:xfrm>
          <a:prstGeom prst="rect">
            <a:avLst/>
          </a:prstGeom>
          <a:solidFill>
            <a:schemeClr val="bg1">
              <a:lumMod val="85000"/>
            </a:schemeClr>
          </a:solidFill>
          <a:ln>
            <a:solidFill>
              <a:schemeClr val="bg1"/>
            </a:solidFill>
          </a:ln>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このコンポーネントは</a:t>
            </a:r>
            <a:endParaRPr kumimoji="1" lang="en-US" altLang="ja-JP" sz="1100" dirty="0" smtClean="0">
              <a:latin typeface="Meiryo UI" panose="020B0604030504040204" pitchFamily="50" charset="-128"/>
              <a:ea typeface="Meiryo UI" panose="020B0604030504040204" pitchFamily="50" charset="-128"/>
            </a:endParaRPr>
          </a:p>
          <a:p>
            <a:r>
              <a:rPr kumimoji="1" lang="ja-JP" altLang="en-US" sz="1100" dirty="0" smtClean="0">
                <a:latin typeface="Meiryo UI" panose="020B0604030504040204" pitchFamily="50" charset="-128"/>
                <a:ea typeface="Meiryo UI" panose="020B0604030504040204" pitchFamily="50" charset="-128"/>
              </a:rPr>
              <a:t>スタンドアロンな振る舞いか</a:t>
            </a:r>
            <a:endParaRPr kumimoji="1" lang="ja-JP" altLang="en-US" sz="1100" dirty="0">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1192576" y="3478158"/>
            <a:ext cx="1359665" cy="261610"/>
          </a:xfrm>
          <a:prstGeom prst="rect">
            <a:avLst/>
          </a:prstGeom>
          <a:solidFill>
            <a:schemeClr val="bg1">
              <a:lumMod val="85000"/>
            </a:schemeClr>
          </a:solidFill>
          <a:ln>
            <a:solidFill>
              <a:schemeClr val="bg1"/>
            </a:solidFill>
          </a:ln>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バージョン管理するか</a:t>
            </a:r>
            <a:endParaRPr kumimoji="1" lang="ja-JP" altLang="en-US" sz="1100" dirty="0">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1435865" y="4842352"/>
            <a:ext cx="1116376" cy="261610"/>
          </a:xfrm>
          <a:prstGeom prst="rect">
            <a:avLst/>
          </a:prstGeom>
          <a:solidFill>
            <a:schemeClr val="bg1">
              <a:lumMod val="85000"/>
            </a:schemeClr>
          </a:solidFill>
          <a:ln>
            <a:solidFill>
              <a:schemeClr val="bg1"/>
            </a:solidFill>
          </a:ln>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再利用するか</a:t>
            </a:r>
            <a:endParaRPr kumimoji="1" lang="ja-JP" altLang="en-US" sz="1100" dirty="0">
              <a:latin typeface="Meiryo UI" panose="020B0604030504040204" pitchFamily="50" charset="-128"/>
              <a:ea typeface="Meiryo UI" panose="020B0604030504040204" pitchFamily="50" charset="-128"/>
            </a:endParaRPr>
          </a:p>
        </p:txBody>
      </p:sp>
      <p:sp>
        <p:nvSpPr>
          <p:cNvPr id="10" name="テキスト ボックス 9"/>
          <p:cNvSpPr txBox="1"/>
          <p:nvPr/>
        </p:nvSpPr>
        <p:spPr>
          <a:xfrm>
            <a:off x="2895600" y="3308881"/>
            <a:ext cx="1359665" cy="600164"/>
          </a:xfrm>
          <a:prstGeom prst="rect">
            <a:avLst/>
          </a:prstGeom>
          <a:solidFill>
            <a:schemeClr val="bg1">
              <a:lumMod val="85000"/>
            </a:schemeClr>
          </a:solidFill>
          <a:ln>
            <a:solidFill>
              <a:schemeClr val="bg1"/>
            </a:solidFill>
          </a:ln>
        </p:spPr>
        <p:txBody>
          <a:bodyPr wrap="square" rtlCol="0">
            <a:spAutoFit/>
          </a:bodyPr>
          <a:lstStyle/>
          <a:p>
            <a:r>
              <a:rPr kumimoji="1" lang="en-US" altLang="ja-JP" sz="1100" dirty="0" smtClean="0">
                <a:latin typeface="Meiryo UI" panose="020B0604030504040204" pitchFamily="50" charset="-128"/>
                <a:ea typeface="Meiryo UI" panose="020B0604030504040204" pitchFamily="50" charset="-128"/>
              </a:rPr>
              <a:t>500</a:t>
            </a:r>
            <a:r>
              <a:rPr kumimoji="1" lang="ja-JP" altLang="en-US" sz="1100" dirty="0" smtClean="0">
                <a:latin typeface="Meiryo UI" panose="020B0604030504040204" pitchFamily="50" charset="-128"/>
                <a:ea typeface="Meiryo UI" panose="020B0604030504040204" pitchFamily="50" charset="-128"/>
              </a:rPr>
              <a:t>以上のブロックを有し、頻繁に変更するか</a:t>
            </a:r>
            <a:endParaRPr kumimoji="1" lang="ja-JP" altLang="en-US" sz="1100" dirty="0">
              <a:latin typeface="Meiryo UI" panose="020B0604030504040204" pitchFamily="50" charset="-128"/>
              <a:ea typeface="Meiryo UI" panose="020B0604030504040204" pitchFamily="50" charset="-128"/>
            </a:endParaRPr>
          </a:p>
        </p:txBody>
      </p:sp>
      <p:sp>
        <p:nvSpPr>
          <p:cNvPr id="11" name="テキスト ボックス 10"/>
          <p:cNvSpPr txBox="1"/>
          <p:nvPr/>
        </p:nvSpPr>
        <p:spPr>
          <a:xfrm>
            <a:off x="3007604" y="4648200"/>
            <a:ext cx="1359665" cy="600164"/>
          </a:xfrm>
          <a:prstGeom prst="rect">
            <a:avLst/>
          </a:prstGeom>
          <a:solidFill>
            <a:schemeClr val="bg1">
              <a:lumMod val="85000"/>
            </a:schemeClr>
          </a:solidFill>
          <a:ln>
            <a:solidFill>
              <a:schemeClr val="bg1"/>
            </a:solidFill>
          </a:ln>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変更頻度の少ない共通のユーティリティを使用するか</a:t>
            </a:r>
            <a:endParaRPr kumimoji="1" lang="ja-JP" altLang="en-US" sz="1100" dirty="0">
              <a:latin typeface="Meiryo UI" panose="020B0604030504040204" pitchFamily="50" charset="-128"/>
              <a:ea typeface="Meiryo UI" panose="020B0604030504040204" pitchFamily="50" charset="-128"/>
            </a:endParaRPr>
          </a:p>
        </p:txBody>
      </p:sp>
      <p:sp>
        <p:nvSpPr>
          <p:cNvPr id="5" name="正方形/長方形 4"/>
          <p:cNvSpPr/>
          <p:nvPr/>
        </p:nvSpPr>
        <p:spPr bwMode="auto">
          <a:xfrm>
            <a:off x="2895600" y="5458123"/>
            <a:ext cx="1295400" cy="787377"/>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2" name="テキスト ボックス 11"/>
          <p:cNvSpPr txBox="1"/>
          <p:nvPr/>
        </p:nvSpPr>
        <p:spPr>
          <a:xfrm>
            <a:off x="5592337" y="1353005"/>
            <a:ext cx="3429000" cy="1200329"/>
          </a:xfrm>
          <a:prstGeom prst="rect">
            <a:avLst/>
          </a:prstGeom>
          <a:noFill/>
        </p:spPr>
        <p:txBody>
          <a:bodyPr wrap="square" rtlCol="0">
            <a:spAutoFit/>
          </a:bodyPr>
          <a:lstStyle/>
          <a:p>
            <a:r>
              <a:rPr lang="ja-JP" altLang="en-US" dirty="0" smtClean="0">
                <a:effectLst/>
                <a:latin typeface="Meiryo UI" panose="020B0604030504040204" pitchFamily="50" charset="-128"/>
                <a:ea typeface="Meiryo UI" panose="020B0604030504040204" pitchFamily="50" charset="-128"/>
              </a:rPr>
              <a:t>スタンドアロンな振る舞いをせず</a:t>
            </a:r>
            <a:endParaRPr lang="en-US" altLang="ja-JP" dirty="0" smtClean="0">
              <a:effectLst/>
              <a:latin typeface="Meiryo UI" panose="020B0604030504040204" pitchFamily="50" charset="-128"/>
              <a:ea typeface="Meiryo UI" panose="020B0604030504040204" pitchFamily="50" charset="-128"/>
            </a:endParaRPr>
          </a:p>
          <a:p>
            <a:r>
              <a:rPr lang="ja-JP" altLang="en-US" dirty="0" smtClean="0">
                <a:effectLst/>
                <a:latin typeface="Meiryo UI" panose="020B0604030504040204" pitchFamily="50" charset="-128"/>
                <a:ea typeface="Meiryo UI" panose="020B0604030504040204" pitchFamily="50" charset="-128"/>
              </a:rPr>
              <a:t>バージョン管理をし</a:t>
            </a:r>
            <a:endParaRPr lang="en-US" altLang="ja-JP" dirty="0" smtClean="0">
              <a:effectLst/>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500</a:t>
            </a:r>
            <a:r>
              <a:rPr lang="ja-JP" altLang="en-US" dirty="0" smtClean="0">
                <a:latin typeface="Meiryo UI" panose="020B0604030504040204" pitchFamily="50" charset="-128"/>
                <a:ea typeface="Meiryo UI" panose="020B0604030504040204" pitchFamily="50" charset="-128"/>
              </a:rPr>
              <a:t>以下のブロック数で</a:t>
            </a:r>
            <a:endParaRPr lang="en-US" altLang="ja-JP" dirty="0" smtClean="0">
              <a:latin typeface="Meiryo UI" panose="020B0604030504040204" pitchFamily="50" charset="-128"/>
              <a:ea typeface="Meiryo UI" panose="020B0604030504040204" pitchFamily="50" charset="-128"/>
            </a:endParaRPr>
          </a:p>
          <a:p>
            <a:r>
              <a:rPr lang="ja-JP" altLang="en-US" dirty="0" smtClean="0">
                <a:effectLst/>
                <a:latin typeface="Meiryo UI" panose="020B0604030504040204" pitchFamily="50" charset="-128"/>
                <a:ea typeface="Meiryo UI" panose="020B0604030504040204" pitchFamily="50" charset="-128"/>
              </a:rPr>
              <a:t>共通のユーティリティを使用しない</a:t>
            </a:r>
            <a:endParaRPr lang="en-US" altLang="ja-JP" dirty="0">
              <a:effectLst/>
              <a:latin typeface="Meiryo UI" panose="020B0604030504040204" pitchFamily="50" charset="-128"/>
              <a:ea typeface="Meiryo UI" panose="020B0604030504040204" pitchFamily="50" charset="-128"/>
            </a:endParaRPr>
          </a:p>
        </p:txBody>
      </p:sp>
      <p:sp>
        <p:nvSpPr>
          <p:cNvPr id="14" name="テキスト ボックス 13"/>
          <p:cNvSpPr txBox="1"/>
          <p:nvPr/>
        </p:nvSpPr>
        <p:spPr>
          <a:xfrm>
            <a:off x="4982737" y="3395120"/>
            <a:ext cx="4648200" cy="2585323"/>
          </a:xfrm>
          <a:prstGeom prst="rect">
            <a:avLst/>
          </a:prstGeom>
          <a:noFill/>
        </p:spPr>
        <p:txBody>
          <a:bodyPr wrap="square" rtlCol="0">
            <a:spAutoFit/>
          </a:bodyPr>
          <a:lstStyle/>
          <a:p>
            <a:r>
              <a:rPr lang="en-US" altLang="ja-JP" dirty="0" smtClean="0">
                <a:effectLst/>
                <a:latin typeface="Meiryo UI" panose="020B0604030504040204" pitchFamily="50" charset="-128"/>
                <a:ea typeface="Meiryo UI" panose="020B0604030504040204" pitchFamily="50" charset="-128"/>
              </a:rPr>
              <a:t>【</a:t>
            </a:r>
            <a:r>
              <a:rPr lang="ja-JP" altLang="en-US" dirty="0" smtClean="0">
                <a:effectLst/>
                <a:latin typeface="Meiryo UI" panose="020B0604030504040204" pitchFamily="50" charset="-128"/>
                <a:ea typeface="Meiryo UI" panose="020B0604030504040204" pitchFamily="50" charset="-128"/>
              </a:rPr>
              <a:t>考えられる使用シーン</a:t>
            </a:r>
            <a:r>
              <a:rPr lang="en-US" altLang="ja-JP" dirty="0" smtClean="0">
                <a:effectLst/>
                <a:latin typeface="Meiryo UI" panose="020B0604030504040204" pitchFamily="50" charset="-128"/>
                <a:ea typeface="Meiryo UI" panose="020B0604030504040204" pitchFamily="50" charset="-128"/>
              </a:rPr>
              <a:t>】</a:t>
            </a:r>
          </a:p>
          <a:p>
            <a:r>
              <a:rPr lang="ja-JP" altLang="en-US" dirty="0" smtClean="0">
                <a:effectLst/>
                <a:latin typeface="Meiryo UI" panose="020B0604030504040204" pitchFamily="50" charset="-128"/>
                <a:ea typeface="Meiryo UI" panose="020B0604030504040204" pitchFamily="50" charset="-128"/>
              </a:rPr>
              <a:t>モデルが肥大化した時の分割手段の一つ</a:t>
            </a:r>
            <a:endParaRPr lang="en-US" altLang="ja-JP" dirty="0" smtClean="0">
              <a:effectLst/>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ライブラリとの違い</a:t>
            </a:r>
            <a:r>
              <a:rPr lang="en-US" altLang="ja-JP" dirty="0" smtClean="0">
                <a:latin typeface="Meiryo UI" panose="020B0604030504040204" pitchFamily="50" charset="-128"/>
                <a:ea typeface="Meiryo UI" panose="020B0604030504040204" pitchFamily="50" charset="-128"/>
              </a:rPr>
              <a:t>】</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使用範囲大規模でいろんな</a:t>
            </a:r>
            <a:r>
              <a:rPr lang="ja-JP" altLang="en-US" dirty="0" smtClean="0">
                <a:latin typeface="Meiryo UI" panose="020B0604030504040204" pitchFamily="50" charset="-128"/>
                <a:ea typeface="Meiryo UI" panose="020B0604030504040204" pitchFamily="50" charset="-128"/>
              </a:rPr>
              <a:t>ところで使う場合</a:t>
            </a:r>
            <a:r>
              <a:rPr lang="ja-JP" altLang="en-US" dirty="0">
                <a:latin typeface="Meiryo UI" panose="020B0604030504040204" pitchFamily="50" charset="-128"/>
                <a:ea typeface="Meiryo UI" panose="020B0604030504040204" pitchFamily="50" charset="-128"/>
              </a:rPr>
              <a:t>　</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設計</a:t>
            </a:r>
            <a:r>
              <a:rPr lang="ja-JP" altLang="en-US" dirty="0">
                <a:latin typeface="Meiryo UI" panose="020B0604030504040204" pitchFamily="50" charset="-128"/>
                <a:ea typeface="Meiryo UI" panose="020B0604030504040204" pitchFamily="50" charset="-128"/>
              </a:rPr>
              <a:t>変更</a:t>
            </a:r>
            <a:r>
              <a:rPr lang="ja-JP" altLang="en-US" dirty="0" smtClean="0">
                <a:latin typeface="Meiryo UI" panose="020B0604030504040204" pitchFamily="50" charset="-128"/>
                <a:ea typeface="Meiryo UI" panose="020B0604030504040204" pitchFamily="50" charset="-128"/>
              </a:rPr>
              <a:t>できないようにしたい→</a:t>
            </a:r>
            <a:r>
              <a:rPr lang="ja-JP" altLang="en-US" dirty="0">
                <a:latin typeface="Meiryo UI" panose="020B0604030504040204" pitchFamily="50" charset="-128"/>
                <a:ea typeface="Meiryo UI" panose="020B0604030504040204" pitchFamily="50" charset="-128"/>
              </a:rPr>
              <a:t>ライブラリ</a:t>
            </a:r>
            <a:endParaRPr lang="en-US" altLang="ja-JP" dirty="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モデル</a:t>
            </a:r>
            <a:r>
              <a:rPr lang="ja-JP" altLang="en-US" dirty="0">
                <a:latin typeface="Meiryo UI" panose="020B0604030504040204" pitchFamily="50" charset="-128"/>
                <a:ea typeface="Meiryo UI" panose="020B0604030504040204" pitchFamily="50" charset="-128"/>
              </a:rPr>
              <a:t>単体でコード生成したい→</a:t>
            </a:r>
            <a:r>
              <a:rPr lang="ja-JP" altLang="en-US" dirty="0" smtClean="0">
                <a:latin typeface="Meiryo UI" panose="020B0604030504040204" pitchFamily="50" charset="-128"/>
                <a:ea typeface="Meiryo UI" panose="020B0604030504040204" pitchFamily="50" charset="-128"/>
              </a:rPr>
              <a:t>リファレンス</a:t>
            </a:r>
            <a:endParaRPr lang="en-US" altLang="ja-JP" dirty="0" smtClean="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ライブラリロックがないことを使われ方</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例　</a:t>
            </a:r>
            <a:r>
              <a:rPr lang="ja-JP" altLang="en-US" dirty="0" smtClean="0">
                <a:latin typeface="Meiryo UI" panose="020B0604030504040204" pitchFamily="50" charset="-128"/>
                <a:ea typeface="Meiryo UI" panose="020B0604030504040204" pitchFamily="50" charset="-128"/>
              </a:rPr>
              <a:t>汎用な処理等</a:t>
            </a:r>
            <a:r>
              <a:rPr lang="ja-JP" altLang="en-US" dirty="0">
                <a:latin typeface="Meiryo UI" panose="020B0604030504040204" pitchFamily="50" charset="-128"/>
                <a:ea typeface="Meiryo UI" panose="020B0604030504040204" pitchFamily="50" charset="-128"/>
              </a:rPr>
              <a:t>　→ロックしておきたい</a:t>
            </a:r>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p:txBody>
      </p:sp>
      <p:sp>
        <p:nvSpPr>
          <p:cNvPr id="6" name="下矢印 5"/>
          <p:cNvSpPr/>
          <p:nvPr/>
        </p:nvSpPr>
        <p:spPr bwMode="auto">
          <a:xfrm>
            <a:off x="6019800" y="2695260"/>
            <a:ext cx="1905000" cy="42894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6" name="タイトル 1"/>
          <p:cNvSpPr txBox="1">
            <a:spLocks/>
          </p:cNvSpPr>
          <p:nvPr/>
        </p:nvSpPr>
        <p:spPr bwMode="auto">
          <a:xfrm>
            <a:off x="304800" y="776416"/>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en-US" altLang="ja-JP" b="1" dirty="0" smtClean="0">
                <a:latin typeface="Meiryo UI" panose="020B0604030504040204" pitchFamily="50" charset="-128"/>
                <a:ea typeface="Meiryo UI" panose="020B0604030504040204" pitchFamily="50" charset="-128"/>
              </a:rPr>
              <a:t>1-1</a:t>
            </a:r>
            <a:r>
              <a:rPr lang="en-US" altLang="ja-JP"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理解している機能</a:t>
            </a:r>
            <a:endParaRPr lang="en-US" altLang="ja-JP"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821178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調査希望の項目</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GUI</a:t>
            </a:r>
            <a:r>
              <a:rPr kumimoji="1" lang="ja-JP" altLang="en-US" dirty="0"/>
              <a:t>操作</a:t>
            </a:r>
            <a:r>
              <a:rPr kumimoji="1" lang="ja-JP" altLang="en-US" dirty="0" smtClean="0"/>
              <a:t>系・環境</a:t>
            </a:r>
            <a:endParaRPr kumimoji="1" lang="en-US" altLang="ja-JP" dirty="0" smtClean="0"/>
          </a:p>
          <a:p>
            <a:r>
              <a:rPr kumimoji="1" lang="ja-JP" altLang="en-US" dirty="0" smtClean="0"/>
              <a:t>ツールストリップバー</a:t>
            </a:r>
            <a:r>
              <a:rPr kumimoji="1" lang="ja-JP" altLang="en-US" dirty="0"/>
              <a:t>と現状メニューの</a:t>
            </a:r>
            <a:r>
              <a:rPr kumimoji="1" lang="ja-JP" altLang="en-US" dirty="0" smtClean="0"/>
              <a:t>対応表</a:t>
            </a:r>
            <a:endParaRPr kumimoji="1" lang="en-US" altLang="ja-JP" dirty="0" smtClean="0"/>
          </a:p>
          <a:p>
            <a:r>
              <a:rPr kumimoji="1" lang="ja-JP" altLang="en-US" dirty="0"/>
              <a:t>自動</a:t>
            </a:r>
            <a:r>
              <a:rPr kumimoji="1" lang="ja-JP" altLang="en-US" dirty="0" smtClean="0"/>
              <a:t>ソート（ブロックの並び替え）の実力把握、使い方</a:t>
            </a:r>
            <a:endParaRPr kumimoji="1" lang="en-US" altLang="ja-JP" dirty="0"/>
          </a:p>
          <a:p>
            <a:r>
              <a:rPr kumimoji="1" lang="en-US" altLang="ja-JP" dirty="0" smtClean="0"/>
              <a:t>S-function</a:t>
            </a:r>
            <a:r>
              <a:rPr kumimoji="1" lang="ja-JP" altLang="en-US" dirty="0" smtClean="0"/>
              <a:t>　</a:t>
            </a:r>
            <a:r>
              <a:rPr kumimoji="1" lang="en-US" altLang="ja-JP" dirty="0" smtClean="0"/>
              <a:t>C</a:t>
            </a:r>
            <a:r>
              <a:rPr kumimoji="1" lang="ja-JP" altLang="en-US" dirty="0" smtClean="0"/>
              <a:t>ソースデバッグ環境　</a:t>
            </a:r>
            <a:r>
              <a:rPr kumimoji="1" lang="en-US" altLang="ja-JP" dirty="0" smtClean="0"/>
              <a:t>VC×</a:t>
            </a:r>
            <a:r>
              <a:rPr kumimoji="1" lang="ja-JP" altLang="en-US" dirty="0" smtClean="0"/>
              <a:t>エクリプス？</a:t>
            </a:r>
            <a:endParaRPr kumimoji="1" lang="en-US" altLang="ja-JP" dirty="0" smtClean="0"/>
          </a:p>
          <a:p>
            <a:r>
              <a:rPr kumimoji="1" lang="en-US" altLang="ja-JP" dirty="0" smtClean="0"/>
              <a:t>Simulink</a:t>
            </a:r>
            <a:r>
              <a:rPr kumimoji="1" lang="ja-JP" altLang="en-US" dirty="0" smtClean="0"/>
              <a:t>のデバッグ機能　あるけど　使ってない</a:t>
            </a:r>
            <a:endParaRPr kumimoji="1" lang="en-US" altLang="ja-JP" dirty="0" smtClean="0"/>
          </a:p>
          <a:p>
            <a:r>
              <a:rPr kumimoji="1" lang="en-US" altLang="ja-JP" dirty="0" err="1" smtClean="0"/>
              <a:t>Messages&amp;Events</a:t>
            </a:r>
            <a:r>
              <a:rPr kumimoji="1" lang="ja-JP" altLang="en-US" dirty="0"/>
              <a:t>（</a:t>
            </a:r>
            <a:r>
              <a:rPr kumimoji="1" lang="en-US" altLang="ja-JP" dirty="0"/>
              <a:t>Sequence Viewer</a:t>
            </a:r>
            <a:r>
              <a:rPr kumimoji="1" lang="ja-JP" altLang="en-US" dirty="0"/>
              <a:t>）タイミングチャートの作成方法</a:t>
            </a:r>
            <a:r>
              <a:rPr kumimoji="1" lang="ja-JP" altLang="en-US" dirty="0" smtClean="0"/>
              <a:t>？</a:t>
            </a:r>
            <a:endParaRPr kumimoji="1" lang="en-US" altLang="ja-JP" dirty="0" smtClean="0"/>
          </a:p>
          <a:p>
            <a:endParaRPr kumimoji="1" lang="en-US" altLang="ja-JP" dirty="0"/>
          </a:p>
          <a:p>
            <a:endParaRPr kumimoji="1" lang="en-US" altLang="ja-JP" dirty="0" smtClean="0"/>
          </a:p>
        </p:txBody>
      </p:sp>
    </p:spTree>
    <p:extLst>
      <p:ext uri="{BB962C8B-B14F-4D97-AF65-F5344CB8AC3E}">
        <p14:creationId xmlns:p14="http://schemas.microsoft.com/office/powerpoint/2010/main" val="1897466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調査希望の項目</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複合要素</a:t>
            </a:r>
            <a:endParaRPr kumimoji="1" lang="en-US" altLang="ja-JP" dirty="0" smtClean="0"/>
          </a:p>
          <a:p>
            <a:r>
              <a:rPr kumimoji="1" lang="en-US" altLang="ja-JP" dirty="0"/>
              <a:t>AUTOSAR</a:t>
            </a:r>
            <a:r>
              <a:rPr kumimoji="1" lang="ja-JP" altLang="en-US" dirty="0"/>
              <a:t>モデリングはどう</a:t>
            </a:r>
            <a:r>
              <a:rPr kumimoji="1" lang="ja-JP" altLang="en-US" dirty="0" smtClean="0"/>
              <a:t>使う</a:t>
            </a:r>
            <a:endParaRPr kumimoji="1" lang="en-US" altLang="ja-JP" dirty="0" smtClean="0"/>
          </a:p>
          <a:p>
            <a:r>
              <a:rPr lang="ja-JP" altLang="en-US" dirty="0" smtClean="0"/>
              <a:t>外部</a:t>
            </a:r>
            <a:r>
              <a:rPr lang="en-US" altLang="ja-JP" dirty="0"/>
              <a:t>C</a:t>
            </a:r>
            <a:r>
              <a:rPr lang="ja-JP" altLang="en-US" dirty="0"/>
              <a:t>ソースファイルの取り込み方</a:t>
            </a:r>
            <a:endParaRPr lang="en-US" altLang="ja-JP" dirty="0"/>
          </a:p>
          <a:p>
            <a:pPr lvl="1"/>
            <a:r>
              <a:rPr kumimoji="1" lang="en-US" altLang="ja-JP" dirty="0"/>
              <a:t>S-function</a:t>
            </a:r>
            <a:r>
              <a:rPr kumimoji="1" lang="ja-JP" altLang="en-US" dirty="0"/>
              <a:t> の</a:t>
            </a:r>
            <a:r>
              <a:rPr kumimoji="1" lang="ja-JP" altLang="en-US" dirty="0" smtClean="0"/>
              <a:t>使い分け</a:t>
            </a:r>
            <a:endParaRPr kumimoji="1" lang="en-US" altLang="ja-JP" dirty="0" smtClean="0"/>
          </a:p>
          <a:p>
            <a:pPr lvl="1"/>
            <a:r>
              <a:rPr kumimoji="1" lang="ja-JP" altLang="en-US" dirty="0" smtClean="0"/>
              <a:t>自動コードの組み込み方</a:t>
            </a:r>
            <a:endParaRPr kumimoji="1" lang="en-US" altLang="ja-JP" dirty="0" smtClean="0"/>
          </a:p>
          <a:p>
            <a:pPr lvl="1"/>
            <a:endParaRPr kumimoji="1" lang="en-US" altLang="ja-JP" dirty="0"/>
          </a:p>
          <a:p>
            <a:endParaRPr kumimoji="1" lang="en-US" altLang="ja-JP" dirty="0"/>
          </a:p>
          <a:p>
            <a:endParaRPr kumimoji="1" lang="ja-JP" altLang="en-US" dirty="0"/>
          </a:p>
          <a:p>
            <a:endParaRPr kumimoji="1" lang="en-US" altLang="ja-JP" dirty="0" smtClean="0"/>
          </a:p>
        </p:txBody>
      </p:sp>
    </p:spTree>
    <p:extLst>
      <p:ext uri="{BB962C8B-B14F-4D97-AF65-F5344CB8AC3E}">
        <p14:creationId xmlns:p14="http://schemas.microsoft.com/office/powerpoint/2010/main" val="11443168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進め方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a:t>提案後</a:t>
            </a:r>
            <a:r>
              <a:rPr kumimoji="1" lang="ja-JP" altLang="en-US" dirty="0" smtClean="0"/>
              <a:t>に、改めて対象を調べてみたら範囲は想定以上に膨大だった。</a:t>
            </a:r>
            <a:endParaRPr kumimoji="1" lang="en-US" altLang="ja-JP" dirty="0" smtClean="0"/>
          </a:p>
          <a:p>
            <a:pPr marL="0" indent="0">
              <a:buNone/>
            </a:pPr>
            <a:endParaRPr kumimoji="1" lang="en-US" altLang="ja-JP" dirty="0" smtClean="0"/>
          </a:p>
          <a:p>
            <a:pPr marL="0" indent="0">
              <a:buNone/>
            </a:pPr>
            <a:r>
              <a:rPr kumimoji="1" lang="en-US" altLang="ja-JP" dirty="0" smtClean="0"/>
              <a:t>1</a:t>
            </a:r>
            <a:r>
              <a:rPr kumimoji="1" lang="ja-JP" altLang="en-US" dirty="0" smtClean="0"/>
              <a:t>年間で全体を明らかにするのは大変。</a:t>
            </a:r>
            <a:endParaRPr kumimoji="1" lang="en-US" altLang="ja-JP" dirty="0" smtClean="0"/>
          </a:p>
          <a:p>
            <a:pPr marL="0" indent="0">
              <a:buNone/>
            </a:pPr>
            <a:endParaRPr kumimoji="1" lang="en-US" altLang="ja-JP" dirty="0" smtClean="0"/>
          </a:p>
          <a:p>
            <a:pPr marL="0" indent="0">
              <a:buNone/>
            </a:pPr>
            <a:r>
              <a:rPr kumimoji="1" lang="ja-JP" altLang="en-US" dirty="0" smtClean="0"/>
              <a:t>班分けして対象を順番に調べよう。</a:t>
            </a:r>
            <a:endParaRPr kumimoji="1" lang="en-US" altLang="ja-JP" dirty="0" smtClean="0"/>
          </a:p>
          <a:p>
            <a:pPr marL="0" indent="0">
              <a:buNone/>
            </a:pPr>
            <a:r>
              <a:rPr kumimoji="1" lang="ja-JP" altLang="en-US" dirty="0"/>
              <a:t>優先順位</a:t>
            </a:r>
            <a:r>
              <a:rPr kumimoji="1" lang="ja-JP" altLang="en-US" dirty="0" smtClean="0"/>
              <a:t>をつけよう。</a:t>
            </a:r>
            <a:endParaRPr kumimoji="1" lang="en-US" altLang="ja-JP" dirty="0" smtClean="0"/>
          </a:p>
          <a:p>
            <a:pPr marL="0" indent="0">
              <a:buNone/>
            </a:pPr>
            <a:endParaRPr kumimoji="1" lang="en-US" altLang="ja-JP" dirty="0" smtClean="0"/>
          </a:p>
          <a:p>
            <a:pPr marL="0" indent="0">
              <a:buNone/>
            </a:pPr>
            <a:r>
              <a:rPr kumimoji="1" lang="ja-JP" altLang="en-US" dirty="0" smtClean="0"/>
              <a:t>そんな感じになるのではないか？</a:t>
            </a:r>
            <a:endParaRPr kumimoji="1" lang="en-US" altLang="ja-JP" dirty="0" smtClean="0"/>
          </a:p>
          <a:p>
            <a:pPr marL="0" indent="0">
              <a:buNone/>
            </a:pPr>
            <a:endParaRPr kumimoji="1" lang="en-US" altLang="ja-JP" dirty="0" smtClean="0"/>
          </a:p>
        </p:txBody>
      </p:sp>
    </p:spTree>
    <p:extLst>
      <p:ext uri="{BB962C8B-B14F-4D97-AF65-F5344CB8AC3E}">
        <p14:creationId xmlns:p14="http://schemas.microsoft.com/office/powerpoint/2010/main" val="2510727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サブシステムリファレンス</a:t>
            </a:r>
            <a:endParaRPr lang="en-US" altLang="ja-JP" dirty="0">
              <a:latin typeface="Meiryo UI" panose="020B0604030504040204" pitchFamily="50" charset="-128"/>
              <a:ea typeface="Meiryo UI" panose="020B0604030504040204" pitchFamily="50" charset="-12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815796"/>
            <a:ext cx="204787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3086" y="2133600"/>
            <a:ext cx="3222714" cy="2811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テキスト ボックス 7"/>
          <p:cNvSpPr txBox="1"/>
          <p:nvPr/>
        </p:nvSpPr>
        <p:spPr>
          <a:xfrm>
            <a:off x="329514" y="1219200"/>
            <a:ext cx="7772400" cy="1200329"/>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方法①</a:t>
            </a:r>
            <a:r>
              <a:rPr lang="en-US" altLang="ja-JP" dirty="0" smtClean="0">
                <a:latin typeface="Meiryo UI" panose="020B0604030504040204" pitchFamily="50" charset="-128"/>
                <a:ea typeface="Meiryo UI" panose="020B0604030504040204" pitchFamily="50" charset="-128"/>
              </a:rPr>
              <a:t> Step1</a:t>
            </a:r>
            <a:r>
              <a:rPr lang="en-US" altLang="ja-JP" dirty="0">
                <a:latin typeface="Meiryo UI" panose="020B0604030504040204" pitchFamily="50" charset="-128"/>
                <a:ea typeface="Meiryo UI" panose="020B0604030504040204" pitchFamily="50" charset="-128"/>
              </a:rPr>
              <a:t/>
            </a:r>
            <a:br>
              <a:rPr lang="en-US" altLang="ja-JP" dirty="0">
                <a:latin typeface="Meiryo UI" panose="020B0604030504040204" pitchFamily="50" charset="-128"/>
                <a:ea typeface="Meiryo UI" panose="020B0604030504040204" pitchFamily="50" charset="-128"/>
              </a:rPr>
            </a:br>
            <a:r>
              <a:rPr lang="en-US" altLang="ja-JP" dirty="0">
                <a:latin typeface="Meiryo UI" panose="020B0604030504040204" pitchFamily="50" charset="-128"/>
                <a:ea typeface="Meiryo UI" panose="020B0604030504040204" pitchFamily="50" charset="-128"/>
              </a:rPr>
              <a:t>Simulink</a:t>
            </a:r>
            <a:r>
              <a:rPr lang="ja-JP" altLang="en-US" dirty="0">
                <a:latin typeface="Meiryo UI" panose="020B0604030504040204" pitchFamily="50" charset="-128"/>
                <a:ea typeface="Meiryo UI" panose="020B0604030504040204" pitchFamily="50" charset="-128"/>
              </a:rPr>
              <a:t>の新規作成から</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空のサブシステム</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を選択</a:t>
            </a:r>
          </a:p>
          <a:p>
            <a:endParaRPr kumimoji="1" lang="en-US" altLang="ja-JP" b="1" dirty="0" smtClean="0">
              <a:latin typeface="Meiryo UI" panose="020B0604030504040204" pitchFamily="50" charset="-128"/>
              <a:ea typeface="Meiryo UI" panose="020B0604030504040204" pitchFamily="50" charset="-128"/>
            </a:endParaRPr>
          </a:p>
          <a:p>
            <a:endParaRPr kumimoji="1" lang="ja-JP" altLang="en-US" b="1" dirty="0">
              <a:latin typeface="Meiryo UI" panose="020B0604030504040204" pitchFamily="50" charset="-128"/>
              <a:ea typeface="Meiryo UI" panose="020B0604030504040204" pitchFamily="50" charset="-128"/>
            </a:endParaRPr>
          </a:p>
        </p:txBody>
      </p:sp>
      <p:sp>
        <p:nvSpPr>
          <p:cNvPr id="10" name="タイトル 1"/>
          <p:cNvSpPr txBox="1">
            <a:spLocks/>
          </p:cNvSpPr>
          <p:nvPr/>
        </p:nvSpPr>
        <p:spPr bwMode="auto">
          <a:xfrm>
            <a:off x="304800" y="762000"/>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en-US" altLang="ja-JP" b="1" dirty="0" smtClean="0">
                <a:latin typeface="Meiryo UI" panose="020B0604030504040204" pitchFamily="50" charset="-128"/>
                <a:ea typeface="Meiryo UI" panose="020B0604030504040204" pitchFamily="50" charset="-128"/>
              </a:rPr>
              <a:t>1-2.</a:t>
            </a:r>
            <a:r>
              <a:rPr lang="ja-JP" altLang="en-US" b="1" dirty="0">
                <a:latin typeface="Meiryo UI" panose="020B0604030504040204" pitchFamily="50" charset="-128"/>
                <a:ea typeface="Meiryo UI" panose="020B0604030504040204" pitchFamily="50" charset="-128"/>
              </a:rPr>
              <a:t>サブシステムリファレンス作り方</a:t>
            </a:r>
            <a:endParaRPr lang="en-US" altLang="ja-JP"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69537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サブシステムリファレンス</a:t>
            </a:r>
            <a:endParaRPr lang="en-US" altLang="ja-JP" dirty="0">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304800" y="1371600"/>
            <a:ext cx="7772400" cy="923330"/>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方法①</a:t>
            </a:r>
            <a:r>
              <a:rPr lang="en-US" altLang="ja-JP" dirty="0" smtClean="0">
                <a:latin typeface="Meiryo UI" panose="020B0604030504040204" pitchFamily="50" charset="-128"/>
                <a:ea typeface="Meiryo UI" panose="020B0604030504040204" pitchFamily="50" charset="-128"/>
              </a:rPr>
              <a:t> step2</a:t>
            </a:r>
            <a:r>
              <a:rPr lang="en-US" altLang="ja-JP" dirty="0">
                <a:latin typeface="Meiryo UI" panose="020B0604030504040204" pitchFamily="50" charset="-128"/>
                <a:ea typeface="Meiryo UI" panose="020B0604030504040204" pitchFamily="50" charset="-128"/>
              </a:rPr>
              <a:t/>
            </a:r>
            <a:br>
              <a:rPr lang="en-US" altLang="ja-JP" dirty="0">
                <a:latin typeface="Meiryo UI" panose="020B0604030504040204" pitchFamily="50" charset="-128"/>
                <a:ea typeface="Meiryo UI" panose="020B0604030504040204" pitchFamily="50" charset="-128"/>
              </a:rPr>
            </a:br>
            <a:r>
              <a:rPr lang="ja-JP" altLang="en-US" dirty="0" smtClean="0">
                <a:latin typeface="Meiryo UI" panose="020B0604030504040204" pitchFamily="50" charset="-128"/>
                <a:ea typeface="Meiryo UI" panose="020B0604030504040204" pitchFamily="50" charset="-128"/>
              </a:rPr>
              <a:t>ライブラリブラウザからドラッグアンドドロップ</a:t>
            </a:r>
            <a:r>
              <a:rPr lang="en-US" altLang="ja-JP" dirty="0">
                <a:latin typeface="Meiryo UI" panose="020B0604030504040204" pitchFamily="50" charset="-128"/>
                <a:ea typeface="Meiryo UI" panose="020B0604030504040204" pitchFamily="50" charset="-128"/>
              </a:rPr>
              <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　　</a:t>
            </a:r>
            <a:r>
              <a:rPr lang="ja-JP" altLang="en-US" dirty="0" smtClean="0">
                <a:latin typeface="Meiryo UI" panose="020B0604030504040204" pitchFamily="50" charset="-128"/>
                <a:ea typeface="Meiryo UI" panose="020B0604030504040204" pitchFamily="50" charset="-128"/>
              </a:rPr>
              <a:t>→サブシステムリファレンスのプロパティから参照モデルを指定</a:t>
            </a:r>
            <a:endParaRPr kumimoji="1" lang="ja-JP" altLang="en-US" b="1" dirty="0">
              <a:latin typeface="Meiryo UI" panose="020B0604030504040204" pitchFamily="50" charset="-128"/>
              <a:ea typeface="Meiryo UI" panose="020B0604030504040204" pitchFamily="50" charset="-12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62200"/>
            <a:ext cx="3856999"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505164"/>
            <a:ext cx="3645351" cy="3219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正方形/長方形 2"/>
          <p:cNvSpPr/>
          <p:nvPr/>
        </p:nvSpPr>
        <p:spPr bwMode="auto">
          <a:xfrm>
            <a:off x="3124200" y="4572000"/>
            <a:ext cx="1172201" cy="5334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0" name="タイトル 1"/>
          <p:cNvSpPr txBox="1">
            <a:spLocks/>
          </p:cNvSpPr>
          <p:nvPr/>
        </p:nvSpPr>
        <p:spPr bwMode="auto">
          <a:xfrm>
            <a:off x="304800" y="762000"/>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en-US" altLang="ja-JP" b="1" dirty="0" smtClean="0">
                <a:latin typeface="Meiryo UI" panose="020B0604030504040204" pitchFamily="50" charset="-128"/>
                <a:ea typeface="Meiryo UI" panose="020B0604030504040204" pitchFamily="50" charset="-128"/>
              </a:rPr>
              <a:t>1-2.</a:t>
            </a:r>
            <a:r>
              <a:rPr lang="ja-JP" altLang="en-US" b="1" dirty="0">
                <a:latin typeface="Meiryo UI" panose="020B0604030504040204" pitchFamily="50" charset="-128"/>
                <a:ea typeface="Meiryo UI" panose="020B0604030504040204" pitchFamily="50" charset="-128"/>
              </a:rPr>
              <a:t>サブシステムリファレンス作り方</a:t>
            </a:r>
            <a:endParaRPr lang="en-US" altLang="ja-JP"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15224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サブシステムリファレンス</a:t>
            </a:r>
            <a:endParaRPr lang="en-US" altLang="ja-JP" dirty="0">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317157" y="1199635"/>
            <a:ext cx="7772400" cy="1200329"/>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rPr>
              <a:t>方法②</a:t>
            </a:r>
            <a:r>
              <a:rPr lang="en-US" altLang="ja-JP" dirty="0">
                <a:latin typeface="Meiryo UI" panose="020B0604030504040204" pitchFamily="50" charset="-128"/>
                <a:ea typeface="Meiryo UI" panose="020B0604030504040204" pitchFamily="50" charset="-128"/>
              </a:rPr>
              <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サブシステムを右クリック</a:t>
            </a:r>
            <a:r>
              <a:rPr lang="en-US" altLang="ja-JP" dirty="0">
                <a:latin typeface="Meiryo UI" panose="020B0604030504040204" pitchFamily="50" charset="-128"/>
                <a:ea typeface="Meiryo UI" panose="020B0604030504040204" pitchFamily="50" charset="-128"/>
              </a:rPr>
              <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サブシステムとモデル参照</a:t>
            </a:r>
            <a:r>
              <a:rPr lang="en-US" altLang="ja-JP" dirty="0">
                <a:latin typeface="Meiryo UI" panose="020B0604030504040204" pitchFamily="50" charset="-128"/>
                <a:ea typeface="Meiryo UI" panose="020B0604030504040204" pitchFamily="50" charset="-128"/>
              </a:rPr>
              <a:t>(U</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変換</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参照サブシステム</a:t>
            </a:r>
            <a:r>
              <a:rPr lang="en-US" altLang="ja-JP" dirty="0">
                <a:latin typeface="Meiryo UI" panose="020B0604030504040204" pitchFamily="50" charset="-128"/>
                <a:ea typeface="Meiryo UI" panose="020B0604030504040204" pitchFamily="50" charset="-128"/>
              </a:rPr>
              <a:t>(S)]</a:t>
            </a:r>
          </a:p>
          <a:p>
            <a:endParaRPr kumimoji="1" lang="ja-JP" altLang="en-US" b="1" dirty="0">
              <a:latin typeface="Meiryo UI" panose="020B0604030504040204" pitchFamily="50" charset="-128"/>
              <a:ea typeface="Meiryo UI" panose="020B0604030504040204" pitchFamily="50" charset="-128"/>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510" y="2133600"/>
            <a:ext cx="7134225" cy="3477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タイトル 1"/>
          <p:cNvSpPr txBox="1">
            <a:spLocks/>
          </p:cNvSpPr>
          <p:nvPr/>
        </p:nvSpPr>
        <p:spPr bwMode="auto">
          <a:xfrm>
            <a:off x="304800" y="762000"/>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en-US" altLang="ja-JP" b="1" dirty="0" smtClean="0">
                <a:latin typeface="Meiryo UI" panose="020B0604030504040204" pitchFamily="50" charset="-128"/>
                <a:ea typeface="Meiryo UI" panose="020B0604030504040204" pitchFamily="50" charset="-128"/>
              </a:rPr>
              <a:t>1-2.</a:t>
            </a:r>
            <a:r>
              <a:rPr lang="ja-JP" altLang="en-US" b="1" dirty="0">
                <a:latin typeface="Meiryo UI" panose="020B0604030504040204" pitchFamily="50" charset="-128"/>
                <a:ea typeface="Meiryo UI" panose="020B0604030504040204" pitchFamily="50" charset="-128"/>
              </a:rPr>
              <a:t>サブシステムリファレンス作り方</a:t>
            </a:r>
            <a:endParaRPr lang="en-US" altLang="ja-JP"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62538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1728916"/>
            <a:ext cx="6275388" cy="419100"/>
          </a:xfrm>
        </p:spPr>
        <p:txBody>
          <a:bodyPr/>
          <a:lstStyle/>
          <a:p>
            <a:r>
              <a:rPr kumimoji="1" lang="ja-JP" altLang="en-US" dirty="0" smtClean="0"/>
              <a:t>３つのキーワード　</a:t>
            </a:r>
            <a:r>
              <a:rPr lang="en-US" altLang="ja-JP" dirty="0" smtClean="0">
                <a:solidFill>
                  <a:srgbClr val="FF0000"/>
                </a:solidFill>
              </a:rPr>
              <a:t>Three keywords</a:t>
            </a:r>
            <a:endParaRPr kumimoji="1" lang="ja-JP" altLang="en-US" dirty="0">
              <a:solidFill>
                <a:srgbClr val="FF0000"/>
              </a:solidFill>
            </a:endParaRPr>
          </a:p>
        </p:txBody>
      </p:sp>
      <p:sp>
        <p:nvSpPr>
          <p:cNvPr id="3" name="コンテンツ プレースホルダー 2"/>
          <p:cNvSpPr>
            <a:spLocks noGrp="1"/>
          </p:cNvSpPr>
          <p:nvPr>
            <p:ph idx="1"/>
          </p:nvPr>
        </p:nvSpPr>
        <p:spPr>
          <a:xfrm>
            <a:off x="910281" y="2286000"/>
            <a:ext cx="8229600" cy="1919287"/>
          </a:xfrm>
        </p:spPr>
        <p:txBody>
          <a:bodyPr/>
          <a:lstStyle/>
          <a:p>
            <a:pPr marL="457200" indent="-457200">
              <a:buFont typeface="+mj-lt"/>
              <a:buAutoNum type="arabicPeriod"/>
            </a:pPr>
            <a:r>
              <a:rPr lang="ja-JP" altLang="en-US" dirty="0" smtClean="0"/>
              <a:t>モデルリファレンス</a:t>
            </a:r>
            <a:endParaRPr lang="en-US" altLang="ja-JP" dirty="0" smtClean="0"/>
          </a:p>
          <a:p>
            <a:pPr marL="457200" indent="-457200">
              <a:buFont typeface="+mj-lt"/>
              <a:buAutoNum type="arabicPeriod"/>
            </a:pPr>
            <a:r>
              <a:rPr lang="en-US" altLang="ja-JP" dirty="0" smtClean="0"/>
              <a:t>Simulink </a:t>
            </a:r>
            <a:r>
              <a:rPr lang="en-US" altLang="ja-JP" dirty="0"/>
              <a:t>Design </a:t>
            </a:r>
            <a:r>
              <a:rPr lang="en-US" altLang="ja-JP" dirty="0" smtClean="0"/>
              <a:t>Verifier</a:t>
            </a:r>
          </a:p>
          <a:p>
            <a:pPr marL="457200" indent="-457200">
              <a:buFont typeface="+mj-lt"/>
              <a:buAutoNum type="arabicPeriod"/>
            </a:pPr>
            <a:r>
              <a:rPr lang="ja-JP" altLang="en-US" dirty="0" smtClean="0"/>
              <a:t>行優先の配列レイアウト（</a:t>
            </a:r>
            <a:r>
              <a:rPr lang="en-US" altLang="ja-JP" dirty="0" smtClean="0"/>
              <a:t>2</a:t>
            </a:r>
            <a:r>
              <a:rPr lang="ja-JP" altLang="en-US" dirty="0" smtClean="0"/>
              <a:t>次元配列転置抑制）</a:t>
            </a:r>
            <a:endParaRPr lang="en-US" altLang="ja-JP" dirty="0" smtClean="0"/>
          </a:p>
        </p:txBody>
      </p:sp>
      <p:sp>
        <p:nvSpPr>
          <p:cNvPr id="4" name="タイトル 1"/>
          <p:cNvSpPr txBox="1">
            <a:spLocks/>
          </p:cNvSpPr>
          <p:nvPr/>
        </p:nvSpPr>
        <p:spPr bwMode="auto">
          <a:xfrm>
            <a:off x="0" y="152400"/>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サブシステムリファレンス</a:t>
            </a:r>
            <a:endParaRPr lang="en-US" altLang="ja-JP" dirty="0">
              <a:latin typeface="Meiryo UI" panose="020B0604030504040204" pitchFamily="50" charset="-128"/>
              <a:ea typeface="Meiryo UI" panose="020B0604030504040204" pitchFamily="50" charset="-128"/>
            </a:endParaRPr>
          </a:p>
        </p:txBody>
      </p:sp>
      <p:sp>
        <p:nvSpPr>
          <p:cNvPr id="5" name="タイトル 1"/>
          <p:cNvSpPr txBox="1">
            <a:spLocks/>
          </p:cNvSpPr>
          <p:nvPr/>
        </p:nvSpPr>
        <p:spPr bwMode="auto">
          <a:xfrm>
            <a:off x="457200" y="1676400"/>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endParaRPr lang="en-US" altLang="ja-JP" dirty="0">
              <a:latin typeface="Meiryo UI" panose="020B0604030504040204" pitchFamily="50" charset="-128"/>
              <a:ea typeface="Meiryo UI" panose="020B0604030504040204" pitchFamily="50" charset="-128"/>
            </a:endParaRPr>
          </a:p>
        </p:txBody>
      </p:sp>
      <p:sp>
        <p:nvSpPr>
          <p:cNvPr id="6" name="タイトル 1"/>
          <p:cNvSpPr txBox="1">
            <a:spLocks/>
          </p:cNvSpPr>
          <p:nvPr/>
        </p:nvSpPr>
        <p:spPr bwMode="auto">
          <a:xfrm>
            <a:off x="304800" y="762000"/>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en-US" altLang="ja-JP" b="1" dirty="0" smtClean="0">
                <a:latin typeface="Meiryo UI" panose="020B0604030504040204" pitchFamily="50" charset="-128"/>
                <a:ea typeface="Meiryo UI" panose="020B0604030504040204" pitchFamily="50" charset="-128"/>
              </a:rPr>
              <a:t>1-3.</a:t>
            </a:r>
            <a:r>
              <a:rPr lang="ja-JP" altLang="en-US" b="1" dirty="0">
                <a:latin typeface="Meiryo UI" panose="020B0604030504040204" pitchFamily="50" charset="-128"/>
                <a:ea typeface="Meiryo UI" panose="020B0604030504040204" pitchFamily="50" charset="-128"/>
              </a:rPr>
              <a:t>既存サブシステムとの比較</a:t>
            </a:r>
            <a:endParaRPr lang="en-US" altLang="ja-JP"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62085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サブシステムリファレンス</a:t>
            </a:r>
            <a:endParaRPr lang="en-US" altLang="ja-JP" dirty="0">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3981829660"/>
              </p:ext>
            </p:extLst>
          </p:nvPr>
        </p:nvGraphicFramePr>
        <p:xfrm>
          <a:off x="609600" y="1524000"/>
          <a:ext cx="8437213" cy="5236529"/>
        </p:xfrm>
        <a:graphic>
          <a:graphicData uri="http://schemas.openxmlformats.org/drawingml/2006/table">
            <a:tbl>
              <a:tblPr firstRow="1" bandRow="1">
                <a:tableStyleId>{5C22544A-7EE6-4342-B048-85BDC9FD1C3A}</a:tableStyleId>
              </a:tblPr>
              <a:tblGrid>
                <a:gridCol w="1981200"/>
                <a:gridCol w="1032193"/>
                <a:gridCol w="1469764"/>
                <a:gridCol w="1977028"/>
                <a:gridCol w="1977028"/>
              </a:tblGrid>
              <a:tr h="416247">
                <a:tc>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solidFill>
                            <a:schemeClr val="tx1"/>
                          </a:solidFill>
                          <a:latin typeface="Meiryo UI" panose="020B0604030504040204" pitchFamily="50" charset="-128"/>
                          <a:ea typeface="Meiryo UI" panose="020B0604030504040204" pitchFamily="50" charset="-128"/>
                        </a:rPr>
                        <a:t>モデル</a:t>
                      </a:r>
                      <a:endParaRPr kumimoji="1" lang="en-US" altLang="ja-JP" sz="1400" dirty="0" smtClean="0">
                        <a:solidFill>
                          <a:schemeClr val="tx1"/>
                        </a:solidFill>
                        <a:latin typeface="Meiryo UI" panose="020B0604030504040204" pitchFamily="50" charset="-128"/>
                        <a:ea typeface="Meiryo UI" panose="020B0604030504040204" pitchFamily="50" charset="-128"/>
                      </a:endParaRPr>
                    </a:p>
                    <a:p>
                      <a:r>
                        <a:rPr kumimoji="1" lang="ja-JP" altLang="en-US" sz="1400" dirty="0" smtClean="0">
                          <a:solidFill>
                            <a:schemeClr val="tx1"/>
                          </a:solidFill>
                          <a:latin typeface="Meiryo UI" panose="020B0604030504040204" pitchFamily="50" charset="-128"/>
                          <a:ea typeface="Meiryo UI" panose="020B0604030504040204" pitchFamily="50" charset="-128"/>
                        </a:rPr>
                        <a:t>リファレンス</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solidFill>
                            <a:schemeClr val="tx1"/>
                          </a:solidFill>
                          <a:latin typeface="Meiryo UI" panose="020B0604030504040204" pitchFamily="50" charset="-128"/>
                          <a:ea typeface="Meiryo UI" panose="020B0604030504040204" pitchFamily="50" charset="-128"/>
                        </a:rPr>
                        <a:t>サブシステム</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solidFill>
                            <a:schemeClr val="tx1"/>
                          </a:solidFill>
                          <a:latin typeface="Meiryo UI" panose="020B0604030504040204" pitchFamily="50" charset="-128"/>
                          <a:ea typeface="Meiryo UI" panose="020B0604030504040204" pitchFamily="50" charset="-128"/>
                        </a:rPr>
                        <a:t>ライブラリ</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solidFill>
                            <a:schemeClr val="tx1"/>
                          </a:solidFill>
                          <a:latin typeface="Meiryo UI" panose="020B0604030504040204" pitchFamily="50" charset="-128"/>
                          <a:ea typeface="Meiryo UI" panose="020B0604030504040204" pitchFamily="50" charset="-128"/>
                        </a:rPr>
                        <a:t>サブシステム</a:t>
                      </a:r>
                      <a:endParaRPr kumimoji="1" lang="en-US" altLang="ja-JP" sz="1400" dirty="0" smtClean="0">
                        <a:solidFill>
                          <a:schemeClr val="tx1"/>
                        </a:solidFill>
                        <a:latin typeface="Meiryo UI" panose="020B0604030504040204" pitchFamily="50" charset="-128"/>
                        <a:ea typeface="Meiryo UI" panose="020B0604030504040204" pitchFamily="50" charset="-128"/>
                      </a:endParaRPr>
                    </a:p>
                    <a:p>
                      <a:r>
                        <a:rPr kumimoji="1" lang="ja-JP" altLang="en-US" sz="1400" dirty="0" smtClean="0">
                          <a:solidFill>
                            <a:schemeClr val="tx1"/>
                          </a:solidFill>
                          <a:latin typeface="Meiryo UI" panose="020B0604030504040204" pitchFamily="50" charset="-128"/>
                          <a:ea typeface="Meiryo UI" panose="020B0604030504040204" pitchFamily="50" charset="-128"/>
                        </a:rPr>
                        <a:t>リファレンス</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tc>
              </a:tr>
              <a:tr h="561965">
                <a:tc>
                  <a:txBody>
                    <a:bodyPr/>
                    <a:lstStyle/>
                    <a:p>
                      <a:r>
                        <a:rPr kumimoji="1" lang="ja-JP" altLang="en-US" sz="1400" dirty="0" smtClean="0">
                          <a:latin typeface="Meiryo UI" panose="020B0604030504040204" pitchFamily="50" charset="-128"/>
                          <a:ea typeface="Meiryo UI" panose="020B0604030504040204" pitchFamily="50" charset="-128"/>
                        </a:rPr>
                        <a:t>マスクパラメータ設定</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〇</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smtClean="0">
                          <a:latin typeface="Meiryo UI" panose="020B0604030504040204" pitchFamily="50" charset="-128"/>
                          <a:ea typeface="Meiryo UI" panose="020B0604030504040204" pitchFamily="50" charset="-128"/>
                        </a:rPr>
                        <a:t>×</a:t>
                      </a:r>
                    </a:p>
                    <a:p>
                      <a:r>
                        <a:rPr kumimoji="1" lang="ja-JP" altLang="en-US" sz="1400" dirty="0" smtClean="0">
                          <a:latin typeface="Meiryo UI" panose="020B0604030504040204" pitchFamily="50" charset="-128"/>
                          <a:ea typeface="Meiryo UI" panose="020B0604030504040204" pitchFamily="50" charset="-128"/>
                        </a:rPr>
                        <a:t>参照元のモデルなら可</a:t>
                      </a:r>
                      <a:endParaRPr kumimoji="1" lang="ja-JP" altLang="en-US" sz="1400" dirty="0">
                        <a:latin typeface="Meiryo UI" panose="020B0604030504040204" pitchFamily="50" charset="-128"/>
                        <a:ea typeface="Meiryo UI" panose="020B0604030504040204" pitchFamily="50" charset="-128"/>
                      </a:endParaRPr>
                    </a:p>
                  </a:txBody>
                  <a:tcPr/>
                </a:tc>
              </a:tr>
              <a:tr h="587643">
                <a:tc>
                  <a:txBody>
                    <a:bodyPr/>
                    <a:lstStyle/>
                    <a:p>
                      <a:r>
                        <a:rPr kumimoji="1" lang="ja-JP" altLang="en-US" sz="1400" dirty="0" smtClean="0">
                          <a:latin typeface="Meiryo UI" panose="020B0604030504040204" pitchFamily="50" charset="-128"/>
                          <a:ea typeface="Meiryo UI" panose="020B0604030504040204" pitchFamily="50" charset="-128"/>
                        </a:rPr>
                        <a:t>コード生成設定</a:t>
                      </a:r>
                      <a:endParaRPr kumimoji="1" lang="en-US" altLang="ja-JP" sz="1400" dirty="0" smtClean="0">
                        <a:latin typeface="Meiryo UI" panose="020B0604030504040204" pitchFamily="50" charset="-128"/>
                        <a:ea typeface="Meiryo UI" panose="020B0604030504040204" pitchFamily="50" charset="-128"/>
                      </a:endParaRPr>
                    </a:p>
                    <a:p>
                      <a:r>
                        <a:rPr kumimoji="1" lang="en-US" altLang="ja-JP" sz="1400" dirty="0" smtClean="0">
                          <a:latin typeface="Meiryo UI" panose="020B0604030504040204" pitchFamily="50" charset="-128"/>
                          <a:ea typeface="Meiryo UI" panose="020B0604030504040204" pitchFamily="50" charset="-128"/>
                        </a:rPr>
                        <a:t>(</a:t>
                      </a:r>
                      <a:r>
                        <a:rPr kumimoji="1" lang="ja-JP" altLang="en-US" sz="1400" dirty="0" smtClean="0">
                          <a:latin typeface="Meiryo UI" panose="020B0604030504040204" pitchFamily="50" charset="-128"/>
                          <a:ea typeface="Meiryo UI" panose="020B0604030504040204" pitchFamily="50" charset="-128"/>
                        </a:rPr>
                        <a:t>インライン・再利用可能</a:t>
                      </a:r>
                      <a:r>
                        <a:rPr kumimoji="1" lang="en-US" altLang="ja-JP"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latin typeface="Meiryo UI" panose="020B0604030504040204" pitchFamily="50" charset="-128"/>
                          <a:ea typeface="Meiryo UI" panose="020B0604030504040204" pitchFamily="50" charset="-128"/>
                        </a:rPr>
                        <a:t>○</a:t>
                      </a:r>
                    </a:p>
                  </a:txBody>
                  <a:tcPr/>
                </a:tc>
                <a:tc>
                  <a:txBody>
                    <a:bodyPr/>
                    <a:lstStyle/>
                    <a:p>
                      <a:r>
                        <a:rPr kumimoji="1" lang="ja-JP" altLang="en-US" sz="1400" dirty="0" smtClean="0">
                          <a:latin typeface="Meiryo UI" panose="020B0604030504040204" pitchFamily="50" charset="-128"/>
                          <a:ea typeface="Meiryo UI" panose="020B0604030504040204" pitchFamily="50" charset="-128"/>
                        </a:rPr>
                        <a:t>〇</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r>
              <a:tr h="725871">
                <a:tc>
                  <a:txBody>
                    <a:bodyPr/>
                    <a:lstStyle/>
                    <a:p>
                      <a:r>
                        <a:rPr kumimoji="1" lang="en-US" altLang="ja-JP" sz="1400" dirty="0" smtClean="0">
                          <a:latin typeface="Meiryo UI" panose="020B0604030504040204" pitchFamily="50" charset="-128"/>
                          <a:ea typeface="Meiryo UI" panose="020B0604030504040204" pitchFamily="50" charset="-128"/>
                        </a:rPr>
                        <a:t>SLDV</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latin typeface="Meiryo UI" panose="020B0604030504040204" pitchFamily="50" charset="-128"/>
                          <a:ea typeface="Meiryo UI" panose="020B0604030504040204" pitchFamily="50" charset="-128"/>
                        </a:rPr>
                        <a:t>カバレッジ対象</a:t>
                      </a:r>
                      <a:endParaRPr kumimoji="1" lang="en-US" altLang="ja-JP" sz="1400" dirty="0" smtClean="0">
                        <a:latin typeface="Meiryo UI" panose="020B0604030504040204" pitchFamily="50" charset="-128"/>
                        <a:ea typeface="Meiryo UI" panose="020B0604030504040204" pitchFamily="50" charset="-128"/>
                      </a:endParaRPr>
                    </a:p>
                    <a:p>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en-US" altLang="ja-JP" sz="1400" dirty="0" smtClean="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参照元からチェック</a:t>
                      </a:r>
                      <a:r>
                        <a:rPr kumimoji="1" lang="ja-JP" altLang="en-US" sz="1400" dirty="0" smtClean="0">
                          <a:latin typeface="Meiryo UI" panose="020B0604030504040204" pitchFamily="50" charset="-128"/>
                          <a:ea typeface="Meiryo UI" panose="020B0604030504040204" pitchFamily="50" charset="-128"/>
                        </a:rPr>
                        <a:t>してくれる</a:t>
                      </a:r>
                      <a:endParaRPr kumimoji="1" lang="en-US" altLang="ja-JP" sz="1400" dirty="0" smtClean="0">
                        <a:latin typeface="Meiryo UI" panose="020B0604030504040204" pitchFamily="50" charset="-128"/>
                        <a:ea typeface="Meiryo UI" panose="020B0604030504040204" pitchFamily="50" charset="-128"/>
                      </a:endParaRPr>
                    </a:p>
                  </a:txBody>
                  <a:tcPr/>
                </a:tc>
              </a:tr>
              <a:tr h="587643">
                <a:tc>
                  <a:txBody>
                    <a:bodyPr/>
                    <a:lstStyle/>
                    <a:p>
                      <a:r>
                        <a:rPr kumimoji="1" lang="en-US" altLang="ja-JP" sz="1400" dirty="0" smtClean="0">
                          <a:latin typeface="Meiryo UI" panose="020B0604030504040204" pitchFamily="50" charset="-128"/>
                          <a:ea typeface="Meiryo UI" panose="020B0604030504040204" pitchFamily="50" charset="-128"/>
                        </a:rPr>
                        <a:t>Simulink check</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〇</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参照元からチェックしてくれる</a:t>
                      </a:r>
                      <a:endParaRPr kumimoji="1" lang="en-US" altLang="ja-JP" sz="1400" dirty="0" smtClean="0">
                        <a:latin typeface="Meiryo UI" panose="020B0604030504040204" pitchFamily="50" charset="-128"/>
                        <a:ea typeface="Meiryo UI" panose="020B0604030504040204" pitchFamily="50" charset="-128"/>
                      </a:endParaRPr>
                    </a:p>
                  </a:txBody>
                  <a:tcPr/>
                </a:tc>
              </a:tr>
              <a:tr h="930435">
                <a:tc>
                  <a:txBody>
                    <a:bodyPr/>
                    <a:lstStyle/>
                    <a:p>
                      <a:r>
                        <a:rPr lang="en-US" altLang="ja-JP" sz="1400" dirty="0" smtClean="0">
                          <a:latin typeface="Meiryo UI" panose="020B0604030504040204" pitchFamily="50" charset="-128"/>
                          <a:ea typeface="Meiryo UI" panose="020B0604030504040204" pitchFamily="50" charset="-128"/>
                        </a:rPr>
                        <a:t>2</a:t>
                      </a:r>
                      <a:r>
                        <a:rPr lang="ja-JP" altLang="en-US" sz="1400" dirty="0" smtClean="0">
                          <a:latin typeface="Meiryo UI" panose="020B0604030504040204" pitchFamily="50" charset="-128"/>
                          <a:ea typeface="Meiryo UI" panose="020B0604030504040204" pitchFamily="50" charset="-128"/>
                        </a:rPr>
                        <a:t>次元配列転置抑制設定調査要否</a:t>
                      </a:r>
                      <a:endParaRPr lang="en-US" altLang="ja-JP" sz="1400" dirty="0" smtClean="0">
                        <a:latin typeface="Meiryo UI" panose="020B0604030504040204" pitchFamily="50" charset="-128"/>
                        <a:ea typeface="Meiryo UI" panose="020B0604030504040204" pitchFamily="50" charset="-128"/>
                      </a:endParaRPr>
                    </a:p>
                    <a:p>
                      <a:r>
                        <a:rPr kumimoji="1" lang="en-US" altLang="ja-JP" sz="1400" dirty="0" smtClean="0">
                          <a:latin typeface="Meiryo UI" panose="020B0604030504040204" pitchFamily="50" charset="-128"/>
                          <a:ea typeface="Meiryo UI" panose="020B0604030504040204" pitchFamily="50" charset="-128"/>
                        </a:rPr>
                        <a:t>(S-function</a:t>
                      </a:r>
                      <a:r>
                        <a:rPr kumimoji="1" lang="ja-JP" altLang="en-US" sz="1400" dirty="0" smtClean="0">
                          <a:latin typeface="Meiryo UI" panose="020B0604030504040204" pitchFamily="50" charset="-128"/>
                          <a:ea typeface="Meiryo UI" panose="020B0604030504040204" pitchFamily="50" charset="-128"/>
                        </a:rPr>
                        <a:t>を置けるか</a:t>
                      </a:r>
                      <a:r>
                        <a:rPr kumimoji="1" lang="en-US" altLang="ja-JP"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r>
              <a:tr h="587643">
                <a:tc>
                  <a:txBody>
                    <a:bodyPr/>
                    <a:lstStyle/>
                    <a:p>
                      <a:r>
                        <a:rPr kumimoji="1" lang="ja-JP" altLang="en-US" sz="1400" dirty="0" smtClean="0">
                          <a:latin typeface="Meiryo UI" panose="020B0604030504040204" pitchFamily="50" charset="-128"/>
                          <a:ea typeface="Meiryo UI" panose="020B0604030504040204" pitchFamily="50" charset="-128"/>
                        </a:rPr>
                        <a:t>ライブラリロック機能</a:t>
                      </a:r>
                      <a:endParaRPr kumimoji="1" lang="en-US" altLang="ja-JP" sz="1400" dirty="0" smtClean="0">
                        <a:latin typeface="Meiryo UI" panose="020B0604030504040204" pitchFamily="50" charset="-128"/>
                        <a:ea typeface="Meiryo UI" panose="020B0604030504040204" pitchFamily="50" charset="-128"/>
                      </a:endParaRPr>
                    </a:p>
                    <a:p>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smtClean="0">
                          <a:solidFill>
                            <a:schemeClr val="tx1"/>
                          </a:solidFill>
                          <a:latin typeface="Meiryo UI" panose="020B0604030504040204" pitchFamily="50" charset="-128"/>
                          <a:ea typeface="Meiryo UI" panose="020B0604030504040204" pitchFamily="50" charset="-128"/>
                        </a:rPr>
                        <a:t>×</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r>
              <a:tr h="587643">
                <a:tc>
                  <a:txBody>
                    <a:bodyPr/>
                    <a:lstStyle/>
                    <a:p>
                      <a:r>
                        <a:rPr kumimoji="1" lang="ja-JP" altLang="en-US" sz="1400" dirty="0" smtClean="0">
                          <a:latin typeface="Meiryo UI" panose="020B0604030504040204" pitchFamily="50" charset="-128"/>
                          <a:ea typeface="Meiryo UI" panose="020B0604030504040204" pitchFamily="50" charset="-128"/>
                        </a:rPr>
                        <a:t>コード生成（サブシステムとの比較）</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solidFill>
                            <a:schemeClr val="tx1"/>
                          </a:solidFill>
                          <a:latin typeface="Meiryo UI" panose="020B0604030504040204" pitchFamily="50" charset="-128"/>
                          <a:ea typeface="Meiryo UI" panose="020B0604030504040204" pitchFamily="50" charset="-128"/>
                        </a:rPr>
                        <a:t>異なる</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同一</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同一</a:t>
                      </a:r>
                      <a:endParaRPr kumimoji="1" lang="ja-JP" altLang="en-US" sz="1400" dirty="0">
                        <a:latin typeface="Meiryo UI" panose="020B0604030504040204" pitchFamily="50" charset="-128"/>
                        <a:ea typeface="Meiryo UI" panose="020B0604030504040204" pitchFamily="50" charset="-128"/>
                      </a:endParaRPr>
                    </a:p>
                  </a:txBody>
                  <a:tcPr/>
                </a:tc>
              </a:tr>
            </a:tbl>
          </a:graphicData>
        </a:graphic>
      </p:graphicFrame>
      <p:sp>
        <p:nvSpPr>
          <p:cNvPr id="7" name="テキスト ボックス 6"/>
          <p:cNvSpPr txBox="1"/>
          <p:nvPr/>
        </p:nvSpPr>
        <p:spPr>
          <a:xfrm>
            <a:off x="304800" y="1070919"/>
            <a:ext cx="6781800" cy="646331"/>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○：可能　　</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：不可能　△</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要調査 </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未実施　　　　　　</a:t>
            </a:r>
            <a:endParaRPr lang="en-US" altLang="ja-JP" dirty="0">
              <a:latin typeface="Meiryo UI" panose="020B0604030504040204" pitchFamily="50" charset="-128"/>
              <a:ea typeface="Meiryo UI" panose="020B0604030504040204" pitchFamily="50" charset="-128"/>
            </a:endParaRPr>
          </a:p>
          <a:p>
            <a:endParaRPr lang="en-US" altLang="ja-JP" dirty="0">
              <a:effectLst/>
              <a:latin typeface="Meiryo UI" panose="020B0604030504040204" pitchFamily="50" charset="-128"/>
              <a:ea typeface="Meiryo UI" panose="020B0604030504040204" pitchFamily="50" charset="-128"/>
            </a:endParaRPr>
          </a:p>
        </p:txBody>
      </p:sp>
      <p:sp>
        <p:nvSpPr>
          <p:cNvPr id="5" name="タイトル 1"/>
          <p:cNvSpPr txBox="1">
            <a:spLocks/>
          </p:cNvSpPr>
          <p:nvPr/>
        </p:nvSpPr>
        <p:spPr bwMode="auto">
          <a:xfrm>
            <a:off x="304800" y="762000"/>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en-US" altLang="ja-JP" b="1" dirty="0" smtClean="0">
                <a:latin typeface="Meiryo UI" panose="020B0604030504040204" pitchFamily="50" charset="-128"/>
                <a:ea typeface="Meiryo UI" panose="020B0604030504040204" pitchFamily="50" charset="-128"/>
              </a:rPr>
              <a:t>1-3.</a:t>
            </a:r>
            <a:r>
              <a:rPr lang="ja-JP" altLang="en-US" b="1" dirty="0">
                <a:latin typeface="Meiryo UI" panose="020B0604030504040204" pitchFamily="50" charset="-128"/>
                <a:ea typeface="Meiryo UI" panose="020B0604030504040204" pitchFamily="50" charset="-128"/>
              </a:rPr>
              <a:t>既存サブシステムとの比較</a:t>
            </a:r>
            <a:endParaRPr lang="en-US" altLang="ja-JP"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66595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6940A44CCD7145AA2E8857B7BDAD5B" ma:contentTypeVersion="4" ma:contentTypeDescription="Create a new document." ma:contentTypeScope="" ma:versionID="ecb01b196e093cf099c7984f0949d129">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0226a01dba749418d2a4754a22205bc4"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05B643-DFF3-4B8B-91E9-1CA33FF77719}"/>
</file>

<file path=customXml/itemProps2.xml><?xml version="1.0" encoding="utf-8"?>
<ds:datastoreItem xmlns:ds="http://schemas.openxmlformats.org/officeDocument/2006/customXml" ds:itemID="{B3FE29B0-07F8-48DF-84A6-7550D2A5FFB1}"/>
</file>

<file path=customXml/itemProps3.xml><?xml version="1.0" encoding="utf-8"?>
<ds:datastoreItem xmlns:ds="http://schemas.openxmlformats.org/officeDocument/2006/customXml" ds:itemID="{C08652EB-83B3-499A-ABC3-5936BBBF18C5}"/>
</file>

<file path=docProps/app.xml><?xml version="1.0" encoding="utf-8"?>
<Properties xmlns="http://schemas.openxmlformats.org/officeDocument/2006/extended-properties" xmlns:vt="http://schemas.openxmlformats.org/officeDocument/2006/docPropsVTypes">
  <Template>JMAAB</Template>
  <TotalTime>0</TotalTime>
  <Words>1433</Words>
  <Application>Microsoft Office PowerPoint</Application>
  <PresentationFormat>画面に合わせる (4:3)</PresentationFormat>
  <Paragraphs>444</Paragraphs>
  <Slides>42</Slides>
  <Notes>0</Notes>
  <HiddenSlides>0</HiddenSlides>
  <MMClips>0</MMClips>
  <ScaleCrop>false</ScaleCrop>
  <HeadingPairs>
    <vt:vector size="4" baseType="variant">
      <vt:variant>
        <vt:lpstr>テーマ</vt:lpstr>
      </vt:variant>
      <vt:variant>
        <vt:i4>1</vt:i4>
      </vt:variant>
      <vt:variant>
        <vt:lpstr>スライド タイトル</vt:lpstr>
      </vt:variant>
      <vt:variant>
        <vt:i4>42</vt:i4>
      </vt:variant>
    </vt:vector>
  </HeadingPairs>
  <TitlesOfParts>
    <vt:vector size="43" baseType="lpstr">
      <vt:lpstr>1_標準デザイン</vt:lpstr>
      <vt:lpstr>Simulink機能確認20WS Simulink function check20WS</vt:lpstr>
      <vt:lpstr>PowerPoint プレゼンテーション</vt:lpstr>
      <vt:lpstr>1.サブシステムリファレンス</vt:lpstr>
      <vt:lpstr>1.サブシステムリファレンス</vt:lpstr>
      <vt:lpstr>1.サブシステムリファレンス</vt:lpstr>
      <vt:lpstr>1.サブシステムリファレンス</vt:lpstr>
      <vt:lpstr>1.サブシステムリファレンス</vt:lpstr>
      <vt:lpstr>３つのキーワード　Three keywords</vt:lpstr>
      <vt:lpstr>1.サブシステムリファレンス</vt:lpstr>
      <vt:lpstr>1.サブシステムリファレンス</vt:lpstr>
      <vt:lpstr>1.サブシステムリファレンス</vt:lpstr>
      <vt:lpstr>1.サブシステムリファレンス</vt:lpstr>
      <vt:lpstr>1.サブシステムリファレンス</vt:lpstr>
      <vt:lpstr>1.サブシステムリファレンス</vt:lpstr>
      <vt:lpstr>1.サブシステムリファレンス</vt:lpstr>
      <vt:lpstr>1.サブシステムリファレンス</vt:lpstr>
      <vt:lpstr>PowerPoint プレゼンテーション</vt:lpstr>
      <vt:lpstr>2.自動調整機能</vt:lpstr>
      <vt:lpstr>2.自動調整機能</vt:lpstr>
      <vt:lpstr>2.自動調整機能</vt:lpstr>
      <vt:lpstr>2.自動調整機能</vt:lpstr>
      <vt:lpstr>2.自動調整機能</vt:lpstr>
      <vt:lpstr>2.自動調整機能</vt:lpstr>
      <vt:lpstr>2.自動調整機能</vt:lpstr>
      <vt:lpstr>PowerPoint プレゼンテーション</vt:lpstr>
      <vt:lpstr>Simulink Design Verifier</vt:lpstr>
      <vt:lpstr>Simulink Design Verifier</vt:lpstr>
      <vt:lpstr>PowerPoint プレゼンテーション</vt:lpstr>
      <vt:lpstr>３つのキーワード　Three keywords</vt:lpstr>
      <vt:lpstr>行優先の配列レイアウト　 Row-first array layout </vt:lpstr>
      <vt:lpstr>他にもまだまだ　There are many more</vt:lpstr>
      <vt:lpstr>提案の内容　 Proposal content</vt:lpstr>
      <vt:lpstr>WGの必要性 Necessity of WG</vt:lpstr>
      <vt:lpstr>スケジュール</vt:lpstr>
      <vt:lpstr>AW宿題</vt:lpstr>
      <vt:lpstr>調査したほうが良いと考える内容</vt:lpstr>
      <vt:lpstr>調査希望の項目</vt:lpstr>
      <vt:lpstr>新規ブロック</vt:lpstr>
      <vt:lpstr>調査希望の項目</vt:lpstr>
      <vt:lpstr>調査希望の項目</vt:lpstr>
      <vt:lpstr>調査希望の項目</vt:lpstr>
      <vt:lpstr>進め方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2014-11-07T02:25:43Z</dcterms:created>
  <dcterms:modified xsi:type="dcterms:W3CDTF">2019-11-22T06:25:10Z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