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312297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412836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344503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180234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358089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391286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82953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77591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256601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313564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F12A9AE-9BF6-453C-A9D7-86CD1CA8AFFA}" type="datetimeFigureOut">
              <a:rPr kumimoji="1" lang="ja-JP" altLang="en-US" smtClean="0"/>
              <a:t>2019/11/14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191817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2A9AE-9BF6-453C-A9D7-86CD1CA8AFFA}" type="datetimeFigureOut">
              <a:rPr kumimoji="1" lang="ja-JP" altLang="en-US" smtClean="0"/>
              <a:t>2019/11/14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D22B3-7168-443B-88E0-E512914D327D}" type="slidenum">
              <a:rPr kumimoji="1" lang="ja-JP" altLang="en-US" smtClean="0"/>
              <a:t>‹#›</a:t>
            </a:fld>
            <a:endParaRPr kumimoji="1" lang="ja-JP" altLang="en-US"/>
          </a:p>
        </p:txBody>
      </p:sp>
    </p:spTree>
    <p:extLst>
      <p:ext uri="{BB962C8B-B14F-4D97-AF65-F5344CB8AC3E}">
        <p14:creationId xmlns:p14="http://schemas.microsoft.com/office/powerpoint/2010/main" val="805253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39226" y="748516"/>
            <a:ext cx="4619625" cy="5657850"/>
          </a:xfrm>
          <a:prstGeom prst="rect">
            <a:avLst/>
          </a:prstGeom>
        </p:spPr>
      </p:pic>
      <p:pic>
        <p:nvPicPr>
          <p:cNvPr id="5" name="図 4"/>
          <p:cNvPicPr>
            <a:picLocks noChangeAspect="1"/>
          </p:cNvPicPr>
          <p:nvPr/>
        </p:nvPicPr>
        <p:blipFill>
          <a:blip r:embed="rId3"/>
          <a:stretch>
            <a:fillRect/>
          </a:stretch>
        </p:blipFill>
        <p:spPr>
          <a:xfrm>
            <a:off x="6547077" y="678090"/>
            <a:ext cx="4714875" cy="3038475"/>
          </a:xfrm>
          <a:prstGeom prst="rect">
            <a:avLst/>
          </a:prstGeom>
        </p:spPr>
      </p:pic>
      <p:sp>
        <p:nvSpPr>
          <p:cNvPr id="6" name="テキスト ボックス 5"/>
          <p:cNvSpPr txBox="1"/>
          <p:nvPr/>
        </p:nvSpPr>
        <p:spPr>
          <a:xfrm>
            <a:off x="765068" y="379183"/>
            <a:ext cx="522712" cy="276999"/>
          </a:xfrm>
          <a:prstGeom prst="rect">
            <a:avLst/>
          </a:prstGeom>
          <a:noFill/>
        </p:spPr>
        <p:txBody>
          <a:bodyPr wrap="square" rtlCol="0">
            <a:spAutoFit/>
          </a:bodyPr>
          <a:lstStyle/>
          <a:p>
            <a:r>
              <a:rPr lang="ja-JP" altLang="en-US" sz="1200" dirty="0" smtClean="0"/>
              <a:t>前：</a:t>
            </a:r>
            <a:endParaRPr kumimoji="1" lang="ja-JP" altLang="en-US" sz="1200" dirty="0"/>
          </a:p>
        </p:txBody>
      </p:sp>
      <p:sp>
        <p:nvSpPr>
          <p:cNvPr id="7" name="テキスト ボックス 6"/>
          <p:cNvSpPr txBox="1"/>
          <p:nvPr/>
        </p:nvSpPr>
        <p:spPr>
          <a:xfrm>
            <a:off x="6626431" y="401359"/>
            <a:ext cx="582089" cy="276999"/>
          </a:xfrm>
          <a:prstGeom prst="rect">
            <a:avLst/>
          </a:prstGeom>
          <a:noFill/>
        </p:spPr>
        <p:txBody>
          <a:bodyPr wrap="square" rtlCol="0">
            <a:spAutoFit/>
          </a:bodyPr>
          <a:lstStyle/>
          <a:p>
            <a:r>
              <a:rPr lang="ja-JP" altLang="en-US" sz="1200" dirty="0" smtClean="0"/>
              <a:t>後：</a:t>
            </a:r>
            <a:endParaRPr kumimoji="1" lang="ja-JP" altLang="en-US" sz="1200" dirty="0"/>
          </a:p>
        </p:txBody>
      </p:sp>
      <p:sp>
        <p:nvSpPr>
          <p:cNvPr id="8" name="テキスト ボックス 7"/>
          <p:cNvSpPr txBox="1"/>
          <p:nvPr/>
        </p:nvSpPr>
        <p:spPr>
          <a:xfrm>
            <a:off x="6626431" y="3830805"/>
            <a:ext cx="5272644" cy="1015663"/>
          </a:xfrm>
          <a:prstGeom prst="rect">
            <a:avLst/>
          </a:prstGeom>
          <a:noFill/>
        </p:spPr>
        <p:txBody>
          <a:bodyPr wrap="square" rtlCol="0">
            <a:spAutoFit/>
          </a:bodyPr>
          <a:lstStyle/>
          <a:p>
            <a:r>
              <a:rPr kumimoji="1" lang="ja-JP" altLang="en-US" sz="1200" dirty="0" smtClean="0"/>
              <a:t>◆以下の傾向がみられる</a:t>
            </a:r>
            <a:endParaRPr kumimoji="1" lang="en-US" altLang="ja-JP" sz="1200" dirty="0" smtClean="0"/>
          </a:p>
          <a:p>
            <a:r>
              <a:rPr kumimoji="1" lang="ja-JP" altLang="en-US" sz="1200" dirty="0" smtClean="0"/>
              <a:t>・</a:t>
            </a:r>
            <a:r>
              <a:rPr kumimoji="1" lang="en-US" altLang="ja-JP" sz="1200" dirty="0" err="1" smtClean="0"/>
              <a:t>inport</a:t>
            </a:r>
            <a:r>
              <a:rPr lang="ja-JP" altLang="en-US" sz="1200" dirty="0" smtClean="0"/>
              <a:t>がきれいに縦に並ぶ</a:t>
            </a:r>
            <a:endParaRPr lang="en-US" altLang="ja-JP" sz="1200" dirty="0" smtClean="0"/>
          </a:p>
          <a:p>
            <a:r>
              <a:rPr kumimoji="1" lang="ja-JP" altLang="en-US" sz="1200" dirty="0" smtClean="0"/>
              <a:t>・省スペース</a:t>
            </a:r>
            <a:endParaRPr kumimoji="1" lang="en-US" altLang="ja-JP" sz="1200" dirty="0" smtClean="0"/>
          </a:p>
          <a:p>
            <a:r>
              <a:rPr lang="ja-JP" altLang="en-US" sz="1200" dirty="0" smtClean="0"/>
              <a:t>・本サンプルでは再現しなかったが、実装モデルでは以下のように</a:t>
            </a:r>
            <a:endParaRPr lang="en-US" altLang="ja-JP" sz="1200" dirty="0" smtClean="0"/>
          </a:p>
          <a:p>
            <a:r>
              <a:rPr kumimoji="1" lang="ja-JP" altLang="en-US" sz="1200" dirty="0"/>
              <a:t>　</a:t>
            </a:r>
            <a:r>
              <a:rPr kumimoji="1" lang="ja-JP" altLang="en-US" sz="1200" dirty="0" smtClean="0"/>
              <a:t>モデルが絡まったようになっているものもある。</a:t>
            </a:r>
            <a:endParaRPr kumimoji="1" lang="ja-JP" altLang="en-US" sz="1200" dirty="0"/>
          </a:p>
        </p:txBody>
      </p:sp>
      <p:pic>
        <p:nvPicPr>
          <p:cNvPr id="10" name="図 9"/>
          <p:cNvPicPr>
            <a:picLocks noChangeAspect="1"/>
          </p:cNvPicPr>
          <p:nvPr/>
        </p:nvPicPr>
        <p:blipFill>
          <a:blip r:embed="rId4"/>
          <a:stretch>
            <a:fillRect/>
          </a:stretch>
        </p:blipFill>
        <p:spPr>
          <a:xfrm>
            <a:off x="7301865" y="4846468"/>
            <a:ext cx="2117833" cy="1842790"/>
          </a:xfrm>
          <a:prstGeom prst="rect">
            <a:avLst/>
          </a:prstGeom>
        </p:spPr>
      </p:pic>
      <p:sp>
        <p:nvSpPr>
          <p:cNvPr id="2" name="右矢印 1"/>
          <p:cNvSpPr/>
          <p:nvPr/>
        </p:nvSpPr>
        <p:spPr>
          <a:xfrm>
            <a:off x="4334493" y="1413164"/>
            <a:ext cx="1745673"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537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026424" y="3749218"/>
            <a:ext cx="3448050" cy="1914525"/>
          </a:xfrm>
          <a:prstGeom prst="rect">
            <a:avLst/>
          </a:prstGeom>
        </p:spPr>
      </p:pic>
      <p:sp>
        <p:nvSpPr>
          <p:cNvPr id="4" name="テキスト ボックス 3"/>
          <p:cNvSpPr txBox="1"/>
          <p:nvPr/>
        </p:nvSpPr>
        <p:spPr>
          <a:xfrm>
            <a:off x="765068" y="379183"/>
            <a:ext cx="522712" cy="276999"/>
          </a:xfrm>
          <a:prstGeom prst="rect">
            <a:avLst/>
          </a:prstGeom>
          <a:noFill/>
        </p:spPr>
        <p:txBody>
          <a:bodyPr wrap="square" rtlCol="0">
            <a:spAutoFit/>
          </a:bodyPr>
          <a:lstStyle/>
          <a:p>
            <a:r>
              <a:rPr lang="ja-JP" altLang="en-US" sz="1200" dirty="0" smtClean="0"/>
              <a:t>前：</a:t>
            </a:r>
            <a:endParaRPr kumimoji="1" lang="ja-JP" altLang="en-US" sz="1200" dirty="0"/>
          </a:p>
        </p:txBody>
      </p:sp>
      <p:sp>
        <p:nvSpPr>
          <p:cNvPr id="5" name="テキスト ボックス 4"/>
          <p:cNvSpPr txBox="1"/>
          <p:nvPr/>
        </p:nvSpPr>
        <p:spPr>
          <a:xfrm>
            <a:off x="765068" y="3235999"/>
            <a:ext cx="582089" cy="276999"/>
          </a:xfrm>
          <a:prstGeom prst="rect">
            <a:avLst/>
          </a:prstGeom>
          <a:noFill/>
        </p:spPr>
        <p:txBody>
          <a:bodyPr wrap="square" rtlCol="0">
            <a:spAutoFit/>
          </a:bodyPr>
          <a:lstStyle/>
          <a:p>
            <a:r>
              <a:rPr lang="ja-JP" altLang="en-US" sz="1200" dirty="0" smtClean="0"/>
              <a:t>後：</a:t>
            </a:r>
            <a:endParaRPr kumimoji="1" lang="ja-JP" altLang="en-US" sz="1200" dirty="0"/>
          </a:p>
        </p:txBody>
      </p:sp>
      <p:sp>
        <p:nvSpPr>
          <p:cNvPr id="6" name="楕円 5"/>
          <p:cNvSpPr/>
          <p:nvPr/>
        </p:nvSpPr>
        <p:spPr>
          <a:xfrm>
            <a:off x="2073432" y="4663440"/>
            <a:ext cx="29718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789712" y="4869180"/>
            <a:ext cx="29718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942411" y="3374498"/>
            <a:ext cx="5272644" cy="830997"/>
          </a:xfrm>
          <a:prstGeom prst="rect">
            <a:avLst/>
          </a:prstGeom>
          <a:noFill/>
        </p:spPr>
        <p:txBody>
          <a:bodyPr wrap="square" rtlCol="0">
            <a:spAutoFit/>
          </a:bodyPr>
          <a:lstStyle/>
          <a:p>
            <a:r>
              <a:rPr kumimoji="1" lang="ja-JP" altLang="en-US" sz="1200" dirty="0" smtClean="0"/>
              <a:t>◆以下の傾向がみられる</a:t>
            </a:r>
            <a:endParaRPr kumimoji="1" lang="en-US" altLang="ja-JP" sz="1200" dirty="0" smtClean="0"/>
          </a:p>
          <a:p>
            <a:r>
              <a:rPr kumimoji="1" lang="ja-JP" altLang="en-US" sz="1200" dirty="0" smtClean="0"/>
              <a:t>・信号線が交差する</a:t>
            </a:r>
            <a:endParaRPr kumimoji="1" lang="en-US" altLang="ja-JP" sz="1200" dirty="0" smtClean="0"/>
          </a:p>
          <a:p>
            <a:r>
              <a:rPr lang="ja-JP" altLang="en-US" sz="1200" dirty="0" smtClean="0"/>
              <a:t>・</a:t>
            </a:r>
            <a:r>
              <a:rPr lang="en-US" altLang="ja-JP" sz="1200" dirty="0" err="1" smtClean="0"/>
              <a:t>outport</a:t>
            </a:r>
            <a:r>
              <a:rPr lang="ja-JP" altLang="en-US" sz="1200" dirty="0" smtClean="0"/>
              <a:t>は縦が</a:t>
            </a:r>
            <a:r>
              <a:rPr lang="ja-JP" altLang="en-US" sz="1200" dirty="0" smtClean="0"/>
              <a:t>揃わない</a:t>
            </a:r>
            <a:endParaRPr lang="en-US" altLang="ja-JP" sz="1200" dirty="0" smtClean="0"/>
          </a:p>
          <a:p>
            <a:r>
              <a:rPr kumimoji="1" lang="ja-JP" altLang="en-US" sz="1200" dirty="0" smtClean="0"/>
              <a:t>・ブロックの幅も狭められる</a:t>
            </a:r>
            <a:endParaRPr kumimoji="1" lang="ja-JP" altLang="en-US" sz="1200" dirty="0"/>
          </a:p>
        </p:txBody>
      </p:sp>
      <p:pic>
        <p:nvPicPr>
          <p:cNvPr id="9" name="図 8"/>
          <p:cNvPicPr>
            <a:picLocks noChangeAspect="1"/>
          </p:cNvPicPr>
          <p:nvPr/>
        </p:nvPicPr>
        <p:blipFill>
          <a:blip r:embed="rId3"/>
          <a:stretch>
            <a:fillRect/>
          </a:stretch>
        </p:blipFill>
        <p:spPr>
          <a:xfrm>
            <a:off x="918099" y="682257"/>
            <a:ext cx="6397102" cy="2074327"/>
          </a:xfrm>
          <a:prstGeom prst="rect">
            <a:avLst/>
          </a:prstGeom>
        </p:spPr>
      </p:pic>
      <p:sp>
        <p:nvSpPr>
          <p:cNvPr id="10" name="角丸四角形吹き出し 9"/>
          <p:cNvSpPr/>
          <p:nvPr/>
        </p:nvSpPr>
        <p:spPr>
          <a:xfrm>
            <a:off x="7762800" y="545438"/>
            <a:ext cx="3061557" cy="903352"/>
          </a:xfrm>
          <a:prstGeom prst="wedgeRoundRectCallout">
            <a:avLst>
              <a:gd name="adj1" fmla="val -67406"/>
              <a:gd name="adj2" fmla="val -237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00" dirty="0" smtClean="0"/>
              <a:t>このメッセージが出た時に</a:t>
            </a:r>
            <a:endParaRPr kumimoji="1" lang="en-US" altLang="ja-JP" sz="1000" dirty="0" smtClean="0"/>
          </a:p>
          <a:p>
            <a:r>
              <a:rPr lang="ja-JP" altLang="en-US" sz="1000" dirty="0" smtClean="0"/>
              <a:t>リンク箇所から自動レイアウトを適用すると</a:t>
            </a:r>
            <a:endParaRPr kumimoji="1" lang="en-US" altLang="ja-JP" sz="1000" dirty="0" smtClean="0"/>
          </a:p>
          <a:p>
            <a:r>
              <a:rPr lang="ja-JP" altLang="en-US" sz="1000" dirty="0" smtClean="0"/>
              <a:t>無理やりな配置になる？</a:t>
            </a:r>
            <a:endParaRPr lang="en-US" altLang="ja-JP" sz="1000" dirty="0" smtClean="0"/>
          </a:p>
          <a:p>
            <a:r>
              <a:rPr lang="ja-JP" altLang="en-US" sz="1000" dirty="0" smtClean="0"/>
              <a:t>（信号線の交差など）</a:t>
            </a:r>
            <a:endParaRPr kumimoji="1" lang="ja-JP" altLang="en-US" sz="1000" dirty="0"/>
          </a:p>
        </p:txBody>
      </p:sp>
      <p:sp>
        <p:nvSpPr>
          <p:cNvPr id="11" name="右矢印 10"/>
          <p:cNvSpPr/>
          <p:nvPr/>
        </p:nvSpPr>
        <p:spPr>
          <a:xfrm rot="5400000">
            <a:off x="2326723" y="3264968"/>
            <a:ext cx="938149"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457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313336" y="250124"/>
            <a:ext cx="3068659" cy="2818768"/>
          </a:xfrm>
          <a:prstGeom prst="rect">
            <a:avLst/>
          </a:prstGeom>
        </p:spPr>
      </p:pic>
      <p:pic>
        <p:nvPicPr>
          <p:cNvPr id="3" name="図 2"/>
          <p:cNvPicPr>
            <a:picLocks noChangeAspect="1"/>
          </p:cNvPicPr>
          <p:nvPr/>
        </p:nvPicPr>
        <p:blipFill>
          <a:blip r:embed="rId3"/>
          <a:stretch>
            <a:fillRect/>
          </a:stretch>
        </p:blipFill>
        <p:spPr>
          <a:xfrm>
            <a:off x="6488876" y="237617"/>
            <a:ext cx="2948369" cy="2843781"/>
          </a:xfrm>
          <a:prstGeom prst="rect">
            <a:avLst/>
          </a:prstGeom>
        </p:spPr>
      </p:pic>
      <p:pic>
        <p:nvPicPr>
          <p:cNvPr id="5" name="図 4"/>
          <p:cNvPicPr>
            <a:picLocks noChangeAspect="1"/>
          </p:cNvPicPr>
          <p:nvPr/>
        </p:nvPicPr>
        <p:blipFill>
          <a:blip r:embed="rId4"/>
          <a:stretch>
            <a:fillRect/>
          </a:stretch>
        </p:blipFill>
        <p:spPr>
          <a:xfrm>
            <a:off x="1222725" y="3485407"/>
            <a:ext cx="3076492" cy="3215245"/>
          </a:xfrm>
          <a:prstGeom prst="rect">
            <a:avLst/>
          </a:prstGeom>
        </p:spPr>
      </p:pic>
      <p:pic>
        <p:nvPicPr>
          <p:cNvPr id="6" name="図 5"/>
          <p:cNvPicPr>
            <a:picLocks noChangeAspect="1"/>
          </p:cNvPicPr>
          <p:nvPr/>
        </p:nvPicPr>
        <p:blipFill>
          <a:blip r:embed="rId5"/>
          <a:stretch>
            <a:fillRect/>
          </a:stretch>
        </p:blipFill>
        <p:spPr>
          <a:xfrm>
            <a:off x="6380697" y="3804187"/>
            <a:ext cx="1697741" cy="2896465"/>
          </a:xfrm>
          <a:prstGeom prst="rect">
            <a:avLst/>
          </a:prstGeom>
        </p:spPr>
      </p:pic>
      <p:sp>
        <p:nvSpPr>
          <p:cNvPr id="7" name="右矢印 6"/>
          <p:cNvSpPr/>
          <p:nvPr/>
        </p:nvSpPr>
        <p:spPr>
          <a:xfrm>
            <a:off x="4635024" y="1517003"/>
            <a:ext cx="1745673"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585543" y="5109915"/>
            <a:ext cx="1745673"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2375065" y="1193470"/>
            <a:ext cx="385906" cy="3681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2375065" y="2713263"/>
            <a:ext cx="385906" cy="3681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8042770" y="1193470"/>
            <a:ext cx="385906" cy="3681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042770" y="2713263"/>
            <a:ext cx="385906" cy="3681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1476499" y="4812724"/>
            <a:ext cx="385906" cy="3681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1476499" y="6332517"/>
            <a:ext cx="385906" cy="3681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6331215" y="3804187"/>
            <a:ext cx="829605" cy="28964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65068" y="379183"/>
            <a:ext cx="522712" cy="276999"/>
          </a:xfrm>
          <a:prstGeom prst="rect">
            <a:avLst/>
          </a:prstGeom>
          <a:noFill/>
        </p:spPr>
        <p:txBody>
          <a:bodyPr wrap="square" rtlCol="0">
            <a:spAutoFit/>
          </a:bodyPr>
          <a:lstStyle/>
          <a:p>
            <a:r>
              <a:rPr lang="ja-JP" altLang="en-US" sz="1200" dirty="0" smtClean="0"/>
              <a:t>前：</a:t>
            </a:r>
            <a:endParaRPr kumimoji="1" lang="ja-JP" altLang="en-US" sz="1200" dirty="0"/>
          </a:p>
        </p:txBody>
      </p:sp>
      <p:sp>
        <p:nvSpPr>
          <p:cNvPr id="19" name="テキスト ボックス 18"/>
          <p:cNvSpPr txBox="1"/>
          <p:nvPr/>
        </p:nvSpPr>
        <p:spPr>
          <a:xfrm>
            <a:off x="5798608" y="377416"/>
            <a:ext cx="582089" cy="276999"/>
          </a:xfrm>
          <a:prstGeom prst="rect">
            <a:avLst/>
          </a:prstGeom>
          <a:noFill/>
        </p:spPr>
        <p:txBody>
          <a:bodyPr wrap="square" rtlCol="0">
            <a:spAutoFit/>
          </a:bodyPr>
          <a:lstStyle/>
          <a:p>
            <a:r>
              <a:rPr lang="ja-JP" altLang="en-US" sz="1200" dirty="0" smtClean="0"/>
              <a:t>後：</a:t>
            </a:r>
            <a:endParaRPr kumimoji="1" lang="ja-JP" altLang="en-US" sz="1200" dirty="0"/>
          </a:p>
        </p:txBody>
      </p:sp>
      <p:cxnSp>
        <p:nvCxnSpPr>
          <p:cNvPr id="21" name="直線コネクタ 20"/>
          <p:cNvCxnSpPr/>
          <p:nvPr/>
        </p:nvCxnSpPr>
        <p:spPr>
          <a:xfrm>
            <a:off x="338447" y="3301340"/>
            <a:ext cx="110678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76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66725" y="791255"/>
            <a:ext cx="2114550" cy="3838575"/>
          </a:xfrm>
          <a:prstGeom prst="rect">
            <a:avLst/>
          </a:prstGeom>
        </p:spPr>
      </p:pic>
      <p:pic>
        <p:nvPicPr>
          <p:cNvPr id="4" name="図 3"/>
          <p:cNvPicPr>
            <a:picLocks noChangeAspect="1"/>
          </p:cNvPicPr>
          <p:nvPr/>
        </p:nvPicPr>
        <p:blipFill>
          <a:blip r:embed="rId3"/>
          <a:stretch>
            <a:fillRect/>
          </a:stretch>
        </p:blipFill>
        <p:spPr>
          <a:xfrm>
            <a:off x="3846739" y="642814"/>
            <a:ext cx="1885950" cy="1857375"/>
          </a:xfrm>
          <a:prstGeom prst="rect">
            <a:avLst/>
          </a:prstGeom>
        </p:spPr>
      </p:pic>
      <p:sp>
        <p:nvSpPr>
          <p:cNvPr id="5" name="右矢印 4"/>
          <p:cNvSpPr/>
          <p:nvPr/>
        </p:nvSpPr>
        <p:spPr>
          <a:xfrm>
            <a:off x="2581276" y="1262865"/>
            <a:ext cx="1129764"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846739" y="2851984"/>
            <a:ext cx="2628108" cy="461665"/>
          </a:xfrm>
          <a:prstGeom prst="rect">
            <a:avLst/>
          </a:prstGeom>
          <a:noFill/>
        </p:spPr>
        <p:txBody>
          <a:bodyPr wrap="square" rtlCol="0">
            <a:spAutoFit/>
          </a:bodyPr>
          <a:lstStyle/>
          <a:p>
            <a:r>
              <a:rPr kumimoji="1" lang="ja-JP" altLang="en-US" sz="1200" dirty="0" smtClean="0"/>
              <a:t>◆以下の傾向がみられる</a:t>
            </a:r>
            <a:endParaRPr kumimoji="1" lang="en-US" altLang="ja-JP" sz="1200" dirty="0" smtClean="0"/>
          </a:p>
          <a:p>
            <a:r>
              <a:rPr kumimoji="1" lang="ja-JP" altLang="en-US" sz="1200" dirty="0" smtClean="0"/>
              <a:t>・</a:t>
            </a:r>
            <a:r>
              <a:rPr kumimoji="1" lang="en-US" altLang="ja-JP" sz="1200" dirty="0" err="1" smtClean="0"/>
              <a:t>inport</a:t>
            </a:r>
            <a:r>
              <a:rPr lang="ja-JP" altLang="en-US" sz="1200" dirty="0"/>
              <a:t>が</a:t>
            </a:r>
            <a:r>
              <a:rPr lang="ja-JP" altLang="en-US" sz="1200" dirty="0" smtClean="0"/>
              <a:t>番号順にならない</a:t>
            </a:r>
            <a:endParaRPr kumimoji="1" lang="ja-JP" altLang="en-US" sz="1200" dirty="0"/>
          </a:p>
        </p:txBody>
      </p:sp>
      <p:pic>
        <p:nvPicPr>
          <p:cNvPr id="7" name="図 6"/>
          <p:cNvPicPr>
            <a:picLocks noChangeAspect="1"/>
          </p:cNvPicPr>
          <p:nvPr/>
        </p:nvPicPr>
        <p:blipFill>
          <a:blip r:embed="rId4"/>
          <a:stretch>
            <a:fillRect/>
          </a:stretch>
        </p:blipFill>
        <p:spPr>
          <a:xfrm>
            <a:off x="6865422" y="642814"/>
            <a:ext cx="1905000" cy="1028700"/>
          </a:xfrm>
          <a:prstGeom prst="rect">
            <a:avLst/>
          </a:prstGeom>
        </p:spPr>
      </p:pic>
      <p:pic>
        <p:nvPicPr>
          <p:cNvPr id="8" name="図 7"/>
          <p:cNvPicPr>
            <a:picLocks noChangeAspect="1"/>
          </p:cNvPicPr>
          <p:nvPr/>
        </p:nvPicPr>
        <p:blipFill>
          <a:blip r:embed="rId5"/>
          <a:stretch>
            <a:fillRect/>
          </a:stretch>
        </p:blipFill>
        <p:spPr>
          <a:xfrm>
            <a:off x="9513248" y="756122"/>
            <a:ext cx="2162175" cy="819150"/>
          </a:xfrm>
          <a:prstGeom prst="rect">
            <a:avLst/>
          </a:prstGeom>
        </p:spPr>
      </p:pic>
      <p:pic>
        <p:nvPicPr>
          <p:cNvPr id="9" name="図 8"/>
          <p:cNvPicPr>
            <a:picLocks noChangeAspect="1"/>
          </p:cNvPicPr>
          <p:nvPr/>
        </p:nvPicPr>
        <p:blipFill>
          <a:blip r:embed="rId6"/>
          <a:stretch>
            <a:fillRect/>
          </a:stretch>
        </p:blipFill>
        <p:spPr>
          <a:xfrm>
            <a:off x="7074601" y="2296267"/>
            <a:ext cx="1771650" cy="1695450"/>
          </a:xfrm>
          <a:prstGeom prst="rect">
            <a:avLst/>
          </a:prstGeom>
        </p:spPr>
      </p:pic>
      <p:pic>
        <p:nvPicPr>
          <p:cNvPr id="10" name="図 9"/>
          <p:cNvPicPr>
            <a:picLocks noChangeAspect="1"/>
          </p:cNvPicPr>
          <p:nvPr/>
        </p:nvPicPr>
        <p:blipFill>
          <a:blip r:embed="rId7"/>
          <a:stretch>
            <a:fillRect/>
          </a:stretch>
        </p:blipFill>
        <p:spPr>
          <a:xfrm>
            <a:off x="9652536" y="2409391"/>
            <a:ext cx="1838325" cy="762000"/>
          </a:xfrm>
          <a:prstGeom prst="rect">
            <a:avLst/>
          </a:prstGeom>
        </p:spPr>
      </p:pic>
      <p:pic>
        <p:nvPicPr>
          <p:cNvPr id="11" name="図 10"/>
          <p:cNvPicPr>
            <a:picLocks noChangeAspect="1"/>
          </p:cNvPicPr>
          <p:nvPr/>
        </p:nvPicPr>
        <p:blipFill>
          <a:blip r:embed="rId8"/>
          <a:stretch>
            <a:fillRect/>
          </a:stretch>
        </p:blipFill>
        <p:spPr>
          <a:xfrm>
            <a:off x="7074601" y="4265098"/>
            <a:ext cx="1914525" cy="857250"/>
          </a:xfrm>
          <a:prstGeom prst="rect">
            <a:avLst/>
          </a:prstGeom>
        </p:spPr>
      </p:pic>
      <p:pic>
        <p:nvPicPr>
          <p:cNvPr id="12" name="図 11"/>
          <p:cNvPicPr>
            <a:picLocks noChangeAspect="1"/>
          </p:cNvPicPr>
          <p:nvPr/>
        </p:nvPicPr>
        <p:blipFill>
          <a:blip r:embed="rId9"/>
          <a:stretch>
            <a:fillRect/>
          </a:stretch>
        </p:blipFill>
        <p:spPr>
          <a:xfrm>
            <a:off x="9589569" y="4305980"/>
            <a:ext cx="2276475" cy="647700"/>
          </a:xfrm>
          <a:prstGeom prst="rect">
            <a:avLst/>
          </a:prstGeom>
        </p:spPr>
      </p:pic>
      <p:cxnSp>
        <p:nvCxnSpPr>
          <p:cNvPr id="14" name="直線コネクタ 13"/>
          <p:cNvCxnSpPr/>
          <p:nvPr/>
        </p:nvCxnSpPr>
        <p:spPr>
          <a:xfrm>
            <a:off x="6240483" y="326571"/>
            <a:ext cx="0" cy="6056416"/>
          </a:xfrm>
          <a:prstGeom prst="line">
            <a:avLst/>
          </a:prstGeom>
        </p:spPr>
        <p:style>
          <a:lnRef idx="1">
            <a:schemeClr val="accent1"/>
          </a:lnRef>
          <a:fillRef idx="0">
            <a:schemeClr val="accent1"/>
          </a:fillRef>
          <a:effectRef idx="0">
            <a:schemeClr val="accent1"/>
          </a:effectRef>
          <a:fontRef idx="minor">
            <a:schemeClr val="tx1"/>
          </a:fontRef>
        </p:style>
      </p:cxnSp>
      <p:sp>
        <p:nvSpPr>
          <p:cNvPr id="15" name="右矢印 14"/>
          <p:cNvSpPr/>
          <p:nvPr/>
        </p:nvSpPr>
        <p:spPr>
          <a:xfrm>
            <a:off x="8951521" y="1120361"/>
            <a:ext cx="561727"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8989126" y="2710542"/>
            <a:ext cx="561727"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044110" y="4408715"/>
            <a:ext cx="561727"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474847" y="5440434"/>
            <a:ext cx="5109531" cy="646331"/>
          </a:xfrm>
          <a:prstGeom prst="rect">
            <a:avLst/>
          </a:prstGeom>
          <a:noFill/>
        </p:spPr>
        <p:txBody>
          <a:bodyPr wrap="square" rtlCol="0">
            <a:spAutoFit/>
          </a:bodyPr>
          <a:lstStyle/>
          <a:p>
            <a:r>
              <a:rPr kumimoji="1" lang="ja-JP" altLang="en-US" sz="1200" dirty="0" smtClean="0"/>
              <a:t>◆以下の傾向がみられる</a:t>
            </a:r>
            <a:endParaRPr kumimoji="1" lang="en-US" altLang="ja-JP" sz="1200" dirty="0" smtClean="0"/>
          </a:p>
          <a:p>
            <a:r>
              <a:rPr kumimoji="1" lang="ja-JP" altLang="en-US" sz="1200" dirty="0" smtClean="0"/>
              <a:t>・</a:t>
            </a:r>
            <a:r>
              <a:rPr lang="en-US" altLang="ja-JP" sz="1200" dirty="0" err="1" smtClean="0"/>
              <a:t>inport</a:t>
            </a:r>
            <a:r>
              <a:rPr lang="ja-JP" altLang="en-US" sz="1200" dirty="0" smtClean="0"/>
              <a:t>に入力する線が両方曲がっていたら片方伸ばして縦をそろえる</a:t>
            </a:r>
            <a:endParaRPr lang="en-US" altLang="ja-JP" sz="1200" dirty="0" smtClean="0"/>
          </a:p>
          <a:p>
            <a:r>
              <a:rPr kumimoji="1" lang="ja-JP" altLang="en-US" sz="1200" dirty="0" smtClean="0"/>
              <a:t>・</a:t>
            </a:r>
            <a:r>
              <a:rPr kumimoji="1" lang="en-US" altLang="ja-JP" sz="1200" dirty="0" err="1" smtClean="0"/>
              <a:t>inport</a:t>
            </a:r>
            <a:r>
              <a:rPr kumimoji="1" lang="ja-JP" altLang="en-US" sz="1200" dirty="0" smtClean="0"/>
              <a:t>に入力する線が片方伸びていたら両方伸ばして縦をずらす</a:t>
            </a:r>
            <a:endParaRPr kumimoji="1" lang="ja-JP" altLang="en-US" sz="1200" dirty="0"/>
          </a:p>
        </p:txBody>
      </p:sp>
      <p:sp>
        <p:nvSpPr>
          <p:cNvPr id="19" name="テキスト ボックス 18"/>
          <p:cNvSpPr txBox="1"/>
          <p:nvPr/>
        </p:nvSpPr>
        <p:spPr>
          <a:xfrm>
            <a:off x="765068" y="379183"/>
            <a:ext cx="522712" cy="276999"/>
          </a:xfrm>
          <a:prstGeom prst="rect">
            <a:avLst/>
          </a:prstGeom>
          <a:noFill/>
        </p:spPr>
        <p:txBody>
          <a:bodyPr wrap="square" rtlCol="0">
            <a:spAutoFit/>
          </a:bodyPr>
          <a:lstStyle/>
          <a:p>
            <a:r>
              <a:rPr lang="ja-JP" altLang="en-US" sz="1200" dirty="0" smtClean="0"/>
              <a:t>前：</a:t>
            </a:r>
            <a:endParaRPr kumimoji="1" lang="ja-JP" altLang="en-US" sz="1200" dirty="0"/>
          </a:p>
        </p:txBody>
      </p:sp>
      <p:sp>
        <p:nvSpPr>
          <p:cNvPr id="20" name="テキスト ボックス 19"/>
          <p:cNvSpPr txBox="1"/>
          <p:nvPr/>
        </p:nvSpPr>
        <p:spPr>
          <a:xfrm>
            <a:off x="3846739" y="379183"/>
            <a:ext cx="582089" cy="276999"/>
          </a:xfrm>
          <a:prstGeom prst="rect">
            <a:avLst/>
          </a:prstGeom>
          <a:noFill/>
        </p:spPr>
        <p:txBody>
          <a:bodyPr wrap="square" rtlCol="0">
            <a:spAutoFit/>
          </a:bodyPr>
          <a:lstStyle/>
          <a:p>
            <a:r>
              <a:rPr lang="ja-JP" altLang="en-US" sz="1200" dirty="0" smtClean="0"/>
              <a:t>後：</a:t>
            </a:r>
            <a:endParaRPr kumimoji="1" lang="ja-JP" altLang="en-US" sz="1200" dirty="0"/>
          </a:p>
        </p:txBody>
      </p:sp>
      <p:cxnSp>
        <p:nvCxnSpPr>
          <p:cNvPr id="22" name="直線コネクタ 21"/>
          <p:cNvCxnSpPr/>
          <p:nvPr/>
        </p:nvCxnSpPr>
        <p:spPr>
          <a:xfrm>
            <a:off x="6400800" y="1989117"/>
            <a:ext cx="54652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6311488" y="4037610"/>
            <a:ext cx="54652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56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7506" y="344384"/>
            <a:ext cx="10137712" cy="3754874"/>
          </a:xfrm>
          <a:prstGeom prst="rect">
            <a:avLst/>
          </a:prstGeom>
          <a:noFill/>
        </p:spPr>
        <p:txBody>
          <a:bodyPr wrap="none" rtlCol="0">
            <a:spAutoFit/>
          </a:bodyPr>
          <a:lstStyle/>
          <a:p>
            <a:r>
              <a:rPr kumimoji="1" lang="ja-JP" altLang="en-US" sz="1400" dirty="0" smtClean="0"/>
              <a:t>◆まとめ</a:t>
            </a:r>
            <a:endParaRPr kumimoji="1" lang="en-US" altLang="ja-JP" sz="1400" dirty="0" smtClean="0"/>
          </a:p>
          <a:p>
            <a:r>
              <a:rPr lang="ja-JP" altLang="en-US" sz="1400" dirty="0" smtClean="0"/>
              <a:t>・規則性についてはよくわからず、モデル可読性が悪くこともあるようだった</a:t>
            </a:r>
            <a:endParaRPr lang="en-US" altLang="ja-JP" sz="1400" dirty="0" smtClean="0"/>
          </a:p>
          <a:p>
            <a:r>
              <a:rPr lang="ja-JP" altLang="en-US" sz="1400" dirty="0"/>
              <a:t>　</a:t>
            </a:r>
            <a:r>
              <a:rPr lang="ja-JP" altLang="en-US" sz="1400" dirty="0" smtClean="0"/>
              <a:t>（もともと信号線が交差していないモデルが自動配置により交差するようになる等）</a:t>
            </a:r>
            <a:endParaRPr lang="en-US" altLang="ja-JP" sz="1400" dirty="0" smtClean="0"/>
          </a:p>
          <a:p>
            <a:endParaRPr lang="en-US" altLang="ja-JP" sz="1400" dirty="0"/>
          </a:p>
          <a:p>
            <a:r>
              <a:rPr lang="ja-JP" altLang="en-US" sz="1400" dirty="0" smtClean="0"/>
              <a:t>・想定される自動配置を使用するシーン</a:t>
            </a:r>
            <a:endParaRPr lang="en-US" altLang="ja-JP" sz="1400" dirty="0" smtClean="0"/>
          </a:p>
          <a:p>
            <a:endParaRPr lang="en-US" altLang="ja-JP" sz="1400" dirty="0" smtClean="0"/>
          </a:p>
          <a:p>
            <a:r>
              <a:rPr lang="ja-JP" altLang="en-US" sz="1400" dirty="0"/>
              <a:t>　</a:t>
            </a:r>
            <a:r>
              <a:rPr lang="en-US" altLang="ja-JP" sz="1400" dirty="0" smtClean="0"/>
              <a:t>-</a:t>
            </a:r>
            <a:r>
              <a:rPr lang="ja-JP" altLang="en-US" sz="1400" dirty="0" smtClean="0"/>
              <a:t>　かなり可読性の悪いモデルがあった場合、自動配置でざっくりと一括で綺麗にできる</a:t>
            </a:r>
            <a:endParaRPr lang="en-US" altLang="ja-JP" sz="1400" dirty="0" smtClean="0"/>
          </a:p>
          <a:p>
            <a:r>
              <a:rPr lang="ja-JP" altLang="en-US" sz="1400" dirty="0"/>
              <a:t>　</a:t>
            </a:r>
            <a:r>
              <a:rPr lang="ja-JP" altLang="en-US" sz="1400" dirty="0" smtClean="0"/>
              <a:t>　</a:t>
            </a:r>
            <a:r>
              <a:rPr lang="ja-JP" altLang="en-US" sz="1400" dirty="0"/>
              <a:t>　</a:t>
            </a:r>
            <a:r>
              <a:rPr lang="ja-JP" altLang="en-US" sz="1400" dirty="0" smtClean="0"/>
              <a:t>場合によってはその後手動調整が必要となる</a:t>
            </a:r>
            <a:endParaRPr lang="en-US" altLang="ja-JP" sz="1400" dirty="0" smtClean="0"/>
          </a:p>
          <a:p>
            <a:endParaRPr lang="en-US" altLang="ja-JP" sz="1400" dirty="0"/>
          </a:p>
          <a:p>
            <a:r>
              <a:rPr lang="ja-JP" altLang="en-US" sz="1400" dirty="0"/>
              <a:t>　</a:t>
            </a:r>
            <a:r>
              <a:rPr lang="en-US" altLang="ja-JP" sz="1400" dirty="0"/>
              <a:t>-</a:t>
            </a:r>
            <a:r>
              <a:rPr lang="ja-JP" altLang="en-US" sz="1400" dirty="0"/>
              <a:t>　ライブラリからキャンバスへ適当にブロックを配置し、適当に接続した後</a:t>
            </a:r>
            <a:r>
              <a:rPr lang="ja-JP" altLang="en-US" sz="1400" dirty="0" smtClean="0"/>
              <a:t>に自動</a:t>
            </a:r>
            <a:r>
              <a:rPr lang="ja-JP" altLang="en-US" sz="1400" dirty="0"/>
              <a:t>配置でざっくりと一括で綺麗に</a:t>
            </a:r>
            <a:r>
              <a:rPr lang="ja-JP" altLang="en-US" sz="1400" dirty="0" smtClean="0"/>
              <a:t>できる</a:t>
            </a:r>
            <a:endParaRPr lang="en-US" altLang="ja-JP" sz="1400" dirty="0" smtClean="0"/>
          </a:p>
          <a:p>
            <a:r>
              <a:rPr lang="ja-JP" altLang="en-US" sz="1400" dirty="0" smtClean="0"/>
              <a:t>　　　場合によってはその後手動調整が必要となる</a:t>
            </a:r>
            <a:endParaRPr lang="en-US" altLang="ja-JP" sz="1400" dirty="0" smtClean="0"/>
          </a:p>
          <a:p>
            <a:endParaRPr lang="en-US" altLang="ja-JP" sz="1400" dirty="0" smtClean="0"/>
          </a:p>
          <a:p>
            <a:r>
              <a:rPr lang="ja-JP" altLang="en-US" sz="1400" dirty="0"/>
              <a:t>　</a:t>
            </a:r>
            <a:r>
              <a:rPr lang="en-US" altLang="ja-JP" sz="1400" dirty="0" smtClean="0"/>
              <a:t>-</a:t>
            </a:r>
            <a:r>
              <a:rPr lang="ja-JP" altLang="en-US" sz="1400" dirty="0" smtClean="0"/>
              <a:t>　自動でモデルを作成する場合</a:t>
            </a:r>
            <a:r>
              <a:rPr lang="en-US" altLang="ja-JP" sz="1400" dirty="0" smtClean="0"/>
              <a:t>(</a:t>
            </a:r>
            <a:r>
              <a:rPr lang="ja-JP" altLang="en-US" sz="1400" dirty="0" smtClean="0"/>
              <a:t>例：既存モデルからサブシステム切り出して入出力ブロックを付ける</a:t>
            </a:r>
            <a:r>
              <a:rPr lang="en-US" altLang="ja-JP" sz="1400" dirty="0" smtClean="0"/>
              <a:t>)</a:t>
            </a:r>
          </a:p>
          <a:p>
            <a:r>
              <a:rPr lang="ja-JP" altLang="en-US" sz="1400" dirty="0"/>
              <a:t>　</a:t>
            </a:r>
            <a:r>
              <a:rPr lang="ja-JP" altLang="en-US" sz="1400" dirty="0" smtClean="0"/>
              <a:t>　　各ブロックの配置や大きさを一括調整できる</a:t>
            </a:r>
            <a:endParaRPr lang="en-US" altLang="ja-JP" sz="1400" dirty="0" smtClean="0"/>
          </a:p>
          <a:p>
            <a:endParaRPr lang="en-US" altLang="ja-JP" sz="1400" dirty="0"/>
          </a:p>
          <a:p>
            <a:r>
              <a:rPr lang="ja-JP" altLang="en-US" sz="1400" dirty="0" smtClean="0"/>
              <a:t>・自動配置の関数があるか知りたい</a:t>
            </a:r>
            <a:endParaRPr lang="en-US" altLang="ja-JP" sz="1400" dirty="0" smtClean="0"/>
          </a:p>
          <a:p>
            <a:r>
              <a:rPr lang="ja-JP" altLang="en-US" sz="1400" dirty="0"/>
              <a:t>　</a:t>
            </a:r>
            <a:r>
              <a:rPr lang="ja-JP" altLang="en-US" sz="1400" dirty="0" smtClean="0"/>
              <a:t>自動モデル生成の際に使用できそう</a:t>
            </a:r>
            <a:endParaRPr lang="en-US" altLang="ja-JP" sz="1400" dirty="0" smtClean="0"/>
          </a:p>
        </p:txBody>
      </p:sp>
    </p:spTree>
    <p:extLst>
      <p:ext uri="{BB962C8B-B14F-4D97-AF65-F5344CB8AC3E}">
        <p14:creationId xmlns:p14="http://schemas.microsoft.com/office/powerpoint/2010/main" val="11517683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F4D547-1253-4481-A28A-3C543D743842}"/>
</file>

<file path=customXml/itemProps2.xml><?xml version="1.0" encoding="utf-8"?>
<ds:datastoreItem xmlns:ds="http://schemas.openxmlformats.org/officeDocument/2006/customXml" ds:itemID="{00AFF07C-787C-4A05-A7F1-191B0DE1F4C0}"/>
</file>

<file path=customXml/itemProps3.xml><?xml version="1.0" encoding="utf-8"?>
<ds:datastoreItem xmlns:ds="http://schemas.openxmlformats.org/officeDocument/2006/customXml" ds:itemID="{18DD3F2B-88F5-4F98-B3F8-71F13C84C137}"/>
</file>

<file path=docProps/app.xml><?xml version="1.0" encoding="utf-8"?>
<Properties xmlns="http://schemas.openxmlformats.org/officeDocument/2006/extended-properties" xmlns:vt="http://schemas.openxmlformats.org/officeDocument/2006/docPropsVTypes">
  <TotalTime>150</TotalTime>
  <Words>169</Words>
  <Application>Microsoft Office PowerPoint</Application>
  <PresentationFormat>ワイド画面</PresentationFormat>
  <Paragraphs>43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ダイハツ工業株式会社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高田　知里</dc:creator>
  <cp:lastModifiedBy>高田　知里</cp:lastModifiedBy>
  <cp:revision>19</cp:revision>
  <dcterms:created xsi:type="dcterms:W3CDTF">2019-11-07T06:59:27Z</dcterms:created>
  <dcterms:modified xsi:type="dcterms:W3CDTF">2019-11-14T01:41:11Z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