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7"/>
  </p:notesMasterIdLst>
  <p:sldIdLst>
    <p:sldId id="258" r:id="rId2"/>
    <p:sldId id="357" r:id="rId3"/>
    <p:sldId id="367" r:id="rId4"/>
    <p:sldId id="389" r:id="rId5"/>
    <p:sldId id="390" r:id="rId6"/>
    <p:sldId id="391" r:id="rId7"/>
    <p:sldId id="392" r:id="rId8"/>
    <p:sldId id="393" r:id="rId9"/>
    <p:sldId id="368" r:id="rId10"/>
    <p:sldId id="376" r:id="rId11"/>
    <p:sldId id="377" r:id="rId12"/>
    <p:sldId id="378" r:id="rId13"/>
    <p:sldId id="370" r:id="rId14"/>
    <p:sldId id="379" r:id="rId15"/>
    <p:sldId id="372" r:id="rId16"/>
    <p:sldId id="382" r:id="rId17"/>
    <p:sldId id="383" r:id="rId18"/>
    <p:sldId id="384" r:id="rId19"/>
    <p:sldId id="385" r:id="rId20"/>
    <p:sldId id="374" r:id="rId21"/>
    <p:sldId id="380" r:id="rId22"/>
    <p:sldId id="375" r:id="rId23"/>
    <p:sldId id="381" r:id="rId24"/>
    <p:sldId id="371" r:id="rId25"/>
    <p:sldId id="388" r:id="rId2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varScale="1">
        <p:scale>
          <a:sx n="84" d="100"/>
          <a:sy n="84" d="100"/>
        </p:scale>
        <p:origin x="-78" y="-444"/>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600200"/>
            <a:ext cx="7772400" cy="2133599"/>
          </a:xfrm>
        </p:spPr>
        <p:txBody>
          <a:bodyPr/>
          <a:lstStyle/>
          <a:p>
            <a:pPr fontAlgn="t"/>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ボード会議</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発表資料</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年８月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31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サブシステムリファレンス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下記の空欄を答えよう</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05294620"/>
              </p:ext>
            </p:extLst>
          </p:nvPr>
        </p:nvGraphicFramePr>
        <p:xfrm>
          <a:off x="609600" y="2057400"/>
          <a:ext cx="8431214" cy="3754120"/>
        </p:xfrm>
        <a:graphic>
          <a:graphicData uri="http://schemas.openxmlformats.org/drawingml/2006/table">
            <a:tbl>
              <a:tblPr firstRow="1" bandRow="1">
                <a:tableStyleId>{2D5ABB26-0587-4C30-8999-92F81FD0307C}</a:tableStyleId>
              </a:tblPr>
              <a:tblGrid>
                <a:gridCol w="1892618"/>
                <a:gridCol w="1514793"/>
                <a:gridCol w="1729105"/>
                <a:gridCol w="1416684"/>
                <a:gridCol w="1878014"/>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モデル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リファレンス</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ライブラリ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en-US" altLang="ja-JP" dirty="0" smtClean="0"/>
                    </a:p>
                    <a:p>
                      <a:r>
                        <a:rPr kumimoji="1" lang="ja-JP" altLang="en-US" dirty="0" smtClean="0"/>
                        <a:t>リファレンス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単独実行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dirty="0" smtClean="0"/>
                        <a:t>〇</a:t>
                      </a:r>
                      <a:endParaRPr lang="en-US" altLang="ja-JP" dirty="0" smtClean="0"/>
                    </a:p>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dirty="0" smtClean="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ＳＬＤＶ実行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単体と呼び出し</a:t>
                      </a:r>
                      <a:endParaRPr kumimoji="1" lang="en-US" altLang="ja-JP" dirty="0" smtClean="0"/>
                    </a:p>
                    <a:p>
                      <a:r>
                        <a:rPr kumimoji="1" lang="ja-JP" altLang="en-US" dirty="0" smtClean="0"/>
                        <a:t>で異なる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Simulink</a:t>
                      </a:r>
                      <a:r>
                        <a:rPr kumimoji="1" lang="ja-JP" altLang="en-US" dirty="0" smtClean="0"/>
                        <a:t>　</a:t>
                      </a:r>
                      <a:r>
                        <a:rPr kumimoji="1" lang="en-US" altLang="ja-JP" sz="1800" dirty="0" smtClean="0">
                          <a:latin typeface="Meiryo UI" panose="020B0604030504040204" pitchFamily="50" charset="-128"/>
                          <a:ea typeface="Meiryo UI" panose="020B0604030504040204" pitchFamily="50" charset="-128"/>
                        </a:rPr>
                        <a:t>check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調査対象は設定次第</a:t>
                      </a:r>
                      <a:endParaRPr kumimoji="1" lang="en-US" altLang="ja-JP" dirty="0" smtClean="0"/>
                    </a:p>
                    <a:p>
                      <a:r>
                        <a:rPr kumimoji="1" lang="ja-JP" altLang="en-US" dirty="0" smtClean="0"/>
                        <a:t>自動修正</a:t>
                      </a:r>
                      <a:endParaRPr kumimoji="1" lang="en-US" altLang="ja-JP" dirty="0" smtClean="0"/>
                    </a:p>
                    <a:p>
                      <a:r>
                        <a:rPr kumimoji="1" lang="ja-JP" altLang="en-US" dirty="0" smtClean="0"/>
                        <a:t>不可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en-US" altLang="ja-JP" dirty="0" smtClean="0"/>
                    </a:p>
                    <a:p>
                      <a:r>
                        <a:rPr kumimoji="1" lang="ja-JP" altLang="en-US" dirty="0" smtClean="0"/>
                        <a:t>論理演算のブロックの形状変更でテスト</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559"/>
          <a:stretch/>
        </p:blipFill>
        <p:spPr bwMode="auto">
          <a:xfrm>
            <a:off x="2057400" y="5640363"/>
            <a:ext cx="3276600" cy="121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矢印コネクタ 5"/>
          <p:cNvCxnSpPr/>
          <p:nvPr/>
        </p:nvCxnSpPr>
        <p:spPr bwMode="auto">
          <a:xfrm flipH="1">
            <a:off x="5257800" y="5640363"/>
            <a:ext cx="2209800" cy="5318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テキスト ボックス 6"/>
          <p:cNvSpPr txBox="1"/>
          <p:nvPr/>
        </p:nvSpPr>
        <p:spPr>
          <a:xfrm>
            <a:off x="5791200" y="5938414"/>
            <a:ext cx="3047629" cy="923330"/>
          </a:xfrm>
          <a:prstGeom prst="rect">
            <a:avLst/>
          </a:prstGeom>
          <a:noFill/>
        </p:spPr>
        <p:txBody>
          <a:bodyPr wrap="none" rtlCol="0">
            <a:spAutoFit/>
          </a:bodyPr>
          <a:lstStyle/>
          <a:p>
            <a:r>
              <a:rPr kumimoji="1" lang="ja-JP" altLang="en-US" dirty="0" smtClean="0"/>
              <a:t>自動修正は実行されるが</a:t>
            </a:r>
            <a:endParaRPr kumimoji="1" lang="en-US" altLang="ja-JP" dirty="0" smtClean="0"/>
          </a:p>
          <a:p>
            <a:r>
              <a:rPr lang="ja-JP" altLang="en-US" dirty="0"/>
              <a:t>モデル</a:t>
            </a:r>
            <a:r>
              <a:rPr lang="ja-JP" altLang="en-US" dirty="0" smtClean="0"/>
              <a:t>を保存するときに</a:t>
            </a:r>
            <a:endParaRPr lang="en-US" altLang="ja-JP" dirty="0" smtClean="0"/>
          </a:p>
          <a:p>
            <a:r>
              <a:rPr lang="ja-JP" altLang="en-US" dirty="0"/>
              <a:t>ロックされている</a:t>
            </a:r>
            <a:r>
              <a:rPr lang="ja-JP" altLang="en-US" dirty="0" smtClean="0"/>
              <a:t>と警告がでる</a:t>
            </a:r>
            <a:endParaRPr lang="en-US" altLang="ja-JP" dirty="0" smtClean="0"/>
          </a:p>
        </p:txBody>
      </p:sp>
    </p:spTree>
    <p:extLst>
      <p:ext uri="{BB962C8B-B14F-4D97-AF65-F5344CB8AC3E}">
        <p14:creationId xmlns:p14="http://schemas.microsoft.com/office/powerpoint/2010/main" val="3281833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自動配置</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動く物</a:t>
            </a:r>
            <a:r>
              <a:rPr lang="ja-JP" altLang="en-US" dirty="0" smtClean="0">
                <a:latin typeface="Meiryo UI" panose="020B0604030504040204" pitchFamily="50" charset="-128"/>
                <a:ea typeface="Meiryo UI" panose="020B0604030504040204" pitchFamily="50" charset="-128"/>
              </a:rPr>
              <a:t>と動かない物</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028015886"/>
              </p:ext>
            </p:extLst>
          </p:nvPr>
        </p:nvGraphicFramePr>
        <p:xfrm>
          <a:off x="304800" y="1676400"/>
          <a:ext cx="7527735" cy="1844040"/>
        </p:xfrm>
        <a:graphic>
          <a:graphicData uri="http://schemas.openxmlformats.org/drawingml/2006/table">
            <a:tbl>
              <a:tblPr firstRow="1" bandRow="1">
                <a:tableStyleId>{5C22544A-7EE6-4342-B048-85BDC9FD1C3A}</a:tableStyleId>
              </a:tblPr>
              <a:tblGrid>
                <a:gridCol w="2857500"/>
                <a:gridCol w="2166430"/>
                <a:gridCol w="2503805"/>
              </a:tblGrid>
              <a:tr h="370840">
                <a:tc gridSpan="2">
                  <a:txBody>
                    <a:bodyPr/>
                    <a:lstStyle/>
                    <a:p>
                      <a:endParaRPr kumimoji="1" lang="ja-JP" altLang="en-US" dirty="0"/>
                    </a:p>
                  </a:txBody>
                  <a:tcPr/>
                </a:tc>
                <a:tc hMerge="1">
                  <a:txBody>
                    <a:bodyPr/>
                    <a:lstStyle/>
                    <a:p>
                      <a:endParaRPr kumimoji="1" lang="ja-JP" altLang="en-US"/>
                    </a:p>
                  </a:txBody>
                  <a:tcPr/>
                </a:tc>
                <a:tc>
                  <a:txBody>
                    <a:bodyPr/>
                    <a:lstStyle/>
                    <a:p>
                      <a:endParaRPr kumimoji="1" lang="ja-JP" altLang="en-US"/>
                    </a:p>
                  </a:txBody>
                  <a:tcPr/>
                </a:tc>
              </a:tr>
              <a:tr h="370840">
                <a:tc gridSpan="2">
                  <a:txBody>
                    <a:bodyPr/>
                    <a:lstStyle/>
                    <a:p>
                      <a:r>
                        <a:rPr kumimoji="1" lang="ja-JP" altLang="en-US" dirty="0" smtClean="0"/>
                        <a:t>結線されたブロック</a:t>
                      </a:r>
                      <a:endParaRPr kumimoji="1" lang="ja-JP" altLang="en-US" dirty="0"/>
                    </a:p>
                  </a:txBody>
                  <a:tcPr/>
                </a:tc>
                <a:tc hMerge="1">
                  <a:txBody>
                    <a:bodyPr/>
                    <a:lstStyle/>
                    <a:p>
                      <a:endParaRPr kumimoji="1" lang="ja-JP" altLang="en-US"/>
                    </a:p>
                  </a:txBody>
                  <a:tcPr/>
                </a:tc>
                <a:tc>
                  <a:txBody>
                    <a:bodyPr/>
                    <a:lstStyle/>
                    <a:p>
                      <a:r>
                        <a:rPr kumimoji="1" lang="ja-JP" altLang="en-US" dirty="0" smtClean="0"/>
                        <a:t>動く</a:t>
                      </a:r>
                      <a:endParaRPr kumimoji="1" lang="ja-JP" altLang="en-US" dirty="0"/>
                    </a:p>
                  </a:txBody>
                  <a:tcPr/>
                </a:tc>
              </a:tr>
              <a:tr h="185420">
                <a:tc rowSpan="2">
                  <a:txBody>
                    <a:bodyPr/>
                    <a:lstStyle/>
                    <a:p>
                      <a:r>
                        <a:rPr kumimoji="1" lang="ja-JP" altLang="en-US" dirty="0" smtClean="0"/>
                        <a:t>結線されていないブロック</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入出力ポートあり</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B w="12700" cap="flat" cmpd="sng" algn="ctr">
                      <a:solidFill>
                        <a:schemeClr val="tx1"/>
                      </a:solidFill>
                      <a:prstDash val="solid"/>
                      <a:round/>
                      <a:headEnd type="none" w="med" len="med"/>
                      <a:tailEnd type="none" w="med" len="med"/>
                    </a:lnB>
                  </a:tcPr>
                </a:tc>
              </a:tr>
              <a:tr h="185420">
                <a:tc vMerge="1">
                  <a:txBody>
                    <a:bodyPr/>
                    <a:lstStyle/>
                    <a:p>
                      <a:endParaRPr kumimoji="1" lang="ja-JP" altLang="en-US"/>
                    </a:p>
                  </a:txBody>
                  <a:tcPr/>
                </a:tc>
                <a:tc>
                  <a:txBody>
                    <a:bodyPr/>
                    <a:lstStyle/>
                    <a:p>
                      <a:r>
                        <a:rPr kumimoji="1" lang="ja-JP" altLang="en-US" dirty="0" smtClean="0"/>
                        <a:t>ポートなし</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kumimoji="1" lang="ja-JP" altLang="en-US" dirty="0"/>
                    </a:p>
                  </a:txBody>
                  <a:tcPr>
                    <a:lnT w="12700" cap="flat" cmpd="sng" algn="ctr">
                      <a:solidFill>
                        <a:schemeClr val="tx1"/>
                      </a:solidFill>
                      <a:prstDash val="solid"/>
                      <a:round/>
                      <a:headEnd type="none" w="med" len="med"/>
                      <a:tailEnd type="none" w="med" len="med"/>
                    </a:lnT>
                  </a:tcPr>
                </a:tc>
              </a:tr>
              <a:tr h="370840">
                <a:tc gridSpan="2">
                  <a:txBody>
                    <a:bodyPr/>
                    <a:lstStyle/>
                    <a:p>
                      <a:r>
                        <a:rPr kumimoji="1" lang="ja-JP" altLang="en-US" dirty="0" smtClean="0"/>
                        <a:t>アノテーション</a:t>
                      </a:r>
                      <a:endParaRPr kumimoji="1" lang="ja-JP" altLang="en-US" dirty="0"/>
                    </a:p>
                  </a:txBody>
                  <a:tcPr/>
                </a:tc>
                <a:tc hMerge="1">
                  <a:txBody>
                    <a:bodyPr/>
                    <a:lstStyle/>
                    <a:p>
                      <a:endParaRPr kumimoji="1" lang="ja-JP" altLang="en-US"/>
                    </a:p>
                  </a:txBody>
                  <a:tcPr/>
                </a:tc>
                <a:tc>
                  <a:txBody>
                    <a:bodyPr/>
                    <a:lstStyle/>
                    <a:p>
                      <a:r>
                        <a:rPr kumimoji="1" lang="ja-JP" altLang="en-US" dirty="0" smtClean="0"/>
                        <a:t>動かない</a:t>
                      </a:r>
                      <a:endParaRPr kumimoji="1" lang="ja-JP" altLang="en-US" dirty="0"/>
                    </a:p>
                  </a:txBody>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2" y="3994547"/>
            <a:ext cx="4083318" cy="14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351" y="3615928"/>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524000" y="3688318"/>
            <a:ext cx="708848" cy="369332"/>
          </a:xfrm>
          <a:prstGeom prst="rect">
            <a:avLst/>
          </a:prstGeom>
          <a:noFill/>
        </p:spPr>
        <p:txBody>
          <a:bodyPr wrap="none" rtlCol="0">
            <a:spAutoFit/>
          </a:bodyPr>
          <a:lstStyle/>
          <a:p>
            <a:r>
              <a:rPr kumimoji="1" lang="ja-JP" altLang="en-US" dirty="0" smtClean="0"/>
              <a:t>ヒント</a:t>
            </a:r>
            <a:endParaRPr kumimoji="1" lang="ja-JP" altLang="en-US" dirty="0"/>
          </a:p>
        </p:txBody>
      </p:sp>
      <p:sp>
        <p:nvSpPr>
          <p:cNvPr id="8" name="右矢印 7"/>
          <p:cNvSpPr/>
          <p:nvPr/>
        </p:nvSpPr>
        <p:spPr bwMode="auto">
          <a:xfrm>
            <a:off x="4705350" y="43434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444728"/>
            <a:ext cx="1422064" cy="93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5287290"/>
            <a:ext cx="1371600" cy="11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676775" y="54066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5295900" y="2438400"/>
            <a:ext cx="2581626"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61737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自動配置</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動く物</a:t>
            </a:r>
            <a:r>
              <a:rPr lang="ja-JP" altLang="en-US" dirty="0" smtClean="0">
                <a:latin typeface="Meiryo UI" panose="020B0604030504040204" pitchFamily="50" charset="-128"/>
                <a:ea typeface="Meiryo UI" panose="020B0604030504040204" pitchFamily="50" charset="-128"/>
              </a:rPr>
              <a:t>と動かない物</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13762245"/>
              </p:ext>
            </p:extLst>
          </p:nvPr>
        </p:nvGraphicFramePr>
        <p:xfrm>
          <a:off x="304800" y="1676400"/>
          <a:ext cx="7527735" cy="1844040"/>
        </p:xfrm>
        <a:graphic>
          <a:graphicData uri="http://schemas.openxmlformats.org/drawingml/2006/table">
            <a:tbl>
              <a:tblPr firstRow="1" bandRow="1">
                <a:tableStyleId>{5C22544A-7EE6-4342-B048-85BDC9FD1C3A}</a:tableStyleId>
              </a:tblPr>
              <a:tblGrid>
                <a:gridCol w="2857500"/>
                <a:gridCol w="2166430"/>
                <a:gridCol w="2503805"/>
              </a:tblGrid>
              <a:tr h="370840">
                <a:tc gridSpan="2">
                  <a:txBody>
                    <a:bodyPr/>
                    <a:lstStyle/>
                    <a:p>
                      <a:endParaRPr kumimoji="1" lang="ja-JP" altLang="en-US" dirty="0"/>
                    </a:p>
                  </a:txBody>
                  <a:tcPr/>
                </a:tc>
                <a:tc hMerge="1">
                  <a:txBody>
                    <a:bodyPr/>
                    <a:lstStyle/>
                    <a:p>
                      <a:endParaRPr kumimoji="1" lang="ja-JP" altLang="en-US"/>
                    </a:p>
                  </a:txBody>
                  <a:tcPr/>
                </a:tc>
                <a:tc>
                  <a:txBody>
                    <a:bodyPr/>
                    <a:lstStyle/>
                    <a:p>
                      <a:endParaRPr kumimoji="1" lang="ja-JP" altLang="en-US"/>
                    </a:p>
                  </a:txBody>
                  <a:tcPr/>
                </a:tc>
              </a:tr>
              <a:tr h="370840">
                <a:tc gridSpan="2">
                  <a:txBody>
                    <a:bodyPr/>
                    <a:lstStyle/>
                    <a:p>
                      <a:r>
                        <a:rPr kumimoji="1" lang="ja-JP" altLang="en-US" dirty="0" smtClean="0"/>
                        <a:t>結線されたブロック</a:t>
                      </a:r>
                      <a:endParaRPr kumimoji="1" lang="ja-JP" altLang="en-US" dirty="0"/>
                    </a:p>
                  </a:txBody>
                  <a:tcPr/>
                </a:tc>
                <a:tc hMerge="1">
                  <a:txBody>
                    <a:bodyPr/>
                    <a:lstStyle/>
                    <a:p>
                      <a:endParaRPr kumimoji="1" lang="ja-JP" altLang="en-US"/>
                    </a:p>
                  </a:txBody>
                  <a:tcPr/>
                </a:tc>
                <a:tc>
                  <a:txBody>
                    <a:bodyPr/>
                    <a:lstStyle/>
                    <a:p>
                      <a:r>
                        <a:rPr kumimoji="1" lang="ja-JP" altLang="en-US" dirty="0" smtClean="0"/>
                        <a:t>動く</a:t>
                      </a:r>
                      <a:endParaRPr kumimoji="1" lang="ja-JP" altLang="en-US" dirty="0"/>
                    </a:p>
                  </a:txBody>
                  <a:tcPr/>
                </a:tc>
              </a:tr>
              <a:tr h="185420">
                <a:tc rowSpan="2">
                  <a:txBody>
                    <a:bodyPr/>
                    <a:lstStyle/>
                    <a:p>
                      <a:r>
                        <a:rPr kumimoji="1" lang="ja-JP" altLang="en-US" dirty="0" smtClean="0"/>
                        <a:t>結線されていないブロック</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入出力ポートあり</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1" lang="ja-JP" altLang="en-US" dirty="0" smtClean="0"/>
                        <a:t>動かない</a:t>
                      </a:r>
                      <a:endParaRPr kumimoji="1" lang="ja-JP" altLang="en-US" dirty="0"/>
                    </a:p>
                  </a:txBody>
                  <a:tcPr>
                    <a:lnB w="12700" cap="flat" cmpd="sng" algn="ctr">
                      <a:solidFill>
                        <a:schemeClr val="tx1"/>
                      </a:solidFill>
                      <a:prstDash val="solid"/>
                      <a:round/>
                      <a:headEnd type="none" w="med" len="med"/>
                      <a:tailEnd type="none" w="med" len="med"/>
                    </a:lnB>
                  </a:tcPr>
                </a:tc>
              </a:tr>
              <a:tr h="185420">
                <a:tc vMerge="1">
                  <a:txBody>
                    <a:bodyPr/>
                    <a:lstStyle/>
                    <a:p>
                      <a:endParaRPr kumimoji="1" lang="ja-JP" altLang="en-US"/>
                    </a:p>
                  </a:txBody>
                  <a:tcPr/>
                </a:tc>
                <a:tc>
                  <a:txBody>
                    <a:bodyPr/>
                    <a:lstStyle/>
                    <a:p>
                      <a:r>
                        <a:rPr kumimoji="1" lang="ja-JP" altLang="en-US" dirty="0" smtClean="0"/>
                        <a:t>ポートなし</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ja-JP" altLang="en-US" dirty="0" smtClean="0"/>
                        <a:t>重なっている場合だけ</a:t>
                      </a:r>
                      <a:endParaRPr kumimoji="1" lang="ja-JP" altLang="en-US" dirty="0"/>
                    </a:p>
                  </a:txBody>
                  <a:tcPr>
                    <a:lnT w="12700" cap="flat" cmpd="sng" algn="ctr">
                      <a:solidFill>
                        <a:schemeClr val="tx1"/>
                      </a:solidFill>
                      <a:prstDash val="solid"/>
                      <a:round/>
                      <a:headEnd type="none" w="med" len="med"/>
                      <a:tailEnd type="none" w="med" len="med"/>
                    </a:lnT>
                  </a:tcPr>
                </a:tc>
              </a:tr>
              <a:tr h="370840">
                <a:tc gridSpan="2">
                  <a:txBody>
                    <a:bodyPr/>
                    <a:lstStyle/>
                    <a:p>
                      <a:r>
                        <a:rPr kumimoji="1" lang="ja-JP" altLang="en-US" dirty="0" smtClean="0"/>
                        <a:t>アノテーション</a:t>
                      </a:r>
                      <a:endParaRPr kumimoji="1" lang="ja-JP" altLang="en-US" dirty="0"/>
                    </a:p>
                  </a:txBody>
                  <a:tcPr/>
                </a:tc>
                <a:tc hMerge="1">
                  <a:txBody>
                    <a:bodyPr/>
                    <a:lstStyle/>
                    <a:p>
                      <a:endParaRPr kumimoji="1" lang="ja-JP" altLang="en-US"/>
                    </a:p>
                  </a:txBody>
                  <a:tcPr/>
                </a:tc>
                <a:tc>
                  <a:txBody>
                    <a:bodyPr/>
                    <a:lstStyle/>
                    <a:p>
                      <a:r>
                        <a:rPr kumimoji="1" lang="ja-JP" altLang="en-US" dirty="0" smtClean="0"/>
                        <a:t>動かない</a:t>
                      </a:r>
                      <a:endParaRPr kumimoji="1" lang="ja-JP" altLang="en-US" dirty="0"/>
                    </a:p>
                  </a:txBody>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2" y="3994547"/>
            <a:ext cx="4083318" cy="14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351" y="3615928"/>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524000" y="3688318"/>
            <a:ext cx="708848" cy="369332"/>
          </a:xfrm>
          <a:prstGeom prst="rect">
            <a:avLst/>
          </a:prstGeom>
          <a:noFill/>
        </p:spPr>
        <p:txBody>
          <a:bodyPr wrap="none" rtlCol="0">
            <a:spAutoFit/>
          </a:bodyPr>
          <a:lstStyle/>
          <a:p>
            <a:r>
              <a:rPr kumimoji="1" lang="ja-JP" altLang="en-US" dirty="0" smtClean="0"/>
              <a:t>ヒント</a:t>
            </a:r>
            <a:endParaRPr kumimoji="1" lang="ja-JP" altLang="en-US" dirty="0"/>
          </a:p>
        </p:txBody>
      </p:sp>
      <p:sp>
        <p:nvSpPr>
          <p:cNvPr id="8" name="右矢印 7"/>
          <p:cNvSpPr/>
          <p:nvPr/>
        </p:nvSpPr>
        <p:spPr bwMode="auto">
          <a:xfrm>
            <a:off x="4705350" y="43434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444728"/>
            <a:ext cx="1422064" cy="93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5287290"/>
            <a:ext cx="1371600" cy="11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676775" y="54066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線吹き出し 1 (枠付き) 11"/>
          <p:cNvSpPr/>
          <p:nvPr/>
        </p:nvSpPr>
        <p:spPr bwMode="auto">
          <a:xfrm>
            <a:off x="7315200" y="3615928"/>
            <a:ext cx="1676400" cy="914400"/>
          </a:xfrm>
          <a:prstGeom prst="borderCallout1">
            <a:avLst>
              <a:gd name="adj1" fmla="val 18750"/>
              <a:gd name="adj2" fmla="val -8333"/>
              <a:gd name="adj3" fmla="val -41673"/>
              <a:gd name="adj4" fmla="val -5424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FF0000"/>
                </a:solidFill>
                <a:effectLst/>
                <a:latin typeface="Arial" charset="0"/>
                <a:ea typeface="ＭＳ Ｐゴシック" pitchFamily="50" charset="-128"/>
              </a:rPr>
              <a:t>紐づけしておかないと対応が不明となる</a:t>
            </a:r>
          </a:p>
        </p:txBody>
      </p:sp>
    </p:spTree>
    <p:extLst>
      <p:ext uri="{BB962C8B-B14F-4D97-AF65-F5344CB8AC3E}">
        <p14:creationId xmlns:p14="http://schemas.microsoft.com/office/powerpoint/2010/main" val="48764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Signal</a:t>
            </a:r>
            <a:r>
              <a:rPr lang="ja-JP" altLang="en-US" dirty="0"/>
              <a:t> </a:t>
            </a:r>
            <a:r>
              <a:rPr lang="en-US" altLang="ja-JP" dirty="0" smtClean="0"/>
              <a:t>Editor</a:t>
            </a:r>
            <a:r>
              <a:rPr lang="ja-JP" altLang="en-US" dirty="0" smtClean="0"/>
              <a:t>とは</a:t>
            </a:r>
            <a:r>
              <a:rPr lang="en-US" altLang="ja-JP" dirty="0" smtClean="0"/>
              <a:t>Signal</a:t>
            </a:r>
            <a:r>
              <a:rPr lang="ja-JP" altLang="en-US" dirty="0" smtClean="0"/>
              <a:t> </a:t>
            </a:r>
            <a:r>
              <a:rPr lang="en-US" altLang="ja-JP" dirty="0" smtClean="0"/>
              <a:t>builder</a:t>
            </a:r>
            <a:r>
              <a:rPr lang="ja-JP" altLang="en-US" dirty="0" smtClean="0"/>
              <a:t>の違い</a:t>
            </a:r>
            <a:endParaRPr kumimoji="1" lang="en-US" altLang="ja-JP" dirty="0" smtClean="0"/>
          </a:p>
          <a:p>
            <a:pPr marL="0" indent="0">
              <a:buNone/>
            </a:pPr>
            <a:endParaRPr kumimoji="1" lang="en-US" altLang="ja-JP" dirty="0"/>
          </a:p>
          <a:p>
            <a:pPr marL="0"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370427912"/>
              </p:ext>
            </p:extLst>
          </p:nvPr>
        </p:nvGraphicFramePr>
        <p:xfrm>
          <a:off x="838200" y="2590800"/>
          <a:ext cx="6501130" cy="1854200"/>
        </p:xfrm>
        <a:graphic>
          <a:graphicData uri="http://schemas.openxmlformats.org/drawingml/2006/table">
            <a:tbl>
              <a:tblPr firstRow="1" bandRow="1">
                <a:tableStyleId>{2D5ABB26-0587-4C30-8999-92F81FD0307C}</a:tableStyleId>
              </a:tblPr>
              <a:tblGrid>
                <a:gridCol w="2437130"/>
                <a:gridCol w="2032000"/>
                <a:gridCol w="2032000"/>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dirty="0" smtClean="0"/>
                        <a:t>Signal</a:t>
                      </a:r>
                      <a:r>
                        <a:rPr lang="ja-JP" altLang="en-US" dirty="0" smtClean="0"/>
                        <a:t> </a:t>
                      </a:r>
                      <a:r>
                        <a:rPr lang="en-US" altLang="ja-JP" dirty="0" smtClean="0"/>
                        <a:t>builder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Signal</a:t>
                      </a:r>
                      <a:r>
                        <a:rPr lang="ja-JP" altLang="en-US" dirty="0" smtClean="0"/>
                        <a:t> </a:t>
                      </a:r>
                      <a:r>
                        <a:rPr lang="en-US" altLang="ja-JP" dirty="0" smtClean="0"/>
                        <a:t>Editor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信号の型設定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画面上でのデータ編集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ＣＳＶ読み込み機能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バス信号の対応</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正方形/長方形 5"/>
          <p:cNvSpPr/>
          <p:nvPr/>
        </p:nvSpPr>
        <p:spPr bwMode="auto">
          <a:xfrm>
            <a:off x="5295900" y="2438400"/>
            <a:ext cx="2095500" cy="20574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16424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Signal</a:t>
            </a:r>
            <a:r>
              <a:rPr lang="ja-JP" altLang="en-US" dirty="0"/>
              <a:t> </a:t>
            </a:r>
            <a:r>
              <a:rPr lang="en-US" altLang="ja-JP" dirty="0"/>
              <a:t>Editor</a:t>
            </a:r>
            <a:r>
              <a:rPr lang="ja-JP" altLang="en-US" dirty="0"/>
              <a:t>とは</a:t>
            </a:r>
            <a:r>
              <a:rPr lang="en-US" altLang="ja-JP" dirty="0"/>
              <a:t>Signal</a:t>
            </a:r>
            <a:r>
              <a:rPr lang="ja-JP" altLang="en-US" dirty="0"/>
              <a:t> </a:t>
            </a:r>
            <a:r>
              <a:rPr lang="en-US" altLang="ja-JP" dirty="0"/>
              <a:t>builder</a:t>
            </a:r>
            <a:r>
              <a:rPr lang="ja-JP" altLang="en-US" dirty="0"/>
              <a:t>の違い</a:t>
            </a:r>
            <a:endParaRPr kumimoji="1" lang="en-US" altLang="ja-JP" dirty="0"/>
          </a:p>
          <a:p>
            <a:pPr marL="0"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93394096"/>
              </p:ext>
            </p:extLst>
          </p:nvPr>
        </p:nvGraphicFramePr>
        <p:xfrm>
          <a:off x="838200" y="2590800"/>
          <a:ext cx="7748270" cy="1854200"/>
        </p:xfrm>
        <a:graphic>
          <a:graphicData uri="http://schemas.openxmlformats.org/drawingml/2006/table">
            <a:tbl>
              <a:tblPr firstRow="1" bandRow="1">
                <a:tableStyleId>{2D5ABB26-0587-4C30-8999-92F81FD0307C}</a:tableStyleId>
              </a:tblPr>
              <a:tblGrid>
                <a:gridCol w="2437130"/>
                <a:gridCol w="1630680"/>
                <a:gridCol w="1541780"/>
                <a:gridCol w="2138680"/>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dirty="0" smtClean="0"/>
                        <a:t>Signal</a:t>
                      </a:r>
                      <a:r>
                        <a:rPr lang="ja-JP" altLang="en-US" dirty="0" smtClean="0"/>
                        <a:t> </a:t>
                      </a:r>
                      <a:r>
                        <a:rPr lang="en-US" altLang="ja-JP" dirty="0" smtClean="0"/>
                        <a:t>builder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Signal</a:t>
                      </a:r>
                      <a:r>
                        <a:rPr lang="ja-JP" altLang="en-US" dirty="0" smtClean="0"/>
                        <a:t> </a:t>
                      </a:r>
                      <a:r>
                        <a:rPr lang="en-US" altLang="ja-JP" dirty="0" smtClean="0"/>
                        <a:t>Editor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smtClean="0"/>
                        <a:t>From Spreadsheet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信号の型設定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画面上でのデータ編集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ＣＳＶ読み込み機能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〇：エクセルファイル</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バス信号の対応</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調査不足</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正方形/長方形 4"/>
          <p:cNvSpPr/>
          <p:nvPr/>
        </p:nvSpPr>
        <p:spPr>
          <a:xfrm>
            <a:off x="762000" y="5133945"/>
            <a:ext cx="7924800" cy="707886"/>
          </a:xfrm>
          <a:prstGeom prst="rect">
            <a:avLst/>
          </a:prstGeom>
        </p:spPr>
        <p:txBody>
          <a:bodyPr wrap="square">
            <a:spAutoFit/>
          </a:bodyPr>
          <a:lstStyle/>
          <a:p>
            <a:pPr marL="0" lvl="1"/>
            <a:r>
              <a:rPr lang="ja-JP" altLang="en-US" sz="2000" dirty="0" smtClean="0"/>
              <a:t>最大の違い</a:t>
            </a:r>
            <a:endParaRPr lang="en-US" altLang="ja-JP" sz="2000" dirty="0" smtClean="0"/>
          </a:p>
          <a:p>
            <a:pPr marL="0" lvl="1"/>
            <a:r>
              <a:rPr lang="en-US" altLang="ja-JP" sz="2000" dirty="0" smtClean="0"/>
              <a:t>Signal</a:t>
            </a:r>
            <a:r>
              <a:rPr lang="ja-JP" altLang="en-US" sz="2000" dirty="0" smtClean="0"/>
              <a:t> </a:t>
            </a:r>
            <a:r>
              <a:rPr lang="en-US" altLang="ja-JP" sz="2000" dirty="0" smtClean="0"/>
              <a:t>Editor</a:t>
            </a:r>
            <a:r>
              <a:rPr lang="ja-JP" altLang="en-US" sz="2000" dirty="0" smtClean="0"/>
              <a:t>は、シナリオ用</a:t>
            </a:r>
            <a:r>
              <a:rPr lang="ja-JP" altLang="en-US" sz="2000" dirty="0"/>
              <a:t>の</a:t>
            </a:r>
            <a:r>
              <a:rPr lang="en-US" altLang="ja-JP" sz="2000" dirty="0"/>
              <a:t>mat</a:t>
            </a:r>
            <a:r>
              <a:rPr lang="ja-JP" altLang="en-US" sz="2000" dirty="0"/>
              <a:t>ファイルを用意しないと実行</a:t>
            </a:r>
            <a:r>
              <a:rPr lang="ja-JP" altLang="en-US" sz="2000" dirty="0" smtClean="0"/>
              <a:t>できない。</a:t>
            </a:r>
            <a:endParaRPr lang="ja-JP" altLang="en-US" sz="2000" dirty="0"/>
          </a:p>
        </p:txBody>
      </p:sp>
      <p:sp>
        <p:nvSpPr>
          <p:cNvPr id="6" name="テキスト ボックス 5"/>
          <p:cNvSpPr txBox="1"/>
          <p:nvPr/>
        </p:nvSpPr>
        <p:spPr>
          <a:xfrm>
            <a:off x="772297" y="5839360"/>
            <a:ext cx="6925294" cy="400110"/>
          </a:xfrm>
          <a:prstGeom prst="rect">
            <a:avLst/>
          </a:prstGeom>
          <a:noFill/>
        </p:spPr>
        <p:txBody>
          <a:bodyPr wrap="none" rtlCol="0">
            <a:spAutoFit/>
          </a:bodyPr>
          <a:lstStyle/>
          <a:p>
            <a:r>
              <a:rPr lang="en-US" altLang="ja-JP" sz="2000" dirty="0"/>
              <a:t>Signal</a:t>
            </a:r>
            <a:r>
              <a:rPr lang="ja-JP" altLang="en-US" sz="2000" dirty="0"/>
              <a:t> </a:t>
            </a:r>
            <a:r>
              <a:rPr lang="en-US" altLang="ja-JP" sz="2000" dirty="0" smtClean="0"/>
              <a:t>Editor</a:t>
            </a:r>
            <a:r>
              <a:rPr lang="ja-JP" altLang="en-US" sz="2000" dirty="0" smtClean="0"/>
              <a:t>　</a:t>
            </a:r>
            <a:r>
              <a:rPr lang="en-US" altLang="ja-JP" sz="2000" dirty="0" smtClean="0"/>
              <a:t>20a</a:t>
            </a:r>
            <a:r>
              <a:rPr lang="ja-JP" altLang="en-US" sz="2000" dirty="0" smtClean="0"/>
              <a:t>でエクセルの対応をした。　</a:t>
            </a:r>
            <a:r>
              <a:rPr lang="en-US" altLang="ja-JP" sz="2000" dirty="0" smtClean="0"/>
              <a:t>CSV</a:t>
            </a:r>
            <a:r>
              <a:rPr lang="ja-JP" altLang="en-US" sz="2000" dirty="0" smtClean="0"/>
              <a:t>は読めない</a:t>
            </a:r>
            <a:endParaRPr lang="en-US" altLang="ja-JP" sz="2000" dirty="0" smtClean="0"/>
          </a:p>
        </p:txBody>
      </p:sp>
    </p:spTree>
    <p:extLst>
      <p:ext uri="{BB962C8B-B14F-4D97-AF65-F5344CB8AC3E}">
        <p14:creationId xmlns:p14="http://schemas.microsoft.com/office/powerpoint/2010/main" val="1465997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From Spreadsheet</a:t>
            </a:r>
            <a:endParaRPr kumimoji="1" lang="ja-JP" altLang="en-US" dirty="0"/>
          </a:p>
        </p:txBody>
      </p:sp>
      <p:pic>
        <p:nvPicPr>
          <p:cNvPr id="4" name="コンテンツ プレースホルダー 3" descr="ブロック パラメーター: Signal Edit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3782142" cy="5150993"/>
          </a:xfrm>
          <a:prstGeom prst="rect">
            <a:avLst/>
          </a:prstGeom>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49" y="1318719"/>
            <a:ext cx="3226166" cy="495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988905" y="849868"/>
            <a:ext cx="1492716" cy="369332"/>
          </a:xfrm>
          <a:prstGeom prst="rect">
            <a:avLst/>
          </a:prstGeom>
          <a:noFill/>
        </p:spPr>
        <p:txBody>
          <a:bodyPr wrap="none" rtlCol="0">
            <a:spAutoFit/>
          </a:bodyPr>
          <a:lstStyle/>
          <a:p>
            <a:r>
              <a:rPr lang="en-US" altLang="ja-JP" dirty="0" err="1"/>
              <a:t>SignalEditor</a:t>
            </a:r>
            <a:r>
              <a:rPr kumimoji="1" lang="ja-JP" altLang="en-US" dirty="0" smtClean="0"/>
              <a:t> </a:t>
            </a:r>
            <a:endParaRPr kumimoji="1" lang="ja-JP" altLang="en-US" dirty="0"/>
          </a:p>
        </p:txBody>
      </p:sp>
      <p:sp>
        <p:nvSpPr>
          <p:cNvPr id="8" name="正方形/長方形 7"/>
          <p:cNvSpPr/>
          <p:nvPr/>
        </p:nvSpPr>
        <p:spPr>
          <a:xfrm>
            <a:off x="5124449" y="729734"/>
            <a:ext cx="2095445" cy="369332"/>
          </a:xfrm>
          <a:prstGeom prst="rect">
            <a:avLst/>
          </a:prstGeom>
        </p:spPr>
        <p:txBody>
          <a:bodyPr wrap="none">
            <a:spAutoFit/>
          </a:bodyPr>
          <a:lstStyle/>
          <a:p>
            <a:r>
              <a:rPr lang="en-US" altLang="ja-JP" dirty="0"/>
              <a:t>From Spreadsheet</a:t>
            </a:r>
            <a:endParaRPr lang="ja-JP" altLang="en-US" dirty="0"/>
          </a:p>
        </p:txBody>
      </p:sp>
    </p:spTree>
    <p:extLst>
      <p:ext uri="{BB962C8B-B14F-4D97-AF65-F5344CB8AC3E}">
        <p14:creationId xmlns:p14="http://schemas.microsoft.com/office/powerpoint/2010/main" val="3770301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State</a:t>
            </a:r>
            <a:r>
              <a:rPr kumimoji="1" lang="ja-JP" altLang="en-US" dirty="0" smtClean="0"/>
              <a:t> </a:t>
            </a:r>
            <a:r>
              <a:rPr kumimoji="1" lang="en-US" altLang="ja-JP" dirty="0" smtClean="0"/>
              <a:t>W,R</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〇か</a:t>
            </a:r>
            <a:r>
              <a:rPr kumimoji="1" lang="en-US" altLang="ja-JP" dirty="0" smtClean="0"/>
              <a:t>×</a:t>
            </a:r>
            <a:r>
              <a:rPr kumimoji="1" lang="ja-JP" altLang="en-US" dirty="0" smtClean="0"/>
              <a:t>か</a:t>
            </a:r>
            <a:endParaRPr kumimoji="1" lang="en-US" altLang="ja-JP" dirty="0" smtClean="0"/>
          </a:p>
          <a:p>
            <a:r>
              <a:rPr kumimoji="1" lang="en-US" altLang="ja-JP" dirty="0" smtClean="0"/>
              <a:t>State </a:t>
            </a:r>
            <a:r>
              <a:rPr kumimoji="1" lang="en-US" altLang="ja-JP" dirty="0"/>
              <a:t>Reader/Writer</a:t>
            </a:r>
            <a:r>
              <a:rPr kumimoji="1" lang="ja-JP" altLang="en-US" dirty="0"/>
              <a:t>は、　</a:t>
            </a:r>
            <a:r>
              <a:rPr kumimoji="1" lang="en-US" altLang="ja-JP" dirty="0"/>
              <a:t>Stateflow</a:t>
            </a:r>
            <a:r>
              <a:rPr kumimoji="1" lang="ja-JP" altLang="en-US" dirty="0"/>
              <a:t>の状態変数を読み書きする機能である</a:t>
            </a:r>
            <a:endParaRPr kumimoji="1" lang="en-US" altLang="ja-JP" dirty="0"/>
          </a:p>
          <a:p>
            <a:endParaRPr kumimoji="1" lang="en-US" altLang="ja-JP" dirty="0"/>
          </a:p>
          <a:p>
            <a:r>
              <a:rPr kumimoji="1" lang="en-US" altLang="ja-JP" dirty="0" smtClean="0"/>
              <a:t>State Reader/Writer</a:t>
            </a:r>
            <a:r>
              <a:rPr kumimoji="1" lang="ja-JP" altLang="en-US" dirty="0" err="1" smtClean="0"/>
              <a:t>、</a:t>
            </a:r>
            <a:r>
              <a:rPr lang="en-US" altLang="ja-JP" dirty="0"/>
              <a:t> Parameter </a:t>
            </a:r>
            <a:r>
              <a:rPr lang="en-US" altLang="ja-JP" dirty="0" smtClean="0"/>
              <a:t>Write</a:t>
            </a:r>
            <a:r>
              <a:rPr lang="ja-JP" altLang="en-US" dirty="0" smtClean="0"/>
              <a:t>は、</a:t>
            </a:r>
            <a:r>
              <a:rPr lang="en-US" altLang="ja-JP" kern="1200" dirty="0">
                <a:solidFill>
                  <a:schemeClr val="dk1"/>
                </a:solidFill>
              </a:rPr>
              <a:t> Initialize </a:t>
            </a:r>
            <a:r>
              <a:rPr lang="en-US" altLang="ja-JP" kern="1200" dirty="0" smtClean="0">
                <a:solidFill>
                  <a:schemeClr val="dk1"/>
                </a:solidFill>
              </a:rPr>
              <a:t>Function</a:t>
            </a:r>
            <a:r>
              <a:rPr lang="ja-JP" altLang="en-US" kern="1200" dirty="0" err="1" smtClean="0">
                <a:solidFill>
                  <a:schemeClr val="dk1"/>
                </a:solidFill>
              </a:rPr>
              <a:t>、</a:t>
            </a:r>
            <a:r>
              <a:rPr kumimoji="1" lang="en-US" altLang="ja-JP" dirty="0"/>
              <a:t> Reset </a:t>
            </a:r>
            <a:r>
              <a:rPr kumimoji="1" lang="en-US" altLang="ja-JP" dirty="0" smtClean="0"/>
              <a:t>Function</a:t>
            </a:r>
            <a:r>
              <a:rPr kumimoji="1" lang="ja-JP" altLang="en-US" dirty="0" err="1" smtClean="0"/>
              <a:t>、</a:t>
            </a:r>
            <a:r>
              <a:rPr kumimoji="1" lang="en-US" altLang="ja-JP" dirty="0"/>
              <a:t> Terminate </a:t>
            </a:r>
            <a:r>
              <a:rPr kumimoji="1" lang="en-US" altLang="ja-JP" dirty="0" smtClean="0"/>
              <a:t>Function</a:t>
            </a:r>
            <a:r>
              <a:rPr kumimoji="1" lang="ja-JP" altLang="en-US" dirty="0"/>
              <a:t>内で</a:t>
            </a:r>
            <a:r>
              <a:rPr kumimoji="1" lang="ja-JP" altLang="en-US" dirty="0" smtClean="0"/>
              <a:t>しか使えない。</a:t>
            </a:r>
            <a:endParaRPr kumimoji="1" lang="en-US" altLang="ja-JP" dirty="0" smtClean="0"/>
          </a:p>
          <a:p>
            <a:endParaRPr kumimoji="1" lang="en-US" altLang="ja-JP" dirty="0" smtClean="0"/>
          </a:p>
          <a:p>
            <a:endParaRPr kumimoji="1" lang="en-US" altLang="ja-JP" dirty="0"/>
          </a:p>
          <a:p>
            <a:endParaRPr kumimoji="1" lang="ja-JP" altLang="en-US" dirty="0"/>
          </a:p>
          <a:p>
            <a:endParaRPr kumimoji="1" lang="ja-JP" altLang="en-US" dirty="0"/>
          </a:p>
          <a:p>
            <a:endParaRPr kumimoji="1" lang="ja-JP" altLang="en-US" dirty="0"/>
          </a:p>
        </p:txBody>
      </p:sp>
      <p:sp>
        <p:nvSpPr>
          <p:cNvPr id="5" name="正方形/長方形 4"/>
          <p:cNvSpPr/>
          <p:nvPr/>
        </p:nvSpPr>
        <p:spPr bwMode="auto">
          <a:xfrm>
            <a:off x="609600" y="914400"/>
            <a:ext cx="1676400" cy="6096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00601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State</a:t>
            </a:r>
            <a:r>
              <a:rPr kumimoji="1" lang="ja-JP" altLang="en-US" dirty="0" smtClean="0"/>
              <a:t> </a:t>
            </a:r>
            <a:r>
              <a:rPr kumimoji="1" lang="en-US" altLang="ja-JP" dirty="0" smtClean="0"/>
              <a:t>W,R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State </a:t>
            </a:r>
            <a:r>
              <a:rPr kumimoji="1" lang="en-US" altLang="ja-JP" dirty="0"/>
              <a:t>Reader/Writer</a:t>
            </a:r>
            <a:r>
              <a:rPr kumimoji="1" lang="ja-JP" altLang="en-US" dirty="0"/>
              <a:t>は、　</a:t>
            </a:r>
            <a:r>
              <a:rPr kumimoji="1" lang="en-US" altLang="ja-JP" dirty="0"/>
              <a:t>Stateflow</a:t>
            </a:r>
            <a:r>
              <a:rPr kumimoji="1" lang="ja-JP" altLang="en-US" dirty="0"/>
              <a:t>の状態変数を読み書きする機能で</a:t>
            </a:r>
            <a:r>
              <a:rPr kumimoji="1" lang="ja-JP" altLang="en-US" dirty="0" smtClean="0"/>
              <a:t>ある</a:t>
            </a:r>
            <a:endParaRPr kumimoji="1" lang="en-US" altLang="ja-JP" dirty="0" smtClean="0"/>
          </a:p>
          <a:p>
            <a:pPr lvl="1"/>
            <a:r>
              <a:rPr lang="en-US" altLang="ja-JP" dirty="0" err="1" smtClean="0">
                <a:solidFill>
                  <a:srgbClr val="FF0000"/>
                </a:solidFill>
              </a:rPr>
              <a:t>UnitDelay</a:t>
            </a:r>
            <a:r>
              <a:rPr lang="ja-JP" altLang="en-US" dirty="0" smtClean="0">
                <a:solidFill>
                  <a:srgbClr val="FF0000"/>
                </a:solidFill>
              </a:rPr>
              <a:t>などの状態変数を持つブロックの値を直接読み書きすることができる。</a:t>
            </a:r>
            <a:r>
              <a:rPr lang="en-US" altLang="ja-JP" dirty="0" smtClean="0">
                <a:solidFill>
                  <a:srgbClr val="FF0000"/>
                </a:solidFill>
              </a:rPr>
              <a:t>Stateflow</a:t>
            </a:r>
            <a:r>
              <a:rPr lang="ja-JP" altLang="en-US" dirty="0" smtClean="0">
                <a:solidFill>
                  <a:srgbClr val="FF0000"/>
                </a:solidFill>
              </a:rPr>
              <a:t>とは無関係です。</a:t>
            </a:r>
            <a:endParaRPr kumimoji="1" lang="en-US" altLang="ja-JP" dirty="0">
              <a:solidFill>
                <a:srgbClr val="FF0000"/>
              </a:solidFill>
            </a:endParaRPr>
          </a:p>
          <a:p>
            <a:r>
              <a:rPr kumimoji="1" lang="en-US" altLang="ja-JP" dirty="0" smtClean="0"/>
              <a:t>State Reader/Writer</a:t>
            </a:r>
            <a:r>
              <a:rPr kumimoji="1" lang="ja-JP" altLang="en-US" dirty="0" err="1" smtClean="0"/>
              <a:t>、</a:t>
            </a:r>
            <a:r>
              <a:rPr lang="en-US" altLang="ja-JP" dirty="0"/>
              <a:t> Parameter </a:t>
            </a:r>
            <a:r>
              <a:rPr lang="en-US" altLang="ja-JP" dirty="0" smtClean="0"/>
              <a:t>Write</a:t>
            </a:r>
            <a:r>
              <a:rPr lang="ja-JP" altLang="en-US" dirty="0" smtClean="0"/>
              <a:t>は、</a:t>
            </a:r>
            <a:r>
              <a:rPr lang="en-US" altLang="ja-JP" kern="1200" dirty="0">
                <a:solidFill>
                  <a:schemeClr val="dk1"/>
                </a:solidFill>
              </a:rPr>
              <a:t> Initialize </a:t>
            </a:r>
            <a:r>
              <a:rPr lang="en-US" altLang="ja-JP" kern="1200" dirty="0" smtClean="0">
                <a:solidFill>
                  <a:schemeClr val="dk1"/>
                </a:solidFill>
              </a:rPr>
              <a:t>Function</a:t>
            </a:r>
            <a:r>
              <a:rPr lang="ja-JP" altLang="en-US" kern="1200" dirty="0" err="1" smtClean="0">
                <a:solidFill>
                  <a:schemeClr val="dk1"/>
                </a:solidFill>
              </a:rPr>
              <a:t>、</a:t>
            </a:r>
            <a:r>
              <a:rPr kumimoji="1" lang="en-US" altLang="ja-JP" dirty="0"/>
              <a:t> Reset </a:t>
            </a:r>
            <a:r>
              <a:rPr kumimoji="1" lang="en-US" altLang="ja-JP" dirty="0" smtClean="0"/>
              <a:t>Function</a:t>
            </a:r>
            <a:r>
              <a:rPr kumimoji="1" lang="ja-JP" altLang="en-US" dirty="0" err="1" smtClean="0"/>
              <a:t>、</a:t>
            </a:r>
            <a:r>
              <a:rPr kumimoji="1" lang="en-US" altLang="ja-JP" dirty="0"/>
              <a:t> Terminate </a:t>
            </a:r>
            <a:r>
              <a:rPr kumimoji="1" lang="en-US" altLang="ja-JP" dirty="0" smtClean="0"/>
              <a:t>Function</a:t>
            </a:r>
            <a:r>
              <a:rPr kumimoji="1" lang="ja-JP" altLang="en-US" dirty="0"/>
              <a:t>内で</a:t>
            </a:r>
            <a:r>
              <a:rPr kumimoji="1" lang="ja-JP" altLang="en-US" dirty="0" smtClean="0"/>
              <a:t>しか使えない。</a:t>
            </a:r>
            <a:endParaRPr kumimoji="1" lang="en-US" altLang="ja-JP" dirty="0" smtClean="0"/>
          </a:p>
          <a:p>
            <a:pPr lvl="1"/>
            <a:r>
              <a:rPr lang="en-US" altLang="ja-JP" dirty="0"/>
              <a:t>State </a:t>
            </a:r>
            <a:r>
              <a:rPr lang="en-US" altLang="ja-JP" dirty="0" smtClean="0"/>
              <a:t>Reader/Writer</a:t>
            </a:r>
            <a:r>
              <a:rPr lang="ja-JP" altLang="en-US" dirty="0" smtClean="0"/>
              <a:t>は、通常の</a:t>
            </a:r>
            <a:r>
              <a:rPr lang="en-US" altLang="ja-JP" dirty="0" smtClean="0"/>
              <a:t>Simulink</a:t>
            </a:r>
            <a:r>
              <a:rPr lang="ja-JP" altLang="en-US" dirty="0" smtClean="0"/>
              <a:t>モデル内部で使用できる</a:t>
            </a:r>
            <a:endParaRPr lang="en-US" altLang="ja-JP" dirty="0" smtClean="0"/>
          </a:p>
          <a:p>
            <a:endParaRPr kumimoji="1" lang="en-US" altLang="ja-JP" dirty="0"/>
          </a:p>
          <a:p>
            <a:endParaRPr kumimoji="1" lang="en-US" altLang="ja-JP" dirty="0"/>
          </a:p>
          <a:p>
            <a:endParaRPr kumimoji="1" lang="ja-JP" altLang="en-US" dirty="0"/>
          </a:p>
          <a:p>
            <a:endParaRPr kumimoji="1" lang="ja-JP" altLang="en-US" dirty="0"/>
          </a:p>
          <a:p>
            <a:endParaRPr kumimoji="1" lang="ja-JP" altLang="en-US" dirty="0"/>
          </a:p>
        </p:txBody>
      </p:sp>
    </p:spTree>
    <p:extLst>
      <p:ext uri="{BB962C8B-B14F-4D97-AF65-F5344CB8AC3E}">
        <p14:creationId xmlns:p14="http://schemas.microsoft.com/office/powerpoint/2010/main" val="2111646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SimulinkState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r>
              <a:rPr lang="en-US" altLang="ja-JP" dirty="0" err="1"/>
              <a:t>SimulinkState</a:t>
            </a:r>
            <a:r>
              <a:rPr lang="ja-JP" altLang="en-US" dirty="0"/>
              <a:t>のオプションを有効にすれば</a:t>
            </a:r>
            <a:r>
              <a:rPr lang="en-US" altLang="ja-JP" dirty="0"/>
              <a:t>Stateflow</a:t>
            </a:r>
            <a:r>
              <a:rPr lang="ja-JP" altLang="en-US" dirty="0"/>
              <a:t>の</a:t>
            </a:r>
            <a:r>
              <a:rPr lang="en-US" altLang="ja-JP" dirty="0"/>
              <a:t>State</a:t>
            </a:r>
            <a:r>
              <a:rPr lang="ja-JP" altLang="en-US" dirty="0"/>
              <a:t>内に</a:t>
            </a:r>
            <a:r>
              <a:rPr lang="en-US" altLang="ja-JP" dirty="0"/>
              <a:t>Simulink</a:t>
            </a:r>
            <a:r>
              <a:rPr lang="ja-JP" altLang="en-US" dirty="0"/>
              <a:t>のブロック（データフローダイアグラム）で作成ができる。</a:t>
            </a:r>
            <a:endParaRPr lang="en-US" altLang="ja-JP" dirty="0"/>
          </a:p>
          <a:p>
            <a:endParaRPr lang="en-US" altLang="ja-JP" dirty="0" smtClean="0"/>
          </a:p>
          <a:p>
            <a:r>
              <a:rPr lang="en-US" altLang="ja-JP" dirty="0"/>
              <a:t>Simulink </a:t>
            </a:r>
            <a:r>
              <a:rPr lang="en-US" altLang="ja-JP" dirty="0" smtClean="0"/>
              <a:t>State</a:t>
            </a:r>
            <a:r>
              <a:rPr lang="ja-JP" altLang="en-US" dirty="0"/>
              <a:t> は</a:t>
            </a:r>
            <a:r>
              <a:rPr lang="ja-JP" altLang="en-US" dirty="0" smtClean="0"/>
              <a:t>、</a:t>
            </a:r>
            <a:r>
              <a:rPr lang="en-US" altLang="ja-JP" dirty="0" smtClean="0"/>
              <a:t>entry</a:t>
            </a:r>
            <a:r>
              <a:rPr lang="ja-JP" altLang="en-US" dirty="0" smtClean="0"/>
              <a:t>と</a:t>
            </a:r>
            <a:r>
              <a:rPr lang="en-US" altLang="ja-JP" dirty="0" smtClean="0"/>
              <a:t>during</a:t>
            </a:r>
            <a:r>
              <a:rPr lang="ja-JP" altLang="en-US" dirty="0" smtClean="0"/>
              <a:t>で同一の動きをするので初期化処理、初回動作の違いに気を付けなければならない</a:t>
            </a:r>
            <a:endParaRPr lang="en-US" altLang="ja-JP" dirty="0" smtClean="0"/>
          </a:p>
          <a:p>
            <a:endParaRPr lang="en-US" altLang="ja-JP" dirty="0" smtClean="0"/>
          </a:p>
          <a:p>
            <a:r>
              <a:rPr kumimoji="1" lang="en-US" altLang="ja-JP" dirty="0"/>
              <a:t>Simulink State</a:t>
            </a:r>
            <a:r>
              <a:rPr kumimoji="1" lang="ja-JP" altLang="en-US" dirty="0"/>
              <a:t>内の状態変数は</a:t>
            </a:r>
            <a:r>
              <a:rPr kumimoji="1" lang="ja-JP" altLang="en-US" dirty="0" smtClean="0"/>
              <a:t>、</a:t>
            </a:r>
            <a:r>
              <a:rPr kumimoji="1" lang="en-US" altLang="ja-JP" dirty="0" smtClean="0"/>
              <a:t>action</a:t>
            </a:r>
            <a:r>
              <a:rPr kumimoji="1" lang="ja-JP" altLang="en-US" dirty="0" smtClean="0"/>
              <a:t> </a:t>
            </a:r>
            <a:r>
              <a:rPr kumimoji="1" lang="en-US" altLang="ja-JP" dirty="0" smtClean="0"/>
              <a:t>port</a:t>
            </a:r>
            <a:r>
              <a:rPr kumimoji="1" lang="ja-JP" altLang="en-US" dirty="0" smtClean="0"/>
              <a:t>の設定によって保持とリセットが使用可能である。</a:t>
            </a:r>
            <a:endParaRPr kumimoji="1" lang="en-US" altLang="ja-JP" dirty="0" smtClean="0"/>
          </a:p>
          <a:p>
            <a:endParaRPr kumimoji="1" lang="en-US" altLang="ja-JP" dirty="0"/>
          </a:p>
          <a:p>
            <a:endParaRPr lang="en-US" altLang="ja-JP" dirty="0" smtClean="0"/>
          </a:p>
          <a:p>
            <a:endParaRPr kumimoji="1" lang="en-US" altLang="ja-JP" dirty="0"/>
          </a:p>
          <a:p>
            <a:endParaRPr kumimoji="1" lang="ja-JP" altLang="en-US" dirty="0"/>
          </a:p>
        </p:txBody>
      </p:sp>
      <p:sp>
        <p:nvSpPr>
          <p:cNvPr id="5" name="正方形/長方形 4"/>
          <p:cNvSpPr/>
          <p:nvPr/>
        </p:nvSpPr>
        <p:spPr bwMode="auto">
          <a:xfrm>
            <a:off x="609600" y="914400"/>
            <a:ext cx="1676400"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19855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SimulinkState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r>
              <a:rPr lang="en-US" altLang="ja-JP" dirty="0" err="1" smtClean="0"/>
              <a:t>SimulinkState</a:t>
            </a:r>
            <a:r>
              <a:rPr lang="ja-JP" altLang="en-US" dirty="0" smtClean="0"/>
              <a:t>のオプションを有効にすれば</a:t>
            </a:r>
            <a:r>
              <a:rPr lang="en-US" altLang="ja-JP" dirty="0" smtClean="0"/>
              <a:t>Stateflow</a:t>
            </a:r>
            <a:r>
              <a:rPr lang="ja-JP" altLang="en-US" dirty="0" smtClean="0"/>
              <a:t>の</a:t>
            </a:r>
            <a:r>
              <a:rPr lang="en-US" altLang="ja-JP" dirty="0" smtClean="0"/>
              <a:t>State</a:t>
            </a:r>
            <a:r>
              <a:rPr lang="ja-JP" altLang="en-US" dirty="0" smtClean="0"/>
              <a:t>内に</a:t>
            </a:r>
            <a:r>
              <a:rPr lang="en-US" altLang="ja-JP" dirty="0" smtClean="0"/>
              <a:t>Simulink</a:t>
            </a:r>
            <a:r>
              <a:rPr lang="ja-JP" altLang="en-US" dirty="0" smtClean="0"/>
              <a:t>のブロック（データフローダイアグラム）で作成ができる。</a:t>
            </a:r>
            <a:endParaRPr lang="en-US" altLang="ja-JP" dirty="0" smtClean="0"/>
          </a:p>
          <a:p>
            <a:pPr marL="457200" lvl="1" indent="0">
              <a:buNone/>
            </a:pPr>
            <a:r>
              <a:rPr lang="en-US" altLang="ja-JP" dirty="0" smtClean="0"/>
              <a:t>×</a:t>
            </a:r>
            <a:r>
              <a:rPr lang="ja-JP" altLang="en-US" dirty="0" smtClean="0"/>
              <a:t>　</a:t>
            </a:r>
            <a:r>
              <a:rPr lang="ja-JP" altLang="en-US" dirty="0"/>
              <a:t>従来</a:t>
            </a:r>
            <a:r>
              <a:rPr lang="ja-JP" altLang="en-US" dirty="0" smtClean="0"/>
              <a:t>の</a:t>
            </a:r>
            <a:r>
              <a:rPr lang="en-US" altLang="ja-JP" dirty="0" smtClean="0"/>
              <a:t>State</a:t>
            </a:r>
            <a:r>
              <a:rPr lang="ja-JP" altLang="en-US" dirty="0" smtClean="0"/>
              <a:t>の代わりに</a:t>
            </a:r>
            <a:r>
              <a:rPr lang="en-US" altLang="ja-JP" dirty="0" smtClean="0"/>
              <a:t>Simulink</a:t>
            </a:r>
            <a:r>
              <a:rPr lang="ja-JP" altLang="en-US" dirty="0" smtClean="0"/>
              <a:t> </a:t>
            </a:r>
            <a:r>
              <a:rPr lang="en-US" altLang="ja-JP" dirty="0" smtClean="0"/>
              <a:t>State</a:t>
            </a:r>
            <a:r>
              <a:rPr lang="ja-JP" altLang="en-US" dirty="0" smtClean="0"/>
              <a:t>を使用すれば、その内部に</a:t>
            </a:r>
            <a:r>
              <a:rPr lang="en-US" altLang="ja-JP" dirty="0" smtClean="0"/>
              <a:t>Simulink</a:t>
            </a:r>
            <a:r>
              <a:rPr lang="ja-JP" altLang="en-US" dirty="0" smtClean="0"/>
              <a:t>ブロックを配置できる</a:t>
            </a:r>
            <a:endParaRPr lang="en-US" altLang="ja-JP" dirty="0" smtClean="0"/>
          </a:p>
          <a:p>
            <a:r>
              <a:rPr lang="en-US" altLang="ja-JP" dirty="0"/>
              <a:t>Simulink </a:t>
            </a:r>
            <a:r>
              <a:rPr lang="en-US" altLang="ja-JP" dirty="0" smtClean="0"/>
              <a:t>State</a:t>
            </a:r>
            <a:r>
              <a:rPr lang="ja-JP" altLang="en-US" dirty="0"/>
              <a:t> は</a:t>
            </a:r>
            <a:r>
              <a:rPr lang="ja-JP" altLang="en-US" dirty="0" smtClean="0"/>
              <a:t>、</a:t>
            </a:r>
            <a:r>
              <a:rPr lang="en-US" altLang="ja-JP" dirty="0" smtClean="0"/>
              <a:t>entry</a:t>
            </a:r>
            <a:r>
              <a:rPr lang="ja-JP" altLang="en-US" dirty="0" smtClean="0"/>
              <a:t>と</a:t>
            </a:r>
            <a:r>
              <a:rPr lang="en-US" altLang="ja-JP" dirty="0" smtClean="0"/>
              <a:t>during</a:t>
            </a:r>
            <a:r>
              <a:rPr lang="ja-JP" altLang="en-US" dirty="0" smtClean="0"/>
              <a:t>で同一の動きをするので初期化処理、初回動作の違いに気を付けなければならない</a:t>
            </a:r>
            <a:endParaRPr lang="en-US" altLang="ja-JP" dirty="0" smtClean="0"/>
          </a:p>
          <a:p>
            <a:pPr marL="0" indent="0">
              <a:buNone/>
            </a:pPr>
            <a:r>
              <a:rPr lang="ja-JP" altLang="en-US" dirty="0" smtClean="0"/>
              <a:t>　　〇　</a:t>
            </a:r>
            <a:r>
              <a:rPr lang="en-US" altLang="ja-JP" dirty="0" smtClean="0"/>
              <a:t>entry</a:t>
            </a:r>
            <a:r>
              <a:rPr lang="ja-JP" altLang="en-US" dirty="0" smtClean="0"/>
              <a:t>と</a:t>
            </a:r>
            <a:r>
              <a:rPr lang="en-US" altLang="ja-JP" dirty="0" smtClean="0"/>
              <a:t>during</a:t>
            </a:r>
            <a:r>
              <a:rPr lang="ja-JP" altLang="en-US" dirty="0" smtClean="0"/>
              <a:t>の区別はない</a:t>
            </a:r>
            <a:endParaRPr lang="en-US" altLang="ja-JP" dirty="0" smtClean="0"/>
          </a:p>
          <a:p>
            <a:r>
              <a:rPr kumimoji="1" lang="en-US" altLang="ja-JP" dirty="0"/>
              <a:t>Simulink State</a:t>
            </a:r>
            <a:r>
              <a:rPr kumimoji="1" lang="ja-JP" altLang="en-US" dirty="0"/>
              <a:t>内の状態変数は</a:t>
            </a:r>
            <a:r>
              <a:rPr kumimoji="1" lang="ja-JP" altLang="en-US" dirty="0" smtClean="0"/>
              <a:t>、</a:t>
            </a:r>
            <a:r>
              <a:rPr kumimoji="1" lang="en-US" altLang="ja-JP" dirty="0" smtClean="0"/>
              <a:t>action</a:t>
            </a:r>
            <a:r>
              <a:rPr kumimoji="1" lang="ja-JP" altLang="en-US" dirty="0" smtClean="0"/>
              <a:t> </a:t>
            </a:r>
            <a:r>
              <a:rPr kumimoji="1" lang="en-US" altLang="ja-JP" dirty="0" smtClean="0"/>
              <a:t>port</a:t>
            </a:r>
            <a:r>
              <a:rPr kumimoji="1" lang="ja-JP" altLang="en-US" dirty="0" smtClean="0"/>
              <a:t>の設定によって保持とリセットが使用可能である。</a:t>
            </a:r>
            <a:endParaRPr kumimoji="1" lang="en-US" altLang="ja-JP" dirty="0" smtClean="0"/>
          </a:p>
          <a:p>
            <a:pPr marL="0" indent="0">
              <a:buNone/>
            </a:pPr>
            <a:r>
              <a:rPr kumimoji="1" lang="ja-JP" altLang="en-US" dirty="0" smtClean="0"/>
              <a:t>　　</a:t>
            </a:r>
            <a:r>
              <a:rPr kumimoji="1" lang="en-US" altLang="ja-JP" dirty="0" smtClean="0"/>
              <a:t>×</a:t>
            </a:r>
            <a:r>
              <a:rPr kumimoji="1" lang="ja-JP" altLang="en-US" dirty="0" smtClean="0"/>
              <a:t>：　保持しか使用できない。</a:t>
            </a:r>
            <a:endParaRPr kumimoji="1" lang="en-US" altLang="ja-JP" dirty="0"/>
          </a:p>
          <a:p>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327476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pPr marL="342900" indent="-342900"/>
            <a:r>
              <a:rPr lang="ja-JP" altLang="en-US" dirty="0"/>
              <a:t>今までの調査項目の確認</a:t>
            </a:r>
            <a:endParaRPr lang="en-US" altLang="ja-JP" dirty="0"/>
          </a:p>
        </p:txBody>
      </p:sp>
    </p:spTree>
    <p:extLst>
      <p:ext uri="{BB962C8B-B14F-4D97-AF65-F5344CB8AC3E}">
        <p14:creationId xmlns:p14="http://schemas.microsoft.com/office/powerpoint/2010/main" val="880471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Bus Element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endParaRPr kumimoji="1" lang="en-US" altLang="ja-JP" dirty="0" smtClean="0"/>
          </a:p>
          <a:p>
            <a:r>
              <a:rPr kumimoji="1" lang="en-US" altLang="ja-JP" dirty="0" smtClean="0"/>
              <a:t>Out  </a:t>
            </a:r>
            <a:r>
              <a:rPr kumimoji="1" lang="en-US" altLang="ja-JP" dirty="0"/>
              <a:t>Bus Element</a:t>
            </a:r>
            <a:r>
              <a:rPr kumimoji="1" lang="ja-JP" altLang="en-US" dirty="0"/>
              <a:t>が生成できるのはバーチャルバス</a:t>
            </a:r>
            <a:r>
              <a:rPr kumimoji="1" lang="ja-JP" altLang="en-US" dirty="0" smtClean="0"/>
              <a:t>のみ</a:t>
            </a:r>
            <a:endParaRPr kumimoji="1" lang="en-US" altLang="ja-JP" dirty="0" smtClean="0"/>
          </a:p>
          <a:p>
            <a:r>
              <a:rPr kumimoji="1" lang="ja-JP" altLang="en-US" dirty="0" smtClean="0"/>
              <a:t>信号オブジェクトで定義されたバス信号を使用できる</a:t>
            </a:r>
            <a:endParaRPr kumimoji="1" lang="en-US" altLang="ja-JP" dirty="0" smtClean="0"/>
          </a:p>
          <a:p>
            <a:r>
              <a:rPr kumimoji="1" lang="en-US" altLang="ja-JP" dirty="0" smtClean="0"/>
              <a:t>Bus Element</a:t>
            </a:r>
            <a:r>
              <a:rPr kumimoji="1" lang="ja-JP" altLang="en-US" dirty="0" smtClean="0"/>
              <a:t>はバーチャルバスなので、モデルリファレンスをまたいで使用できない</a:t>
            </a:r>
            <a:endParaRPr kumimoji="1" lang="en-US" altLang="ja-JP" dirty="0" smtClean="0"/>
          </a:p>
          <a:p>
            <a:pPr marL="0" indent="0">
              <a:buNone/>
            </a:pPr>
            <a:endParaRPr kumimoji="1" lang="ja-JP" altLang="en-US" dirty="0"/>
          </a:p>
        </p:txBody>
      </p:sp>
      <p:sp>
        <p:nvSpPr>
          <p:cNvPr id="5" name="正方形/長方形 4"/>
          <p:cNvSpPr/>
          <p:nvPr/>
        </p:nvSpPr>
        <p:spPr bwMode="auto">
          <a:xfrm>
            <a:off x="609600" y="914400"/>
            <a:ext cx="1676400"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59690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Bus Element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Out  </a:t>
            </a:r>
            <a:r>
              <a:rPr kumimoji="1" lang="en-US" altLang="ja-JP" dirty="0"/>
              <a:t>Bus Element</a:t>
            </a:r>
            <a:r>
              <a:rPr kumimoji="1" lang="ja-JP" altLang="en-US" dirty="0"/>
              <a:t>が生成できるのはバーチャルバス</a:t>
            </a:r>
            <a:r>
              <a:rPr kumimoji="1" lang="ja-JP" altLang="en-US" dirty="0" smtClean="0"/>
              <a:t>のみ</a:t>
            </a:r>
            <a:endParaRPr kumimoji="1" lang="en-US" altLang="ja-JP" dirty="0" smtClean="0"/>
          </a:p>
          <a:p>
            <a:pPr marL="0" indent="0">
              <a:buNone/>
            </a:pPr>
            <a:r>
              <a:rPr kumimoji="1" lang="ja-JP" altLang="en-US" dirty="0"/>
              <a:t>〇</a:t>
            </a:r>
            <a:endParaRPr kumimoji="1" lang="en-US" altLang="ja-JP" dirty="0" smtClean="0"/>
          </a:p>
          <a:p>
            <a:r>
              <a:rPr kumimoji="1" lang="ja-JP" altLang="en-US" dirty="0" smtClean="0"/>
              <a:t>信号オブジェクトで定義されたバス信号を使用できる</a:t>
            </a:r>
            <a:endParaRPr kumimoji="1" lang="en-US" altLang="ja-JP" dirty="0" smtClean="0"/>
          </a:p>
          <a:p>
            <a:pPr marL="0" indent="0">
              <a:buNone/>
            </a:pPr>
            <a:r>
              <a:rPr kumimoji="1" lang="ja-JP" altLang="en-US" dirty="0"/>
              <a:t>〇</a:t>
            </a:r>
            <a:endParaRPr kumimoji="1" lang="en-US" altLang="ja-JP" dirty="0" smtClean="0"/>
          </a:p>
          <a:p>
            <a:r>
              <a:rPr kumimoji="1" lang="en-US" altLang="ja-JP" dirty="0" smtClean="0"/>
              <a:t>Bus Element</a:t>
            </a:r>
            <a:r>
              <a:rPr kumimoji="1" lang="ja-JP" altLang="en-US" dirty="0" smtClean="0"/>
              <a:t>はバーチャルバスなので、モデルリファレンスをまたいで使用できない</a:t>
            </a:r>
            <a:endParaRPr kumimoji="1" lang="en-US" altLang="ja-JP" dirty="0" smtClean="0"/>
          </a:p>
          <a:p>
            <a:pPr marL="0" indent="0">
              <a:buNone/>
            </a:pPr>
            <a:r>
              <a:rPr kumimoji="1"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080545687"/>
              </p:ext>
            </p:extLst>
          </p:nvPr>
        </p:nvGraphicFramePr>
        <p:xfrm>
          <a:off x="685800" y="4800600"/>
          <a:ext cx="8001000" cy="1528486"/>
        </p:xfrm>
        <a:graphic>
          <a:graphicData uri="http://schemas.openxmlformats.org/drawingml/2006/table">
            <a:tbl>
              <a:tblPr firstRow="1" bandRow="1">
                <a:tableStyleId>{5940675A-B579-460E-94D1-54222C63F5DA}</a:tableStyleId>
              </a:tblPr>
              <a:tblGrid>
                <a:gridCol w="2182091"/>
                <a:gridCol w="5818909"/>
              </a:tblGrid>
              <a:tr h="762000">
                <a:tc>
                  <a:txBody>
                    <a:bodyPr/>
                    <a:lstStyle/>
                    <a:p>
                      <a:pPr algn="ctr"/>
                      <a:r>
                        <a:rPr kumimoji="1" lang="ja-JP" altLang="en-US" sz="1600" dirty="0" smtClean="0"/>
                        <a:t>～</a:t>
                      </a:r>
                      <a:r>
                        <a:rPr kumimoji="1" lang="en-US" altLang="ja-JP" sz="1600" dirty="0" smtClean="0"/>
                        <a:t>R2015</a:t>
                      </a:r>
                      <a:r>
                        <a:rPr kumimoji="1" lang="ja-JP" altLang="en-US" sz="1600" dirty="0" smtClean="0"/>
                        <a:t>ｂ</a:t>
                      </a:r>
                      <a:endParaRPr kumimoji="1" lang="ja-JP" altLang="en-US" sz="1600" dirty="0"/>
                    </a:p>
                  </a:txBody>
                  <a:tcPr anchor="ctr"/>
                </a:tc>
                <a:tc>
                  <a:txBody>
                    <a:bodyPr/>
                    <a:lstStyle/>
                    <a:p>
                      <a:r>
                        <a:rPr kumimoji="1" lang="ja-JP" altLang="en-US" sz="1600" dirty="0" smtClean="0"/>
                        <a:t>バーチャルバスでは参照モデルをまたぐことが不可能</a:t>
                      </a:r>
                      <a:endParaRPr kumimoji="1" lang="en-US" altLang="ja-JP" sz="1600" dirty="0" smtClean="0"/>
                    </a:p>
                    <a:p>
                      <a:r>
                        <a:rPr kumimoji="1" lang="ja-JP" altLang="en-US" sz="1600" dirty="0" smtClean="0"/>
                        <a:t>非バーチャルバスを使用する必要あり</a:t>
                      </a:r>
                      <a:endParaRPr kumimoji="1" lang="ja-JP" altLang="en-US" sz="1600" dirty="0"/>
                    </a:p>
                  </a:txBody>
                  <a:tcPr anchor="ctr"/>
                </a:tc>
              </a:tr>
              <a:tr h="766486">
                <a:tc>
                  <a:txBody>
                    <a:bodyPr/>
                    <a:lstStyle/>
                    <a:p>
                      <a:pPr algn="ctr"/>
                      <a:r>
                        <a:rPr kumimoji="1" lang="en-US" altLang="ja-JP" sz="1600" dirty="0" smtClean="0"/>
                        <a:t>R2016a</a:t>
                      </a:r>
                      <a:r>
                        <a:rPr kumimoji="1" lang="ja-JP" altLang="en-US" sz="1600" dirty="0" smtClean="0"/>
                        <a:t>～</a:t>
                      </a:r>
                      <a:endParaRPr kumimoji="1" lang="ja-JP" altLang="en-US" sz="1600" dirty="0"/>
                    </a:p>
                  </a:txBody>
                  <a:tcPr anchor="ctr"/>
                </a:tc>
                <a:tc>
                  <a:txBody>
                    <a:bodyPr/>
                    <a:lstStyle/>
                    <a:p>
                      <a:r>
                        <a:rPr kumimoji="1" lang="ja-JP" altLang="en-US" sz="1600" dirty="0" smtClean="0"/>
                        <a:t>バーチャルバスで参照モデルをまたぐことが可能</a:t>
                      </a:r>
                      <a:endParaRPr kumimoji="1" lang="ja-JP" altLang="en-US" sz="1600" dirty="0"/>
                    </a:p>
                  </a:txBody>
                  <a:tcPr anchor="ctr"/>
                </a:tc>
              </a:tr>
            </a:tbl>
          </a:graphicData>
        </a:graphic>
      </p:graphicFrame>
      <p:sp>
        <p:nvSpPr>
          <p:cNvPr id="5" name="テキスト ボックス 4"/>
          <p:cNvSpPr txBox="1"/>
          <p:nvPr/>
        </p:nvSpPr>
        <p:spPr>
          <a:xfrm>
            <a:off x="838200" y="4396859"/>
            <a:ext cx="1107996" cy="369332"/>
          </a:xfrm>
          <a:prstGeom prst="rect">
            <a:avLst/>
          </a:prstGeom>
          <a:noFill/>
        </p:spPr>
        <p:txBody>
          <a:bodyPr wrap="none" rtlCol="0">
            <a:spAutoFit/>
          </a:bodyPr>
          <a:lstStyle/>
          <a:p>
            <a:r>
              <a:rPr kumimoji="1" lang="ja-JP" altLang="en-US" dirty="0" smtClean="0"/>
              <a:t>事前知識</a:t>
            </a:r>
            <a:endParaRPr kumimoji="1" lang="ja-JP" altLang="en-US" dirty="0"/>
          </a:p>
        </p:txBody>
      </p:sp>
    </p:spTree>
    <p:extLst>
      <p:ext uri="{BB962C8B-B14F-4D97-AF65-F5344CB8AC3E}">
        <p14:creationId xmlns:p14="http://schemas.microsoft.com/office/powerpoint/2010/main" val="1268214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pPr marL="0" indent="0">
              <a:buNone/>
            </a:pPr>
            <a:endParaRPr kumimoji="1" lang="en-US" altLang="ja-JP" dirty="0" smtClean="0"/>
          </a:p>
          <a:p>
            <a:pPr marL="0" indent="0">
              <a:buNone/>
            </a:pPr>
            <a:r>
              <a:rPr kumimoji="1" lang="ja-JP" altLang="en-US" dirty="0" smtClean="0"/>
              <a:t>従来バリアントはサブシステム単位での切り替えしかできなかったが、</a:t>
            </a:r>
            <a:r>
              <a:rPr kumimoji="1" lang="en-US" altLang="ja-JP" dirty="0" smtClean="0"/>
              <a:t>Variant </a:t>
            </a:r>
            <a:r>
              <a:rPr kumimoji="1" lang="en-US" altLang="ja-JP" dirty="0"/>
              <a:t>Source </a:t>
            </a:r>
            <a:r>
              <a:rPr kumimoji="1" lang="en-US" altLang="ja-JP" dirty="0" smtClean="0"/>
              <a:t>,Sink</a:t>
            </a:r>
            <a:r>
              <a:rPr kumimoji="1" lang="ja-JP" altLang="en-US" dirty="0" smtClean="0"/>
              <a:t>を使用することでサブシステム内の一部機能単位でバリアントを使えるようになった。</a:t>
            </a:r>
            <a:endParaRPr kumimoji="1" lang="en-US" altLang="ja-JP" dirty="0" smtClean="0"/>
          </a:p>
          <a:p>
            <a:pPr marL="0" indent="0">
              <a:buNone/>
            </a:pPr>
            <a:endParaRPr kumimoji="1" lang="en-US" altLang="ja-JP" dirty="0"/>
          </a:p>
          <a:p>
            <a:pPr marL="0" indent="0">
              <a:buNone/>
            </a:pPr>
            <a:r>
              <a:rPr kumimoji="1" lang="ja-JP" altLang="en-US" dirty="0" smtClean="0"/>
              <a:t>バリアント設定が</a:t>
            </a:r>
            <a:r>
              <a:rPr kumimoji="1" lang="en-US" altLang="ja-JP" dirty="0" smtClean="0"/>
              <a:t>define</a:t>
            </a:r>
            <a:r>
              <a:rPr kumimoji="1" lang="ja-JP" altLang="en-US" dirty="0" smtClean="0"/>
              <a:t>定数としてコード生成できるので、シミュレーションとソースコードの結果も一致する。</a:t>
            </a:r>
            <a:endParaRPr kumimoji="1" lang="en-US" altLang="ja-JP" dirty="0" smtClean="0"/>
          </a:p>
          <a:p>
            <a:pPr marL="0" indent="0">
              <a:buNone/>
            </a:pPr>
            <a:endParaRPr kumimoji="1" lang="ja-JP" altLang="en-US" dirty="0"/>
          </a:p>
          <a:p>
            <a:pPr marL="0" indent="0">
              <a:buNone/>
            </a:pPr>
            <a:endParaRPr kumimoji="1" lang="ja-JP" altLang="en-US" dirty="0"/>
          </a:p>
        </p:txBody>
      </p:sp>
      <p:sp>
        <p:nvSpPr>
          <p:cNvPr id="5" name="正方形/長方形 4"/>
          <p:cNvSpPr/>
          <p:nvPr/>
        </p:nvSpPr>
        <p:spPr bwMode="auto">
          <a:xfrm>
            <a:off x="609600" y="914400"/>
            <a:ext cx="1676400" cy="6858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564768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r>
              <a:rPr kumimoji="1" lang="ja-JP" altLang="en-US" dirty="0" smtClean="0"/>
              <a:t>従来バリアントはサブシステム単位での切り替えしかできなかったが、</a:t>
            </a:r>
            <a:r>
              <a:rPr kumimoji="1" lang="en-US" altLang="ja-JP" dirty="0" smtClean="0"/>
              <a:t>Variant </a:t>
            </a:r>
            <a:r>
              <a:rPr kumimoji="1" lang="en-US" altLang="ja-JP" dirty="0"/>
              <a:t>Source </a:t>
            </a:r>
            <a:r>
              <a:rPr kumimoji="1" lang="en-US" altLang="ja-JP" dirty="0" smtClean="0"/>
              <a:t>,Sink</a:t>
            </a:r>
            <a:r>
              <a:rPr kumimoji="1" lang="ja-JP" altLang="en-US" dirty="0" smtClean="0"/>
              <a:t>を使用することでサブシステム内の一部機能単位でバリアントを使えるようになった。</a:t>
            </a:r>
            <a:endParaRPr kumimoji="1" lang="en-US" altLang="ja-JP" dirty="0" smtClean="0"/>
          </a:p>
          <a:p>
            <a:pPr marL="0" indent="0">
              <a:buNone/>
            </a:pPr>
            <a:r>
              <a:rPr kumimoji="1" lang="ja-JP" altLang="en-US" dirty="0" smtClean="0"/>
              <a:t>〇</a:t>
            </a:r>
            <a:endParaRPr kumimoji="1" lang="en-US" altLang="ja-JP" dirty="0" smtClean="0"/>
          </a:p>
          <a:p>
            <a:pPr marL="0" indent="0">
              <a:buNone/>
            </a:pPr>
            <a:endParaRPr kumimoji="1" lang="en-US" altLang="ja-JP" dirty="0"/>
          </a:p>
          <a:p>
            <a:pPr marL="0" indent="0">
              <a:buNone/>
            </a:pPr>
            <a:r>
              <a:rPr kumimoji="1" lang="ja-JP" altLang="en-US" dirty="0" smtClean="0"/>
              <a:t>バリアント設定が</a:t>
            </a:r>
            <a:r>
              <a:rPr kumimoji="1" lang="en-US" altLang="ja-JP" dirty="0" smtClean="0"/>
              <a:t>define</a:t>
            </a:r>
            <a:r>
              <a:rPr kumimoji="1" lang="ja-JP" altLang="en-US" dirty="0" smtClean="0"/>
              <a:t>定数としてコード生成できるので、シミュレーションとソースコードの結果も一致する。</a:t>
            </a:r>
            <a:endParaRPr kumimoji="1" lang="en-US" altLang="ja-JP" dirty="0" smtClean="0"/>
          </a:p>
          <a:p>
            <a:pPr marL="0" indent="0">
              <a:buNone/>
            </a:pPr>
            <a:r>
              <a:rPr kumimoji="1" lang="en-US" altLang="ja-JP" dirty="0" smtClean="0"/>
              <a:t>×</a:t>
            </a:r>
            <a:r>
              <a:rPr kumimoji="1" lang="ja-JP" altLang="en-US" dirty="0" smtClean="0"/>
              <a:t>　ソースコードは自分で用意する</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3497749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en-US" altLang="ja-JP" dirty="0" smtClean="0"/>
              <a:t>Caller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機能</a:t>
            </a:r>
            <a:endParaRPr kumimoji="1" lang="en-US" altLang="ja-JP" dirty="0" smtClean="0"/>
          </a:p>
          <a:p>
            <a:pPr lvl="1"/>
            <a:r>
              <a:rPr kumimoji="1" lang="en-US" altLang="ja-JP" sz="2400" dirty="0" smtClean="0"/>
              <a:t>C</a:t>
            </a:r>
            <a:r>
              <a:rPr kumimoji="1" lang="ja-JP" altLang="en-US" sz="2400" dirty="0"/>
              <a:t>コードをモデル上からコールできる</a:t>
            </a:r>
            <a:endParaRPr kumimoji="1" lang="en-US" altLang="ja-JP" sz="2400" dirty="0"/>
          </a:p>
          <a:p>
            <a:pPr marL="0" indent="0">
              <a:buNone/>
            </a:pPr>
            <a:endParaRPr kumimoji="1" lang="en-US" altLang="ja-JP" dirty="0" smtClean="0"/>
          </a:p>
          <a:p>
            <a:pPr marL="0" indent="0">
              <a:buNone/>
            </a:pPr>
            <a:r>
              <a:rPr kumimoji="1" lang="ja-JP" altLang="en-US" dirty="0"/>
              <a:t>　〇か</a:t>
            </a:r>
            <a:r>
              <a:rPr kumimoji="1" lang="en-US" altLang="ja-JP" dirty="0"/>
              <a:t>×</a:t>
            </a:r>
            <a:r>
              <a:rPr kumimoji="1" lang="ja-JP" altLang="en-US" dirty="0"/>
              <a:t>か？</a:t>
            </a:r>
            <a:endParaRPr kumimoji="1" lang="en-US" altLang="ja-JP" dirty="0"/>
          </a:p>
          <a:p>
            <a:pPr marL="0" indent="0">
              <a:buNone/>
            </a:pPr>
            <a:r>
              <a:rPr lang="en-US" altLang="ja-JP" dirty="0" smtClean="0"/>
              <a:t>C Caller</a:t>
            </a:r>
            <a:r>
              <a:rPr lang="ja-JP" altLang="en-US" dirty="0" smtClean="0"/>
              <a:t>は本体のＣソースをパス内に置かなければならない</a:t>
            </a:r>
            <a:endParaRPr lang="en-US" altLang="ja-JP" dirty="0" smtClean="0"/>
          </a:p>
          <a:p>
            <a:pPr marL="0" indent="0">
              <a:buNone/>
            </a:pPr>
            <a:endParaRPr lang="en-US" altLang="ja-JP" dirty="0" smtClean="0"/>
          </a:p>
          <a:p>
            <a:pPr marL="0" indent="0">
              <a:buNone/>
            </a:pPr>
            <a:r>
              <a:rPr lang="en-US" altLang="ja-JP" dirty="0"/>
              <a:t>C </a:t>
            </a:r>
            <a:r>
              <a:rPr lang="en-US" altLang="ja-JP" dirty="0" smtClean="0"/>
              <a:t>Caller</a:t>
            </a:r>
            <a:r>
              <a:rPr lang="ja-JP" altLang="en-US" dirty="0" smtClean="0"/>
              <a:t>は、単独のＣソースで実行可能になっていなければならない。（インクルード禁止）</a:t>
            </a:r>
            <a:endParaRPr lang="en-US" altLang="ja-JP" dirty="0" smtClean="0"/>
          </a:p>
          <a:p>
            <a:pPr marL="0" indent="0">
              <a:buNone/>
            </a:pPr>
            <a:endParaRPr lang="en-US" altLang="ja-JP" dirty="0" smtClean="0"/>
          </a:p>
          <a:p>
            <a:pPr marL="0" indent="0">
              <a:buNone/>
            </a:pPr>
            <a:r>
              <a:rPr lang="en-US" altLang="ja-JP" dirty="0" smtClean="0"/>
              <a:t>C Caller</a:t>
            </a:r>
            <a:r>
              <a:rPr lang="ja-JP" altLang="en-US" dirty="0" smtClean="0"/>
              <a:t>に記述したＣソースは、</a:t>
            </a:r>
            <a:r>
              <a:rPr kumimoji="1" lang="ja-JP" altLang="en-US" dirty="0" smtClean="0"/>
              <a:t>シミュレーション中にソースのデバッグができる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ja-JP" altLang="en-US" dirty="0"/>
          </a:p>
        </p:txBody>
      </p:sp>
      <p:sp>
        <p:nvSpPr>
          <p:cNvPr id="5" name="正方形/長方形 4"/>
          <p:cNvSpPr/>
          <p:nvPr/>
        </p:nvSpPr>
        <p:spPr bwMode="auto">
          <a:xfrm>
            <a:off x="762000" y="2286000"/>
            <a:ext cx="1676400" cy="609600"/>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85240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en-US" altLang="ja-JP" dirty="0" smtClean="0"/>
              <a:t>Caller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機能</a:t>
            </a:r>
            <a:endParaRPr kumimoji="1" lang="en-US" altLang="ja-JP" dirty="0" smtClean="0"/>
          </a:p>
          <a:p>
            <a:pPr lvl="1"/>
            <a:r>
              <a:rPr kumimoji="1" lang="en-US" altLang="ja-JP" sz="2400" dirty="0" smtClean="0"/>
              <a:t>C</a:t>
            </a:r>
            <a:r>
              <a:rPr kumimoji="1" lang="ja-JP" altLang="en-US" sz="2400" dirty="0"/>
              <a:t>コードをモデル上からコールできる</a:t>
            </a:r>
            <a:endParaRPr kumimoji="1" lang="en-US" altLang="ja-JP" sz="2400" dirty="0"/>
          </a:p>
          <a:p>
            <a:pPr marL="0" indent="0">
              <a:buNone/>
            </a:pPr>
            <a:endParaRPr kumimoji="1" lang="en-US" altLang="ja-JP" dirty="0" smtClean="0"/>
          </a:p>
          <a:p>
            <a:pPr marL="0" indent="0">
              <a:buNone/>
            </a:pPr>
            <a:r>
              <a:rPr kumimoji="1" lang="ja-JP" altLang="en-US" dirty="0"/>
              <a:t>　〇か</a:t>
            </a:r>
            <a:r>
              <a:rPr kumimoji="1" lang="en-US" altLang="ja-JP" dirty="0"/>
              <a:t>×</a:t>
            </a:r>
            <a:r>
              <a:rPr kumimoji="1" lang="ja-JP" altLang="en-US" dirty="0"/>
              <a:t>か？</a:t>
            </a:r>
            <a:endParaRPr kumimoji="1" lang="en-US" altLang="ja-JP" dirty="0"/>
          </a:p>
          <a:p>
            <a:pPr marL="0" indent="0">
              <a:buNone/>
            </a:pPr>
            <a:r>
              <a:rPr lang="en-US" altLang="ja-JP" dirty="0" smtClean="0"/>
              <a:t>C Caller</a:t>
            </a:r>
            <a:r>
              <a:rPr lang="ja-JP" altLang="en-US" dirty="0" smtClean="0"/>
              <a:t>は本体のＣソースをパス内に置かなければならない</a:t>
            </a:r>
            <a:endParaRPr lang="en-US" altLang="ja-JP" dirty="0" smtClean="0"/>
          </a:p>
          <a:p>
            <a:pPr marL="0" indent="0">
              <a:buNone/>
            </a:pPr>
            <a:r>
              <a:rPr lang="en-US" altLang="ja-JP" dirty="0" smtClean="0">
                <a:solidFill>
                  <a:srgbClr val="FF0000"/>
                </a:solidFill>
              </a:rPr>
              <a:t>×</a:t>
            </a:r>
            <a:r>
              <a:rPr lang="ja-JP" altLang="en-US" dirty="0" smtClean="0">
                <a:solidFill>
                  <a:srgbClr val="FF0000"/>
                </a:solidFill>
              </a:rPr>
              <a:t>コンフィギュのインクルードディレクトリに書いても大丈夫</a:t>
            </a:r>
            <a:endParaRPr lang="en-US" altLang="ja-JP" dirty="0" smtClean="0">
              <a:solidFill>
                <a:srgbClr val="FF0000"/>
              </a:solidFill>
            </a:endParaRPr>
          </a:p>
          <a:p>
            <a:pPr marL="0" indent="0">
              <a:buNone/>
            </a:pPr>
            <a:r>
              <a:rPr lang="en-US" altLang="ja-JP" dirty="0"/>
              <a:t>C </a:t>
            </a:r>
            <a:r>
              <a:rPr lang="en-US" altLang="ja-JP" dirty="0" smtClean="0"/>
              <a:t>Caller</a:t>
            </a:r>
            <a:r>
              <a:rPr lang="ja-JP" altLang="en-US" dirty="0" smtClean="0"/>
              <a:t>は、単独のＣソースで実行可能になっていなければならない。（インクルード禁止）</a:t>
            </a:r>
            <a:endParaRPr lang="en-US" altLang="ja-JP" dirty="0" smtClean="0"/>
          </a:p>
          <a:p>
            <a:pPr marL="0" indent="0">
              <a:buNone/>
            </a:pPr>
            <a:r>
              <a:rPr lang="en-US" altLang="ja-JP" dirty="0" smtClean="0">
                <a:solidFill>
                  <a:srgbClr val="FF0000"/>
                </a:solidFill>
              </a:rPr>
              <a:t>×</a:t>
            </a:r>
            <a:r>
              <a:rPr lang="ja-JP" altLang="en-US" dirty="0" smtClean="0">
                <a:solidFill>
                  <a:srgbClr val="FF0000"/>
                </a:solidFill>
              </a:rPr>
              <a:t>インクルード可能</a:t>
            </a:r>
            <a:endParaRPr lang="en-US" altLang="ja-JP" dirty="0">
              <a:solidFill>
                <a:srgbClr val="FF0000"/>
              </a:solidFill>
            </a:endParaRPr>
          </a:p>
          <a:p>
            <a:pPr marL="0" indent="0">
              <a:buNone/>
            </a:pPr>
            <a:r>
              <a:rPr lang="en-US" altLang="ja-JP" dirty="0" smtClean="0"/>
              <a:t>C Caller</a:t>
            </a:r>
            <a:r>
              <a:rPr lang="ja-JP" altLang="en-US" dirty="0" smtClean="0"/>
              <a:t>に記述したＣソースは、</a:t>
            </a:r>
            <a:r>
              <a:rPr kumimoji="1" lang="ja-JP" altLang="en-US" dirty="0" smtClean="0"/>
              <a:t>シミュレーション中にソースのデバッグができる</a:t>
            </a:r>
            <a:endParaRPr kumimoji="1" lang="en-US" altLang="ja-JP" dirty="0" smtClean="0"/>
          </a:p>
          <a:p>
            <a:pPr marL="0" indent="0">
              <a:buNone/>
            </a:pPr>
            <a:r>
              <a:rPr lang="en-US" altLang="ja-JP" dirty="0" smtClean="0">
                <a:solidFill>
                  <a:srgbClr val="FF0000"/>
                </a:solidFill>
              </a:rPr>
              <a:t>×</a:t>
            </a:r>
            <a:r>
              <a:rPr lang="ja-JP" altLang="en-US" dirty="0">
                <a:solidFill>
                  <a:srgbClr val="FF0000"/>
                </a:solidFill>
              </a:rPr>
              <a:t>デバッガ</a:t>
            </a:r>
            <a:r>
              <a:rPr lang="ja-JP" altLang="en-US" dirty="0" smtClean="0">
                <a:solidFill>
                  <a:srgbClr val="FF0000"/>
                </a:solidFill>
              </a:rPr>
              <a:t>は</a:t>
            </a:r>
            <a:r>
              <a:rPr lang="ja-JP" altLang="en-US" dirty="0">
                <a:solidFill>
                  <a:srgbClr val="FF0000"/>
                </a:solidFill>
              </a:rPr>
              <a:t>起動しない</a:t>
            </a:r>
            <a:endParaRPr lang="en-US" altLang="ja-JP" dirty="0">
              <a:solidFill>
                <a:srgbClr val="FF0000"/>
              </a:solidFill>
            </a:endParaRPr>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ja-JP" altLang="en-US" dirty="0"/>
          </a:p>
        </p:txBody>
      </p:sp>
      <p:sp>
        <p:nvSpPr>
          <p:cNvPr id="6" name="テキスト ボックス 5"/>
          <p:cNvSpPr txBox="1"/>
          <p:nvPr/>
        </p:nvSpPr>
        <p:spPr>
          <a:xfrm>
            <a:off x="1905000" y="914400"/>
            <a:ext cx="6008376" cy="646331"/>
          </a:xfrm>
          <a:prstGeom prst="rect">
            <a:avLst/>
          </a:prstGeom>
          <a:noFill/>
        </p:spPr>
        <p:txBody>
          <a:bodyPr wrap="none" rtlCol="0">
            <a:spAutoFit/>
          </a:bodyPr>
          <a:lstStyle/>
          <a:p>
            <a:r>
              <a:rPr kumimoji="1" lang="ja-JP" altLang="en-US" dirty="0" smtClean="0"/>
              <a:t>まとめの方を見たら、マスワークスに確認と書いてあるので、</a:t>
            </a:r>
            <a:endParaRPr kumimoji="1" lang="en-US" altLang="ja-JP" dirty="0" smtClean="0"/>
          </a:p>
          <a:p>
            <a:r>
              <a:rPr kumimoji="1" lang="ja-JP" altLang="en-US" dirty="0" smtClean="0"/>
              <a:t>まとめの資料を</a:t>
            </a:r>
            <a:r>
              <a:rPr lang="ja-JP" altLang="en-US" dirty="0" smtClean="0"/>
              <a:t>開いて</a:t>
            </a:r>
            <a:r>
              <a:rPr lang="ja-JP" altLang="en-US" dirty="0"/>
              <a:t>確</a:t>
            </a:r>
            <a:r>
              <a:rPr lang="ja-JP" altLang="en-US" dirty="0" smtClean="0"/>
              <a:t>認する</a:t>
            </a:r>
            <a:endParaRPr kumimoji="1" lang="ja-JP" altLang="en-US" dirty="0"/>
          </a:p>
        </p:txBody>
      </p:sp>
    </p:spTree>
    <p:extLst>
      <p:ext uri="{BB962C8B-B14F-4D97-AF65-F5344CB8AC3E}">
        <p14:creationId xmlns:p14="http://schemas.microsoft.com/office/powerpoint/2010/main" val="879848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87362"/>
          </a:xfrm>
        </p:spPr>
        <p:txBody>
          <a:bodyPr/>
          <a:lstStyle/>
          <a:p>
            <a:r>
              <a:rPr lang="ja-JP" altLang="en-US" dirty="0"/>
              <a:t>調査</a:t>
            </a:r>
            <a:r>
              <a:rPr lang="ja-JP" altLang="en-US" dirty="0" smtClean="0"/>
              <a:t>項目全体</a:t>
            </a:r>
            <a:endParaRPr kumimoji="1" lang="ja-JP" altLang="en-US" dirty="0"/>
          </a:p>
        </p:txBody>
      </p:sp>
      <p:sp>
        <p:nvSpPr>
          <p:cNvPr id="4" name="テキスト プレースホルダー 3"/>
          <p:cNvSpPr>
            <a:spLocks noGrp="1"/>
          </p:cNvSpPr>
          <p:nvPr>
            <p:ph type="body" idx="1"/>
          </p:nvPr>
        </p:nvSpPr>
        <p:spPr>
          <a:xfrm>
            <a:off x="457200" y="762001"/>
            <a:ext cx="4040188" cy="1053806"/>
          </a:xfrm>
        </p:spPr>
        <p:txBody>
          <a:bodyPr anchor="t"/>
          <a:lstStyle/>
          <a:p>
            <a:pPr lvl="1"/>
            <a:r>
              <a:rPr lang="ja-JP" altLang="en-US" sz="1800" dirty="0" smtClean="0"/>
              <a:t>全体で調査</a:t>
            </a:r>
            <a:endParaRPr lang="en-US" altLang="ja-JP" sz="1800" dirty="0" smtClean="0"/>
          </a:p>
          <a:p>
            <a:pPr marL="742950" lvl="1" indent="-285750">
              <a:buFont typeface="Arial" panose="020B0604020202020204" pitchFamily="34" charset="0"/>
              <a:buChar char="•"/>
            </a:pPr>
            <a:r>
              <a:rPr lang="ja-JP" altLang="en-US" sz="1800" dirty="0" smtClean="0"/>
              <a:t>サブシステムリファレンス</a:t>
            </a:r>
            <a:endParaRPr lang="en-US" altLang="ja-JP" sz="1800" dirty="0"/>
          </a:p>
          <a:p>
            <a:pPr marL="742950" lvl="1" indent="-285750">
              <a:buFont typeface="Arial" panose="020B0604020202020204" pitchFamily="34" charset="0"/>
              <a:buChar char="•"/>
            </a:pPr>
            <a:r>
              <a:rPr lang="ja-JP" altLang="en-US" sz="1800" dirty="0"/>
              <a:t>自動</a:t>
            </a:r>
            <a:r>
              <a:rPr lang="ja-JP" altLang="en-US" sz="1800" dirty="0" smtClean="0"/>
              <a:t>配置</a:t>
            </a:r>
            <a:endParaRPr kumimoji="1" lang="ja-JP" altLang="en-US" dirty="0"/>
          </a:p>
        </p:txBody>
      </p:sp>
      <p:sp>
        <p:nvSpPr>
          <p:cNvPr id="3" name="コンテンツ プレースホルダー 2"/>
          <p:cNvSpPr>
            <a:spLocks noGrp="1"/>
          </p:cNvSpPr>
          <p:nvPr>
            <p:ph sz="half" idx="2"/>
          </p:nvPr>
        </p:nvSpPr>
        <p:spPr/>
        <p:txBody>
          <a:bodyPr/>
          <a:lstStyle/>
          <a:p>
            <a:pPr marL="0" indent="0">
              <a:buNone/>
            </a:pPr>
            <a:r>
              <a:rPr kumimoji="1" lang="ja-JP" altLang="en-US" sz="1800" dirty="0" smtClean="0"/>
              <a:t>Ａチーム</a:t>
            </a:r>
            <a:endParaRPr kumimoji="1" lang="en-US" altLang="ja-JP" sz="1800" dirty="0" smtClean="0"/>
          </a:p>
          <a:p>
            <a:r>
              <a:rPr kumimoji="1" lang="en-US" altLang="ja-JP" sz="1800" dirty="0" err="1" smtClean="0"/>
              <a:t>SignalEditor</a:t>
            </a:r>
            <a:endParaRPr kumimoji="1" lang="en-US" altLang="ja-JP" sz="1800" dirty="0" smtClean="0"/>
          </a:p>
          <a:p>
            <a:pPr eaLnBrk="1" fontAlgn="ctr" hangingPunct="1"/>
            <a:r>
              <a:rPr lang="en-US" altLang="ja-JP" sz="1800" dirty="0"/>
              <a:t>Event Listener</a:t>
            </a:r>
            <a:endParaRPr lang="ja-JP" altLang="ja-JP" sz="1800" dirty="0"/>
          </a:p>
          <a:p>
            <a:pPr lvl="1" eaLnBrk="1" fontAlgn="ctr" hangingPunct="1"/>
            <a:r>
              <a:rPr lang="en-US" altLang="ja-JP" sz="1400" dirty="0" smtClean="0"/>
              <a:t>Initialize </a:t>
            </a:r>
            <a:r>
              <a:rPr lang="en-US" altLang="ja-JP" sz="1400" dirty="0"/>
              <a:t>Function</a:t>
            </a:r>
            <a:endParaRPr lang="ja-JP" altLang="ja-JP" sz="1400" dirty="0"/>
          </a:p>
          <a:p>
            <a:pPr lvl="1" eaLnBrk="1" fontAlgn="ctr" hangingPunct="1"/>
            <a:r>
              <a:rPr lang="en-US" altLang="ja-JP" sz="1400" dirty="0"/>
              <a:t>Reset Function</a:t>
            </a:r>
            <a:endParaRPr lang="ja-JP" altLang="ja-JP" sz="1400" dirty="0"/>
          </a:p>
          <a:p>
            <a:pPr lvl="1" eaLnBrk="1" fontAlgn="ctr" hangingPunct="1"/>
            <a:r>
              <a:rPr lang="en-US" altLang="ja-JP" sz="1400" dirty="0"/>
              <a:t>Terminate Function</a:t>
            </a:r>
            <a:endParaRPr lang="ja-JP" altLang="ja-JP" sz="1400" dirty="0"/>
          </a:p>
          <a:p>
            <a:pPr eaLnBrk="1" fontAlgn="ctr" hangingPunct="1"/>
            <a:r>
              <a:rPr lang="en-US" altLang="ja-JP" sz="1800" dirty="0"/>
              <a:t>Parameter Write</a:t>
            </a:r>
          </a:p>
          <a:p>
            <a:pPr eaLnBrk="1" fontAlgn="ctr" hangingPunct="1"/>
            <a:r>
              <a:rPr lang="en-US" altLang="ja-JP" sz="1800" dirty="0" smtClean="0"/>
              <a:t>State </a:t>
            </a:r>
            <a:r>
              <a:rPr lang="en-US" altLang="ja-JP" sz="1800" dirty="0"/>
              <a:t>Reader</a:t>
            </a:r>
            <a:endParaRPr lang="ja-JP" altLang="ja-JP" sz="1800" dirty="0"/>
          </a:p>
          <a:p>
            <a:pPr eaLnBrk="1" fontAlgn="ctr" hangingPunct="1"/>
            <a:r>
              <a:rPr lang="en-US" altLang="ja-JP" sz="1800" dirty="0"/>
              <a:t>State Writer</a:t>
            </a:r>
            <a:endParaRPr lang="ja-JP" altLang="ja-JP" sz="1800" dirty="0"/>
          </a:p>
          <a:p>
            <a:pPr eaLnBrk="1" fontAlgn="ctr" hangingPunct="1"/>
            <a:r>
              <a:rPr lang="en-US" altLang="ja-JP" sz="1800" dirty="0" smtClean="0"/>
              <a:t>Unit </a:t>
            </a:r>
            <a:r>
              <a:rPr lang="en-US" altLang="ja-JP" sz="1800" dirty="0"/>
              <a:t>Conversion</a:t>
            </a:r>
            <a:endParaRPr lang="ja-JP" altLang="ja-JP" sz="1800" dirty="0"/>
          </a:p>
          <a:p>
            <a:pPr eaLnBrk="1" fontAlgn="ctr" hangingPunct="1"/>
            <a:r>
              <a:rPr lang="en-US" altLang="ja-JP" sz="1800" dirty="0"/>
              <a:t>Unit System Configuration</a:t>
            </a:r>
            <a:endParaRPr lang="ja-JP" altLang="ja-JP" sz="1800" dirty="0"/>
          </a:p>
          <a:p>
            <a:pPr eaLnBrk="1" fontAlgn="ctr" hangingPunct="1"/>
            <a:r>
              <a:rPr lang="en-US" altLang="ja-JP" sz="1800" dirty="0"/>
              <a:t>Sequence Viewer</a:t>
            </a:r>
            <a:endParaRPr lang="ja-JP" altLang="ja-JP" sz="1800" dirty="0"/>
          </a:p>
          <a:p>
            <a:pPr eaLnBrk="1" fontAlgn="ctr" hangingPunct="1"/>
            <a:endParaRPr lang="ja-JP" altLang="ja-JP" sz="1800" dirty="0"/>
          </a:p>
          <a:p>
            <a:endParaRPr kumimoji="1" lang="ja-JP" altLang="en-US" sz="1800" dirty="0"/>
          </a:p>
        </p:txBody>
      </p:sp>
      <p:sp>
        <p:nvSpPr>
          <p:cNvPr id="6" name="コンテンツ プレースホルダー 5"/>
          <p:cNvSpPr>
            <a:spLocks noGrp="1"/>
          </p:cNvSpPr>
          <p:nvPr>
            <p:ph sz="quarter" idx="4"/>
          </p:nvPr>
        </p:nvSpPr>
        <p:spPr>
          <a:xfrm>
            <a:off x="4953000" y="2209800"/>
            <a:ext cx="4041775" cy="3951288"/>
          </a:xfrm>
        </p:spPr>
        <p:txBody>
          <a:bodyPr/>
          <a:lstStyle/>
          <a:p>
            <a:pPr marL="0" indent="0">
              <a:buNone/>
            </a:pPr>
            <a:r>
              <a:rPr kumimoji="1" lang="ja-JP" altLang="en-US" sz="1800" dirty="0" smtClean="0"/>
              <a:t>Ｂチーム</a:t>
            </a:r>
            <a:endParaRPr kumimoji="1" lang="en-US" altLang="ja-JP" sz="1800" dirty="0" smtClean="0"/>
          </a:p>
          <a:p>
            <a:pPr eaLnBrk="1" fontAlgn="ctr" hangingPunct="1"/>
            <a:r>
              <a:rPr lang="en-US" altLang="ja-JP" sz="1800" dirty="0"/>
              <a:t>C Caller</a:t>
            </a:r>
            <a:endParaRPr lang="ja-JP" altLang="ja-JP" sz="1800" dirty="0"/>
          </a:p>
          <a:p>
            <a:pPr eaLnBrk="1" fontAlgn="ctr" hangingPunct="1"/>
            <a:r>
              <a:rPr lang="en-US" altLang="ja-JP" sz="1800" dirty="0"/>
              <a:t>In Bus Element</a:t>
            </a:r>
            <a:endParaRPr lang="ja-JP" altLang="ja-JP" sz="1800" dirty="0"/>
          </a:p>
          <a:p>
            <a:pPr eaLnBrk="1" fontAlgn="ctr" hangingPunct="1"/>
            <a:r>
              <a:rPr lang="en-US" altLang="ja-JP" sz="1800" dirty="0"/>
              <a:t>Out Bus Element</a:t>
            </a:r>
            <a:endParaRPr lang="ja-JP" altLang="ja-JP" sz="1800" dirty="0"/>
          </a:p>
          <a:p>
            <a:pPr eaLnBrk="1" fontAlgn="ctr" hangingPunct="1"/>
            <a:r>
              <a:rPr lang="en-US" altLang="ja-JP" sz="1800" dirty="0"/>
              <a:t>Manual Variant Source</a:t>
            </a:r>
            <a:endParaRPr lang="ja-JP" altLang="ja-JP" sz="1800" dirty="0"/>
          </a:p>
          <a:p>
            <a:pPr eaLnBrk="1" fontAlgn="ctr" hangingPunct="1"/>
            <a:r>
              <a:rPr lang="en-US" altLang="ja-JP" sz="1800" dirty="0"/>
              <a:t>Manual Variant Sink</a:t>
            </a:r>
            <a:endParaRPr lang="ja-JP" altLang="ja-JP" sz="1800" dirty="0"/>
          </a:p>
          <a:p>
            <a:pPr eaLnBrk="1" fontAlgn="ctr" hangingPunct="1"/>
            <a:r>
              <a:rPr lang="en-US" altLang="ja-JP" sz="1800" dirty="0"/>
              <a:t>Variant Source</a:t>
            </a:r>
            <a:endParaRPr lang="ja-JP" altLang="ja-JP" sz="1800" dirty="0"/>
          </a:p>
          <a:p>
            <a:pPr eaLnBrk="1" fontAlgn="ctr" hangingPunct="1"/>
            <a:r>
              <a:rPr lang="en-US" altLang="ja-JP" sz="1800" dirty="0"/>
              <a:t>From Spreadsheet</a:t>
            </a:r>
            <a:endParaRPr lang="ja-JP" altLang="ja-JP" sz="1800" dirty="0"/>
          </a:p>
          <a:p>
            <a:pPr eaLnBrk="1" fontAlgn="ctr" hangingPunct="1"/>
            <a:r>
              <a:rPr lang="en-US" altLang="ja-JP" sz="1800" dirty="0"/>
              <a:t>Simulink　</a:t>
            </a:r>
            <a:r>
              <a:rPr lang="en-US" altLang="ja-JP" sz="1800" dirty="0" smtClean="0"/>
              <a:t>State</a:t>
            </a:r>
            <a:endParaRPr kumimoji="1" lang="en-US" altLang="ja-JP" sz="1800" dirty="0" smtClean="0"/>
          </a:p>
          <a:p>
            <a:pPr marL="0" indent="0">
              <a:buNone/>
            </a:pPr>
            <a:endParaRPr kumimoji="1" lang="ja-JP" altLang="en-US" sz="1800" dirty="0"/>
          </a:p>
        </p:txBody>
      </p:sp>
      <p:sp>
        <p:nvSpPr>
          <p:cNvPr id="8" name="右中かっこ 7"/>
          <p:cNvSpPr/>
          <p:nvPr/>
        </p:nvSpPr>
        <p:spPr bwMode="auto">
          <a:xfrm>
            <a:off x="2895600" y="2895599"/>
            <a:ext cx="177744" cy="1353839"/>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2436530" y="2888313"/>
            <a:ext cx="655949" cy="338554"/>
          </a:xfrm>
          <a:prstGeom prst="rect">
            <a:avLst/>
          </a:prstGeom>
          <a:noFill/>
        </p:spPr>
        <p:txBody>
          <a:bodyPr wrap="none" rtlCol="0">
            <a:spAutoFit/>
          </a:bodyPr>
          <a:lstStyle/>
          <a:p>
            <a:r>
              <a:rPr lang="ja-JP" altLang="en-US" sz="1600" dirty="0" smtClean="0"/>
              <a:t>セット</a:t>
            </a:r>
            <a:endParaRPr kumimoji="1" lang="ja-JP" altLang="en-US" sz="1600" dirty="0"/>
          </a:p>
        </p:txBody>
      </p:sp>
      <p:cxnSp>
        <p:nvCxnSpPr>
          <p:cNvPr id="11" name="カギ線コネクタ 10"/>
          <p:cNvCxnSpPr/>
          <p:nvPr/>
        </p:nvCxnSpPr>
        <p:spPr bwMode="auto">
          <a:xfrm>
            <a:off x="3016195" y="4588133"/>
            <a:ext cx="2243593" cy="44106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2" name="右中かっこ 11"/>
          <p:cNvSpPr/>
          <p:nvPr/>
        </p:nvSpPr>
        <p:spPr bwMode="auto">
          <a:xfrm>
            <a:off x="2785607" y="4299466"/>
            <a:ext cx="224293" cy="577334"/>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3041621" y="4114800"/>
            <a:ext cx="1266693" cy="369332"/>
          </a:xfrm>
          <a:prstGeom prst="rect">
            <a:avLst/>
          </a:prstGeom>
          <a:noFill/>
        </p:spPr>
        <p:txBody>
          <a:bodyPr wrap="none" rtlCol="0">
            <a:spAutoFit/>
          </a:bodyPr>
          <a:lstStyle/>
          <a:p>
            <a:r>
              <a:rPr kumimoji="1" lang="ja-JP" altLang="en-US" dirty="0" smtClean="0"/>
              <a:t>関連性あり</a:t>
            </a:r>
            <a:endParaRPr kumimoji="1" lang="ja-JP" altLang="en-US" dirty="0"/>
          </a:p>
        </p:txBody>
      </p:sp>
      <p:cxnSp>
        <p:nvCxnSpPr>
          <p:cNvPr id="16" name="カギ線コネクタ 15"/>
          <p:cNvCxnSpPr>
            <a:endCxn id="19" idx="2"/>
          </p:cNvCxnSpPr>
          <p:nvPr/>
        </p:nvCxnSpPr>
        <p:spPr bwMode="auto">
          <a:xfrm flipV="1">
            <a:off x="6248400" y="1815806"/>
            <a:ext cx="1189531" cy="927394"/>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9" name="テキスト ボックス 18"/>
          <p:cNvSpPr txBox="1"/>
          <p:nvPr/>
        </p:nvSpPr>
        <p:spPr>
          <a:xfrm>
            <a:off x="6172200" y="1446474"/>
            <a:ext cx="2531462" cy="369332"/>
          </a:xfrm>
          <a:prstGeom prst="rect">
            <a:avLst/>
          </a:prstGeom>
          <a:noFill/>
        </p:spPr>
        <p:txBody>
          <a:bodyPr wrap="none" rtlCol="0">
            <a:spAutoFit/>
          </a:bodyPr>
          <a:lstStyle/>
          <a:p>
            <a:r>
              <a:rPr kumimoji="1" lang="en-US" altLang="ja-JP" dirty="0" smtClean="0"/>
              <a:t>function</a:t>
            </a:r>
            <a:r>
              <a:rPr kumimoji="1" lang="ja-JP" altLang="en-US" dirty="0" smtClean="0"/>
              <a:t> </a:t>
            </a:r>
            <a:r>
              <a:rPr kumimoji="1" lang="en-US" altLang="ja-JP" dirty="0" smtClean="0"/>
              <a:t>caller</a:t>
            </a:r>
            <a:r>
              <a:rPr lang="ja-JP" altLang="en-US" dirty="0"/>
              <a:t>調査漏れ</a:t>
            </a:r>
          </a:p>
        </p:txBody>
      </p:sp>
      <p:sp>
        <p:nvSpPr>
          <p:cNvPr id="21" name="右中かっこ 20"/>
          <p:cNvSpPr/>
          <p:nvPr/>
        </p:nvSpPr>
        <p:spPr bwMode="auto">
          <a:xfrm>
            <a:off x="7772400" y="3543300"/>
            <a:ext cx="228600" cy="990600"/>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2" name="テキスト ボックス 21"/>
          <p:cNvSpPr txBox="1"/>
          <p:nvPr/>
        </p:nvSpPr>
        <p:spPr>
          <a:xfrm>
            <a:off x="8077200" y="3880107"/>
            <a:ext cx="646331" cy="369332"/>
          </a:xfrm>
          <a:prstGeom prst="rect">
            <a:avLst/>
          </a:prstGeom>
          <a:noFill/>
        </p:spPr>
        <p:txBody>
          <a:bodyPr wrap="none" rtlCol="0">
            <a:spAutoFit/>
          </a:bodyPr>
          <a:lstStyle/>
          <a:p>
            <a:r>
              <a:rPr kumimoji="1" lang="ja-JP" altLang="en-US" dirty="0" smtClean="0"/>
              <a:t>同系</a:t>
            </a:r>
            <a:endParaRPr kumimoji="1" lang="ja-JP" altLang="en-US" dirty="0"/>
          </a:p>
        </p:txBody>
      </p:sp>
      <p:cxnSp>
        <p:nvCxnSpPr>
          <p:cNvPr id="17" name="カギ線コネクタ 16"/>
          <p:cNvCxnSpPr/>
          <p:nvPr/>
        </p:nvCxnSpPr>
        <p:spPr bwMode="auto">
          <a:xfrm>
            <a:off x="2209800" y="2686050"/>
            <a:ext cx="3048000" cy="1962150"/>
          </a:xfrm>
          <a:prstGeom prst="bentConnector3">
            <a:avLst>
              <a:gd name="adj1" fmla="val 79063"/>
            </a:avLst>
          </a:prstGeom>
          <a:solidFill>
            <a:schemeClr val="accent1"/>
          </a:solidFill>
          <a:ln w="9525" cap="flat" cmpd="sng" algn="ctr">
            <a:solidFill>
              <a:schemeClr val="tx1"/>
            </a:solidFill>
            <a:prstDash val="solid"/>
            <a:round/>
            <a:headEnd type="none" w="med" len="med"/>
            <a:tailEnd type="arrow"/>
          </a:ln>
          <a:effectLst/>
        </p:spPr>
      </p:cxnSp>
      <p:sp>
        <p:nvSpPr>
          <p:cNvPr id="20" name="右中かっこ 19"/>
          <p:cNvSpPr/>
          <p:nvPr/>
        </p:nvSpPr>
        <p:spPr bwMode="auto">
          <a:xfrm>
            <a:off x="7254481" y="2937132"/>
            <a:ext cx="228600" cy="495300"/>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テキスト ボックス 22"/>
          <p:cNvSpPr txBox="1"/>
          <p:nvPr/>
        </p:nvSpPr>
        <p:spPr>
          <a:xfrm>
            <a:off x="7563534" y="3000116"/>
            <a:ext cx="646331" cy="369332"/>
          </a:xfrm>
          <a:prstGeom prst="rect">
            <a:avLst/>
          </a:prstGeom>
          <a:noFill/>
        </p:spPr>
        <p:txBody>
          <a:bodyPr wrap="none" rtlCol="0">
            <a:spAutoFit/>
          </a:bodyPr>
          <a:lstStyle/>
          <a:p>
            <a:r>
              <a:rPr kumimoji="1" lang="ja-JP" altLang="en-US" dirty="0" smtClean="0"/>
              <a:t>同系</a:t>
            </a:r>
            <a:endParaRPr kumimoji="1" lang="ja-JP" altLang="en-US" dirty="0"/>
          </a:p>
        </p:txBody>
      </p:sp>
      <p:cxnSp>
        <p:nvCxnSpPr>
          <p:cNvPr id="25" name="カギ線コネクタ 24"/>
          <p:cNvCxnSpPr>
            <a:stCxn id="12" idx="1"/>
            <a:endCxn id="8" idx="1"/>
          </p:cNvCxnSpPr>
          <p:nvPr/>
        </p:nvCxnSpPr>
        <p:spPr bwMode="auto">
          <a:xfrm rot="10800000" flipH="1">
            <a:off x="3009900" y="3572519"/>
            <a:ext cx="63444" cy="1015614"/>
          </a:xfrm>
          <a:prstGeom prst="bentConnector3">
            <a:avLst>
              <a:gd name="adj1" fmla="val 2034177"/>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2895600" y="2316718"/>
            <a:ext cx="1266693" cy="369332"/>
          </a:xfrm>
          <a:prstGeom prst="rect">
            <a:avLst/>
          </a:prstGeom>
          <a:noFill/>
        </p:spPr>
        <p:txBody>
          <a:bodyPr wrap="none" rtlCol="0">
            <a:spAutoFit/>
          </a:bodyPr>
          <a:lstStyle/>
          <a:p>
            <a:r>
              <a:rPr kumimoji="1" lang="ja-JP" altLang="en-US" dirty="0" smtClean="0"/>
              <a:t>関連性あり</a:t>
            </a:r>
            <a:endParaRPr kumimoji="1" lang="ja-JP" altLang="en-US" dirty="0"/>
          </a:p>
        </p:txBody>
      </p:sp>
    </p:spTree>
    <p:extLst>
      <p:ext uri="{BB962C8B-B14F-4D97-AF65-F5344CB8AC3E}">
        <p14:creationId xmlns:p14="http://schemas.microsoft.com/office/powerpoint/2010/main" val="1427518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p:txBody>
          <a:bodyPr/>
          <a:lstStyle/>
          <a:p>
            <a:endParaRPr kumimoji="1" lang="ja-JP" altLang="en-US"/>
          </a:p>
        </p:txBody>
      </p:sp>
      <p:sp>
        <p:nvSpPr>
          <p:cNvPr id="4" name="タイトル 3"/>
          <p:cNvSpPr>
            <a:spLocks noGrp="1"/>
          </p:cNvSpPr>
          <p:nvPr>
            <p:ph type="ctrTitle"/>
          </p:nvPr>
        </p:nvSpPr>
        <p:spPr/>
        <p:txBody>
          <a:bodyPr/>
          <a:lstStyle/>
          <a:p>
            <a:r>
              <a:rPr lang="ja-JP" altLang="en-US" dirty="0"/>
              <a:t>今後の活動</a:t>
            </a:r>
            <a:r>
              <a:rPr lang="ja-JP" altLang="en-US" dirty="0" smtClean="0"/>
              <a:t>議論</a:t>
            </a:r>
            <a:endParaRPr kumimoji="1" lang="ja-JP" altLang="en-US" dirty="0"/>
          </a:p>
        </p:txBody>
      </p:sp>
    </p:spTree>
    <p:extLst>
      <p:ext uri="{BB962C8B-B14F-4D97-AF65-F5344CB8AC3E}">
        <p14:creationId xmlns:p14="http://schemas.microsoft.com/office/powerpoint/2010/main" val="421920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今後の活動議論</a:t>
            </a:r>
            <a:endParaRPr kumimoji="1" lang="ja-JP" altLang="en-US" dirty="0"/>
          </a:p>
        </p:txBody>
      </p:sp>
      <p:sp>
        <p:nvSpPr>
          <p:cNvPr id="3" name="コンテンツ プレースホルダー 2"/>
          <p:cNvSpPr>
            <a:spLocks noGrp="1"/>
          </p:cNvSpPr>
          <p:nvPr>
            <p:ph idx="1"/>
          </p:nvPr>
        </p:nvSpPr>
        <p:spPr/>
        <p:txBody>
          <a:bodyPr/>
          <a:lstStyle/>
          <a:p>
            <a:pPr marL="57150" indent="0">
              <a:buNone/>
            </a:pPr>
            <a:r>
              <a:rPr lang="ja-JP" altLang="en-US" sz="2800" dirty="0" smtClean="0"/>
              <a:t>今後の活動議論</a:t>
            </a:r>
            <a:endParaRPr lang="en-US" altLang="ja-JP" sz="2800" dirty="0" smtClean="0"/>
          </a:p>
          <a:p>
            <a:pPr marL="800100" lvl="1" indent="-342900">
              <a:buFont typeface="Arial" panose="020B0604020202020204" pitchFamily="34" charset="0"/>
              <a:buChar char="•"/>
            </a:pPr>
            <a:r>
              <a:rPr lang="ja-JP" altLang="en-US" sz="2400" dirty="0" smtClean="0"/>
              <a:t>調査</a:t>
            </a:r>
            <a:r>
              <a:rPr lang="ja-JP" altLang="en-US" sz="2400" dirty="0"/>
              <a:t>を終了してガイドラインへの展開抽出</a:t>
            </a:r>
            <a:endParaRPr lang="en-US" altLang="ja-JP" sz="2400" dirty="0"/>
          </a:p>
          <a:p>
            <a:pPr marL="800100" lvl="1" indent="-342900">
              <a:buFont typeface="Arial" panose="020B0604020202020204" pitchFamily="34" charset="0"/>
              <a:buChar char="•"/>
            </a:pPr>
            <a:r>
              <a:rPr lang="ja-JP" altLang="en-US" sz="2400" dirty="0"/>
              <a:t>さらなる調査を項目の追加</a:t>
            </a:r>
            <a:endParaRPr lang="en-US" altLang="ja-JP" sz="2400" dirty="0"/>
          </a:p>
          <a:p>
            <a:pPr lvl="1"/>
            <a:r>
              <a:rPr lang="ja-JP" altLang="en-US" sz="2400" dirty="0"/>
              <a:t>どちらを選択するか</a:t>
            </a:r>
            <a:r>
              <a:rPr lang="ja-JP" altLang="en-US" sz="2400" dirty="0" smtClean="0"/>
              <a:t>？</a:t>
            </a:r>
            <a:endParaRPr lang="en-US" altLang="ja-JP" sz="2400" dirty="0" smtClean="0"/>
          </a:p>
          <a:p>
            <a:pPr marL="457200" lvl="1" indent="0">
              <a:buNone/>
            </a:pPr>
            <a:endParaRPr lang="en-US" altLang="ja-JP" sz="2400" dirty="0" smtClean="0"/>
          </a:p>
          <a:p>
            <a:pPr marL="457200" lvl="1" indent="0">
              <a:buNone/>
            </a:pPr>
            <a:endParaRPr lang="en-US" altLang="ja-JP" sz="2400" dirty="0"/>
          </a:p>
          <a:p>
            <a:pPr marL="457200" lvl="1" indent="0">
              <a:buNone/>
            </a:pPr>
            <a:r>
              <a:rPr lang="ja-JP" altLang="en-US" sz="2400" dirty="0" smtClean="0"/>
              <a:t>結論</a:t>
            </a:r>
            <a:endParaRPr lang="en-US" altLang="ja-JP" sz="2400" dirty="0" smtClean="0"/>
          </a:p>
          <a:p>
            <a:pPr marL="457200" lvl="1" indent="0">
              <a:buNone/>
            </a:pPr>
            <a:r>
              <a:rPr lang="ja-JP" altLang="en-US" sz="2400" dirty="0"/>
              <a:t>さらなる調査を項目の追加</a:t>
            </a:r>
            <a:endParaRPr lang="en-US" altLang="ja-JP" sz="2400" dirty="0"/>
          </a:p>
          <a:p>
            <a:pPr marL="457200" lvl="1" indent="0">
              <a:buNone/>
            </a:pPr>
            <a:endParaRPr lang="en-US" altLang="ja-JP" sz="2400" dirty="0"/>
          </a:p>
        </p:txBody>
      </p:sp>
      <p:sp>
        <p:nvSpPr>
          <p:cNvPr id="4" name="下矢印 3"/>
          <p:cNvSpPr/>
          <p:nvPr/>
        </p:nvSpPr>
        <p:spPr bwMode="auto">
          <a:xfrm>
            <a:off x="2133600" y="2971800"/>
            <a:ext cx="1524000" cy="838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039309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各社意見</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878004710"/>
              </p:ext>
            </p:extLst>
          </p:nvPr>
        </p:nvGraphicFramePr>
        <p:xfrm>
          <a:off x="609600" y="838200"/>
          <a:ext cx="7935912" cy="5552440"/>
        </p:xfrm>
        <a:graphic>
          <a:graphicData uri="http://schemas.openxmlformats.org/drawingml/2006/table">
            <a:tbl>
              <a:tblPr firstRow="1" bandRow="1">
                <a:tableStyleId>{5940675A-B579-460E-94D1-54222C63F5DA}</a:tableStyleId>
              </a:tblPr>
              <a:tblGrid>
                <a:gridCol w="3871912"/>
                <a:gridCol w="2032000"/>
                <a:gridCol w="2032000"/>
              </a:tblGrid>
              <a:tr h="370840">
                <a:tc>
                  <a:txBody>
                    <a:bodyPr/>
                    <a:lstStyle/>
                    <a:p>
                      <a:pPr algn="ctr" fontAlgn="ctr"/>
                      <a:r>
                        <a:rPr lang="ja-JP" altLang="en-US" sz="1400" u="none" strike="noStrike" dirty="0" smtClean="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smtClean="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rowSpan="2">
                  <a:txBody>
                    <a:bodyPr/>
                    <a:lstStyle/>
                    <a:p>
                      <a:pPr algn="ctr"/>
                      <a:r>
                        <a:rPr kumimoji="1" lang="ja-JP" altLang="en-US" sz="1400" dirty="0" smtClean="0"/>
                        <a:t>継続もあり</a:t>
                      </a:r>
                      <a:endParaRPr kumimoji="1" lang="en-US" altLang="ja-JP" sz="1400" dirty="0" smtClean="0"/>
                    </a:p>
                    <a:p>
                      <a:pPr algn="ctr"/>
                      <a:r>
                        <a:rPr kumimoji="1" lang="ja-JP" altLang="en-US" sz="1400" dirty="0" smtClean="0"/>
                        <a:t>ガイドラインには</a:t>
                      </a:r>
                      <a:endParaRPr kumimoji="1" lang="en-US" altLang="ja-JP" sz="1400" dirty="0" smtClean="0"/>
                    </a:p>
                    <a:p>
                      <a:pPr algn="ctr"/>
                      <a:r>
                        <a:rPr kumimoji="1" lang="ja-JP" altLang="en-US" sz="1400" dirty="0" smtClean="0"/>
                        <a:t>少しだけできそう</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smtClean="0">
                          <a:effectLst/>
                        </a:rPr>
                        <a:t>中嶌賢</a:t>
                      </a:r>
                      <a:endParaRPr lang="ja-JP" altLang="en-US" sz="1400" b="0" i="0" u="none" strike="noStrike" dirty="0">
                        <a:solidFill>
                          <a:srgbClr val="000000"/>
                        </a:solidFill>
                        <a:effectLst/>
                        <a:latin typeface="Meiryo UI"/>
                      </a:endParaRPr>
                    </a:p>
                  </a:txBody>
                  <a:tcPr marL="0" marR="0" marT="0" marB="0" anchor="ctr"/>
                </a:tc>
                <a:tc vMerge="1">
                  <a:txBody>
                    <a:bodyPr/>
                    <a:lstStyle/>
                    <a:p>
                      <a:pPr algn="ctr"/>
                      <a:endParaRPr kumimoji="1" lang="ja-JP" altLang="en-US" sz="1400" dirty="0"/>
                    </a:p>
                  </a:txBody>
                  <a:tcPr/>
                </a:tc>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tc>
                <a:tc rowSpan="2">
                  <a:txBody>
                    <a:bodyPr/>
                    <a:lstStyle/>
                    <a:p>
                      <a:pPr algn="ctr"/>
                      <a:r>
                        <a:rPr kumimoji="1" lang="ja-JP" altLang="en-US" sz="1400" dirty="0" smtClean="0"/>
                        <a:t>機能の調査を</a:t>
                      </a:r>
                      <a:endParaRPr kumimoji="1" lang="en-US" altLang="ja-JP" sz="1400" dirty="0" smtClean="0"/>
                    </a:p>
                    <a:p>
                      <a:pPr algn="ctr"/>
                      <a:r>
                        <a:rPr kumimoji="1" lang="ja-JP" altLang="en-US" sz="1400" dirty="0" smtClean="0"/>
                        <a:t>継続したい</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tc>
                <a:tc vMerge="1">
                  <a:txBody>
                    <a:bodyPr/>
                    <a:lstStyle/>
                    <a:p>
                      <a:pPr algn="ctr"/>
                      <a:endParaRPr kumimoji="1" lang="ja-JP" altLang="en-US" sz="1400" dirty="0"/>
                    </a:p>
                  </a:txBody>
                  <a:tcPr/>
                </a:tc>
              </a:tr>
              <a:tr h="370840">
                <a:tc rowSpan="2">
                  <a:txBody>
                    <a:bodyPr/>
                    <a:lstStyle/>
                    <a:p>
                      <a:pPr algn="ctr" fontAlgn="ctr"/>
                      <a:r>
                        <a:rPr lang="ja-JP" altLang="en-US" sz="1400" b="0" i="0" u="none" strike="noStrike" dirty="0" smtClean="0">
                          <a:solidFill>
                            <a:srgbClr val="000000"/>
                          </a:solidFill>
                          <a:effectLst/>
                          <a:latin typeface="Meiryo UI"/>
                        </a:rPr>
                        <a:t>日本電産モビリティ</a:t>
                      </a:r>
                      <a:endParaRPr lang="en-US" altLang="ja-JP" sz="1400" b="0" i="0" u="none" strike="noStrike" dirty="0" smtClean="0">
                        <a:solidFill>
                          <a:srgbClr val="000000"/>
                        </a:solidFill>
                        <a:effectLst/>
                        <a:latin typeface="Meiryo UI"/>
                      </a:endParaRPr>
                    </a:p>
                    <a:p>
                      <a:pPr algn="ctr" fontAlgn="ctr"/>
                      <a:r>
                        <a:rPr lang="ja-JP" altLang="en-US" sz="1400" b="0" i="0" u="none" strike="noStrike" dirty="0" smtClean="0">
                          <a:solidFill>
                            <a:srgbClr val="000000"/>
                          </a:solidFill>
                          <a:effectLst/>
                          <a:latin typeface="Meiryo UI"/>
                        </a:rPr>
                        <a:t>（旧</a:t>
                      </a:r>
                      <a:r>
                        <a:rPr lang="ja-JP" altLang="en-US" sz="1400" u="none" strike="noStrike" dirty="0" smtClean="0">
                          <a:effectLst/>
                        </a:rPr>
                        <a:t>オムロン オートモーティブエレクトロニクス）</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高田</a:t>
                      </a:r>
                      <a:r>
                        <a:rPr lang="ja-JP" altLang="en-US" sz="1400" u="none" strike="noStrike" dirty="0" smtClean="0">
                          <a:effectLst/>
                        </a:rPr>
                        <a:t>知里</a:t>
                      </a:r>
                      <a:endParaRPr lang="en-US" altLang="ja-JP" sz="1400" u="none" strike="noStrike" dirty="0" smtClean="0">
                        <a:effectLst/>
                      </a:endParaRPr>
                    </a:p>
                  </a:txBody>
                  <a:tcPr marL="0" marR="0" marT="0" marB="0" anchor="ctr"/>
                </a:tc>
                <a:tc>
                  <a:txBody>
                    <a:bodyPr/>
                    <a:lstStyle/>
                    <a:p>
                      <a:pPr algn="ctr"/>
                      <a:r>
                        <a:rPr kumimoji="1" lang="ja-JP" altLang="en-US" sz="1400" dirty="0" smtClean="0"/>
                        <a:t>ガイドライン？</a:t>
                      </a:r>
                      <a:endParaRPr kumimoji="1" lang="en-US" altLang="ja-JP" sz="1400" dirty="0" smtClean="0"/>
                    </a:p>
                    <a:p>
                      <a:pPr algn="ctr"/>
                      <a:r>
                        <a:rPr kumimoji="1" lang="ja-JP" altLang="en-US" sz="1400" dirty="0" smtClean="0"/>
                        <a:t>使いそうな機能があれば調査もしたい。</a:t>
                      </a:r>
                      <a:endParaRPr kumimoji="1" lang="ja-JP" altLang="en-US" sz="1400" dirty="0"/>
                    </a:p>
                  </a:txBody>
                  <a:tcPr/>
                </a:tc>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rowSpan="2">
                  <a:txBody>
                    <a:bodyPr/>
                    <a:lstStyle/>
                    <a:p>
                      <a:pPr algn="ctr"/>
                      <a:r>
                        <a:rPr kumimoji="1" lang="ja-JP" altLang="en-US" sz="1400" dirty="0" smtClean="0"/>
                        <a:t>機能の調査を</a:t>
                      </a:r>
                      <a:endParaRPr kumimoji="1" lang="en-US" altLang="ja-JP" sz="1400" dirty="0" smtClean="0"/>
                    </a:p>
                    <a:p>
                      <a:pPr algn="ctr"/>
                      <a:r>
                        <a:rPr kumimoji="1" lang="ja-JP" altLang="en-US" sz="1400" dirty="0" smtClean="0"/>
                        <a:t>継続したい</a:t>
                      </a:r>
                      <a:endParaRPr kumimoji="1" lang="ja-JP" altLang="en-US" sz="1400" dirty="0"/>
                    </a:p>
                  </a:txBody>
                  <a:tcPr>
                    <a:lnB w="12700" cap="flat" cmpd="sng" algn="ctr">
                      <a:solidFill>
                        <a:schemeClr val="tx1"/>
                      </a:solidFill>
                      <a:prstDash val="solid"/>
                      <a:round/>
                      <a:headEnd type="none" w="med" len="med"/>
                      <a:tailEnd type="none" w="med" len="med"/>
                    </a:lnB>
                  </a:tcPr>
                </a:tc>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湯原拓郎</a:t>
                      </a:r>
                      <a:endParaRPr lang="ja-JP" altLang="en-US" sz="1400" b="0" i="0" u="none" strike="noStrike" dirty="0">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vMerge="1">
                  <a:txBody>
                    <a:bodyPr/>
                    <a:lstStyle/>
                    <a:p>
                      <a:pPr algn="ctr"/>
                      <a:endParaRPr kumimoji="1" lang="ja-JP" altLang="en-US" sz="1400" dirty="0"/>
                    </a:p>
                  </a:txBody>
                  <a:tcPr>
                    <a:lnB w="12700" cap="flat" cmpd="sng" algn="ctr">
                      <a:solidFill>
                        <a:schemeClr val="tx1"/>
                      </a:solidFill>
                      <a:prstDash val="solid"/>
                      <a:round/>
                      <a:headEnd type="none" w="med" len="med"/>
                      <a:tailEnd type="none" w="med" len="med"/>
                    </a:lnB>
                  </a:tcPr>
                </a:tc>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tcPr>
                </a:tc>
                <a:tc rowSpan="2">
                  <a:txBody>
                    <a:bodyPr/>
                    <a:lstStyle/>
                    <a:p>
                      <a:pPr algn="ctr"/>
                      <a:r>
                        <a:rPr kumimoji="1" lang="ja-JP" altLang="en-US" sz="1400" dirty="0" smtClean="0"/>
                        <a:t>機能の調査を</a:t>
                      </a:r>
                      <a:endParaRPr kumimoji="1" lang="en-US" altLang="ja-JP" sz="1400" dirty="0" smtClean="0"/>
                    </a:p>
                    <a:p>
                      <a:pPr algn="ctr"/>
                      <a:r>
                        <a:rPr kumimoji="1" lang="ja-JP" altLang="en-US" sz="1400" dirty="0" smtClean="0"/>
                        <a:t>継続したい</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vMerge="1">
                  <a:txBody>
                    <a:bodyPr/>
                    <a:lstStyle/>
                    <a:p>
                      <a:pPr algn="ctr"/>
                      <a:endParaRPr kumimoji="1" lang="ja-JP" altLang="en-US" sz="1400" dirty="0"/>
                    </a:p>
                  </a:txBody>
                  <a:tcPr/>
                </a:tc>
              </a:tr>
              <a:tr h="370840">
                <a:tc rowSpan="2">
                  <a:txBody>
                    <a:bodyPr/>
                    <a:lstStyle/>
                    <a:p>
                      <a:pPr algn="ctr" fontAlgn="ctr"/>
                      <a:r>
                        <a:rPr lang="en-US" sz="1400" u="none" strike="noStrike" dirty="0" err="1">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bl>
          </a:graphicData>
        </a:graphic>
      </p:graphicFrame>
    </p:spTree>
    <p:extLst>
      <p:ext uri="{BB962C8B-B14F-4D97-AF65-F5344CB8AC3E}">
        <p14:creationId xmlns:p14="http://schemas.microsoft.com/office/powerpoint/2010/main" val="259024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当面の調査対象</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03180941"/>
              </p:ext>
            </p:extLst>
          </p:nvPr>
        </p:nvGraphicFramePr>
        <p:xfrm>
          <a:off x="685800" y="1447800"/>
          <a:ext cx="8305800" cy="3840480"/>
        </p:xfrm>
        <a:graphic>
          <a:graphicData uri="http://schemas.openxmlformats.org/drawingml/2006/table">
            <a:tbl>
              <a:tblPr>
                <a:tableStyleId>{5C22544A-7EE6-4342-B048-85BDC9FD1C3A}</a:tableStyleId>
              </a:tblPr>
              <a:tblGrid>
                <a:gridCol w="984250"/>
                <a:gridCol w="1571759"/>
                <a:gridCol w="1520825"/>
                <a:gridCol w="4228966"/>
              </a:tblGrid>
              <a:tr h="207678">
                <a:tc>
                  <a:txBody>
                    <a:bodyPr/>
                    <a:lstStyle/>
                    <a:p>
                      <a:pPr algn="l" fontAlgn="ctr"/>
                      <a:r>
                        <a:rPr lang="ja-JP" altLang="en-US" sz="1800" u="none" strike="noStrike" dirty="0">
                          <a:effectLst/>
                        </a:rPr>
                        <a:t>調査会社</a:t>
                      </a:r>
                      <a:endParaRPr lang="ja-JP" altLang="en-US" sz="1800" b="0" i="0" u="none" strike="noStrike" dirty="0">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機能名</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追加バージョン</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概要</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678">
                <a:tc>
                  <a:txBody>
                    <a:bodyPr/>
                    <a:lstStyle/>
                    <a:p>
                      <a:pPr algn="ctr" fontAlgn="ctr"/>
                      <a:r>
                        <a:rPr lang="en-US" sz="1800" u="none" strike="noStrike" dirty="0">
                          <a:effectLst/>
                        </a:rPr>
                        <a:t>AW</a:t>
                      </a:r>
                      <a:endParaRPr lang="en-US" sz="1800" b="0" i="0" u="none" strike="noStrike" dirty="0">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a:effectLst/>
                        </a:rPr>
                        <a:t>Task-Based Sorting</a:t>
                      </a:r>
                      <a:endParaRPr 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dirty="0">
                          <a:effectLst/>
                        </a:rPr>
                        <a:t>R2019b</a:t>
                      </a:r>
                      <a:endParaRPr lang="en-US" sz="1800" b="0" i="0" u="none" strike="noStrike" dirty="0">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モデル内部のブロックごとの実行順序の可視化、編集を行うことができる。</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678">
                <a:tc>
                  <a:txBody>
                    <a:bodyPr/>
                    <a:lstStyle/>
                    <a:p>
                      <a:pPr algn="ctr" fontAlgn="ctr"/>
                      <a:r>
                        <a:rPr lang="ja-JP" altLang="en-US" sz="1800" u="none" strike="noStrike">
                          <a:effectLst/>
                        </a:rPr>
                        <a:t>ダイハツ</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コードマッピングエディター</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a:effectLst/>
                        </a:rPr>
                        <a:t>R2018a</a:t>
                      </a:r>
                      <a:endParaRPr 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入出力端子や内部の関数のストレージクラスを指定する</a:t>
                      </a:r>
                      <a:r>
                        <a:rPr lang="en-US" altLang="ja-JP" sz="1800" u="none" strike="noStrike">
                          <a:effectLst/>
                        </a:rPr>
                        <a:t>GUI</a:t>
                      </a:r>
                      <a:r>
                        <a:rPr lang="ja-JP" altLang="en-US" sz="1800" u="none" strike="noStrike">
                          <a:effectLst/>
                        </a:rPr>
                        <a:t>。</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678">
                <a:tc>
                  <a:txBody>
                    <a:bodyPr/>
                    <a:lstStyle/>
                    <a:p>
                      <a:pPr algn="ctr" fontAlgn="ctr"/>
                      <a:r>
                        <a:rPr lang="en-US" sz="1800" u="none" strike="noStrike">
                          <a:effectLst/>
                        </a:rPr>
                        <a:t>AISW</a:t>
                      </a:r>
                      <a:endParaRPr 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モデルマスク</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a:effectLst/>
                        </a:rPr>
                        <a:t>R2017a</a:t>
                      </a:r>
                      <a:endParaRPr 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モデル自体をマスク化し、モデル引数をダイアログで指定しやすくなる。</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678">
                <a:tc>
                  <a:txBody>
                    <a:bodyPr/>
                    <a:lstStyle/>
                    <a:p>
                      <a:pPr algn="ctr" fontAlgn="ctr"/>
                      <a:r>
                        <a:rPr lang="ja-JP" altLang="en-US" sz="1800" u="none" strike="noStrike">
                          <a:effectLst/>
                        </a:rPr>
                        <a:t>後で</a:t>
                      </a:r>
                      <a:endParaRPr lang="ja-JP" altLang="en-US" sz="1800" b="0" i="0" u="none" strike="noStrike">
                        <a:solidFill>
                          <a:srgbClr val="00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モデルデータエディター</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a:effectLst/>
                        </a:rPr>
                        <a:t>R2016b</a:t>
                      </a:r>
                      <a:endParaRPr 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モデル内の各ブロックの設定を、テーブル状にまとめた</a:t>
                      </a:r>
                      <a:r>
                        <a:rPr lang="en-US" altLang="ja-JP" sz="1800" u="none" strike="noStrike">
                          <a:effectLst/>
                        </a:rPr>
                        <a:t>UI</a:t>
                      </a:r>
                      <a:r>
                        <a:rPr lang="ja-JP" altLang="en-US" sz="1800" u="none" strike="noStrike">
                          <a:effectLst/>
                        </a:rPr>
                        <a:t>でブロック一つづつ開かずに設定できる。</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135">
                <a:tc>
                  <a:txBody>
                    <a:bodyPr/>
                    <a:lstStyle/>
                    <a:p>
                      <a:pPr algn="ctr" fontAlgn="ctr"/>
                      <a:r>
                        <a:rPr lang="ja-JP" altLang="en-US" sz="1800" u="none" strike="noStrike">
                          <a:effectLst/>
                        </a:rPr>
                        <a:t>両毛</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800" u="none" strike="noStrike">
                          <a:effectLst/>
                        </a:rPr>
                        <a:t>[</a:t>
                      </a:r>
                      <a:r>
                        <a:rPr lang="ja-JP" altLang="en-US" sz="1800" u="none" strike="noStrike">
                          <a:effectLst/>
                        </a:rPr>
                        <a:t>編集時のチェック</a:t>
                      </a:r>
                      <a:r>
                        <a:rPr lang="en-US" altLang="ja-JP" sz="1800" u="none" strike="noStrike">
                          <a:effectLst/>
                        </a:rPr>
                        <a:t>]</a:t>
                      </a:r>
                      <a:endParaRPr lang="en-US" altLang="ja-JP"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800" u="none" strike="noStrike" dirty="0">
                          <a:effectLst/>
                        </a:rPr>
                        <a:t>R2017b</a:t>
                      </a:r>
                      <a:endParaRPr lang="en-US" sz="1800" b="0" i="0" u="none" strike="noStrike" dirty="0">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モデルアドバイザー　モデリング編集中に警告を表示するオプション</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678">
                <a:tc>
                  <a:txBody>
                    <a:bodyPr/>
                    <a:lstStyle/>
                    <a:p>
                      <a:pPr algn="ctr" fontAlgn="ctr"/>
                      <a:r>
                        <a:rPr lang="ja-JP" altLang="en-US" sz="1800" u="none" strike="noStrike">
                          <a:effectLst/>
                        </a:rPr>
                        <a:t>日産</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インターフェースの表示機能</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a:effectLst/>
                        </a:rPr>
                        <a:t>　</a:t>
                      </a:r>
                      <a:endParaRPr lang="ja-JP" altLang="en-US" sz="1800" b="0" i="0" u="none" strike="noStrike">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800" u="none" strike="noStrike" dirty="0">
                          <a:effectLst/>
                        </a:rPr>
                        <a:t>信号の伝搬元を辿る機能　その逆も。</a:t>
                      </a:r>
                      <a:endParaRPr lang="ja-JP" altLang="en-US" sz="1800" b="0" i="0" u="none" strike="noStrike" dirty="0">
                        <a:solidFill>
                          <a:srgbClr val="FF0000"/>
                        </a:solidFill>
                        <a:effectLst/>
                        <a:latin typeface="ＭＳ Ｐゴシック"/>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8801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機能調査希望項目</a:t>
            </a:r>
            <a:endParaRPr kumimoji="1" lang="ja-JP" altLang="en-US" dirty="0"/>
          </a:p>
        </p:txBody>
      </p:sp>
      <p:sp>
        <p:nvSpPr>
          <p:cNvPr id="3" name="コンテンツ プレースホルダー 2"/>
          <p:cNvSpPr>
            <a:spLocks noGrp="1"/>
          </p:cNvSpPr>
          <p:nvPr>
            <p:ph idx="1"/>
          </p:nvPr>
        </p:nvSpPr>
        <p:spPr>
          <a:xfrm>
            <a:off x="590550" y="1052513"/>
            <a:ext cx="8229600" cy="5424487"/>
          </a:xfrm>
        </p:spPr>
        <p:txBody>
          <a:bodyPr/>
          <a:lstStyle/>
          <a:p>
            <a:pPr marL="0" indent="0">
              <a:buNone/>
            </a:pPr>
            <a:r>
              <a:rPr kumimoji="1" lang="en-US" altLang="ja-JP" dirty="0" smtClean="0"/>
              <a:t>MW</a:t>
            </a:r>
            <a:r>
              <a:rPr kumimoji="1" lang="ja-JP" altLang="en-US" dirty="0" smtClean="0"/>
              <a:t>の既存コンテンツ説明</a:t>
            </a:r>
            <a:endParaRPr kumimoji="1" lang="en-US" altLang="ja-JP" dirty="0" smtClean="0"/>
          </a:p>
          <a:p>
            <a:pPr marL="0" indent="0">
              <a:buNone/>
            </a:pPr>
            <a:r>
              <a:rPr kumimoji="1" lang="ja-JP" altLang="en-US" dirty="0" smtClean="0"/>
              <a:t>８月２５日　１３時３０分～１５時３０分</a:t>
            </a:r>
            <a:endParaRPr kumimoji="1" lang="en-US" altLang="ja-JP" dirty="0" smtClean="0"/>
          </a:p>
          <a:p>
            <a:pPr marL="0" indent="0">
              <a:buNone/>
            </a:pPr>
            <a:endParaRPr kumimoji="1" lang="en-US" altLang="ja-JP" dirty="0" smtClean="0"/>
          </a:p>
          <a:p>
            <a:pPr marL="0" indent="0">
              <a:buNone/>
            </a:pPr>
            <a:r>
              <a:rPr kumimoji="1" lang="ja-JP" altLang="en-US" dirty="0"/>
              <a:t>調査結果</a:t>
            </a:r>
            <a:r>
              <a:rPr kumimoji="1" lang="ja-JP" altLang="en-US" dirty="0" smtClean="0"/>
              <a:t>の</a:t>
            </a:r>
            <a:r>
              <a:rPr kumimoji="1" lang="ja-JP" altLang="en-US" dirty="0" smtClean="0"/>
              <a:t>報告</a:t>
            </a:r>
            <a:endParaRPr kumimoji="1" lang="en-US" altLang="ja-JP" dirty="0" smtClean="0"/>
          </a:p>
          <a:p>
            <a:pPr marL="0" indent="0">
              <a:buNone/>
            </a:pPr>
            <a:r>
              <a:rPr kumimoji="1" lang="ja-JP" altLang="en-US" dirty="0" smtClean="0"/>
              <a:t>　　</a:t>
            </a:r>
            <a:r>
              <a:rPr kumimoji="1" lang="en-US" altLang="ja-JP" dirty="0" smtClean="0"/>
              <a:t>8</a:t>
            </a:r>
            <a:r>
              <a:rPr kumimoji="1" lang="ja-JP" altLang="en-US" dirty="0" smtClean="0"/>
              <a:t>月</a:t>
            </a:r>
            <a:r>
              <a:rPr kumimoji="1" lang="en-US" altLang="ja-JP" dirty="0" smtClean="0"/>
              <a:t>31</a:t>
            </a:r>
            <a:r>
              <a:rPr kumimoji="1" lang="ja-JP" altLang="en-US" dirty="0" smtClean="0"/>
              <a:t>日～</a:t>
            </a:r>
            <a:r>
              <a:rPr kumimoji="1" lang="en-US" altLang="ja-JP" dirty="0" smtClean="0"/>
              <a:t>9</a:t>
            </a:r>
            <a:r>
              <a:rPr kumimoji="1" lang="ja-JP" altLang="en-US" dirty="0" smtClean="0"/>
              <a:t>月</a:t>
            </a:r>
            <a:r>
              <a:rPr kumimoji="1" lang="en-US" altLang="ja-JP" dirty="0" smtClean="0"/>
              <a:t>10</a:t>
            </a:r>
            <a:r>
              <a:rPr kumimoji="1" lang="ja-JP" altLang="en-US" dirty="0" smtClean="0"/>
              <a:t>日　</a:t>
            </a:r>
            <a:endParaRPr kumimoji="1" lang="en-US" altLang="ja-JP" dirty="0" smtClean="0"/>
          </a:p>
          <a:p>
            <a:pPr marL="0" indent="0">
              <a:buNone/>
            </a:pPr>
            <a:endParaRPr kumimoji="1" lang="en-US" altLang="ja-JP" dirty="0" smtClean="0"/>
          </a:p>
          <a:p>
            <a:pPr marL="0" indent="0">
              <a:buNone/>
            </a:pPr>
            <a:r>
              <a:rPr kumimoji="1" lang="ja-JP" altLang="en-US" dirty="0"/>
              <a:t>次年度</a:t>
            </a:r>
            <a:r>
              <a:rPr kumimoji="1" lang="ja-JP" altLang="en-US" dirty="0" smtClean="0"/>
              <a:t>の</a:t>
            </a:r>
            <a:r>
              <a:rPr kumimoji="1" lang="ja-JP" altLang="en-US" dirty="0"/>
              <a:t>活動</a:t>
            </a:r>
            <a:endParaRPr kumimoji="1" lang="en-US" altLang="ja-JP" dirty="0"/>
          </a:p>
          <a:p>
            <a:pPr marL="0" indent="0">
              <a:buNone/>
            </a:pPr>
            <a:r>
              <a:rPr kumimoji="1" lang="ja-JP" altLang="en-US" dirty="0" smtClean="0"/>
              <a:t>　</a:t>
            </a:r>
            <a:r>
              <a:rPr kumimoji="1" lang="ja-JP" altLang="en-US" dirty="0" smtClean="0"/>
              <a:t>　</a:t>
            </a:r>
            <a:r>
              <a:rPr kumimoji="1" lang="en-US" altLang="ja-JP" dirty="0" smtClean="0"/>
              <a:t>WS</a:t>
            </a:r>
            <a:r>
              <a:rPr kumimoji="1" lang="ja-JP" altLang="en-US" dirty="0" smtClean="0"/>
              <a:t>の延長で</a:t>
            </a:r>
            <a:r>
              <a:rPr kumimoji="1" lang="ja-JP" altLang="en-US" dirty="0" smtClean="0"/>
              <a:t>申請</a:t>
            </a:r>
            <a:endParaRPr kumimoji="1" lang="en-US" altLang="ja-JP" dirty="0" smtClean="0"/>
          </a:p>
          <a:p>
            <a:pPr marL="0" indent="0">
              <a:buNone/>
            </a:pPr>
            <a:r>
              <a:rPr kumimoji="1" lang="ja-JP" altLang="en-US" dirty="0"/>
              <a:t>　</a:t>
            </a:r>
            <a:r>
              <a:rPr kumimoji="1" lang="ja-JP" altLang="en-US" dirty="0" smtClean="0"/>
              <a:t>　追加メンバーを募集して情報共有しよう</a:t>
            </a:r>
            <a:endParaRPr kumimoji="1" lang="en-US" altLang="ja-JP" dirty="0" smtClean="0"/>
          </a:p>
          <a:p>
            <a:pPr marL="0" indent="0">
              <a:buNone/>
            </a:pPr>
            <a:endParaRPr kumimoji="1" lang="en-US" altLang="ja-JP" dirty="0" smtClean="0"/>
          </a:p>
          <a:p>
            <a:pPr marL="0" indent="0">
              <a:buNone/>
            </a:pPr>
            <a:r>
              <a:rPr kumimoji="1" lang="en-US" altLang="ja-JP" dirty="0" smtClean="0">
                <a:solidFill>
                  <a:srgbClr val="FF0000"/>
                </a:solidFill>
              </a:rPr>
              <a:t>V</a:t>
            </a:r>
            <a:r>
              <a:rPr kumimoji="1" lang="ja-JP" altLang="en-US" dirty="0" smtClean="0">
                <a:solidFill>
                  <a:srgbClr val="FF0000"/>
                </a:solidFill>
              </a:rPr>
              <a:t>時左側から引継ぎ</a:t>
            </a:r>
            <a:endParaRPr kumimoji="1" lang="en-US" altLang="ja-JP" dirty="0" smtClean="0">
              <a:solidFill>
                <a:srgbClr val="FF0000"/>
              </a:solidFill>
            </a:endParaRPr>
          </a:p>
          <a:p>
            <a:pPr marL="0" indent="0">
              <a:buNone/>
            </a:pPr>
            <a:r>
              <a:rPr kumimoji="1" lang="en-US" altLang="ja-JP" dirty="0" smtClean="0">
                <a:solidFill>
                  <a:srgbClr val="FF0000"/>
                </a:solidFill>
              </a:rPr>
              <a:t>Simulink</a:t>
            </a:r>
            <a:r>
              <a:rPr kumimoji="1" lang="ja-JP" altLang="en-US" dirty="0" smtClean="0">
                <a:solidFill>
                  <a:srgbClr val="FF0000"/>
                </a:solidFill>
              </a:rPr>
              <a:t>プロジェクトや、</a:t>
            </a:r>
            <a:r>
              <a:rPr kumimoji="1" lang="en-US" altLang="ja-JP" dirty="0" err="1" smtClean="0">
                <a:solidFill>
                  <a:srgbClr val="FF0000"/>
                </a:solidFill>
              </a:rPr>
              <a:t>SimulinkTest</a:t>
            </a:r>
            <a:r>
              <a:rPr kumimoji="1" lang="ja-JP" altLang="en-US" dirty="0" smtClean="0">
                <a:solidFill>
                  <a:srgbClr val="FF0000"/>
                </a:solidFill>
              </a:rPr>
              <a:t>も調査範囲にする？</a:t>
            </a:r>
            <a:endParaRPr kumimoji="1" lang="en-US" altLang="ja-JP" dirty="0" smtClean="0">
              <a:solidFill>
                <a:srgbClr val="FF0000"/>
              </a:solidFill>
            </a:endParaRPr>
          </a:p>
        </p:txBody>
      </p:sp>
    </p:spTree>
    <p:extLst>
      <p:ext uri="{BB962C8B-B14F-4D97-AF65-F5344CB8AC3E}">
        <p14:creationId xmlns:p14="http://schemas.microsoft.com/office/powerpoint/2010/main" val="182617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サブシステムリファレンス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下記の空欄を答えよう</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36569375"/>
              </p:ext>
            </p:extLst>
          </p:nvPr>
        </p:nvGraphicFramePr>
        <p:xfrm>
          <a:off x="533400" y="1600200"/>
          <a:ext cx="8229918" cy="3754120"/>
        </p:xfrm>
        <a:graphic>
          <a:graphicData uri="http://schemas.openxmlformats.org/drawingml/2006/table">
            <a:tbl>
              <a:tblPr firstRow="1" bandRow="1">
                <a:tableStyleId>{2D5ABB26-0587-4C30-8999-92F81FD0307C}</a:tableStyleId>
              </a:tblPr>
              <a:tblGrid>
                <a:gridCol w="1892618"/>
                <a:gridCol w="1514793"/>
                <a:gridCol w="1729105"/>
                <a:gridCol w="1416684"/>
                <a:gridCol w="1676718"/>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モデル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リファレンス</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ライブラリ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en-US" altLang="ja-JP" dirty="0" smtClean="0"/>
                    </a:p>
                    <a:p>
                      <a:r>
                        <a:rPr kumimoji="1" lang="ja-JP" altLang="en-US" dirty="0" smtClean="0"/>
                        <a:t>リファレンス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単独実行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dirty="0" smtClean="0"/>
                        <a:t>〇</a:t>
                      </a:r>
                      <a:endParaRPr lang="en-US" altLang="ja-JP" dirty="0" smtClean="0"/>
                    </a:p>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dirty="0" smtClean="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ＳＬＤＶ実行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単体と呼び出し</a:t>
                      </a:r>
                      <a:endParaRPr kumimoji="1" lang="en-US" altLang="ja-JP" dirty="0" smtClean="0"/>
                    </a:p>
                    <a:p>
                      <a:r>
                        <a:rPr kumimoji="1" lang="ja-JP" altLang="en-US" dirty="0" smtClean="0"/>
                        <a:t>で異なる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Simulink</a:t>
                      </a:r>
                      <a:r>
                        <a:rPr kumimoji="1" lang="ja-JP" altLang="en-US" dirty="0" smtClean="0"/>
                        <a:t>　</a:t>
                      </a:r>
                      <a:r>
                        <a:rPr kumimoji="1" lang="en-US" altLang="ja-JP" sz="1800" dirty="0" smtClean="0">
                          <a:latin typeface="Meiryo UI" panose="020B0604030504040204" pitchFamily="50" charset="-128"/>
                          <a:ea typeface="Meiryo UI" panose="020B0604030504040204" pitchFamily="50" charset="-128"/>
                        </a:rPr>
                        <a:t>check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調査対象は設定次第</a:t>
                      </a:r>
                      <a:endParaRPr kumimoji="1" lang="en-US" altLang="ja-JP" dirty="0" smtClean="0"/>
                    </a:p>
                    <a:p>
                      <a:r>
                        <a:rPr kumimoji="1" lang="ja-JP" altLang="en-US" dirty="0" smtClean="0"/>
                        <a:t>自動修正</a:t>
                      </a:r>
                      <a:endParaRPr kumimoji="1" lang="en-US" altLang="ja-JP" dirty="0" smtClean="0"/>
                    </a:p>
                    <a:p>
                      <a:r>
                        <a:rPr kumimoji="1" lang="ja-JP" altLang="en-US" dirty="0" smtClean="0"/>
                        <a:t>不可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正方形/長方形 6"/>
          <p:cNvSpPr/>
          <p:nvPr/>
        </p:nvSpPr>
        <p:spPr bwMode="auto">
          <a:xfrm>
            <a:off x="7010400" y="2438400"/>
            <a:ext cx="1905000" cy="1175266"/>
          </a:xfrm>
          <a:prstGeom prst="rect">
            <a:avLst/>
          </a:prstGeom>
          <a:noFill/>
          <a:ln w="571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6779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C02234-5BD9-417C-9F73-73877FF8DF5E}"/>
</file>

<file path=customXml/itemProps2.xml><?xml version="1.0" encoding="utf-8"?>
<ds:datastoreItem xmlns:ds="http://schemas.openxmlformats.org/officeDocument/2006/customXml" ds:itemID="{DDA0B187-EEC1-46B0-8321-3D99741D732A}"/>
</file>

<file path=customXml/itemProps3.xml><?xml version="1.0" encoding="utf-8"?>
<ds:datastoreItem xmlns:ds="http://schemas.openxmlformats.org/officeDocument/2006/customXml" ds:itemID="{00E5710F-B031-4BE5-B095-2FE71AE1122C}"/>
</file>

<file path=docProps/app.xml><?xml version="1.0" encoding="utf-8"?>
<Properties xmlns="http://schemas.openxmlformats.org/officeDocument/2006/extended-properties" xmlns:vt="http://schemas.openxmlformats.org/officeDocument/2006/docPropsVTypes">
  <Template>JMAAB</Template>
  <TotalTime>0</TotalTime>
  <Words>1024</Words>
  <Application>Microsoft Office PowerPoint</Application>
  <PresentationFormat>画面に合わせる (4:3)</PresentationFormat>
  <Paragraphs>343</Paragraphs>
  <Slides>25</Slides>
  <Notes>0</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1_標準デザイン</vt:lpstr>
      <vt:lpstr>ボード会議 Simulink機能確認20WS 発表資料</vt:lpstr>
      <vt:lpstr>今までの調査項目の確認</vt:lpstr>
      <vt:lpstr>調査項目全体</vt:lpstr>
      <vt:lpstr>今後の活動議論</vt:lpstr>
      <vt:lpstr>今後の活動議論</vt:lpstr>
      <vt:lpstr>各社意見</vt:lpstr>
      <vt:lpstr>当面の調査対象</vt:lpstr>
      <vt:lpstr>機能調査希望項目</vt:lpstr>
      <vt:lpstr>サブシステムリファレンス</vt:lpstr>
      <vt:lpstr>サブシステムリファレンス</vt:lpstr>
      <vt:lpstr>自動配置</vt:lpstr>
      <vt:lpstr>自動配置</vt:lpstr>
      <vt:lpstr>SignalEditor</vt:lpstr>
      <vt:lpstr>SignalEditor</vt:lpstr>
      <vt:lpstr>From Spreadsheet</vt:lpstr>
      <vt:lpstr>State W,R</vt:lpstr>
      <vt:lpstr>State W,R</vt:lpstr>
      <vt:lpstr>SimulinkState</vt:lpstr>
      <vt:lpstr>SimulinkState</vt:lpstr>
      <vt:lpstr>Bus Element</vt:lpstr>
      <vt:lpstr>Bus Element</vt:lpstr>
      <vt:lpstr>Variant</vt:lpstr>
      <vt:lpstr>Variant</vt:lpstr>
      <vt:lpstr>C Caller</vt:lpstr>
      <vt:lpstr>C Caller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2020-08-21T00:48:07Z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