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8"/>
  </p:notesMasterIdLst>
  <p:sldIdLst>
    <p:sldId id="258" r:id="rId2"/>
    <p:sldId id="342" r:id="rId3"/>
    <p:sldId id="343" r:id="rId4"/>
    <p:sldId id="357" r:id="rId5"/>
    <p:sldId id="367" r:id="rId6"/>
    <p:sldId id="368" r:id="rId7"/>
    <p:sldId id="376" r:id="rId8"/>
    <p:sldId id="377" r:id="rId9"/>
    <p:sldId id="378" r:id="rId10"/>
    <p:sldId id="370" r:id="rId11"/>
    <p:sldId id="379" r:id="rId12"/>
    <p:sldId id="372" r:id="rId13"/>
    <p:sldId id="382" r:id="rId14"/>
    <p:sldId id="383" r:id="rId15"/>
    <p:sldId id="384" r:id="rId16"/>
    <p:sldId id="385" r:id="rId17"/>
    <p:sldId id="374" r:id="rId18"/>
    <p:sldId id="380" r:id="rId19"/>
    <p:sldId id="375" r:id="rId20"/>
    <p:sldId id="381" r:id="rId21"/>
    <p:sldId id="371" r:id="rId22"/>
    <p:sldId id="388" r:id="rId23"/>
    <p:sldId id="387" r:id="rId24"/>
    <p:sldId id="386" r:id="rId25"/>
    <p:sldId id="389" r:id="rId26"/>
    <p:sldId id="390" r:id="rId27"/>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86" d="100"/>
          <a:sy n="86" d="100"/>
        </p:scale>
        <p:origin x="-96" y="-54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solidFill>
                  <a:srgbClr val="00B050"/>
                </a:solidFill>
              </a:rPr>
              <a:t>Simulink </a:t>
            </a:r>
            <a:r>
              <a:rPr lang="en-US" altLang="ja-JP" sz="4000" dirty="0">
                <a:solidFill>
                  <a:srgbClr val="00B050"/>
                </a:solidFill>
              </a:rPr>
              <a:t>function </a:t>
            </a:r>
            <a:r>
              <a:rPr lang="en-US" altLang="ja-JP" sz="4000" dirty="0" err="1" smtClean="0">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7</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smtClean="0"/>
              <a:t>Editor</a:t>
            </a:r>
            <a:r>
              <a:rPr lang="ja-JP" altLang="en-US" dirty="0" smtClean="0"/>
              <a:t>とは</a:t>
            </a:r>
            <a:r>
              <a:rPr lang="en-US" altLang="ja-JP" dirty="0" smtClean="0"/>
              <a:t>Signal</a:t>
            </a:r>
            <a:r>
              <a:rPr lang="ja-JP" altLang="en-US" dirty="0" smtClean="0"/>
              <a:t> </a:t>
            </a:r>
            <a:r>
              <a:rPr lang="en-US" altLang="ja-JP" dirty="0" smtClean="0"/>
              <a:t>builder</a:t>
            </a:r>
            <a:r>
              <a:rPr lang="ja-JP" altLang="en-US" dirty="0" smtClean="0"/>
              <a:t>の違い</a:t>
            </a:r>
            <a:endParaRPr kumimoji="1" lang="en-US" altLang="ja-JP" dirty="0" smtClean="0"/>
          </a:p>
          <a:p>
            <a:pPr marL="0" indent="0">
              <a:buNone/>
            </a:pP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370427912"/>
              </p:ext>
            </p:extLst>
          </p:nvPr>
        </p:nvGraphicFramePr>
        <p:xfrm>
          <a:off x="838200" y="2590800"/>
          <a:ext cx="6501130" cy="1854200"/>
        </p:xfrm>
        <a:graphic>
          <a:graphicData uri="http://schemas.openxmlformats.org/drawingml/2006/table">
            <a:tbl>
              <a:tblPr firstRow="1" bandRow="1">
                <a:tableStyleId>{2D5ABB26-0587-4C30-8999-92F81FD0307C}</a:tableStyleId>
              </a:tblPr>
              <a:tblGrid>
                <a:gridCol w="2437130"/>
                <a:gridCol w="2032000"/>
                <a:gridCol w="203200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7239000" y="5823466"/>
            <a:ext cx="1390124" cy="369332"/>
          </a:xfrm>
          <a:prstGeom prst="rect">
            <a:avLst/>
          </a:prstGeom>
          <a:noFill/>
        </p:spPr>
        <p:txBody>
          <a:bodyPr wrap="none" rtlCol="0">
            <a:spAutoFit/>
          </a:bodyPr>
          <a:lstStyle/>
          <a:p>
            <a:r>
              <a:rPr kumimoji="1" lang="en-US" altLang="ja-JP" dirty="0" smtClean="0"/>
              <a:t>AISW</a:t>
            </a:r>
            <a:r>
              <a:rPr kumimoji="1" lang="ja-JP" altLang="en-US" dirty="0" smtClean="0"/>
              <a:t>　髙橋</a:t>
            </a:r>
            <a:endParaRPr kumimoji="1" lang="ja-JP" altLang="en-US" dirty="0"/>
          </a:p>
        </p:txBody>
      </p:sp>
      <p:sp>
        <p:nvSpPr>
          <p:cNvPr id="6" name="正方形/長方形 5"/>
          <p:cNvSpPr/>
          <p:nvPr/>
        </p:nvSpPr>
        <p:spPr bwMode="auto">
          <a:xfrm>
            <a:off x="5295900" y="2438400"/>
            <a:ext cx="2095500" cy="20574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1642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a:t>Editor</a:t>
            </a:r>
            <a:r>
              <a:rPr lang="ja-JP" altLang="en-US" dirty="0"/>
              <a:t>とは</a:t>
            </a:r>
            <a:r>
              <a:rPr lang="en-US" altLang="ja-JP" dirty="0"/>
              <a:t>Signal</a:t>
            </a:r>
            <a:r>
              <a:rPr lang="ja-JP" altLang="en-US" dirty="0"/>
              <a:t> </a:t>
            </a:r>
            <a:r>
              <a:rPr lang="en-US" altLang="ja-JP" dirty="0"/>
              <a:t>builder</a:t>
            </a:r>
            <a:r>
              <a:rPr lang="ja-JP" altLang="en-US" dirty="0"/>
              <a:t>の違い</a:t>
            </a: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93394096"/>
              </p:ext>
            </p:extLst>
          </p:nvPr>
        </p:nvGraphicFramePr>
        <p:xfrm>
          <a:off x="838200" y="2590800"/>
          <a:ext cx="7748270" cy="1854200"/>
        </p:xfrm>
        <a:graphic>
          <a:graphicData uri="http://schemas.openxmlformats.org/drawingml/2006/table">
            <a:tbl>
              <a:tblPr firstRow="1" bandRow="1">
                <a:tableStyleId>{2D5ABB26-0587-4C30-8999-92F81FD0307C}</a:tableStyleId>
              </a:tblPr>
              <a:tblGrid>
                <a:gridCol w="2437130"/>
                <a:gridCol w="1630680"/>
                <a:gridCol w="1541780"/>
                <a:gridCol w="213868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t>From Spreadsheet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〇：エクセルファイル</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調査不足</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正方形/長方形 4"/>
          <p:cNvSpPr/>
          <p:nvPr/>
        </p:nvSpPr>
        <p:spPr>
          <a:xfrm>
            <a:off x="762000" y="5133945"/>
            <a:ext cx="7924800" cy="707886"/>
          </a:xfrm>
          <a:prstGeom prst="rect">
            <a:avLst/>
          </a:prstGeom>
        </p:spPr>
        <p:txBody>
          <a:bodyPr wrap="square">
            <a:spAutoFit/>
          </a:bodyPr>
          <a:lstStyle/>
          <a:p>
            <a:pPr marL="0" lvl="1"/>
            <a:r>
              <a:rPr lang="ja-JP" altLang="en-US" sz="2000" dirty="0" smtClean="0"/>
              <a:t>最大の違い</a:t>
            </a:r>
            <a:endParaRPr lang="en-US" altLang="ja-JP" sz="2000" dirty="0" smtClean="0"/>
          </a:p>
          <a:p>
            <a:pPr marL="0" lvl="1"/>
            <a:r>
              <a:rPr lang="en-US" altLang="ja-JP" sz="2000" dirty="0" smtClean="0"/>
              <a:t>Signal</a:t>
            </a:r>
            <a:r>
              <a:rPr lang="ja-JP" altLang="en-US" sz="2000" dirty="0" smtClean="0"/>
              <a:t> </a:t>
            </a:r>
            <a:r>
              <a:rPr lang="en-US" altLang="ja-JP" sz="2000" dirty="0" smtClean="0"/>
              <a:t>Editor</a:t>
            </a:r>
            <a:r>
              <a:rPr lang="ja-JP" altLang="en-US" sz="2000" dirty="0" smtClean="0"/>
              <a:t>は、シナリオ用</a:t>
            </a:r>
            <a:r>
              <a:rPr lang="ja-JP" altLang="en-US" sz="2000" dirty="0"/>
              <a:t>の</a:t>
            </a:r>
            <a:r>
              <a:rPr lang="en-US" altLang="ja-JP" sz="2000" dirty="0"/>
              <a:t>mat</a:t>
            </a:r>
            <a:r>
              <a:rPr lang="ja-JP" altLang="en-US" sz="2000" dirty="0"/>
              <a:t>ファイルを用意しないと実行</a:t>
            </a:r>
            <a:r>
              <a:rPr lang="ja-JP" altLang="en-US" sz="2000" dirty="0" smtClean="0"/>
              <a:t>できない。</a:t>
            </a:r>
            <a:endParaRPr lang="ja-JP" altLang="en-US" sz="2000" dirty="0"/>
          </a:p>
        </p:txBody>
      </p:sp>
      <p:sp>
        <p:nvSpPr>
          <p:cNvPr id="6" name="テキスト ボックス 5"/>
          <p:cNvSpPr txBox="1"/>
          <p:nvPr/>
        </p:nvSpPr>
        <p:spPr>
          <a:xfrm>
            <a:off x="772297" y="5839360"/>
            <a:ext cx="6925294" cy="400110"/>
          </a:xfrm>
          <a:prstGeom prst="rect">
            <a:avLst/>
          </a:prstGeom>
          <a:noFill/>
        </p:spPr>
        <p:txBody>
          <a:bodyPr wrap="none" rtlCol="0">
            <a:spAutoFit/>
          </a:bodyPr>
          <a:lstStyle/>
          <a:p>
            <a:r>
              <a:rPr lang="en-US" altLang="ja-JP" sz="2000" dirty="0"/>
              <a:t>Signal</a:t>
            </a:r>
            <a:r>
              <a:rPr lang="ja-JP" altLang="en-US" sz="2000" dirty="0"/>
              <a:t> </a:t>
            </a:r>
            <a:r>
              <a:rPr lang="en-US" altLang="ja-JP" sz="2000" dirty="0" smtClean="0"/>
              <a:t>Editor</a:t>
            </a:r>
            <a:r>
              <a:rPr lang="ja-JP" altLang="en-US" sz="2000" dirty="0" smtClean="0"/>
              <a:t>　</a:t>
            </a:r>
            <a:r>
              <a:rPr lang="en-US" altLang="ja-JP" sz="2000" dirty="0" smtClean="0"/>
              <a:t>20a</a:t>
            </a:r>
            <a:r>
              <a:rPr lang="ja-JP" altLang="en-US" sz="2000" dirty="0" smtClean="0"/>
              <a:t>でエクセルの対応をした。　</a:t>
            </a:r>
            <a:r>
              <a:rPr lang="en-US" altLang="ja-JP" sz="2000" dirty="0" smtClean="0"/>
              <a:t>CSV</a:t>
            </a:r>
            <a:r>
              <a:rPr lang="ja-JP" altLang="en-US" sz="2000" dirty="0" smtClean="0"/>
              <a:t>は読めない</a:t>
            </a:r>
            <a:endParaRPr lang="en-US" altLang="ja-JP" sz="2000" dirty="0" smtClean="0"/>
          </a:p>
        </p:txBody>
      </p:sp>
    </p:spTree>
    <p:extLst>
      <p:ext uri="{BB962C8B-B14F-4D97-AF65-F5344CB8AC3E}">
        <p14:creationId xmlns:p14="http://schemas.microsoft.com/office/powerpoint/2010/main" val="1465997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From Spreadsheet</a:t>
            </a:r>
            <a:endParaRPr kumimoji="1" lang="ja-JP" altLang="en-US" dirty="0"/>
          </a:p>
        </p:txBody>
      </p:sp>
      <p:pic>
        <p:nvPicPr>
          <p:cNvPr id="4" name="コンテンツ プレースホルダー 3" descr="ブロック パラメーター: Signal Ed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3782142" cy="5150993"/>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49" y="1318719"/>
            <a:ext cx="3226166" cy="495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988905" y="849868"/>
            <a:ext cx="1492716" cy="369332"/>
          </a:xfrm>
          <a:prstGeom prst="rect">
            <a:avLst/>
          </a:prstGeom>
          <a:noFill/>
        </p:spPr>
        <p:txBody>
          <a:bodyPr wrap="none" rtlCol="0">
            <a:spAutoFit/>
          </a:bodyPr>
          <a:lstStyle/>
          <a:p>
            <a:r>
              <a:rPr lang="en-US" altLang="ja-JP" dirty="0" err="1"/>
              <a:t>SignalEditor</a:t>
            </a:r>
            <a:r>
              <a:rPr kumimoji="1" lang="ja-JP" altLang="en-US" dirty="0" smtClean="0"/>
              <a:t> </a:t>
            </a:r>
            <a:endParaRPr kumimoji="1" lang="ja-JP" altLang="en-US" dirty="0"/>
          </a:p>
        </p:txBody>
      </p:sp>
      <p:sp>
        <p:nvSpPr>
          <p:cNvPr id="8" name="正方形/長方形 7"/>
          <p:cNvSpPr/>
          <p:nvPr/>
        </p:nvSpPr>
        <p:spPr>
          <a:xfrm>
            <a:off x="5124449" y="729734"/>
            <a:ext cx="2095445" cy="369332"/>
          </a:xfrm>
          <a:prstGeom prst="rect">
            <a:avLst/>
          </a:prstGeom>
        </p:spPr>
        <p:txBody>
          <a:bodyPr wrap="none">
            <a:spAutoFit/>
          </a:bodyPr>
          <a:lstStyle/>
          <a:p>
            <a:r>
              <a:rPr lang="en-US" altLang="ja-JP" dirty="0"/>
              <a:t>From Spreadsheet</a:t>
            </a:r>
            <a:endParaRPr lang="ja-JP" altLang="en-US" dirty="0"/>
          </a:p>
        </p:txBody>
      </p:sp>
    </p:spTree>
    <p:extLst>
      <p:ext uri="{BB962C8B-B14F-4D97-AF65-F5344CB8AC3E}">
        <p14:creationId xmlns:p14="http://schemas.microsoft.com/office/powerpoint/2010/main" val="3770301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〇か</a:t>
            </a:r>
            <a:r>
              <a:rPr kumimoji="1" lang="en-US" altLang="ja-JP" dirty="0" smtClean="0"/>
              <a:t>×</a:t>
            </a:r>
            <a:r>
              <a:rPr kumimoji="1" lang="ja-JP" altLang="en-US" dirty="0" smtClean="0"/>
              <a:t>か</a:t>
            </a:r>
            <a:endParaRPr kumimoji="1" lang="en-US" altLang="ja-JP" dirty="0" smtClean="0"/>
          </a:p>
          <a:p>
            <a:r>
              <a:rPr kumimoji="1" lang="en-US" altLang="ja-JP" dirty="0" smtClean="0"/>
              <a:t>State </a:t>
            </a:r>
            <a:r>
              <a:rPr kumimoji="1" lang="en-US" altLang="ja-JP" dirty="0"/>
              <a:t>Reader/Writer</a:t>
            </a:r>
            <a:r>
              <a:rPr kumimoji="1" lang="ja-JP" altLang="en-US" dirty="0"/>
              <a:t>は、　</a:t>
            </a:r>
            <a:r>
              <a:rPr kumimoji="1" lang="en-US" altLang="ja-JP" dirty="0"/>
              <a:t>Stateflow</a:t>
            </a:r>
            <a:r>
              <a:rPr kumimoji="1" lang="ja-JP" altLang="en-US" dirty="0"/>
              <a:t>の状態変数を読み書きする機能である</a:t>
            </a:r>
            <a:endParaRPr kumimoji="1" lang="en-US" altLang="ja-JP" dirty="0"/>
          </a:p>
          <a:p>
            <a:endParaRPr kumimoji="1" lang="en-US" altLang="ja-JP" dirty="0"/>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endParaRPr kumimoji="1" lang="en-US" altLang="ja-JP" dirty="0" smtClean="0"/>
          </a:p>
          <a:p>
            <a:endParaRPr kumimoji="1" lang="en-US" altLang="ja-JP" dirty="0"/>
          </a:p>
          <a:p>
            <a:endParaRPr kumimoji="1" lang="ja-JP" altLang="en-US" dirty="0"/>
          </a:p>
          <a:p>
            <a:endParaRPr kumimoji="1" lang="ja-JP" altLang="en-US" dirty="0"/>
          </a:p>
          <a:p>
            <a:endParaRPr kumimoji="1" lang="ja-JP" altLang="en-US" dirty="0"/>
          </a:p>
        </p:txBody>
      </p:sp>
      <p:sp>
        <p:nvSpPr>
          <p:cNvPr id="4" name="テキスト ボックス 3"/>
          <p:cNvSpPr txBox="1"/>
          <p:nvPr/>
        </p:nvSpPr>
        <p:spPr>
          <a:xfrm>
            <a:off x="6248400" y="4876800"/>
            <a:ext cx="1866900" cy="369332"/>
          </a:xfrm>
          <a:prstGeom prst="rect">
            <a:avLst/>
          </a:prstGeom>
          <a:noFill/>
        </p:spPr>
        <p:txBody>
          <a:bodyPr wrap="square" rtlCol="0">
            <a:spAutoFit/>
          </a:bodyPr>
          <a:lstStyle/>
          <a:p>
            <a:r>
              <a:rPr kumimoji="1" lang="ja-JP" altLang="en-US" dirty="0" smtClean="0"/>
              <a:t>ダイハツ　高田</a:t>
            </a:r>
            <a:endParaRPr kumimoji="1" lang="ja-JP" altLang="en-US" dirty="0"/>
          </a:p>
        </p:txBody>
      </p:sp>
      <p:sp>
        <p:nvSpPr>
          <p:cNvPr id="5" name="正方形/長方形 4"/>
          <p:cNvSpPr/>
          <p:nvPr/>
        </p:nvSpPr>
        <p:spPr bwMode="auto">
          <a:xfrm>
            <a:off x="609600" y="914400"/>
            <a:ext cx="1676400" cy="6096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00601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State </a:t>
            </a:r>
            <a:r>
              <a:rPr kumimoji="1" lang="en-US" altLang="ja-JP" dirty="0"/>
              <a:t>Reader/Writer</a:t>
            </a:r>
            <a:r>
              <a:rPr kumimoji="1" lang="ja-JP" altLang="en-US" dirty="0"/>
              <a:t>は、　</a:t>
            </a:r>
            <a:r>
              <a:rPr kumimoji="1" lang="en-US" altLang="ja-JP" dirty="0"/>
              <a:t>Stateflow</a:t>
            </a:r>
            <a:r>
              <a:rPr kumimoji="1" lang="ja-JP" altLang="en-US" dirty="0"/>
              <a:t>の状態変数を読み書きする機能で</a:t>
            </a:r>
            <a:r>
              <a:rPr kumimoji="1" lang="ja-JP" altLang="en-US" dirty="0" smtClean="0"/>
              <a:t>ある</a:t>
            </a:r>
            <a:endParaRPr kumimoji="1" lang="en-US" altLang="ja-JP" dirty="0" smtClean="0"/>
          </a:p>
          <a:p>
            <a:pPr lvl="1"/>
            <a:r>
              <a:rPr lang="en-US" altLang="ja-JP" dirty="0" err="1" smtClean="0">
                <a:solidFill>
                  <a:srgbClr val="FF0000"/>
                </a:solidFill>
              </a:rPr>
              <a:t>UnitDelay</a:t>
            </a:r>
            <a:r>
              <a:rPr lang="ja-JP" altLang="en-US" dirty="0" smtClean="0">
                <a:solidFill>
                  <a:srgbClr val="FF0000"/>
                </a:solidFill>
              </a:rPr>
              <a:t>などの状態変数を持つブロックの値を直接読み書きすることができる。</a:t>
            </a:r>
            <a:r>
              <a:rPr lang="en-US" altLang="ja-JP" dirty="0" smtClean="0">
                <a:solidFill>
                  <a:srgbClr val="FF0000"/>
                </a:solidFill>
              </a:rPr>
              <a:t>Stateflow</a:t>
            </a:r>
            <a:r>
              <a:rPr lang="ja-JP" altLang="en-US" dirty="0" smtClean="0">
                <a:solidFill>
                  <a:srgbClr val="FF0000"/>
                </a:solidFill>
              </a:rPr>
              <a:t>とは無関係です。</a:t>
            </a:r>
            <a:endParaRPr kumimoji="1" lang="en-US" altLang="ja-JP" dirty="0">
              <a:solidFill>
                <a:srgbClr val="FF0000"/>
              </a:solidFill>
            </a:endParaRPr>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pPr lvl="1"/>
            <a:r>
              <a:rPr lang="en-US" altLang="ja-JP" dirty="0"/>
              <a:t>State </a:t>
            </a:r>
            <a:r>
              <a:rPr lang="en-US" altLang="ja-JP" dirty="0" smtClean="0"/>
              <a:t>Reader/Writer</a:t>
            </a:r>
            <a:r>
              <a:rPr lang="ja-JP" altLang="en-US" dirty="0" smtClean="0"/>
              <a:t>は、通常の</a:t>
            </a:r>
            <a:r>
              <a:rPr lang="en-US" altLang="ja-JP" dirty="0" smtClean="0"/>
              <a:t>Simulink</a:t>
            </a:r>
            <a:r>
              <a:rPr lang="ja-JP" altLang="en-US" dirty="0" smtClean="0"/>
              <a:t>モデル内部で使用できる</a:t>
            </a:r>
            <a:endParaRPr lang="en-US" altLang="ja-JP" dirty="0" smtClean="0"/>
          </a:p>
          <a:p>
            <a:endParaRPr kumimoji="1" lang="en-US" altLang="ja-JP" dirty="0"/>
          </a:p>
          <a:p>
            <a:endParaRPr kumimoji="1" lang="en-US" altLang="ja-JP" dirty="0"/>
          </a:p>
          <a:p>
            <a:endParaRPr kumimoji="1" lang="ja-JP" altLang="en-US" dirty="0"/>
          </a:p>
          <a:p>
            <a:endParaRPr kumimoji="1" lang="ja-JP" altLang="en-US" dirty="0"/>
          </a:p>
          <a:p>
            <a:endParaRPr kumimoji="1" lang="ja-JP" altLang="en-US" dirty="0"/>
          </a:p>
        </p:txBody>
      </p:sp>
    </p:spTree>
    <p:extLst>
      <p:ext uri="{BB962C8B-B14F-4D97-AF65-F5344CB8AC3E}">
        <p14:creationId xmlns:p14="http://schemas.microsoft.com/office/powerpoint/2010/main" val="2111646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a:t>SimulinkState</a:t>
            </a:r>
            <a:r>
              <a:rPr lang="ja-JP" altLang="en-US" dirty="0"/>
              <a:t>のオプションを有効にすれば</a:t>
            </a:r>
            <a:r>
              <a:rPr lang="en-US" altLang="ja-JP" dirty="0"/>
              <a:t>Stateflow</a:t>
            </a:r>
            <a:r>
              <a:rPr lang="ja-JP" altLang="en-US" dirty="0"/>
              <a:t>の</a:t>
            </a:r>
            <a:r>
              <a:rPr lang="en-US" altLang="ja-JP" dirty="0"/>
              <a:t>State</a:t>
            </a:r>
            <a:r>
              <a:rPr lang="ja-JP" altLang="en-US" dirty="0"/>
              <a:t>内に</a:t>
            </a:r>
            <a:r>
              <a:rPr lang="en-US" altLang="ja-JP" dirty="0"/>
              <a:t>Simulink</a:t>
            </a:r>
            <a:r>
              <a:rPr lang="ja-JP" altLang="en-US" dirty="0"/>
              <a:t>のブロック（データフローダイアグラム）で作成ができる。</a:t>
            </a:r>
            <a:endParaRPr lang="en-US" altLang="ja-JP" dirty="0"/>
          </a:p>
          <a:p>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endParaRPr kumimoji="1" lang="en-US" altLang="ja-JP" dirty="0"/>
          </a:p>
          <a:p>
            <a:endParaRPr lang="en-US" altLang="ja-JP" dirty="0" smtClean="0"/>
          </a:p>
          <a:p>
            <a:endParaRPr kumimoji="1" lang="en-US" altLang="ja-JP" dirty="0"/>
          </a:p>
          <a:p>
            <a:endParaRPr kumimoji="1" lang="ja-JP" altLang="en-US" dirty="0"/>
          </a:p>
        </p:txBody>
      </p:sp>
      <p:sp>
        <p:nvSpPr>
          <p:cNvPr id="4" name="テキスト ボックス 3"/>
          <p:cNvSpPr txBox="1"/>
          <p:nvPr/>
        </p:nvSpPr>
        <p:spPr>
          <a:xfrm>
            <a:off x="6248400" y="4876800"/>
            <a:ext cx="1866900" cy="369332"/>
          </a:xfrm>
          <a:prstGeom prst="rect">
            <a:avLst/>
          </a:prstGeom>
          <a:noFill/>
        </p:spPr>
        <p:txBody>
          <a:bodyPr wrap="square" rtlCol="0">
            <a:spAutoFit/>
          </a:bodyPr>
          <a:lstStyle/>
          <a:p>
            <a:r>
              <a:rPr kumimoji="1" lang="ja-JP" altLang="en-US" dirty="0" smtClean="0"/>
              <a:t>日産　杉本</a:t>
            </a:r>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1985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smtClean="0"/>
              <a:t>SimulinkState</a:t>
            </a:r>
            <a:r>
              <a:rPr lang="ja-JP" altLang="en-US" dirty="0" smtClean="0"/>
              <a:t>のオプションを有効にすれば</a:t>
            </a:r>
            <a:r>
              <a:rPr lang="en-US" altLang="ja-JP" dirty="0" smtClean="0"/>
              <a:t>Stateflow</a:t>
            </a:r>
            <a:r>
              <a:rPr lang="ja-JP" altLang="en-US" dirty="0" smtClean="0"/>
              <a:t>の</a:t>
            </a:r>
            <a:r>
              <a:rPr lang="en-US" altLang="ja-JP" dirty="0" smtClean="0"/>
              <a:t>State</a:t>
            </a:r>
            <a:r>
              <a:rPr lang="ja-JP" altLang="en-US" dirty="0" smtClean="0"/>
              <a:t>内に</a:t>
            </a:r>
            <a:r>
              <a:rPr lang="en-US" altLang="ja-JP" dirty="0" smtClean="0"/>
              <a:t>Simulink</a:t>
            </a:r>
            <a:r>
              <a:rPr lang="ja-JP" altLang="en-US" dirty="0" smtClean="0"/>
              <a:t>のブロック（データフローダイアグラム）で作成ができる。</a:t>
            </a:r>
            <a:endParaRPr lang="en-US" altLang="ja-JP" dirty="0" smtClean="0"/>
          </a:p>
          <a:p>
            <a:pPr marL="457200" lvl="1" indent="0">
              <a:buNone/>
            </a:pPr>
            <a:r>
              <a:rPr lang="en-US" altLang="ja-JP" dirty="0" smtClean="0"/>
              <a:t>×</a:t>
            </a:r>
            <a:r>
              <a:rPr lang="ja-JP" altLang="en-US" dirty="0" smtClean="0"/>
              <a:t>　</a:t>
            </a:r>
            <a:r>
              <a:rPr lang="ja-JP" altLang="en-US" dirty="0"/>
              <a:t>従来</a:t>
            </a:r>
            <a:r>
              <a:rPr lang="ja-JP" altLang="en-US" dirty="0" smtClean="0"/>
              <a:t>の</a:t>
            </a:r>
            <a:r>
              <a:rPr lang="en-US" altLang="ja-JP" dirty="0" smtClean="0"/>
              <a:t>State</a:t>
            </a:r>
            <a:r>
              <a:rPr lang="ja-JP" altLang="en-US" dirty="0" smtClean="0"/>
              <a:t>の代わりに</a:t>
            </a:r>
            <a:r>
              <a:rPr lang="en-US" altLang="ja-JP" dirty="0" smtClean="0"/>
              <a:t>Simulink</a:t>
            </a:r>
            <a:r>
              <a:rPr lang="ja-JP" altLang="en-US" dirty="0" smtClean="0"/>
              <a:t> </a:t>
            </a:r>
            <a:r>
              <a:rPr lang="en-US" altLang="ja-JP" dirty="0" smtClean="0"/>
              <a:t>State</a:t>
            </a:r>
            <a:r>
              <a:rPr lang="ja-JP" altLang="en-US" dirty="0" smtClean="0"/>
              <a:t>を使用すれば、その内部に</a:t>
            </a:r>
            <a:r>
              <a:rPr lang="en-US" altLang="ja-JP" dirty="0" smtClean="0"/>
              <a:t>Simulink</a:t>
            </a:r>
            <a:r>
              <a:rPr lang="ja-JP" altLang="en-US" dirty="0" smtClean="0"/>
              <a:t>ブロックを配置できる</a:t>
            </a:r>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pPr marL="0" indent="0">
              <a:buNone/>
            </a:pPr>
            <a:r>
              <a:rPr lang="ja-JP" altLang="en-US" dirty="0" smtClean="0"/>
              <a:t>　　〇　</a:t>
            </a:r>
            <a:r>
              <a:rPr lang="en-US" altLang="ja-JP" dirty="0" smtClean="0"/>
              <a:t>entry</a:t>
            </a:r>
            <a:r>
              <a:rPr lang="ja-JP" altLang="en-US" dirty="0" smtClean="0"/>
              <a:t>と</a:t>
            </a:r>
            <a:r>
              <a:rPr lang="en-US" altLang="ja-JP" dirty="0" smtClean="0"/>
              <a:t>during</a:t>
            </a:r>
            <a:r>
              <a:rPr lang="ja-JP" altLang="en-US" dirty="0" smtClean="0"/>
              <a:t>の区別はない</a:t>
            </a:r>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pPr marL="0" indent="0">
              <a:buNone/>
            </a:pPr>
            <a:r>
              <a:rPr kumimoji="1" lang="ja-JP" altLang="en-US" dirty="0" smtClean="0"/>
              <a:t>　　</a:t>
            </a:r>
            <a:r>
              <a:rPr kumimoji="1" lang="en-US" altLang="ja-JP" dirty="0" smtClean="0"/>
              <a:t>×</a:t>
            </a:r>
            <a:r>
              <a:rPr kumimoji="1" lang="ja-JP" altLang="en-US" dirty="0" smtClean="0"/>
              <a:t>：　保持しか使用できない。</a:t>
            </a:r>
            <a:endParaRPr kumimoji="1" lang="en-US" altLang="ja-JP" dirty="0"/>
          </a:p>
          <a:p>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327476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endParaRPr kumimoji="1" lang="en-US" altLang="ja-JP" dirty="0" smtClean="0"/>
          </a:p>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r>
              <a:rPr kumimoji="1" lang="ja-JP" altLang="en-US" dirty="0" smtClean="0"/>
              <a:t>信号オブジェクトで定義されたバス信号を使用できる</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endParaRPr kumimoji="1" lang="ja-JP" altLang="en-US" dirty="0"/>
          </a:p>
        </p:txBody>
      </p:sp>
      <p:sp>
        <p:nvSpPr>
          <p:cNvPr id="4" name="テキスト ボックス 3"/>
          <p:cNvSpPr txBox="1"/>
          <p:nvPr/>
        </p:nvSpPr>
        <p:spPr>
          <a:xfrm>
            <a:off x="6248400" y="4876800"/>
            <a:ext cx="1866900" cy="369332"/>
          </a:xfrm>
          <a:prstGeom prst="rect">
            <a:avLst/>
          </a:prstGeom>
          <a:noFill/>
        </p:spPr>
        <p:txBody>
          <a:bodyPr wrap="square" rtlCol="0">
            <a:spAutoFit/>
          </a:bodyPr>
          <a:lstStyle/>
          <a:p>
            <a:r>
              <a:rPr kumimoji="1" lang="ja-JP" altLang="en-US" dirty="0" smtClean="0"/>
              <a:t>日産　湯原</a:t>
            </a:r>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59690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pPr marL="0" indent="0">
              <a:buNone/>
            </a:pPr>
            <a:r>
              <a:rPr kumimoji="1" lang="ja-JP" altLang="en-US" dirty="0"/>
              <a:t>〇</a:t>
            </a:r>
            <a:endParaRPr kumimoji="1" lang="en-US" altLang="ja-JP" dirty="0" smtClean="0"/>
          </a:p>
          <a:p>
            <a:r>
              <a:rPr kumimoji="1" lang="ja-JP" altLang="en-US" dirty="0" smtClean="0"/>
              <a:t>信号オブジェクトで定義されたバス信号を使用できる</a:t>
            </a:r>
            <a:endParaRPr kumimoji="1" lang="en-US" altLang="ja-JP" dirty="0" smtClean="0"/>
          </a:p>
          <a:p>
            <a:pPr marL="0" indent="0">
              <a:buNone/>
            </a:pPr>
            <a:r>
              <a:rPr kumimoji="1" lang="ja-JP" altLang="en-US" dirty="0"/>
              <a:t>〇</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r>
              <a:rPr kumimoji="1"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080545687"/>
              </p:ext>
            </p:extLst>
          </p:nvPr>
        </p:nvGraphicFramePr>
        <p:xfrm>
          <a:off x="685800" y="4800600"/>
          <a:ext cx="8001000" cy="1528486"/>
        </p:xfrm>
        <a:graphic>
          <a:graphicData uri="http://schemas.openxmlformats.org/drawingml/2006/table">
            <a:tbl>
              <a:tblPr firstRow="1" bandRow="1">
                <a:tableStyleId>{5940675A-B579-460E-94D1-54222C63F5DA}</a:tableStyleId>
              </a:tblPr>
              <a:tblGrid>
                <a:gridCol w="2182091"/>
                <a:gridCol w="5818909"/>
              </a:tblGrid>
              <a:tr h="762000">
                <a:tc>
                  <a:txBody>
                    <a:bodyPr/>
                    <a:lstStyle/>
                    <a:p>
                      <a:pPr algn="ctr"/>
                      <a:r>
                        <a:rPr kumimoji="1" lang="ja-JP" altLang="en-US" sz="1600" dirty="0" smtClean="0"/>
                        <a:t>～</a:t>
                      </a:r>
                      <a:r>
                        <a:rPr kumimoji="1" lang="en-US" altLang="ja-JP" sz="1600" dirty="0" smtClean="0"/>
                        <a:t>R2015</a:t>
                      </a:r>
                      <a:r>
                        <a:rPr kumimoji="1" lang="ja-JP" altLang="en-US" sz="1600" dirty="0" smtClean="0"/>
                        <a:t>ｂ</a:t>
                      </a:r>
                      <a:endParaRPr kumimoji="1" lang="ja-JP" altLang="en-US" sz="1600" dirty="0"/>
                    </a:p>
                  </a:txBody>
                  <a:tcPr anchor="ctr"/>
                </a:tc>
                <a:tc>
                  <a:txBody>
                    <a:bodyPr/>
                    <a:lstStyle/>
                    <a:p>
                      <a:r>
                        <a:rPr kumimoji="1" lang="ja-JP" altLang="en-US" sz="1600" dirty="0" smtClean="0"/>
                        <a:t>バーチャルバスでは参照モデルをまたぐことが不可能</a:t>
                      </a:r>
                      <a:endParaRPr kumimoji="1" lang="en-US" altLang="ja-JP" sz="1600" dirty="0" smtClean="0"/>
                    </a:p>
                    <a:p>
                      <a:r>
                        <a:rPr kumimoji="1" lang="ja-JP" altLang="en-US" sz="1600" dirty="0" smtClean="0"/>
                        <a:t>非バーチャルバスを使用する必要あり</a:t>
                      </a:r>
                      <a:endParaRPr kumimoji="1" lang="ja-JP" altLang="en-US" sz="1600" dirty="0"/>
                    </a:p>
                  </a:txBody>
                  <a:tcPr anchor="ctr"/>
                </a:tc>
              </a:tr>
              <a:tr h="766486">
                <a:tc>
                  <a:txBody>
                    <a:bodyPr/>
                    <a:lstStyle/>
                    <a:p>
                      <a:pPr algn="ctr"/>
                      <a:r>
                        <a:rPr kumimoji="1" lang="en-US" altLang="ja-JP" sz="1600" dirty="0" smtClean="0"/>
                        <a:t>R2016a</a:t>
                      </a:r>
                      <a:r>
                        <a:rPr kumimoji="1" lang="ja-JP" altLang="en-US" sz="1600" dirty="0" smtClean="0"/>
                        <a:t>～</a:t>
                      </a:r>
                      <a:endParaRPr kumimoji="1" lang="ja-JP" altLang="en-US" sz="1600" dirty="0"/>
                    </a:p>
                  </a:txBody>
                  <a:tcPr anchor="ctr"/>
                </a:tc>
                <a:tc>
                  <a:txBody>
                    <a:bodyPr/>
                    <a:lstStyle/>
                    <a:p>
                      <a:r>
                        <a:rPr kumimoji="1" lang="ja-JP" altLang="en-US" sz="1600" dirty="0" smtClean="0"/>
                        <a:t>バーチャルバスで参照モデルをまたぐことが可能</a:t>
                      </a:r>
                      <a:endParaRPr kumimoji="1" lang="ja-JP" altLang="en-US" sz="1600" dirty="0"/>
                    </a:p>
                  </a:txBody>
                  <a:tcPr anchor="ctr"/>
                </a:tc>
              </a:tr>
            </a:tbl>
          </a:graphicData>
        </a:graphic>
      </p:graphicFrame>
      <p:sp>
        <p:nvSpPr>
          <p:cNvPr id="5" name="テキスト ボックス 4"/>
          <p:cNvSpPr txBox="1"/>
          <p:nvPr/>
        </p:nvSpPr>
        <p:spPr>
          <a:xfrm>
            <a:off x="838200" y="4396859"/>
            <a:ext cx="1107996" cy="369332"/>
          </a:xfrm>
          <a:prstGeom prst="rect">
            <a:avLst/>
          </a:prstGeom>
          <a:noFill/>
        </p:spPr>
        <p:txBody>
          <a:bodyPr wrap="none" rtlCol="0">
            <a:spAutoFit/>
          </a:bodyPr>
          <a:lstStyle/>
          <a:p>
            <a:r>
              <a:rPr kumimoji="1" lang="ja-JP" altLang="en-US" dirty="0" smtClean="0"/>
              <a:t>事前知識</a:t>
            </a:r>
            <a:endParaRPr kumimoji="1" lang="ja-JP" altLang="en-US" dirty="0"/>
          </a:p>
        </p:txBody>
      </p:sp>
    </p:spTree>
    <p:extLst>
      <p:ext uri="{BB962C8B-B14F-4D97-AF65-F5344CB8AC3E}">
        <p14:creationId xmlns:p14="http://schemas.microsoft.com/office/powerpoint/2010/main" val="1268214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endParaRPr kumimoji="1" lang="ja-JP" altLang="en-US" dirty="0"/>
          </a:p>
          <a:p>
            <a:pPr marL="0" indent="0">
              <a:buNone/>
            </a:pPr>
            <a:endParaRPr kumimoji="1" lang="ja-JP" altLang="en-US" dirty="0"/>
          </a:p>
        </p:txBody>
      </p:sp>
      <p:sp>
        <p:nvSpPr>
          <p:cNvPr id="4" name="テキスト ボックス 3"/>
          <p:cNvSpPr txBox="1"/>
          <p:nvPr/>
        </p:nvSpPr>
        <p:spPr>
          <a:xfrm>
            <a:off x="6248400" y="4876800"/>
            <a:ext cx="1866900" cy="369332"/>
          </a:xfrm>
          <a:prstGeom prst="rect">
            <a:avLst/>
          </a:prstGeom>
          <a:noFill/>
        </p:spPr>
        <p:txBody>
          <a:bodyPr wrap="square" rtlCol="0">
            <a:spAutoFit/>
          </a:bodyPr>
          <a:lstStyle/>
          <a:p>
            <a:r>
              <a:rPr kumimoji="1" lang="ja-JP" altLang="en-US" dirty="0" smtClean="0"/>
              <a:t>両毛　金子</a:t>
            </a:r>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64768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テキスト ボックス 2"/>
          <p:cNvSpPr txBox="1"/>
          <p:nvPr/>
        </p:nvSpPr>
        <p:spPr>
          <a:xfrm>
            <a:off x="1066800" y="1219200"/>
            <a:ext cx="6858000" cy="4154984"/>
          </a:xfrm>
          <a:prstGeom prst="rect">
            <a:avLst/>
          </a:prstGeom>
          <a:noFill/>
        </p:spPr>
        <p:txBody>
          <a:bodyPr wrap="square" rtlCol="0">
            <a:spAutoFit/>
          </a:bodyPr>
          <a:lstStyle/>
          <a:p>
            <a:pPr marL="342900" indent="-342900">
              <a:buFont typeface="+mj-lt"/>
              <a:buAutoNum type="arabicPeriod"/>
            </a:pPr>
            <a:r>
              <a:rPr lang="ja-JP" altLang="en-US" sz="2400" dirty="0" smtClean="0"/>
              <a:t>出欠確認</a:t>
            </a:r>
            <a:endParaRPr lang="en-US" altLang="ja-JP" sz="2400" dirty="0" smtClean="0"/>
          </a:p>
          <a:p>
            <a:pPr marL="342900" indent="-342900">
              <a:buFont typeface="+mj-lt"/>
              <a:buAutoNum type="arabicPeriod"/>
            </a:pPr>
            <a:r>
              <a:rPr lang="ja-JP" altLang="en-US" sz="2400" dirty="0"/>
              <a:t>今まで</a:t>
            </a:r>
            <a:r>
              <a:rPr lang="ja-JP" altLang="en-US" sz="2400" dirty="0" smtClean="0"/>
              <a:t>の調査項目の確認</a:t>
            </a:r>
            <a:endParaRPr lang="en-US" altLang="ja-JP" sz="2400" dirty="0" smtClean="0"/>
          </a:p>
          <a:p>
            <a:pPr marL="342900" indent="-342900">
              <a:buFont typeface="+mj-lt"/>
              <a:buAutoNum type="arabicPeriod"/>
            </a:pPr>
            <a:r>
              <a:rPr lang="ja-JP" altLang="en-US" sz="2400" dirty="0" smtClean="0"/>
              <a:t>今後の活動議論</a:t>
            </a:r>
            <a:endParaRPr lang="en-US" altLang="ja-JP" sz="2400" dirty="0" smtClean="0"/>
          </a:p>
          <a:p>
            <a:pPr marL="800100" lvl="1" indent="-342900">
              <a:buFont typeface="Arial" panose="020B0604020202020204" pitchFamily="34" charset="0"/>
              <a:buChar char="•"/>
            </a:pPr>
            <a:r>
              <a:rPr lang="ja-JP" altLang="en-US" sz="2400" dirty="0" smtClean="0"/>
              <a:t>調査を終了してガイドラインへの展開抽出</a:t>
            </a:r>
            <a:endParaRPr lang="en-US" altLang="ja-JP" sz="2400" dirty="0" smtClean="0"/>
          </a:p>
          <a:p>
            <a:pPr marL="800100" lvl="1" indent="-342900">
              <a:buFont typeface="Arial" panose="020B0604020202020204" pitchFamily="34" charset="0"/>
              <a:buChar char="•"/>
            </a:pPr>
            <a:r>
              <a:rPr lang="ja-JP" altLang="en-US" sz="2400" dirty="0" smtClean="0"/>
              <a:t>さらなる調査を項目の追加</a:t>
            </a:r>
            <a:endParaRPr lang="en-US" altLang="ja-JP" sz="2400" dirty="0" smtClean="0"/>
          </a:p>
          <a:p>
            <a:pPr lvl="1"/>
            <a:r>
              <a:rPr lang="ja-JP" altLang="en-US" sz="2400" dirty="0"/>
              <a:t>どちら</a:t>
            </a:r>
            <a:r>
              <a:rPr lang="ja-JP" altLang="en-US" sz="2400" dirty="0" smtClean="0"/>
              <a:t>を</a:t>
            </a:r>
            <a:r>
              <a:rPr lang="ja-JP" altLang="en-US" sz="2400" dirty="0"/>
              <a:t>選択</a:t>
            </a:r>
            <a:r>
              <a:rPr lang="ja-JP" altLang="en-US" sz="2400" dirty="0" smtClean="0"/>
              <a:t>する</a:t>
            </a:r>
            <a:r>
              <a:rPr lang="ja-JP" altLang="en-US" sz="2400" dirty="0"/>
              <a:t>か</a:t>
            </a:r>
            <a:r>
              <a:rPr lang="ja-JP" altLang="en-US" sz="2400" dirty="0" smtClean="0"/>
              <a:t>？</a:t>
            </a:r>
            <a:endParaRPr lang="en-US" altLang="ja-JP" sz="2400" dirty="0" smtClean="0"/>
          </a:p>
          <a:p>
            <a:pPr lvl="1"/>
            <a:endParaRPr lang="en-US" altLang="ja-JP" sz="2400" dirty="0" smtClean="0"/>
          </a:p>
          <a:p>
            <a:r>
              <a:rPr lang="en-US" altLang="ja-JP" sz="2400" dirty="0" smtClean="0"/>
              <a:t>4.</a:t>
            </a:r>
            <a:r>
              <a:rPr lang="ja-JP" altLang="en-US" sz="2400" dirty="0" smtClean="0"/>
              <a:t>決定後の宿題、最終まとめ議論</a:t>
            </a:r>
            <a:endParaRPr lang="en-US" altLang="ja-JP" sz="2400" dirty="0" smtClean="0"/>
          </a:p>
          <a:p>
            <a:r>
              <a:rPr lang="ja-JP" altLang="en-US" sz="2400" dirty="0" smtClean="0"/>
              <a:t>５</a:t>
            </a:r>
            <a:r>
              <a:rPr lang="en-US" altLang="ja-JP" sz="2400" dirty="0" smtClean="0"/>
              <a:t>.</a:t>
            </a:r>
            <a:r>
              <a:rPr lang="ja-JP" altLang="en-US" sz="2400" dirty="0" smtClean="0"/>
              <a:t>次年度活動について</a:t>
            </a:r>
            <a:endParaRPr lang="en-US" altLang="ja-JP" sz="2400" dirty="0" smtClean="0"/>
          </a:p>
          <a:p>
            <a:pPr marL="800100" lvl="1" indent="-342900">
              <a:buFont typeface="Arial" panose="020B0604020202020204" pitchFamily="34" charset="0"/>
              <a:buChar char="•"/>
            </a:pPr>
            <a:r>
              <a:rPr lang="ja-JP" altLang="en-US" sz="2400" dirty="0" smtClean="0"/>
              <a:t>ガイドライン</a:t>
            </a:r>
            <a:r>
              <a:rPr lang="en-US" altLang="ja-JP" sz="2400" dirty="0" smtClean="0"/>
              <a:t>WG</a:t>
            </a:r>
            <a:r>
              <a:rPr lang="ja-JP" altLang="en-US" sz="2400" dirty="0" smtClean="0"/>
              <a:t>へ提案し終了</a:t>
            </a:r>
            <a:endParaRPr lang="en-US" altLang="ja-JP" sz="2400" dirty="0" smtClean="0"/>
          </a:p>
          <a:p>
            <a:pPr marL="800100" lvl="1" indent="-342900">
              <a:buFont typeface="Arial" panose="020B0604020202020204" pitchFamily="34" charset="0"/>
              <a:buChar char="•"/>
            </a:pPr>
            <a:r>
              <a:rPr lang="ja-JP" altLang="en-US" sz="2400" dirty="0"/>
              <a:t>さら</a:t>
            </a:r>
            <a:r>
              <a:rPr lang="ja-JP" altLang="en-US" sz="2400" dirty="0" smtClean="0"/>
              <a:t>なる調査を継続</a:t>
            </a:r>
            <a:endParaRPr lang="en-US" altLang="ja-JP" sz="2400" dirty="0" smtClean="0"/>
          </a:p>
        </p:txBody>
      </p:sp>
      <p:sp>
        <p:nvSpPr>
          <p:cNvPr id="4" name="右矢印 3"/>
          <p:cNvSpPr/>
          <p:nvPr/>
        </p:nvSpPr>
        <p:spPr bwMode="auto">
          <a:xfrm>
            <a:off x="4076700" y="5671066"/>
            <a:ext cx="838200"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5048250" y="5791200"/>
            <a:ext cx="3982180" cy="369332"/>
          </a:xfrm>
          <a:prstGeom prst="rect">
            <a:avLst/>
          </a:prstGeom>
          <a:noFill/>
        </p:spPr>
        <p:txBody>
          <a:bodyPr wrap="none" rtlCol="0">
            <a:spAutoFit/>
          </a:bodyPr>
          <a:lstStyle/>
          <a:p>
            <a:r>
              <a:rPr kumimoji="1" lang="en-US" altLang="ja-JP" dirty="0" smtClean="0"/>
              <a:t>WEB</a:t>
            </a:r>
            <a:r>
              <a:rPr kumimoji="1" lang="ja-JP" altLang="en-US" dirty="0" smtClean="0"/>
              <a:t>会議、終わらなければ次回を設定</a:t>
            </a:r>
            <a:endParaRPr kumimoji="1" lang="ja-JP" altLang="en-US" dirty="0"/>
          </a:p>
        </p:txBody>
      </p:sp>
    </p:spTree>
    <p:extLst>
      <p:ext uri="{BB962C8B-B14F-4D97-AF65-F5344CB8AC3E}">
        <p14:creationId xmlns:p14="http://schemas.microsoft.com/office/powerpoint/2010/main" val="3199350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r>
              <a:rPr kumimoji="1" lang="ja-JP" altLang="en-US" dirty="0" smtClean="0"/>
              <a:t>〇</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r>
              <a:rPr kumimoji="1" lang="en-US" altLang="ja-JP" dirty="0" smtClean="0"/>
              <a:t>×</a:t>
            </a:r>
            <a:r>
              <a:rPr kumimoji="1" lang="ja-JP" altLang="en-US" dirty="0" smtClean="0"/>
              <a:t>　ソースコードは自分で用意する</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349774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en-US" altLang="ja-JP" dirty="0" smtClean="0"/>
              <a:t>Caller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機能</a:t>
            </a:r>
            <a:endParaRPr kumimoji="1" lang="en-US" altLang="ja-JP" dirty="0" smtClean="0"/>
          </a:p>
          <a:p>
            <a:pPr lvl="1"/>
            <a:r>
              <a:rPr kumimoji="1" lang="en-US" altLang="ja-JP" sz="2400" dirty="0" smtClean="0"/>
              <a:t>C</a:t>
            </a:r>
            <a:r>
              <a:rPr kumimoji="1" lang="ja-JP" altLang="en-US" sz="2400" dirty="0"/>
              <a:t>コードをモデル上からコールできる</a:t>
            </a:r>
            <a:endParaRPr kumimoji="1" lang="en-US" altLang="ja-JP" sz="2400" dirty="0"/>
          </a:p>
          <a:p>
            <a:pPr marL="0" indent="0">
              <a:buNone/>
            </a:pPr>
            <a:endParaRPr kumimoji="1" lang="en-US" altLang="ja-JP" dirty="0" smtClean="0"/>
          </a:p>
          <a:p>
            <a:pPr marL="0" indent="0">
              <a:buNone/>
            </a:pPr>
            <a:r>
              <a:rPr kumimoji="1" lang="ja-JP" altLang="en-US" dirty="0"/>
              <a:t>　〇か</a:t>
            </a:r>
            <a:r>
              <a:rPr kumimoji="1" lang="en-US" altLang="ja-JP" dirty="0"/>
              <a:t>×</a:t>
            </a:r>
            <a:r>
              <a:rPr kumimoji="1" lang="ja-JP" altLang="en-US" dirty="0"/>
              <a:t>か？</a:t>
            </a:r>
            <a:endParaRPr kumimoji="1" lang="en-US" altLang="ja-JP" dirty="0"/>
          </a:p>
          <a:p>
            <a:pPr marL="0" indent="0">
              <a:buNone/>
            </a:pPr>
            <a:r>
              <a:rPr lang="en-US" altLang="ja-JP" dirty="0" smtClean="0"/>
              <a:t>C Caller</a:t>
            </a:r>
            <a:r>
              <a:rPr lang="ja-JP" altLang="en-US" dirty="0" smtClean="0"/>
              <a:t>は本体のＣソースをパス内に置かなければならない</a:t>
            </a:r>
            <a:endParaRPr lang="en-US" altLang="ja-JP" dirty="0" smtClean="0"/>
          </a:p>
          <a:p>
            <a:pPr marL="0" indent="0">
              <a:buNone/>
            </a:pPr>
            <a:endParaRPr lang="en-US" altLang="ja-JP" dirty="0" smtClean="0"/>
          </a:p>
          <a:p>
            <a:pPr marL="0" indent="0">
              <a:buNone/>
            </a:pPr>
            <a:r>
              <a:rPr lang="en-US" altLang="ja-JP" dirty="0"/>
              <a:t>C </a:t>
            </a:r>
            <a:r>
              <a:rPr lang="en-US" altLang="ja-JP" dirty="0" smtClean="0"/>
              <a:t>Caller</a:t>
            </a:r>
            <a:r>
              <a:rPr lang="ja-JP" altLang="en-US" dirty="0" smtClean="0"/>
              <a:t>は、単独のＣソースで実行可能になっていなければならない。（インクルード禁止）</a:t>
            </a:r>
            <a:endParaRPr lang="en-US" altLang="ja-JP" dirty="0" smtClean="0"/>
          </a:p>
          <a:p>
            <a:pPr marL="0" indent="0">
              <a:buNone/>
            </a:pPr>
            <a:endParaRPr lang="en-US" altLang="ja-JP" dirty="0" smtClean="0"/>
          </a:p>
          <a:p>
            <a:pPr marL="0" indent="0">
              <a:buNone/>
            </a:pPr>
            <a:r>
              <a:rPr lang="en-US" altLang="ja-JP" dirty="0" smtClean="0"/>
              <a:t>C Caller</a:t>
            </a:r>
            <a:r>
              <a:rPr lang="ja-JP" altLang="en-US" dirty="0" smtClean="0"/>
              <a:t>に記述したＣソースは、</a:t>
            </a:r>
            <a:r>
              <a:rPr kumimoji="1" lang="ja-JP" altLang="en-US" dirty="0" smtClean="0"/>
              <a:t>シミュレーション中にソースのデバッグができる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ja-JP" altLang="en-US" dirty="0"/>
          </a:p>
        </p:txBody>
      </p:sp>
      <p:sp>
        <p:nvSpPr>
          <p:cNvPr id="4" name="テキスト ボックス 3"/>
          <p:cNvSpPr txBox="1"/>
          <p:nvPr/>
        </p:nvSpPr>
        <p:spPr>
          <a:xfrm>
            <a:off x="6705600" y="6063734"/>
            <a:ext cx="1866900" cy="369332"/>
          </a:xfrm>
          <a:prstGeom prst="rect">
            <a:avLst/>
          </a:prstGeom>
          <a:noFill/>
        </p:spPr>
        <p:txBody>
          <a:bodyPr wrap="square" rtlCol="0">
            <a:spAutoFit/>
          </a:bodyPr>
          <a:lstStyle/>
          <a:p>
            <a:r>
              <a:rPr kumimoji="1" lang="ja-JP" altLang="en-US" dirty="0" smtClean="0"/>
              <a:t>両毛　松井</a:t>
            </a:r>
            <a:endParaRPr kumimoji="1" lang="ja-JP" altLang="en-US" dirty="0"/>
          </a:p>
        </p:txBody>
      </p:sp>
      <p:sp>
        <p:nvSpPr>
          <p:cNvPr id="5" name="正方形/長方形 4"/>
          <p:cNvSpPr/>
          <p:nvPr/>
        </p:nvSpPr>
        <p:spPr bwMode="auto">
          <a:xfrm>
            <a:off x="762000" y="2286000"/>
            <a:ext cx="1676400" cy="6096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5240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en-US" altLang="ja-JP" dirty="0" smtClean="0"/>
              <a:t>Caller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機能</a:t>
            </a:r>
            <a:endParaRPr kumimoji="1" lang="en-US" altLang="ja-JP" dirty="0" smtClean="0"/>
          </a:p>
          <a:p>
            <a:pPr lvl="1"/>
            <a:r>
              <a:rPr kumimoji="1" lang="en-US" altLang="ja-JP" sz="2400" dirty="0" smtClean="0"/>
              <a:t>C</a:t>
            </a:r>
            <a:r>
              <a:rPr kumimoji="1" lang="ja-JP" altLang="en-US" sz="2400" dirty="0"/>
              <a:t>コードをモデル上からコールできる</a:t>
            </a:r>
            <a:endParaRPr kumimoji="1" lang="en-US" altLang="ja-JP" sz="2400" dirty="0"/>
          </a:p>
          <a:p>
            <a:pPr marL="0" indent="0">
              <a:buNone/>
            </a:pPr>
            <a:endParaRPr kumimoji="1" lang="en-US" altLang="ja-JP" dirty="0" smtClean="0"/>
          </a:p>
          <a:p>
            <a:pPr marL="0" indent="0">
              <a:buNone/>
            </a:pPr>
            <a:r>
              <a:rPr kumimoji="1" lang="ja-JP" altLang="en-US" dirty="0"/>
              <a:t>　〇か</a:t>
            </a:r>
            <a:r>
              <a:rPr kumimoji="1" lang="en-US" altLang="ja-JP" dirty="0"/>
              <a:t>×</a:t>
            </a:r>
            <a:r>
              <a:rPr kumimoji="1" lang="ja-JP" altLang="en-US" dirty="0"/>
              <a:t>か？</a:t>
            </a:r>
            <a:endParaRPr kumimoji="1" lang="en-US" altLang="ja-JP" dirty="0"/>
          </a:p>
          <a:p>
            <a:pPr marL="0" indent="0">
              <a:buNone/>
            </a:pPr>
            <a:r>
              <a:rPr lang="en-US" altLang="ja-JP" dirty="0" smtClean="0"/>
              <a:t>C Caller</a:t>
            </a:r>
            <a:r>
              <a:rPr lang="ja-JP" altLang="en-US" dirty="0" smtClean="0"/>
              <a:t>は本体のＣソースをパス内に置かなければならない</a:t>
            </a:r>
            <a:endParaRPr lang="en-US" altLang="ja-JP" dirty="0" smtClean="0"/>
          </a:p>
          <a:p>
            <a:pPr marL="0" indent="0">
              <a:buNone/>
            </a:pPr>
            <a:r>
              <a:rPr lang="en-US" altLang="ja-JP" dirty="0" smtClean="0">
                <a:solidFill>
                  <a:srgbClr val="FF0000"/>
                </a:solidFill>
              </a:rPr>
              <a:t>×</a:t>
            </a:r>
            <a:r>
              <a:rPr lang="ja-JP" altLang="en-US" dirty="0" smtClean="0">
                <a:solidFill>
                  <a:srgbClr val="FF0000"/>
                </a:solidFill>
              </a:rPr>
              <a:t>コンフィギュのインクルードディレクトリに書いても大丈夫</a:t>
            </a:r>
            <a:endParaRPr lang="en-US" altLang="ja-JP" dirty="0" smtClean="0">
              <a:solidFill>
                <a:srgbClr val="FF0000"/>
              </a:solidFill>
            </a:endParaRPr>
          </a:p>
          <a:p>
            <a:pPr marL="0" indent="0">
              <a:buNone/>
            </a:pPr>
            <a:r>
              <a:rPr lang="en-US" altLang="ja-JP" dirty="0"/>
              <a:t>C </a:t>
            </a:r>
            <a:r>
              <a:rPr lang="en-US" altLang="ja-JP" dirty="0" smtClean="0"/>
              <a:t>Caller</a:t>
            </a:r>
            <a:r>
              <a:rPr lang="ja-JP" altLang="en-US" dirty="0" smtClean="0"/>
              <a:t>は、単独のＣソースで実行可能になっていなければならない。（インクルード禁止）</a:t>
            </a:r>
            <a:endParaRPr lang="en-US" altLang="ja-JP" dirty="0" smtClean="0"/>
          </a:p>
          <a:p>
            <a:pPr marL="0" indent="0">
              <a:buNone/>
            </a:pPr>
            <a:r>
              <a:rPr lang="en-US" altLang="ja-JP" dirty="0" smtClean="0">
                <a:solidFill>
                  <a:srgbClr val="FF0000"/>
                </a:solidFill>
              </a:rPr>
              <a:t>×</a:t>
            </a:r>
            <a:r>
              <a:rPr lang="ja-JP" altLang="en-US" dirty="0" smtClean="0">
                <a:solidFill>
                  <a:srgbClr val="FF0000"/>
                </a:solidFill>
              </a:rPr>
              <a:t>インクルード可能</a:t>
            </a:r>
            <a:endParaRPr lang="en-US" altLang="ja-JP" dirty="0">
              <a:solidFill>
                <a:srgbClr val="FF0000"/>
              </a:solidFill>
            </a:endParaRPr>
          </a:p>
          <a:p>
            <a:pPr marL="0" indent="0">
              <a:buNone/>
            </a:pPr>
            <a:r>
              <a:rPr lang="en-US" altLang="ja-JP" dirty="0" smtClean="0"/>
              <a:t>C Caller</a:t>
            </a:r>
            <a:r>
              <a:rPr lang="ja-JP" altLang="en-US" dirty="0" smtClean="0"/>
              <a:t>に記述したＣソースは、</a:t>
            </a:r>
            <a:r>
              <a:rPr kumimoji="1" lang="ja-JP" altLang="en-US" dirty="0" smtClean="0"/>
              <a:t>シミュレーション中にソースのデバッグができる</a:t>
            </a:r>
            <a:endParaRPr kumimoji="1" lang="en-US" altLang="ja-JP" dirty="0" smtClean="0"/>
          </a:p>
          <a:p>
            <a:pPr marL="0" indent="0">
              <a:buNone/>
            </a:pPr>
            <a:r>
              <a:rPr lang="en-US" altLang="ja-JP" dirty="0" smtClean="0">
                <a:solidFill>
                  <a:srgbClr val="FF0000"/>
                </a:solidFill>
              </a:rPr>
              <a:t>×</a:t>
            </a:r>
            <a:r>
              <a:rPr lang="ja-JP" altLang="en-US" dirty="0">
                <a:solidFill>
                  <a:srgbClr val="FF0000"/>
                </a:solidFill>
              </a:rPr>
              <a:t>デバッガ</a:t>
            </a:r>
            <a:r>
              <a:rPr lang="ja-JP" altLang="en-US" dirty="0" smtClean="0">
                <a:solidFill>
                  <a:srgbClr val="FF0000"/>
                </a:solidFill>
              </a:rPr>
              <a:t>は</a:t>
            </a:r>
            <a:r>
              <a:rPr lang="ja-JP" altLang="en-US" dirty="0">
                <a:solidFill>
                  <a:srgbClr val="FF0000"/>
                </a:solidFill>
              </a:rPr>
              <a:t>起動しない</a:t>
            </a:r>
            <a:endParaRPr lang="en-US" altLang="ja-JP" dirty="0">
              <a:solidFill>
                <a:srgbClr val="FF0000"/>
              </a:solidFill>
            </a:endParaRPr>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ja-JP" altLang="en-US" dirty="0"/>
          </a:p>
        </p:txBody>
      </p:sp>
      <p:sp>
        <p:nvSpPr>
          <p:cNvPr id="6" name="テキスト ボックス 5"/>
          <p:cNvSpPr txBox="1"/>
          <p:nvPr/>
        </p:nvSpPr>
        <p:spPr>
          <a:xfrm>
            <a:off x="1905000" y="914400"/>
            <a:ext cx="6008376" cy="646331"/>
          </a:xfrm>
          <a:prstGeom prst="rect">
            <a:avLst/>
          </a:prstGeom>
          <a:noFill/>
        </p:spPr>
        <p:txBody>
          <a:bodyPr wrap="none" rtlCol="0">
            <a:spAutoFit/>
          </a:bodyPr>
          <a:lstStyle/>
          <a:p>
            <a:r>
              <a:rPr kumimoji="1" lang="ja-JP" altLang="en-US" dirty="0" smtClean="0"/>
              <a:t>まとめの方を見たら、マスワークスに確認と書いてあるので、</a:t>
            </a:r>
            <a:endParaRPr kumimoji="1" lang="en-US" altLang="ja-JP" dirty="0" smtClean="0"/>
          </a:p>
          <a:p>
            <a:r>
              <a:rPr kumimoji="1" lang="ja-JP" altLang="en-US" dirty="0" smtClean="0"/>
              <a:t>まとめの資料を</a:t>
            </a:r>
            <a:r>
              <a:rPr lang="ja-JP" altLang="en-US" dirty="0" smtClean="0"/>
              <a:t>開いて</a:t>
            </a:r>
            <a:r>
              <a:rPr lang="ja-JP" altLang="en-US" dirty="0"/>
              <a:t>確</a:t>
            </a:r>
            <a:r>
              <a:rPr lang="ja-JP" altLang="en-US" dirty="0" smtClean="0"/>
              <a:t>認する</a:t>
            </a:r>
            <a:endParaRPr kumimoji="1" lang="ja-JP" altLang="en-US" dirty="0"/>
          </a:p>
        </p:txBody>
      </p:sp>
    </p:spTree>
    <p:extLst>
      <p:ext uri="{BB962C8B-B14F-4D97-AF65-F5344CB8AC3E}">
        <p14:creationId xmlns:p14="http://schemas.microsoft.com/office/powerpoint/2010/main" val="879848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p:txBody>
          <a:bodyPr/>
          <a:lstStyle/>
          <a:p>
            <a:endParaRPr kumimoji="1" lang="ja-JP" altLang="en-US"/>
          </a:p>
        </p:txBody>
      </p:sp>
      <p:sp>
        <p:nvSpPr>
          <p:cNvPr id="4" name="タイトル 3"/>
          <p:cNvSpPr>
            <a:spLocks noGrp="1"/>
          </p:cNvSpPr>
          <p:nvPr>
            <p:ph type="ctrTitle"/>
          </p:nvPr>
        </p:nvSpPr>
        <p:spPr/>
        <p:txBody>
          <a:bodyPr/>
          <a:lstStyle/>
          <a:p>
            <a:r>
              <a:rPr lang="ja-JP" altLang="en-US" dirty="0"/>
              <a:t>今後の活動</a:t>
            </a:r>
            <a:r>
              <a:rPr lang="ja-JP" altLang="en-US" dirty="0" smtClean="0"/>
              <a:t>議論</a:t>
            </a:r>
            <a:endParaRPr kumimoji="1" lang="ja-JP" altLang="en-US" dirty="0"/>
          </a:p>
        </p:txBody>
      </p:sp>
    </p:spTree>
    <p:extLst>
      <p:ext uri="{BB962C8B-B14F-4D97-AF65-F5344CB8AC3E}">
        <p14:creationId xmlns:p14="http://schemas.microsoft.com/office/powerpoint/2010/main" val="2591697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今後の活動議論</a:t>
            </a:r>
            <a:endParaRPr kumimoji="1" lang="ja-JP" altLang="en-US" dirty="0"/>
          </a:p>
        </p:txBody>
      </p:sp>
      <p:sp>
        <p:nvSpPr>
          <p:cNvPr id="3" name="コンテンツ プレースホルダー 2"/>
          <p:cNvSpPr>
            <a:spLocks noGrp="1"/>
          </p:cNvSpPr>
          <p:nvPr>
            <p:ph idx="1"/>
          </p:nvPr>
        </p:nvSpPr>
        <p:spPr/>
        <p:txBody>
          <a:bodyPr/>
          <a:lstStyle/>
          <a:p>
            <a:pPr marL="57150" indent="0">
              <a:buNone/>
            </a:pPr>
            <a:r>
              <a:rPr lang="ja-JP" altLang="en-US" sz="2800" dirty="0" smtClean="0"/>
              <a:t>今後の活動議論</a:t>
            </a:r>
            <a:endParaRPr lang="en-US" altLang="ja-JP" sz="2800" dirty="0" smtClean="0"/>
          </a:p>
          <a:p>
            <a:pPr marL="800100" lvl="1" indent="-342900">
              <a:buFont typeface="Arial" panose="020B0604020202020204" pitchFamily="34" charset="0"/>
              <a:buChar char="•"/>
            </a:pPr>
            <a:r>
              <a:rPr lang="ja-JP" altLang="en-US" sz="2400" dirty="0" smtClean="0"/>
              <a:t>調査</a:t>
            </a:r>
            <a:r>
              <a:rPr lang="ja-JP" altLang="en-US" sz="2400" dirty="0"/>
              <a:t>を終了してガイドラインへの展開抽出</a:t>
            </a:r>
            <a:endParaRPr lang="en-US" altLang="ja-JP" sz="2400" dirty="0"/>
          </a:p>
          <a:p>
            <a:pPr marL="800100" lvl="1" indent="-342900">
              <a:buFont typeface="Arial" panose="020B0604020202020204" pitchFamily="34" charset="0"/>
              <a:buChar char="•"/>
            </a:pPr>
            <a:r>
              <a:rPr lang="ja-JP" altLang="en-US" sz="2400" dirty="0"/>
              <a:t>さらなる調査を項目の追加</a:t>
            </a:r>
            <a:endParaRPr lang="en-US" altLang="ja-JP" sz="2400" dirty="0"/>
          </a:p>
          <a:p>
            <a:pPr lvl="1"/>
            <a:r>
              <a:rPr lang="ja-JP" altLang="en-US" sz="2400" dirty="0"/>
              <a:t>どちらを選択するか</a:t>
            </a:r>
            <a:r>
              <a:rPr lang="ja-JP" altLang="en-US" sz="2400" dirty="0" smtClean="0"/>
              <a:t>？</a:t>
            </a:r>
            <a:endParaRPr lang="en-US" altLang="ja-JP" sz="2400" dirty="0" smtClean="0"/>
          </a:p>
          <a:p>
            <a:pPr marL="457200" lvl="1" indent="0">
              <a:buNone/>
            </a:pPr>
            <a:endParaRPr lang="en-US" altLang="ja-JP" sz="2400" dirty="0"/>
          </a:p>
          <a:p>
            <a:pPr lvl="1"/>
            <a:endParaRPr lang="en-US" altLang="ja-JP" sz="2400" dirty="0"/>
          </a:p>
          <a:p>
            <a:r>
              <a:rPr kumimoji="1" lang="ja-JP" altLang="en-US" dirty="0" smtClean="0"/>
              <a:t>　次年度活動と含めて議論</a:t>
            </a:r>
            <a:endParaRPr kumimoji="1" lang="ja-JP" altLang="en-US" dirty="0"/>
          </a:p>
        </p:txBody>
      </p:sp>
    </p:spTree>
    <p:extLst>
      <p:ext uri="{BB962C8B-B14F-4D97-AF65-F5344CB8AC3E}">
        <p14:creationId xmlns:p14="http://schemas.microsoft.com/office/powerpoint/2010/main" val="3391603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444968061"/>
              </p:ext>
            </p:extLst>
          </p:nvPr>
        </p:nvGraphicFramePr>
        <p:xfrm>
          <a:off x="609600" y="838200"/>
          <a:ext cx="7935912" cy="584708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smtClean="0">
                          <a:effectLst/>
                        </a:rPr>
                        <a:t>中嶌賢</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b="0" i="0" u="none" strike="noStrike" dirty="0" smtClean="0">
                          <a:solidFill>
                            <a:srgbClr val="000000"/>
                          </a:solidFill>
                          <a:effectLst/>
                          <a:latin typeface="Meiryo UI"/>
                        </a:rPr>
                        <a:t>日本電産モビリティ</a:t>
                      </a:r>
                      <a:endParaRPr lang="en-US" altLang="ja-JP" sz="1400" b="0" i="0" u="none" strike="noStrike" dirty="0" smtClean="0">
                        <a:solidFill>
                          <a:srgbClr val="000000"/>
                        </a:solidFill>
                        <a:effectLst/>
                        <a:latin typeface="Meiryo UI"/>
                      </a:endParaRPr>
                    </a:p>
                    <a:p>
                      <a:pPr algn="ctr" fontAlgn="ctr"/>
                      <a:r>
                        <a:rPr lang="ja-JP" altLang="en-US" sz="1400" b="0" i="0" u="none" strike="noStrike" dirty="0" smtClean="0">
                          <a:solidFill>
                            <a:srgbClr val="000000"/>
                          </a:solidFill>
                          <a:effectLst/>
                          <a:latin typeface="Meiryo UI"/>
                        </a:rPr>
                        <a:t>（旧</a:t>
                      </a:r>
                      <a:r>
                        <a:rPr lang="ja-JP" altLang="en-US" sz="1400" u="none" strike="noStrike" dirty="0" smtClean="0">
                          <a:effectLst/>
                        </a:rPr>
                        <a:t>オムロン オートモーティブエレクトロニクス）</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a:t>
                      </a:r>
                      <a:r>
                        <a:rPr lang="ja-JP" altLang="en-US" sz="1400" u="none" strike="noStrike" dirty="0" smtClean="0">
                          <a:effectLst/>
                        </a:rPr>
                        <a:t>知里</a:t>
                      </a:r>
                      <a:endParaRPr lang="en-US" altLang="ja-JP" sz="1400" u="none" strike="noStrike" dirty="0" smtClean="0">
                        <a:effectLst/>
                      </a:endParaRPr>
                    </a:p>
                  </a:txBody>
                  <a:tcPr marL="0" marR="0" marT="0" marB="0" anchor="ctr"/>
                </a:tc>
                <a:tc>
                  <a:txBody>
                    <a:bodyPr/>
                    <a:lstStyle/>
                    <a:p>
                      <a:pPr algn="ctr"/>
                      <a:r>
                        <a:rPr kumimoji="1" lang="ja-JP" altLang="en-US" sz="1400" dirty="0" smtClean="0"/>
                        <a:t>ガイドライン？</a:t>
                      </a:r>
                      <a:endParaRPr kumimoji="1" lang="en-US" altLang="ja-JP" sz="1400" dirty="0" smtClean="0"/>
                    </a:p>
                    <a:p>
                      <a:pPr algn="ctr"/>
                      <a:r>
                        <a:rPr kumimoji="1" lang="ja-JP" altLang="en-US" sz="1400" dirty="0" smtClean="0"/>
                        <a:t>使いそうな機能があれば調査もしたい。</a:t>
                      </a: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endParaRPr kumimoji="1" lang="ja-JP" altLang="en-US" sz="1400" dirty="0"/>
                    </a:p>
                  </a:txBody>
                  <a:tcPr>
                    <a:lnB w="12700" cap="flat" cmpd="sng" algn="ctr">
                      <a:solidFill>
                        <a:schemeClr val="tx1"/>
                      </a:solidFill>
                      <a:prstDash val="solid"/>
                      <a:round/>
                      <a:headEnd type="none" w="med" len="med"/>
                      <a:tailEnd type="none" w="med" len="med"/>
                    </a:lnB>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tcPr>
                </a:tc>
                <a:tc rowSpan="2">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vMerge="1">
                  <a:txBody>
                    <a:bodyPr/>
                    <a:lstStyle/>
                    <a:p>
                      <a:pPr algn="ct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bl>
          </a:graphicData>
        </a:graphic>
      </p:graphicFrame>
    </p:spTree>
    <p:extLst>
      <p:ext uri="{BB962C8B-B14F-4D97-AF65-F5344CB8AC3E}">
        <p14:creationId xmlns:p14="http://schemas.microsoft.com/office/powerpoint/2010/main" val="1555502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機能調査希望項目</a:t>
            </a:r>
            <a:endParaRPr kumimoji="1" lang="ja-JP" altLang="en-US" dirty="0"/>
          </a:p>
        </p:txBody>
      </p:sp>
      <p:sp>
        <p:nvSpPr>
          <p:cNvPr id="3" name="コンテンツ プレースホルダー 2"/>
          <p:cNvSpPr>
            <a:spLocks noGrp="1"/>
          </p:cNvSpPr>
          <p:nvPr>
            <p:ph idx="1"/>
          </p:nvPr>
        </p:nvSpPr>
        <p:spPr>
          <a:xfrm>
            <a:off x="590550" y="1052513"/>
            <a:ext cx="8229600" cy="4662487"/>
          </a:xfrm>
        </p:spPr>
        <p:txBody>
          <a:bodyPr/>
          <a:lstStyle/>
          <a:p>
            <a:pPr marL="0" indent="0">
              <a:buNone/>
            </a:pPr>
            <a:r>
              <a:rPr kumimoji="1" lang="en-US" altLang="ja-JP" dirty="0" smtClean="0"/>
              <a:t>MW</a:t>
            </a:r>
            <a:r>
              <a:rPr kumimoji="1" lang="ja-JP" altLang="en-US" dirty="0" smtClean="0"/>
              <a:t>の既存コンテンツ説明</a:t>
            </a:r>
            <a:endParaRPr kumimoji="1" lang="en-US" altLang="ja-JP" dirty="0" smtClean="0"/>
          </a:p>
          <a:p>
            <a:pPr marL="0" indent="0">
              <a:buNone/>
            </a:pPr>
            <a:r>
              <a:rPr kumimoji="1" lang="en-US" altLang="ja-JP" dirty="0" smtClean="0"/>
              <a:t>8</a:t>
            </a:r>
            <a:r>
              <a:rPr kumimoji="1" lang="ja-JP" altLang="en-US" dirty="0" smtClean="0"/>
              <a:t>月</a:t>
            </a:r>
            <a:r>
              <a:rPr kumimoji="1" lang="en-US" altLang="ja-JP" dirty="0" smtClean="0"/>
              <a:t>17</a:t>
            </a:r>
            <a:r>
              <a:rPr kumimoji="1" lang="ja-JP" altLang="en-US" dirty="0" smtClean="0"/>
              <a:t>日～</a:t>
            </a:r>
            <a:r>
              <a:rPr kumimoji="1" lang="en-US" altLang="ja-JP" dirty="0" smtClean="0"/>
              <a:t>8</a:t>
            </a:r>
            <a:r>
              <a:rPr kumimoji="1" lang="ja-JP" altLang="en-US" dirty="0" smtClean="0"/>
              <a:t>月</a:t>
            </a:r>
            <a:r>
              <a:rPr kumimoji="1" lang="en-US" altLang="ja-JP" dirty="0" smtClean="0"/>
              <a:t>24</a:t>
            </a:r>
            <a:r>
              <a:rPr kumimoji="1" lang="ja-JP" altLang="en-US" dirty="0" smtClean="0"/>
              <a:t>日</a:t>
            </a:r>
            <a:endParaRPr kumimoji="1" lang="en-US" altLang="ja-JP" dirty="0" smtClean="0"/>
          </a:p>
          <a:p>
            <a:pPr marL="0" indent="0">
              <a:buNone/>
            </a:pPr>
            <a:r>
              <a:rPr kumimoji="1" lang="ja-JP" altLang="en-US" dirty="0" smtClean="0"/>
              <a:t>　</a:t>
            </a:r>
            <a:r>
              <a:rPr kumimoji="1" lang="en-US" altLang="ja-JP" dirty="0" smtClean="0"/>
              <a:t>1</a:t>
            </a:r>
            <a:r>
              <a:rPr kumimoji="1" lang="ja-JP" altLang="en-US" dirty="0" smtClean="0"/>
              <a:t>時間～</a:t>
            </a:r>
            <a:r>
              <a:rPr kumimoji="1" lang="en-US" altLang="ja-JP" dirty="0" smtClean="0"/>
              <a:t>2</a:t>
            </a:r>
            <a:r>
              <a:rPr kumimoji="1" lang="ja-JP" altLang="en-US" dirty="0" smtClean="0"/>
              <a:t>時間</a:t>
            </a:r>
            <a:endParaRPr kumimoji="1" lang="en-US" altLang="ja-JP" dirty="0" smtClean="0"/>
          </a:p>
          <a:p>
            <a:pPr marL="0" indent="0">
              <a:buNone/>
            </a:pPr>
            <a:endParaRPr kumimoji="1" lang="en-US" altLang="ja-JP" dirty="0" smtClean="0"/>
          </a:p>
          <a:p>
            <a:pPr marL="0" indent="0">
              <a:buNone/>
            </a:pPr>
            <a:r>
              <a:rPr kumimoji="1" lang="ja-JP" altLang="en-US" dirty="0"/>
              <a:t>調査結果</a:t>
            </a:r>
            <a:r>
              <a:rPr kumimoji="1" lang="ja-JP" altLang="en-US" dirty="0" smtClean="0"/>
              <a:t>の報告</a:t>
            </a:r>
            <a:endParaRPr kumimoji="1" lang="en-US" altLang="ja-JP" dirty="0" smtClean="0"/>
          </a:p>
          <a:p>
            <a:pPr marL="0" indent="0">
              <a:buNone/>
            </a:pPr>
            <a:r>
              <a:rPr kumimoji="1" lang="en-US" altLang="ja-JP" dirty="0"/>
              <a:t>8</a:t>
            </a:r>
            <a:r>
              <a:rPr kumimoji="1" lang="ja-JP" altLang="en-US" dirty="0" smtClean="0"/>
              <a:t>月</a:t>
            </a:r>
            <a:r>
              <a:rPr kumimoji="1" lang="en-US" altLang="ja-JP" dirty="0" smtClean="0"/>
              <a:t>31</a:t>
            </a:r>
            <a:r>
              <a:rPr kumimoji="1" lang="ja-JP" altLang="en-US" dirty="0" smtClean="0"/>
              <a:t>日～</a:t>
            </a:r>
            <a:r>
              <a:rPr kumimoji="1" lang="en-US" altLang="ja-JP" dirty="0" smtClean="0"/>
              <a:t>9</a:t>
            </a:r>
            <a:r>
              <a:rPr kumimoji="1" lang="ja-JP" altLang="en-US" dirty="0" smtClean="0"/>
              <a:t>月</a:t>
            </a:r>
            <a:r>
              <a:rPr kumimoji="1" lang="en-US" altLang="ja-JP" dirty="0" smtClean="0"/>
              <a:t>10</a:t>
            </a:r>
            <a:r>
              <a:rPr kumimoji="1" lang="ja-JP" altLang="en-US" dirty="0" smtClean="0"/>
              <a:t>日　</a:t>
            </a:r>
            <a:endParaRPr kumimoji="1" lang="en-US" altLang="ja-JP" dirty="0" smtClean="0"/>
          </a:p>
          <a:p>
            <a:pPr marL="0" indent="0">
              <a:buNone/>
            </a:pPr>
            <a:endParaRPr kumimoji="1" lang="en-US" altLang="ja-JP" dirty="0" smtClean="0"/>
          </a:p>
          <a:p>
            <a:pPr marL="0" indent="0">
              <a:buNone/>
            </a:pPr>
            <a:r>
              <a:rPr kumimoji="1" lang="ja-JP" altLang="en-US" dirty="0"/>
              <a:t>次年度</a:t>
            </a:r>
            <a:r>
              <a:rPr kumimoji="1" lang="ja-JP" altLang="en-US" dirty="0" smtClean="0"/>
              <a:t>の</a:t>
            </a:r>
            <a:r>
              <a:rPr kumimoji="1" lang="ja-JP" altLang="en-US" dirty="0"/>
              <a:t>活動</a:t>
            </a:r>
            <a:endParaRPr kumimoji="1" lang="en-US" altLang="ja-JP" dirty="0"/>
          </a:p>
          <a:p>
            <a:pPr marL="0" indent="0">
              <a:buNone/>
            </a:pPr>
            <a:r>
              <a:rPr kumimoji="1" lang="ja-JP" altLang="en-US" dirty="0" smtClean="0"/>
              <a:t>　</a:t>
            </a:r>
            <a:r>
              <a:rPr kumimoji="1" lang="en-US" altLang="ja-JP" dirty="0" smtClean="0"/>
              <a:t>WS</a:t>
            </a:r>
            <a:r>
              <a:rPr kumimoji="1" lang="ja-JP" altLang="en-US" dirty="0" smtClean="0"/>
              <a:t>の延長で申請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29469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出欠確認</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717091599"/>
              </p:ext>
            </p:extLst>
          </p:nvPr>
        </p:nvGraphicFramePr>
        <p:xfrm>
          <a:off x="609600" y="838200"/>
          <a:ext cx="7935912" cy="519176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出欠</a:t>
                      </a: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smtClean="0">
                          <a:effectLst/>
                        </a:rPr>
                        <a:t>中嶌賢</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ja-JP" altLang="en-US" sz="1400" b="0" i="0" u="none" strike="noStrike" dirty="0" smtClean="0">
                          <a:solidFill>
                            <a:srgbClr val="000000"/>
                          </a:solidFill>
                          <a:effectLst/>
                          <a:latin typeface="Meiryo UI"/>
                        </a:rPr>
                        <a:t>日本電産モビリティ</a:t>
                      </a:r>
                      <a:endParaRPr lang="en-US" altLang="ja-JP" sz="1400" b="0" i="0" u="none" strike="noStrike" dirty="0" smtClean="0">
                        <a:solidFill>
                          <a:srgbClr val="000000"/>
                        </a:solidFill>
                        <a:effectLst/>
                        <a:latin typeface="Meiryo UI"/>
                      </a:endParaRPr>
                    </a:p>
                    <a:p>
                      <a:pPr algn="ctr" fontAlgn="ctr"/>
                      <a:r>
                        <a:rPr lang="ja-JP" altLang="en-US" sz="1400" b="0" i="0" u="none" strike="noStrike" dirty="0" smtClean="0">
                          <a:solidFill>
                            <a:srgbClr val="000000"/>
                          </a:solidFill>
                          <a:effectLst/>
                          <a:latin typeface="Meiryo UI"/>
                        </a:rPr>
                        <a:t>（旧</a:t>
                      </a:r>
                      <a:r>
                        <a:rPr lang="ja-JP" altLang="en-US" sz="1400" u="none" strike="noStrike" dirty="0" smtClean="0">
                          <a:effectLst/>
                        </a:rPr>
                        <a:t>オムロン オートモーティブエレクトロニクス）</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smtClean="0"/>
                        <a:t>×</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smtClean="0"/>
                        <a:t>×</a:t>
                      </a: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a:t>
                      </a:r>
                      <a:r>
                        <a:rPr lang="ja-JP" altLang="en-US" sz="1400" u="none" strike="noStrike" dirty="0" smtClean="0">
                          <a:effectLst/>
                        </a:rPr>
                        <a:t>知里</a:t>
                      </a:r>
                      <a:endParaRPr lang="en-US" altLang="ja-JP" sz="1400" u="none" strike="noStrike" dirty="0" smtClean="0">
                        <a:effectLst/>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smtClean="0"/>
                        <a:t>×</a:t>
                      </a:r>
                      <a:endParaRPr kumimoji="1" lang="ja-JP" altLang="en-US" sz="1400" dirty="0"/>
                    </a:p>
                  </a:txBody>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smtClean="0"/>
                        <a:t>〇</a:t>
                      </a:r>
                      <a:endParaRPr kumimoji="1" lang="ja-JP" altLang="en-US" sz="1400" dirty="0"/>
                    </a:p>
                  </a:txBody>
                  <a:tcPr>
                    <a:lnB w="12700" cap="flat" cmpd="sng" algn="ctr">
                      <a:solidFill>
                        <a:schemeClr val="tx1"/>
                      </a:solidFill>
                      <a:prstDash val="solid"/>
                      <a:round/>
                      <a:headEnd type="none" w="med" len="med"/>
                      <a:tailEnd type="none" w="med" len="med"/>
                    </a:lnB>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kumimoji="1" lang="ja-JP" altLang="en-US" sz="1400" dirty="0" smtClean="0"/>
                        <a:t>〇</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en-US" altLang="ja-JP" sz="1400" dirty="0" smtClean="0"/>
                        <a:t>×</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bl>
          </a:graphicData>
        </a:graphic>
      </p:graphicFrame>
    </p:spTree>
    <p:extLst>
      <p:ext uri="{BB962C8B-B14F-4D97-AF65-F5344CB8AC3E}">
        <p14:creationId xmlns:p14="http://schemas.microsoft.com/office/powerpoint/2010/main" val="79085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pPr marL="342900" indent="-342900"/>
            <a:r>
              <a:rPr lang="ja-JP" altLang="en-US" dirty="0"/>
              <a:t>今までの調査項目の確認</a:t>
            </a:r>
            <a:endParaRPr lang="en-US" altLang="ja-JP" dirty="0"/>
          </a:p>
        </p:txBody>
      </p:sp>
    </p:spTree>
    <p:extLst>
      <p:ext uri="{BB962C8B-B14F-4D97-AF65-F5344CB8AC3E}">
        <p14:creationId xmlns:p14="http://schemas.microsoft.com/office/powerpoint/2010/main" val="880471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87362"/>
          </a:xfrm>
        </p:spPr>
        <p:txBody>
          <a:bodyPr/>
          <a:lstStyle/>
          <a:p>
            <a:r>
              <a:rPr lang="ja-JP" altLang="en-US" dirty="0"/>
              <a:t>調査項目</a:t>
            </a:r>
            <a:endParaRPr kumimoji="1" lang="ja-JP" altLang="en-US" dirty="0"/>
          </a:p>
        </p:txBody>
      </p:sp>
      <p:sp>
        <p:nvSpPr>
          <p:cNvPr id="4" name="テキスト プレースホルダー 3"/>
          <p:cNvSpPr>
            <a:spLocks noGrp="1"/>
          </p:cNvSpPr>
          <p:nvPr>
            <p:ph type="body" idx="1"/>
          </p:nvPr>
        </p:nvSpPr>
        <p:spPr>
          <a:xfrm>
            <a:off x="457200" y="762000"/>
            <a:ext cx="4040188" cy="1412875"/>
          </a:xfrm>
        </p:spPr>
        <p:txBody>
          <a:bodyPr anchor="t"/>
          <a:lstStyle/>
          <a:p>
            <a:r>
              <a:rPr kumimoji="1" lang="ja-JP" altLang="en-US" sz="2000" dirty="0"/>
              <a:t>第２回全体で</a:t>
            </a:r>
            <a:endParaRPr kumimoji="1" lang="en-US" altLang="ja-JP" sz="2000" dirty="0"/>
          </a:p>
          <a:p>
            <a:pPr marL="742950" lvl="1" indent="-285750">
              <a:buFont typeface="Arial" panose="020B0604020202020204" pitchFamily="34" charset="0"/>
              <a:buChar char="•"/>
            </a:pPr>
            <a:r>
              <a:rPr lang="ja-JP" altLang="en-US" sz="1800" dirty="0"/>
              <a:t>サブシステムリファレンス</a:t>
            </a:r>
            <a:endParaRPr lang="en-US" altLang="ja-JP" sz="1800" dirty="0"/>
          </a:p>
          <a:p>
            <a:pPr marL="742950" lvl="1" indent="-285750">
              <a:buFont typeface="Arial" panose="020B0604020202020204" pitchFamily="34" charset="0"/>
              <a:buChar char="•"/>
            </a:pPr>
            <a:r>
              <a:rPr lang="ja-JP" altLang="en-US" sz="1800" dirty="0"/>
              <a:t>自動</a:t>
            </a:r>
            <a:r>
              <a:rPr lang="ja-JP" altLang="en-US" sz="1800" dirty="0" smtClean="0"/>
              <a:t>配置</a:t>
            </a:r>
            <a:endParaRPr kumimoji="1" lang="ja-JP" altLang="en-US" dirty="0"/>
          </a:p>
        </p:txBody>
      </p:sp>
      <p:sp>
        <p:nvSpPr>
          <p:cNvPr id="3" name="コンテンツ プレースホルダー 2"/>
          <p:cNvSpPr>
            <a:spLocks noGrp="1"/>
          </p:cNvSpPr>
          <p:nvPr>
            <p:ph sz="half" idx="2"/>
          </p:nvPr>
        </p:nvSpPr>
        <p:spPr/>
        <p:txBody>
          <a:bodyPr/>
          <a:lstStyle/>
          <a:p>
            <a:pPr marL="0" indent="0">
              <a:buNone/>
            </a:pPr>
            <a:r>
              <a:rPr kumimoji="1" lang="ja-JP" altLang="en-US" sz="1800" dirty="0" smtClean="0"/>
              <a:t>Ａチーム</a:t>
            </a:r>
            <a:endParaRPr kumimoji="1" lang="en-US" altLang="ja-JP" sz="1800" dirty="0" smtClean="0"/>
          </a:p>
          <a:p>
            <a:r>
              <a:rPr kumimoji="1" lang="en-US" altLang="ja-JP" sz="1800" dirty="0" err="1" smtClean="0"/>
              <a:t>SignalEditor</a:t>
            </a:r>
            <a:endParaRPr kumimoji="1" lang="en-US" altLang="ja-JP" sz="1800" dirty="0" smtClean="0"/>
          </a:p>
          <a:p>
            <a:pPr eaLnBrk="1" fontAlgn="ctr" hangingPunct="1"/>
            <a:r>
              <a:rPr lang="en-US" altLang="ja-JP" sz="1800" dirty="0"/>
              <a:t>Event Listener</a:t>
            </a:r>
            <a:endParaRPr lang="ja-JP" altLang="ja-JP" sz="1800" dirty="0"/>
          </a:p>
          <a:p>
            <a:pPr lvl="1" eaLnBrk="1" fontAlgn="ctr" hangingPunct="1"/>
            <a:r>
              <a:rPr lang="en-US" altLang="ja-JP" sz="1400" dirty="0" smtClean="0"/>
              <a:t>Initialize </a:t>
            </a:r>
            <a:r>
              <a:rPr lang="en-US" altLang="ja-JP" sz="1400" dirty="0"/>
              <a:t>Function</a:t>
            </a:r>
            <a:endParaRPr lang="ja-JP" altLang="ja-JP" sz="1400" dirty="0"/>
          </a:p>
          <a:p>
            <a:pPr lvl="1" eaLnBrk="1" fontAlgn="ctr" hangingPunct="1"/>
            <a:r>
              <a:rPr lang="en-US" altLang="ja-JP" sz="1400" dirty="0"/>
              <a:t>Reset Function</a:t>
            </a:r>
            <a:endParaRPr lang="ja-JP" altLang="ja-JP" sz="1400" dirty="0"/>
          </a:p>
          <a:p>
            <a:pPr lvl="1" eaLnBrk="1" fontAlgn="ctr" hangingPunct="1"/>
            <a:r>
              <a:rPr lang="en-US" altLang="ja-JP" sz="1400" dirty="0"/>
              <a:t>Terminate Function</a:t>
            </a:r>
            <a:endParaRPr lang="ja-JP" altLang="ja-JP" sz="1400" dirty="0"/>
          </a:p>
          <a:p>
            <a:pPr eaLnBrk="1" fontAlgn="ctr" hangingPunct="1"/>
            <a:r>
              <a:rPr lang="en-US" altLang="ja-JP" sz="1800" dirty="0"/>
              <a:t>Parameter Write</a:t>
            </a:r>
          </a:p>
          <a:p>
            <a:pPr eaLnBrk="1" fontAlgn="ctr" hangingPunct="1"/>
            <a:r>
              <a:rPr lang="en-US" altLang="ja-JP" sz="1800" dirty="0" smtClean="0"/>
              <a:t>State </a:t>
            </a:r>
            <a:r>
              <a:rPr lang="en-US" altLang="ja-JP" sz="1800" dirty="0"/>
              <a:t>Reader</a:t>
            </a:r>
            <a:endParaRPr lang="ja-JP" altLang="ja-JP" sz="1800" dirty="0"/>
          </a:p>
          <a:p>
            <a:pPr eaLnBrk="1" fontAlgn="ctr" hangingPunct="1"/>
            <a:r>
              <a:rPr lang="en-US" altLang="ja-JP" sz="1800" dirty="0"/>
              <a:t>State Writer</a:t>
            </a:r>
            <a:endParaRPr lang="ja-JP" altLang="ja-JP" sz="1800" dirty="0"/>
          </a:p>
          <a:p>
            <a:pPr eaLnBrk="1" fontAlgn="ctr" hangingPunct="1"/>
            <a:r>
              <a:rPr lang="en-US" altLang="ja-JP" sz="1800" dirty="0" smtClean="0"/>
              <a:t>Unit </a:t>
            </a:r>
            <a:r>
              <a:rPr lang="en-US" altLang="ja-JP" sz="1800" dirty="0"/>
              <a:t>Conversion</a:t>
            </a:r>
            <a:endParaRPr lang="ja-JP" altLang="ja-JP" sz="1800" dirty="0"/>
          </a:p>
          <a:p>
            <a:pPr eaLnBrk="1" fontAlgn="ctr" hangingPunct="1"/>
            <a:r>
              <a:rPr lang="en-US" altLang="ja-JP" sz="1800" dirty="0"/>
              <a:t>Unit System Configuration</a:t>
            </a:r>
            <a:endParaRPr lang="ja-JP" altLang="ja-JP" sz="1800" dirty="0"/>
          </a:p>
          <a:p>
            <a:pPr eaLnBrk="1" fontAlgn="ctr" hangingPunct="1"/>
            <a:r>
              <a:rPr lang="en-US" altLang="ja-JP" sz="1800" dirty="0"/>
              <a:t>Sequence Viewer</a:t>
            </a:r>
            <a:endParaRPr lang="ja-JP" altLang="ja-JP" sz="1800" dirty="0"/>
          </a:p>
          <a:p>
            <a:pPr eaLnBrk="1" fontAlgn="ctr" hangingPunct="1"/>
            <a:endParaRPr lang="ja-JP" altLang="ja-JP" sz="1800" dirty="0"/>
          </a:p>
          <a:p>
            <a:endParaRPr kumimoji="1" lang="ja-JP" altLang="en-US" sz="1800" dirty="0"/>
          </a:p>
        </p:txBody>
      </p:sp>
      <p:sp>
        <p:nvSpPr>
          <p:cNvPr id="6" name="コンテンツ プレースホルダー 5"/>
          <p:cNvSpPr>
            <a:spLocks noGrp="1"/>
          </p:cNvSpPr>
          <p:nvPr>
            <p:ph sz="quarter" idx="4"/>
          </p:nvPr>
        </p:nvSpPr>
        <p:spPr>
          <a:xfrm>
            <a:off x="4953000" y="2209800"/>
            <a:ext cx="4041775" cy="3951288"/>
          </a:xfrm>
        </p:spPr>
        <p:txBody>
          <a:bodyPr/>
          <a:lstStyle/>
          <a:p>
            <a:pPr marL="0" indent="0">
              <a:buNone/>
            </a:pPr>
            <a:r>
              <a:rPr kumimoji="1" lang="ja-JP" altLang="en-US" sz="1800" dirty="0" smtClean="0"/>
              <a:t>Ｂチーム</a:t>
            </a:r>
            <a:endParaRPr kumimoji="1" lang="en-US" altLang="ja-JP" sz="1800" dirty="0" smtClean="0"/>
          </a:p>
          <a:p>
            <a:pPr eaLnBrk="1" fontAlgn="ctr" hangingPunct="1"/>
            <a:r>
              <a:rPr lang="en-US" altLang="ja-JP" sz="1800" dirty="0"/>
              <a:t>C Caller</a:t>
            </a:r>
            <a:endParaRPr lang="ja-JP" altLang="ja-JP" sz="1800" dirty="0"/>
          </a:p>
          <a:p>
            <a:pPr eaLnBrk="1" fontAlgn="ctr" hangingPunct="1"/>
            <a:r>
              <a:rPr lang="en-US" altLang="ja-JP" sz="1800" dirty="0"/>
              <a:t>In Bus Element</a:t>
            </a:r>
            <a:endParaRPr lang="ja-JP" altLang="ja-JP" sz="1800" dirty="0"/>
          </a:p>
          <a:p>
            <a:pPr eaLnBrk="1" fontAlgn="ctr" hangingPunct="1"/>
            <a:r>
              <a:rPr lang="en-US" altLang="ja-JP" sz="1800" dirty="0"/>
              <a:t>Out Bus Element</a:t>
            </a:r>
            <a:endParaRPr lang="ja-JP" altLang="ja-JP" sz="1800" dirty="0"/>
          </a:p>
          <a:p>
            <a:pPr eaLnBrk="1" fontAlgn="ctr" hangingPunct="1"/>
            <a:r>
              <a:rPr lang="en-US" altLang="ja-JP" sz="1800" dirty="0"/>
              <a:t>Manual Variant Source</a:t>
            </a:r>
            <a:endParaRPr lang="ja-JP" altLang="ja-JP" sz="1800" dirty="0"/>
          </a:p>
          <a:p>
            <a:pPr eaLnBrk="1" fontAlgn="ctr" hangingPunct="1"/>
            <a:r>
              <a:rPr lang="en-US" altLang="ja-JP" sz="1800" dirty="0"/>
              <a:t>Manual Variant Sink</a:t>
            </a:r>
            <a:endParaRPr lang="ja-JP" altLang="ja-JP" sz="1800" dirty="0"/>
          </a:p>
          <a:p>
            <a:pPr eaLnBrk="1" fontAlgn="ctr" hangingPunct="1"/>
            <a:r>
              <a:rPr lang="en-US" altLang="ja-JP" sz="1800" dirty="0"/>
              <a:t>Variant Source</a:t>
            </a:r>
            <a:endParaRPr lang="ja-JP" altLang="ja-JP" sz="1800" dirty="0"/>
          </a:p>
          <a:p>
            <a:pPr eaLnBrk="1" fontAlgn="ctr" hangingPunct="1"/>
            <a:r>
              <a:rPr lang="en-US" altLang="ja-JP" sz="1800" dirty="0"/>
              <a:t>From Spreadsheet</a:t>
            </a:r>
            <a:endParaRPr lang="ja-JP" altLang="ja-JP" sz="1800" dirty="0"/>
          </a:p>
          <a:p>
            <a:pPr eaLnBrk="1" fontAlgn="ctr" hangingPunct="1"/>
            <a:r>
              <a:rPr lang="en-US" altLang="ja-JP" sz="1800" dirty="0"/>
              <a:t>Simulink　</a:t>
            </a:r>
            <a:r>
              <a:rPr lang="en-US" altLang="ja-JP" sz="1800" dirty="0" smtClean="0"/>
              <a:t>State</a:t>
            </a:r>
            <a:endParaRPr kumimoji="1" lang="en-US" altLang="ja-JP" sz="1800" dirty="0" smtClean="0"/>
          </a:p>
          <a:p>
            <a:pPr marL="0" indent="0">
              <a:buNone/>
            </a:pPr>
            <a:endParaRPr kumimoji="1" lang="ja-JP" altLang="en-US" sz="1800" dirty="0"/>
          </a:p>
        </p:txBody>
      </p:sp>
      <p:sp>
        <p:nvSpPr>
          <p:cNvPr id="8" name="右中かっこ 7"/>
          <p:cNvSpPr/>
          <p:nvPr/>
        </p:nvSpPr>
        <p:spPr bwMode="auto">
          <a:xfrm>
            <a:off x="2895600" y="2895599"/>
            <a:ext cx="177744" cy="1353839"/>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2436530" y="2888313"/>
            <a:ext cx="655949" cy="338554"/>
          </a:xfrm>
          <a:prstGeom prst="rect">
            <a:avLst/>
          </a:prstGeom>
          <a:noFill/>
        </p:spPr>
        <p:txBody>
          <a:bodyPr wrap="none" rtlCol="0">
            <a:spAutoFit/>
          </a:bodyPr>
          <a:lstStyle/>
          <a:p>
            <a:r>
              <a:rPr lang="ja-JP" altLang="en-US" sz="1600" dirty="0" smtClean="0"/>
              <a:t>セット</a:t>
            </a:r>
            <a:endParaRPr kumimoji="1" lang="ja-JP" altLang="en-US" sz="1600" dirty="0"/>
          </a:p>
        </p:txBody>
      </p:sp>
      <p:cxnSp>
        <p:nvCxnSpPr>
          <p:cNvPr id="11" name="カギ線コネクタ 10"/>
          <p:cNvCxnSpPr/>
          <p:nvPr/>
        </p:nvCxnSpPr>
        <p:spPr bwMode="auto">
          <a:xfrm>
            <a:off x="3016195" y="4588133"/>
            <a:ext cx="2243593" cy="44106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2" name="右中かっこ 11"/>
          <p:cNvSpPr/>
          <p:nvPr/>
        </p:nvSpPr>
        <p:spPr bwMode="auto">
          <a:xfrm>
            <a:off x="2785607" y="4299466"/>
            <a:ext cx="224293" cy="577334"/>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3041621" y="4114800"/>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cxnSp>
        <p:nvCxnSpPr>
          <p:cNvPr id="16" name="カギ線コネクタ 15"/>
          <p:cNvCxnSpPr>
            <a:endCxn id="19" idx="2"/>
          </p:cNvCxnSpPr>
          <p:nvPr/>
        </p:nvCxnSpPr>
        <p:spPr bwMode="auto">
          <a:xfrm flipV="1">
            <a:off x="6248400" y="1815806"/>
            <a:ext cx="1189531" cy="927394"/>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9" name="テキスト ボックス 18"/>
          <p:cNvSpPr txBox="1"/>
          <p:nvPr/>
        </p:nvSpPr>
        <p:spPr>
          <a:xfrm>
            <a:off x="6172200" y="1446474"/>
            <a:ext cx="2531462" cy="369332"/>
          </a:xfrm>
          <a:prstGeom prst="rect">
            <a:avLst/>
          </a:prstGeom>
          <a:noFill/>
        </p:spPr>
        <p:txBody>
          <a:bodyPr wrap="none" rtlCol="0">
            <a:spAutoFit/>
          </a:bodyPr>
          <a:lstStyle/>
          <a:p>
            <a:r>
              <a:rPr kumimoji="1" lang="en-US" altLang="ja-JP" dirty="0" smtClean="0"/>
              <a:t>function</a:t>
            </a:r>
            <a:r>
              <a:rPr kumimoji="1" lang="ja-JP" altLang="en-US" dirty="0" smtClean="0"/>
              <a:t> </a:t>
            </a:r>
            <a:r>
              <a:rPr kumimoji="1" lang="en-US" altLang="ja-JP" dirty="0" smtClean="0"/>
              <a:t>caller</a:t>
            </a:r>
            <a:r>
              <a:rPr lang="ja-JP" altLang="en-US" dirty="0"/>
              <a:t>調査漏れ</a:t>
            </a:r>
          </a:p>
        </p:txBody>
      </p:sp>
      <p:sp>
        <p:nvSpPr>
          <p:cNvPr id="21" name="右中かっこ 20"/>
          <p:cNvSpPr/>
          <p:nvPr/>
        </p:nvSpPr>
        <p:spPr bwMode="auto">
          <a:xfrm>
            <a:off x="7772400" y="3543300"/>
            <a:ext cx="228600" cy="9906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2" name="テキスト ボックス 21"/>
          <p:cNvSpPr txBox="1"/>
          <p:nvPr/>
        </p:nvSpPr>
        <p:spPr>
          <a:xfrm>
            <a:off x="8077200" y="3880107"/>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cxnSp>
        <p:nvCxnSpPr>
          <p:cNvPr id="17" name="カギ線コネクタ 16"/>
          <p:cNvCxnSpPr/>
          <p:nvPr/>
        </p:nvCxnSpPr>
        <p:spPr bwMode="auto">
          <a:xfrm>
            <a:off x="2209800" y="2686050"/>
            <a:ext cx="3048000" cy="1962150"/>
          </a:xfrm>
          <a:prstGeom prst="bentConnector3">
            <a:avLst>
              <a:gd name="adj1" fmla="val 79063"/>
            </a:avLst>
          </a:prstGeom>
          <a:solidFill>
            <a:schemeClr val="accent1"/>
          </a:solidFill>
          <a:ln w="9525" cap="flat" cmpd="sng" algn="ctr">
            <a:solidFill>
              <a:schemeClr val="tx1"/>
            </a:solidFill>
            <a:prstDash val="solid"/>
            <a:round/>
            <a:headEnd type="none" w="med" len="med"/>
            <a:tailEnd type="arrow"/>
          </a:ln>
          <a:effectLst/>
        </p:spPr>
      </p:cxnSp>
      <p:sp>
        <p:nvSpPr>
          <p:cNvPr id="20" name="右中かっこ 19"/>
          <p:cNvSpPr/>
          <p:nvPr/>
        </p:nvSpPr>
        <p:spPr bwMode="auto">
          <a:xfrm>
            <a:off x="7254481" y="2937132"/>
            <a:ext cx="228600" cy="4953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テキスト ボックス 22"/>
          <p:cNvSpPr txBox="1"/>
          <p:nvPr/>
        </p:nvSpPr>
        <p:spPr>
          <a:xfrm>
            <a:off x="7563534" y="3000116"/>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cxnSp>
        <p:nvCxnSpPr>
          <p:cNvPr id="25" name="カギ線コネクタ 24"/>
          <p:cNvCxnSpPr>
            <a:stCxn id="12" idx="1"/>
            <a:endCxn id="8" idx="1"/>
          </p:cNvCxnSpPr>
          <p:nvPr/>
        </p:nvCxnSpPr>
        <p:spPr bwMode="auto">
          <a:xfrm rot="10800000" flipH="1">
            <a:off x="3009900" y="3572519"/>
            <a:ext cx="63444" cy="1015614"/>
          </a:xfrm>
          <a:prstGeom prst="bentConnector3">
            <a:avLst>
              <a:gd name="adj1" fmla="val 2034177"/>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2895600" y="2316718"/>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spTree>
    <p:extLst>
      <p:ext uri="{BB962C8B-B14F-4D97-AF65-F5344CB8AC3E}">
        <p14:creationId xmlns:p14="http://schemas.microsoft.com/office/powerpoint/2010/main" val="142751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36569375"/>
              </p:ext>
            </p:extLst>
          </p:nvPr>
        </p:nvGraphicFramePr>
        <p:xfrm>
          <a:off x="533400" y="1600200"/>
          <a:ext cx="8229918" cy="3754120"/>
        </p:xfrm>
        <a:graphic>
          <a:graphicData uri="http://schemas.openxmlformats.org/drawingml/2006/table">
            <a:tbl>
              <a:tblPr firstRow="1" bandRow="1">
                <a:tableStyleId>{2D5ABB26-0587-4C30-8999-92F81FD0307C}</a:tableStyleId>
              </a:tblPr>
              <a:tblGrid>
                <a:gridCol w="1892618"/>
                <a:gridCol w="1514793"/>
                <a:gridCol w="1729105"/>
                <a:gridCol w="1416684"/>
                <a:gridCol w="1676718"/>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正方形/長方形 6"/>
          <p:cNvSpPr/>
          <p:nvPr/>
        </p:nvSpPr>
        <p:spPr bwMode="auto">
          <a:xfrm>
            <a:off x="7010400" y="2438400"/>
            <a:ext cx="1905000" cy="1175266"/>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テキスト ボックス 7"/>
          <p:cNvSpPr txBox="1"/>
          <p:nvPr/>
        </p:nvSpPr>
        <p:spPr>
          <a:xfrm>
            <a:off x="7239000" y="5823466"/>
            <a:ext cx="1390124" cy="369332"/>
          </a:xfrm>
          <a:prstGeom prst="rect">
            <a:avLst/>
          </a:prstGeom>
          <a:noFill/>
        </p:spPr>
        <p:txBody>
          <a:bodyPr wrap="none" rtlCol="0">
            <a:spAutoFit/>
          </a:bodyPr>
          <a:lstStyle/>
          <a:p>
            <a:r>
              <a:rPr kumimoji="1" lang="en-US" altLang="ja-JP" dirty="0" smtClean="0"/>
              <a:t>AISW</a:t>
            </a:r>
            <a:r>
              <a:rPr kumimoji="1" lang="ja-JP" altLang="en-US" dirty="0" smtClean="0"/>
              <a:t>　深津</a:t>
            </a:r>
            <a:endParaRPr kumimoji="1" lang="ja-JP" altLang="en-US" dirty="0"/>
          </a:p>
        </p:txBody>
      </p:sp>
    </p:spTree>
    <p:extLst>
      <p:ext uri="{BB962C8B-B14F-4D97-AF65-F5344CB8AC3E}">
        <p14:creationId xmlns:p14="http://schemas.microsoft.com/office/powerpoint/2010/main" val="3677915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05294620"/>
              </p:ext>
            </p:extLst>
          </p:nvPr>
        </p:nvGraphicFramePr>
        <p:xfrm>
          <a:off x="609600" y="2057400"/>
          <a:ext cx="8431214" cy="3754120"/>
        </p:xfrm>
        <a:graphic>
          <a:graphicData uri="http://schemas.openxmlformats.org/drawingml/2006/table">
            <a:tbl>
              <a:tblPr firstRow="1" bandRow="1">
                <a:tableStyleId>{2D5ABB26-0587-4C30-8999-92F81FD0307C}</a:tableStyleId>
              </a:tblPr>
              <a:tblGrid>
                <a:gridCol w="1892618"/>
                <a:gridCol w="1514793"/>
                <a:gridCol w="1729105"/>
                <a:gridCol w="1416684"/>
                <a:gridCol w="1878014"/>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en-US" altLang="ja-JP" dirty="0" smtClean="0"/>
                    </a:p>
                    <a:p>
                      <a:r>
                        <a:rPr kumimoji="1" lang="ja-JP" altLang="en-US" dirty="0" smtClean="0"/>
                        <a:t>論理演算のブロックの形状変更でテスト</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59"/>
          <a:stretch/>
        </p:blipFill>
        <p:spPr bwMode="auto">
          <a:xfrm>
            <a:off x="2057400" y="5640363"/>
            <a:ext cx="3276600" cy="121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p:cNvCxnSpPr/>
          <p:nvPr/>
        </p:nvCxnSpPr>
        <p:spPr bwMode="auto">
          <a:xfrm flipH="1">
            <a:off x="5257800" y="5640363"/>
            <a:ext cx="2209800" cy="5318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テキスト ボックス 6"/>
          <p:cNvSpPr txBox="1"/>
          <p:nvPr/>
        </p:nvSpPr>
        <p:spPr>
          <a:xfrm>
            <a:off x="5791200" y="5938414"/>
            <a:ext cx="3047629" cy="923330"/>
          </a:xfrm>
          <a:prstGeom prst="rect">
            <a:avLst/>
          </a:prstGeom>
          <a:noFill/>
        </p:spPr>
        <p:txBody>
          <a:bodyPr wrap="none" rtlCol="0">
            <a:spAutoFit/>
          </a:bodyPr>
          <a:lstStyle/>
          <a:p>
            <a:r>
              <a:rPr kumimoji="1" lang="ja-JP" altLang="en-US" dirty="0" smtClean="0"/>
              <a:t>自動修正は実行されるが</a:t>
            </a:r>
            <a:endParaRPr kumimoji="1" lang="en-US" altLang="ja-JP" dirty="0" smtClean="0"/>
          </a:p>
          <a:p>
            <a:r>
              <a:rPr lang="ja-JP" altLang="en-US" dirty="0"/>
              <a:t>モデル</a:t>
            </a:r>
            <a:r>
              <a:rPr lang="ja-JP" altLang="en-US" dirty="0" smtClean="0"/>
              <a:t>を保存するときに</a:t>
            </a:r>
            <a:endParaRPr lang="en-US" altLang="ja-JP" dirty="0" smtClean="0"/>
          </a:p>
          <a:p>
            <a:r>
              <a:rPr lang="ja-JP" altLang="en-US" dirty="0"/>
              <a:t>ロックされている</a:t>
            </a:r>
            <a:r>
              <a:rPr lang="ja-JP" altLang="en-US" dirty="0" smtClean="0"/>
              <a:t>と警告がでる</a:t>
            </a:r>
            <a:endParaRPr lang="en-US" altLang="ja-JP" dirty="0" smtClean="0"/>
          </a:p>
        </p:txBody>
      </p:sp>
    </p:spTree>
    <p:extLst>
      <p:ext uri="{BB962C8B-B14F-4D97-AF65-F5344CB8AC3E}">
        <p14:creationId xmlns:p14="http://schemas.microsoft.com/office/powerpoint/2010/main" val="328183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028015886"/>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5295900" y="2438400"/>
            <a:ext cx="2581626"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7239000" y="6192798"/>
            <a:ext cx="1163524" cy="369332"/>
          </a:xfrm>
          <a:prstGeom prst="rect">
            <a:avLst/>
          </a:prstGeom>
          <a:noFill/>
        </p:spPr>
        <p:txBody>
          <a:bodyPr wrap="none" rtlCol="0">
            <a:spAutoFit/>
          </a:bodyPr>
          <a:lstStyle/>
          <a:p>
            <a:r>
              <a:rPr kumimoji="1" lang="en-US" altLang="ja-JP" dirty="0" smtClean="0"/>
              <a:t>AW</a:t>
            </a:r>
            <a:r>
              <a:rPr kumimoji="1" lang="ja-JP" altLang="en-US" dirty="0" smtClean="0"/>
              <a:t>　中嶌</a:t>
            </a:r>
            <a:endParaRPr kumimoji="1" lang="ja-JP" altLang="en-US" dirty="0"/>
          </a:p>
        </p:txBody>
      </p:sp>
    </p:spTree>
    <p:extLst>
      <p:ext uri="{BB962C8B-B14F-4D97-AF65-F5344CB8AC3E}">
        <p14:creationId xmlns:p14="http://schemas.microsoft.com/office/powerpoint/2010/main" val="2261737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13762245"/>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1" lang="ja-JP" altLang="en-US" dirty="0" smtClean="0"/>
                        <a:t>動かない</a:t>
                      </a:r>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ja-JP" altLang="en-US" dirty="0" smtClean="0"/>
                        <a:t>重なっている場合だけ</a:t>
                      </a:r>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線吹き出し 1 (枠付き) 11"/>
          <p:cNvSpPr/>
          <p:nvPr/>
        </p:nvSpPr>
        <p:spPr bwMode="auto">
          <a:xfrm>
            <a:off x="7315200" y="3615928"/>
            <a:ext cx="1676400" cy="914400"/>
          </a:xfrm>
          <a:prstGeom prst="borderCallout1">
            <a:avLst>
              <a:gd name="adj1" fmla="val 18750"/>
              <a:gd name="adj2" fmla="val -8333"/>
              <a:gd name="adj3" fmla="val -41673"/>
              <a:gd name="adj4" fmla="val -5424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FF0000"/>
                </a:solidFill>
                <a:effectLst/>
                <a:latin typeface="Arial" charset="0"/>
                <a:ea typeface="ＭＳ Ｐゴシック" pitchFamily="50" charset="-128"/>
              </a:rPr>
              <a:t>紐づけしておかないと対応が不明となる</a:t>
            </a:r>
          </a:p>
        </p:txBody>
      </p:sp>
    </p:spTree>
    <p:extLst>
      <p:ext uri="{BB962C8B-B14F-4D97-AF65-F5344CB8AC3E}">
        <p14:creationId xmlns:p14="http://schemas.microsoft.com/office/powerpoint/2010/main" val="48764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CD200-4A4B-4A8B-81A4-5961B6847269}"/>
</file>

<file path=customXml/itemProps2.xml><?xml version="1.0" encoding="utf-8"?>
<ds:datastoreItem xmlns:ds="http://schemas.openxmlformats.org/officeDocument/2006/customXml" ds:itemID="{45C91AEB-7D9A-4F5D-B49B-21CB84C68BC2}"/>
</file>

<file path=customXml/itemProps3.xml><?xml version="1.0" encoding="utf-8"?>
<ds:datastoreItem xmlns:ds="http://schemas.openxmlformats.org/officeDocument/2006/customXml" ds:itemID="{9112050C-29CD-431E-B0D0-24E31819CEDE}"/>
</file>

<file path=docProps/app.xml><?xml version="1.0" encoding="utf-8"?>
<Properties xmlns="http://schemas.openxmlformats.org/officeDocument/2006/extended-properties" xmlns:vt="http://schemas.openxmlformats.org/officeDocument/2006/docPropsVTypes">
  <Template>JMAAB</Template>
  <TotalTime>0</TotalTime>
  <Words>1058</Words>
  <Application>Microsoft Office PowerPoint</Application>
  <PresentationFormat>画面に合わせる (4:3)</PresentationFormat>
  <Paragraphs>363</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1_標準デザイン</vt:lpstr>
      <vt:lpstr>Simulink機能確認20WS Simulink function check20WS</vt:lpstr>
      <vt:lpstr>アジェンダ</vt:lpstr>
      <vt:lpstr>出欠確認</vt:lpstr>
      <vt:lpstr>今までの調査項目の確認</vt:lpstr>
      <vt:lpstr>調査項目</vt:lpstr>
      <vt:lpstr>サブシステムリファレンス</vt:lpstr>
      <vt:lpstr>サブシステムリファレンス</vt:lpstr>
      <vt:lpstr>自動配置</vt:lpstr>
      <vt:lpstr>自動配置</vt:lpstr>
      <vt:lpstr>SignalEditor</vt:lpstr>
      <vt:lpstr>SignalEditor</vt:lpstr>
      <vt:lpstr>From Spreadsheet</vt:lpstr>
      <vt:lpstr>State W,R</vt:lpstr>
      <vt:lpstr>State W,R</vt:lpstr>
      <vt:lpstr>SimulinkState</vt:lpstr>
      <vt:lpstr>SimulinkState</vt:lpstr>
      <vt:lpstr>Bus Element</vt:lpstr>
      <vt:lpstr>Bus Element</vt:lpstr>
      <vt:lpstr>Variant</vt:lpstr>
      <vt:lpstr>Variant</vt:lpstr>
      <vt:lpstr>C Caller</vt:lpstr>
      <vt:lpstr>C Caller</vt:lpstr>
      <vt:lpstr>今後の活動議論</vt:lpstr>
      <vt:lpstr>今後の活動議論</vt:lpstr>
      <vt:lpstr>PowerPoint プレゼンテーション</vt:lpstr>
      <vt:lpstr>機能調査希望項目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2020-07-29T08:53:38Z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