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27"/>
  </p:notesMasterIdLst>
  <p:sldIdLst>
    <p:sldId id="258" r:id="rId2"/>
    <p:sldId id="342" r:id="rId3"/>
    <p:sldId id="343" r:id="rId4"/>
    <p:sldId id="357" r:id="rId5"/>
    <p:sldId id="367" r:id="rId6"/>
    <p:sldId id="368" r:id="rId7"/>
    <p:sldId id="376" r:id="rId8"/>
    <p:sldId id="377" r:id="rId9"/>
    <p:sldId id="378" r:id="rId10"/>
    <p:sldId id="370" r:id="rId11"/>
    <p:sldId id="379" r:id="rId12"/>
    <p:sldId id="372" r:id="rId13"/>
    <p:sldId id="382" r:id="rId14"/>
    <p:sldId id="383" r:id="rId15"/>
    <p:sldId id="384" r:id="rId16"/>
    <p:sldId id="385" r:id="rId17"/>
    <p:sldId id="374" r:id="rId18"/>
    <p:sldId id="380" r:id="rId19"/>
    <p:sldId id="375" r:id="rId20"/>
    <p:sldId id="381" r:id="rId21"/>
    <p:sldId id="371" r:id="rId22"/>
    <p:sldId id="389" r:id="rId23"/>
    <p:sldId id="390" r:id="rId24"/>
    <p:sldId id="387" r:id="rId25"/>
    <p:sldId id="386" r:id="rId26"/>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varScale="1">
        <p:scale>
          <a:sx n="54" d="100"/>
          <a:sy n="54" d="100"/>
        </p:scale>
        <p:origin x="-378" y="-84"/>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2111375"/>
            <a:ext cx="7772400" cy="1470025"/>
          </a:xfrm>
        </p:spPr>
        <p:txBody>
          <a:bodyPr/>
          <a:lstStyle/>
          <a:p>
            <a:pPr fontAlgn="t"/>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Simulink</a:t>
            </a:r>
            <a:r>
              <a:rPr lang="ja-JP" altLang="en-US"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機能確認</a:t>
            </a:r>
            <a:r>
              <a:rPr lang="en-US" altLang="ja-JP" sz="4800" dirty="0" err="1"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20WS</a:t>
            </a:r>
            <a: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4800" dirty="0" smtClean="0">
                <a:solidFill>
                  <a:srgbClr val="0000FF"/>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dirty="0" smtClean="0">
                <a:solidFill>
                  <a:srgbClr val="00B050"/>
                </a:solidFill>
              </a:rPr>
              <a:t>Simulink </a:t>
            </a:r>
            <a:r>
              <a:rPr lang="en-US" altLang="ja-JP" sz="4000" dirty="0">
                <a:solidFill>
                  <a:srgbClr val="00B050"/>
                </a:solidFill>
              </a:rPr>
              <a:t>function </a:t>
            </a:r>
            <a:r>
              <a:rPr lang="en-US" altLang="ja-JP" sz="4000" dirty="0" err="1" smtClean="0">
                <a:solidFill>
                  <a:srgbClr val="00B050"/>
                </a:solidFill>
              </a:rPr>
              <a:t>check20WS</a:t>
            </a:r>
            <a:endParaRPr lang="ja-JP" altLang="en-US" sz="4000" dirty="0">
              <a:solidFill>
                <a:srgbClr val="00B05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75" name="Rectangle 5"/>
          <p:cNvSpPr>
            <a:spLocks noGrp="1" noChangeArrowheads="1"/>
          </p:cNvSpPr>
          <p:nvPr>
            <p:ph type="subTitle" idx="1"/>
          </p:nvPr>
        </p:nvSpPr>
        <p:spPr>
          <a:xfrm>
            <a:off x="1080000" y="4291200"/>
            <a:ext cx="6984000" cy="1728600"/>
          </a:xfrm>
        </p:spPr>
        <p:txBody>
          <a:bodyPr/>
          <a:lstStyle/>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日時</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2020</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年</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7</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月</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29</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日</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提案者</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：アイシン・エィ・ダブリュ株式会社　</a:t>
            </a:r>
            <a:endParaRPr lang="en-US" altLang="ja-JP" sz="2800" dirty="0" smtClean="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en-US" altLang="ja-JP"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久保　孝行</a:t>
            </a: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SignalEditor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Signal</a:t>
            </a:r>
            <a:r>
              <a:rPr lang="ja-JP" altLang="en-US" dirty="0"/>
              <a:t> </a:t>
            </a:r>
            <a:r>
              <a:rPr lang="en-US" altLang="ja-JP" dirty="0" smtClean="0"/>
              <a:t>Editor</a:t>
            </a:r>
            <a:r>
              <a:rPr lang="ja-JP" altLang="en-US" dirty="0" smtClean="0"/>
              <a:t>とは</a:t>
            </a:r>
            <a:r>
              <a:rPr lang="en-US" altLang="ja-JP" dirty="0" smtClean="0"/>
              <a:t>Signal</a:t>
            </a:r>
            <a:r>
              <a:rPr lang="ja-JP" altLang="en-US" dirty="0" smtClean="0"/>
              <a:t> </a:t>
            </a:r>
            <a:r>
              <a:rPr lang="en-US" altLang="ja-JP" dirty="0" smtClean="0"/>
              <a:t>builder</a:t>
            </a:r>
            <a:r>
              <a:rPr lang="ja-JP" altLang="en-US" dirty="0" smtClean="0"/>
              <a:t>の違い</a:t>
            </a:r>
            <a:endParaRPr kumimoji="1" lang="en-US" altLang="ja-JP" dirty="0" smtClean="0"/>
          </a:p>
          <a:p>
            <a:pPr marL="0" indent="0">
              <a:buNone/>
            </a:pPr>
            <a:endParaRPr kumimoji="1" lang="en-US" altLang="ja-JP" dirty="0"/>
          </a:p>
          <a:p>
            <a:pPr marL="0"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370427912"/>
              </p:ext>
            </p:extLst>
          </p:nvPr>
        </p:nvGraphicFramePr>
        <p:xfrm>
          <a:off x="838200" y="2590800"/>
          <a:ext cx="6501130" cy="1854200"/>
        </p:xfrm>
        <a:graphic>
          <a:graphicData uri="http://schemas.openxmlformats.org/drawingml/2006/table">
            <a:tbl>
              <a:tblPr firstRow="1" bandRow="1">
                <a:tableStyleId>{2D5ABB26-0587-4C30-8999-92F81FD0307C}</a:tableStyleId>
              </a:tblPr>
              <a:tblGrid>
                <a:gridCol w="2437130"/>
                <a:gridCol w="2032000"/>
                <a:gridCol w="2032000"/>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dirty="0" smtClean="0"/>
                        <a:t>Signal</a:t>
                      </a:r>
                      <a:r>
                        <a:rPr lang="ja-JP" altLang="en-US" dirty="0" smtClean="0"/>
                        <a:t> </a:t>
                      </a:r>
                      <a:r>
                        <a:rPr lang="en-US" altLang="ja-JP" dirty="0" smtClean="0"/>
                        <a:t>builder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Signal</a:t>
                      </a:r>
                      <a:r>
                        <a:rPr lang="ja-JP" altLang="en-US" dirty="0" smtClean="0"/>
                        <a:t> </a:t>
                      </a:r>
                      <a:r>
                        <a:rPr lang="en-US" altLang="ja-JP" dirty="0" smtClean="0"/>
                        <a:t>Editor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信号の型設定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画面上でのデータ編集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ＣＳＶ読み込み機能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バス信号の対応</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642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SignalEditor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Signal</a:t>
            </a:r>
            <a:r>
              <a:rPr lang="ja-JP" altLang="en-US" dirty="0"/>
              <a:t> </a:t>
            </a:r>
            <a:r>
              <a:rPr lang="en-US" altLang="ja-JP" dirty="0"/>
              <a:t>Editor</a:t>
            </a:r>
            <a:r>
              <a:rPr lang="ja-JP" altLang="en-US" dirty="0"/>
              <a:t>とは</a:t>
            </a:r>
            <a:r>
              <a:rPr lang="en-US" altLang="ja-JP" dirty="0"/>
              <a:t>Signal</a:t>
            </a:r>
            <a:r>
              <a:rPr lang="ja-JP" altLang="en-US" dirty="0"/>
              <a:t> </a:t>
            </a:r>
            <a:r>
              <a:rPr lang="en-US" altLang="ja-JP" dirty="0"/>
              <a:t>builder</a:t>
            </a:r>
            <a:r>
              <a:rPr lang="ja-JP" altLang="en-US" dirty="0"/>
              <a:t>の違い</a:t>
            </a:r>
            <a:endParaRPr kumimoji="1" lang="en-US" altLang="ja-JP" dirty="0"/>
          </a:p>
          <a:p>
            <a:pPr marL="0"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273917846"/>
              </p:ext>
            </p:extLst>
          </p:nvPr>
        </p:nvGraphicFramePr>
        <p:xfrm>
          <a:off x="838200" y="2590800"/>
          <a:ext cx="7748270" cy="1854200"/>
        </p:xfrm>
        <a:graphic>
          <a:graphicData uri="http://schemas.openxmlformats.org/drawingml/2006/table">
            <a:tbl>
              <a:tblPr firstRow="1" bandRow="1">
                <a:tableStyleId>{2D5ABB26-0587-4C30-8999-92F81FD0307C}</a:tableStyleId>
              </a:tblPr>
              <a:tblGrid>
                <a:gridCol w="2437130"/>
                <a:gridCol w="1630680"/>
                <a:gridCol w="1541780"/>
                <a:gridCol w="2138680"/>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dirty="0" smtClean="0"/>
                        <a:t>Signal</a:t>
                      </a:r>
                      <a:r>
                        <a:rPr lang="ja-JP" altLang="en-US" dirty="0" smtClean="0"/>
                        <a:t> </a:t>
                      </a:r>
                      <a:r>
                        <a:rPr lang="en-US" altLang="ja-JP" dirty="0" smtClean="0"/>
                        <a:t>builder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Signal</a:t>
                      </a:r>
                      <a:r>
                        <a:rPr lang="ja-JP" altLang="en-US" dirty="0" smtClean="0"/>
                        <a:t> </a:t>
                      </a:r>
                      <a:r>
                        <a:rPr lang="en-US" altLang="ja-JP" dirty="0" smtClean="0"/>
                        <a:t>Editor</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dirty="0" smtClean="0"/>
                        <a:t>From Spreadsheet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信号の型設定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全体で</a:t>
                      </a:r>
                      <a:r>
                        <a:rPr kumimoji="1" lang="en-US" altLang="ja-JP" dirty="0" smtClean="0"/>
                        <a:t>1</a:t>
                      </a:r>
                      <a:r>
                        <a:rPr kumimoji="1" lang="ja-JP" altLang="en-US" dirty="0" smtClean="0"/>
                        <a:t>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画面上でのデータ編集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endParaRPr kumimoji="1" lang="ja-JP"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ＣＳＶ読み込み機能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〇：エクセルファイル</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バス信号の対応</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帖佐不足</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正方形/長方形 4"/>
          <p:cNvSpPr/>
          <p:nvPr/>
        </p:nvSpPr>
        <p:spPr>
          <a:xfrm>
            <a:off x="762000" y="5133945"/>
            <a:ext cx="7924800" cy="707886"/>
          </a:xfrm>
          <a:prstGeom prst="rect">
            <a:avLst/>
          </a:prstGeom>
        </p:spPr>
        <p:txBody>
          <a:bodyPr wrap="square">
            <a:spAutoFit/>
          </a:bodyPr>
          <a:lstStyle/>
          <a:p>
            <a:pPr marL="0" lvl="1"/>
            <a:r>
              <a:rPr lang="ja-JP" altLang="en-US" sz="2000" dirty="0" smtClean="0"/>
              <a:t>最大の違い</a:t>
            </a:r>
            <a:endParaRPr lang="en-US" altLang="ja-JP" sz="2000" dirty="0" smtClean="0"/>
          </a:p>
          <a:p>
            <a:pPr marL="0" lvl="1"/>
            <a:r>
              <a:rPr lang="en-US" altLang="ja-JP" sz="2000" dirty="0" smtClean="0"/>
              <a:t>Signal</a:t>
            </a:r>
            <a:r>
              <a:rPr lang="ja-JP" altLang="en-US" sz="2000" dirty="0" smtClean="0"/>
              <a:t> </a:t>
            </a:r>
            <a:r>
              <a:rPr lang="en-US" altLang="ja-JP" sz="2000" dirty="0" smtClean="0"/>
              <a:t>Editor</a:t>
            </a:r>
            <a:r>
              <a:rPr lang="ja-JP" altLang="en-US" sz="2000" dirty="0" smtClean="0"/>
              <a:t>は、シナリオ用</a:t>
            </a:r>
            <a:r>
              <a:rPr lang="ja-JP" altLang="en-US" sz="2000" dirty="0"/>
              <a:t>の</a:t>
            </a:r>
            <a:r>
              <a:rPr lang="en-US" altLang="ja-JP" sz="2000" dirty="0"/>
              <a:t>mat</a:t>
            </a:r>
            <a:r>
              <a:rPr lang="ja-JP" altLang="en-US" sz="2000" dirty="0"/>
              <a:t>ファイルを用意しないと実行</a:t>
            </a:r>
            <a:r>
              <a:rPr lang="ja-JP" altLang="en-US" sz="2000" dirty="0" smtClean="0"/>
              <a:t>できない。</a:t>
            </a:r>
            <a:endParaRPr lang="ja-JP" altLang="en-US" sz="2000" dirty="0"/>
          </a:p>
        </p:txBody>
      </p:sp>
    </p:spTree>
    <p:extLst>
      <p:ext uri="{BB962C8B-B14F-4D97-AF65-F5344CB8AC3E}">
        <p14:creationId xmlns:p14="http://schemas.microsoft.com/office/powerpoint/2010/main" val="146599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From Spreadsheet</a:t>
            </a:r>
            <a:endParaRPr kumimoji="1" lang="ja-JP" altLang="en-US" dirty="0"/>
          </a:p>
        </p:txBody>
      </p:sp>
      <p:pic>
        <p:nvPicPr>
          <p:cNvPr id="4" name="コンテンツ プレースホルダー 3" descr="ブロック パラメーター: Signal Edito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19200"/>
            <a:ext cx="3782142" cy="5150993"/>
          </a:xfrm>
          <a:prstGeom prst="rect">
            <a:avLst/>
          </a:prstGeom>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49" y="1318719"/>
            <a:ext cx="3226166" cy="495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988905" y="849868"/>
            <a:ext cx="1492716" cy="369332"/>
          </a:xfrm>
          <a:prstGeom prst="rect">
            <a:avLst/>
          </a:prstGeom>
          <a:noFill/>
        </p:spPr>
        <p:txBody>
          <a:bodyPr wrap="none" rtlCol="0">
            <a:spAutoFit/>
          </a:bodyPr>
          <a:lstStyle/>
          <a:p>
            <a:r>
              <a:rPr lang="en-US" altLang="ja-JP" dirty="0" err="1"/>
              <a:t>SignalEditor</a:t>
            </a:r>
            <a:r>
              <a:rPr kumimoji="1" lang="ja-JP" altLang="en-US" dirty="0" smtClean="0"/>
              <a:t> </a:t>
            </a:r>
            <a:endParaRPr kumimoji="1" lang="ja-JP" altLang="en-US" dirty="0"/>
          </a:p>
        </p:txBody>
      </p:sp>
      <p:sp>
        <p:nvSpPr>
          <p:cNvPr id="8" name="正方形/長方形 7"/>
          <p:cNvSpPr/>
          <p:nvPr/>
        </p:nvSpPr>
        <p:spPr>
          <a:xfrm>
            <a:off x="5124449" y="729734"/>
            <a:ext cx="2095445" cy="369332"/>
          </a:xfrm>
          <a:prstGeom prst="rect">
            <a:avLst/>
          </a:prstGeom>
        </p:spPr>
        <p:txBody>
          <a:bodyPr wrap="none">
            <a:spAutoFit/>
          </a:bodyPr>
          <a:lstStyle/>
          <a:p>
            <a:r>
              <a:rPr lang="en-US" altLang="ja-JP" dirty="0"/>
              <a:t>From Spreadsheet</a:t>
            </a:r>
            <a:endParaRPr lang="ja-JP" altLang="en-US" dirty="0"/>
          </a:p>
        </p:txBody>
      </p:sp>
    </p:spTree>
    <p:extLst>
      <p:ext uri="{BB962C8B-B14F-4D97-AF65-F5344CB8AC3E}">
        <p14:creationId xmlns:p14="http://schemas.microsoft.com/office/powerpoint/2010/main" val="377030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State</a:t>
            </a:r>
            <a:r>
              <a:rPr kumimoji="1" lang="ja-JP" altLang="en-US" dirty="0" smtClean="0"/>
              <a:t> </a:t>
            </a:r>
            <a:r>
              <a:rPr kumimoji="1" lang="en-US" altLang="ja-JP" dirty="0" smtClean="0"/>
              <a:t>W,R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State Reader/Writer</a:t>
            </a:r>
            <a:r>
              <a:rPr kumimoji="1" lang="ja-JP" altLang="en-US" dirty="0"/>
              <a:t>は、　</a:t>
            </a:r>
            <a:r>
              <a:rPr kumimoji="1" lang="en-US" altLang="ja-JP" dirty="0"/>
              <a:t>Stateflow</a:t>
            </a:r>
            <a:r>
              <a:rPr kumimoji="1" lang="ja-JP" altLang="en-US" dirty="0"/>
              <a:t>の状態変数を読み書きする機能である</a:t>
            </a:r>
            <a:endParaRPr kumimoji="1" lang="en-US" altLang="ja-JP" dirty="0"/>
          </a:p>
          <a:p>
            <a:endParaRPr kumimoji="1" lang="en-US" altLang="ja-JP" dirty="0"/>
          </a:p>
          <a:p>
            <a:r>
              <a:rPr kumimoji="1" lang="en-US" altLang="ja-JP" dirty="0" smtClean="0"/>
              <a:t>State Reader/Writer</a:t>
            </a:r>
            <a:r>
              <a:rPr kumimoji="1" lang="ja-JP" altLang="en-US" dirty="0" err="1" smtClean="0"/>
              <a:t>、</a:t>
            </a:r>
            <a:r>
              <a:rPr lang="en-US" altLang="ja-JP" dirty="0"/>
              <a:t> Parameter </a:t>
            </a:r>
            <a:r>
              <a:rPr lang="en-US" altLang="ja-JP" dirty="0" smtClean="0"/>
              <a:t>Write</a:t>
            </a:r>
            <a:r>
              <a:rPr lang="ja-JP" altLang="en-US" dirty="0" smtClean="0"/>
              <a:t>は、</a:t>
            </a:r>
            <a:r>
              <a:rPr lang="en-US" altLang="ja-JP" kern="1200" dirty="0">
                <a:solidFill>
                  <a:schemeClr val="dk1"/>
                </a:solidFill>
              </a:rPr>
              <a:t> Initialize </a:t>
            </a:r>
            <a:r>
              <a:rPr lang="en-US" altLang="ja-JP" kern="1200" dirty="0" smtClean="0">
                <a:solidFill>
                  <a:schemeClr val="dk1"/>
                </a:solidFill>
              </a:rPr>
              <a:t>Function</a:t>
            </a:r>
            <a:r>
              <a:rPr lang="ja-JP" altLang="en-US" kern="1200" dirty="0" err="1" smtClean="0">
                <a:solidFill>
                  <a:schemeClr val="dk1"/>
                </a:solidFill>
              </a:rPr>
              <a:t>、</a:t>
            </a:r>
            <a:r>
              <a:rPr kumimoji="1" lang="en-US" altLang="ja-JP" dirty="0"/>
              <a:t> Reset </a:t>
            </a:r>
            <a:r>
              <a:rPr kumimoji="1" lang="en-US" altLang="ja-JP" dirty="0" smtClean="0"/>
              <a:t>Function</a:t>
            </a:r>
            <a:r>
              <a:rPr kumimoji="1" lang="ja-JP" altLang="en-US" dirty="0" err="1" smtClean="0"/>
              <a:t>、</a:t>
            </a:r>
            <a:r>
              <a:rPr kumimoji="1" lang="en-US" altLang="ja-JP" dirty="0"/>
              <a:t> Terminate </a:t>
            </a:r>
            <a:r>
              <a:rPr kumimoji="1" lang="en-US" altLang="ja-JP" dirty="0" smtClean="0"/>
              <a:t>Function</a:t>
            </a:r>
            <a:r>
              <a:rPr kumimoji="1" lang="ja-JP" altLang="en-US" dirty="0"/>
              <a:t>内で</a:t>
            </a:r>
            <a:r>
              <a:rPr kumimoji="1" lang="ja-JP" altLang="en-US" dirty="0" smtClean="0"/>
              <a:t>しか使えない。</a:t>
            </a:r>
            <a:endParaRPr kumimoji="1" lang="en-US" altLang="ja-JP" dirty="0" smtClean="0"/>
          </a:p>
          <a:p>
            <a:endParaRPr kumimoji="1" lang="en-US" altLang="ja-JP" dirty="0" smtClean="0"/>
          </a:p>
          <a:p>
            <a:endParaRPr kumimoji="1" lang="en-US" altLang="ja-JP" dirty="0"/>
          </a:p>
          <a:p>
            <a:endParaRPr kumimoji="1" lang="ja-JP" altLang="en-US" dirty="0"/>
          </a:p>
          <a:p>
            <a:endParaRPr kumimoji="1" lang="ja-JP" altLang="en-US" dirty="0"/>
          </a:p>
          <a:p>
            <a:endParaRPr kumimoji="1" lang="ja-JP" altLang="en-US" dirty="0"/>
          </a:p>
        </p:txBody>
      </p:sp>
    </p:spTree>
    <p:extLst>
      <p:ext uri="{BB962C8B-B14F-4D97-AF65-F5344CB8AC3E}">
        <p14:creationId xmlns:p14="http://schemas.microsoft.com/office/powerpoint/2010/main" val="380060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State</a:t>
            </a:r>
            <a:r>
              <a:rPr kumimoji="1" lang="ja-JP" altLang="en-US" dirty="0" smtClean="0"/>
              <a:t> </a:t>
            </a:r>
            <a:r>
              <a:rPr kumimoji="1" lang="en-US" altLang="ja-JP" dirty="0" smtClean="0"/>
              <a:t>W,R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State </a:t>
            </a:r>
            <a:r>
              <a:rPr kumimoji="1" lang="en-US" altLang="ja-JP" dirty="0"/>
              <a:t>Reader/Writer</a:t>
            </a:r>
            <a:r>
              <a:rPr kumimoji="1" lang="ja-JP" altLang="en-US" dirty="0"/>
              <a:t>は、　</a:t>
            </a:r>
            <a:r>
              <a:rPr kumimoji="1" lang="en-US" altLang="ja-JP" dirty="0"/>
              <a:t>Stateflow</a:t>
            </a:r>
            <a:r>
              <a:rPr kumimoji="1" lang="ja-JP" altLang="en-US" dirty="0"/>
              <a:t>の状態変数を読み書きする機能で</a:t>
            </a:r>
            <a:r>
              <a:rPr kumimoji="1" lang="ja-JP" altLang="en-US" dirty="0" smtClean="0"/>
              <a:t>ある</a:t>
            </a:r>
            <a:endParaRPr kumimoji="1" lang="en-US" altLang="ja-JP" dirty="0" smtClean="0"/>
          </a:p>
          <a:p>
            <a:pPr lvl="1"/>
            <a:r>
              <a:rPr lang="en-US" altLang="ja-JP" dirty="0" err="1" smtClean="0"/>
              <a:t>UnitDelay</a:t>
            </a:r>
            <a:r>
              <a:rPr lang="ja-JP" altLang="en-US" dirty="0" smtClean="0"/>
              <a:t>などの状態変数を持つブロックの値を直接読み書きすることができる。</a:t>
            </a:r>
            <a:r>
              <a:rPr lang="en-US" altLang="ja-JP" dirty="0" smtClean="0"/>
              <a:t>Stateflow</a:t>
            </a:r>
            <a:r>
              <a:rPr lang="ja-JP" altLang="en-US" dirty="0" smtClean="0"/>
              <a:t>とは無関係です。</a:t>
            </a:r>
            <a:endParaRPr kumimoji="1" lang="en-US" altLang="ja-JP" dirty="0"/>
          </a:p>
          <a:p>
            <a:r>
              <a:rPr kumimoji="1" lang="en-US" altLang="ja-JP" dirty="0" smtClean="0"/>
              <a:t>State Reader/Writer</a:t>
            </a:r>
            <a:r>
              <a:rPr kumimoji="1" lang="ja-JP" altLang="en-US" dirty="0" err="1" smtClean="0"/>
              <a:t>、</a:t>
            </a:r>
            <a:r>
              <a:rPr lang="en-US" altLang="ja-JP" dirty="0"/>
              <a:t> Parameter </a:t>
            </a:r>
            <a:r>
              <a:rPr lang="en-US" altLang="ja-JP" dirty="0" smtClean="0"/>
              <a:t>Write</a:t>
            </a:r>
            <a:r>
              <a:rPr lang="ja-JP" altLang="en-US" dirty="0" smtClean="0"/>
              <a:t>は、</a:t>
            </a:r>
            <a:r>
              <a:rPr lang="en-US" altLang="ja-JP" kern="1200" dirty="0">
                <a:solidFill>
                  <a:schemeClr val="dk1"/>
                </a:solidFill>
              </a:rPr>
              <a:t> Initialize </a:t>
            </a:r>
            <a:r>
              <a:rPr lang="en-US" altLang="ja-JP" kern="1200" dirty="0" smtClean="0">
                <a:solidFill>
                  <a:schemeClr val="dk1"/>
                </a:solidFill>
              </a:rPr>
              <a:t>Function</a:t>
            </a:r>
            <a:r>
              <a:rPr lang="ja-JP" altLang="en-US" kern="1200" dirty="0" err="1" smtClean="0">
                <a:solidFill>
                  <a:schemeClr val="dk1"/>
                </a:solidFill>
              </a:rPr>
              <a:t>、</a:t>
            </a:r>
            <a:r>
              <a:rPr kumimoji="1" lang="en-US" altLang="ja-JP" dirty="0"/>
              <a:t> Reset </a:t>
            </a:r>
            <a:r>
              <a:rPr kumimoji="1" lang="en-US" altLang="ja-JP" dirty="0" smtClean="0"/>
              <a:t>Function</a:t>
            </a:r>
            <a:r>
              <a:rPr kumimoji="1" lang="ja-JP" altLang="en-US" dirty="0" err="1" smtClean="0"/>
              <a:t>、</a:t>
            </a:r>
            <a:r>
              <a:rPr kumimoji="1" lang="en-US" altLang="ja-JP" dirty="0"/>
              <a:t> Terminate </a:t>
            </a:r>
            <a:r>
              <a:rPr kumimoji="1" lang="en-US" altLang="ja-JP" dirty="0" smtClean="0"/>
              <a:t>Function</a:t>
            </a:r>
            <a:r>
              <a:rPr kumimoji="1" lang="ja-JP" altLang="en-US" dirty="0"/>
              <a:t>内で</a:t>
            </a:r>
            <a:r>
              <a:rPr kumimoji="1" lang="ja-JP" altLang="en-US" dirty="0" smtClean="0"/>
              <a:t>しか使えない。</a:t>
            </a:r>
            <a:endParaRPr kumimoji="1" lang="en-US" altLang="ja-JP" dirty="0" smtClean="0"/>
          </a:p>
          <a:p>
            <a:pPr lvl="1"/>
            <a:r>
              <a:rPr lang="en-US" altLang="ja-JP" dirty="0"/>
              <a:t>State </a:t>
            </a:r>
            <a:r>
              <a:rPr lang="en-US" altLang="ja-JP" dirty="0" smtClean="0"/>
              <a:t>Reader/Writer</a:t>
            </a:r>
            <a:r>
              <a:rPr lang="ja-JP" altLang="en-US" dirty="0" smtClean="0"/>
              <a:t>は、通常の</a:t>
            </a:r>
            <a:r>
              <a:rPr lang="en-US" altLang="ja-JP" dirty="0" smtClean="0"/>
              <a:t>Simulink</a:t>
            </a:r>
            <a:r>
              <a:rPr lang="ja-JP" altLang="en-US" dirty="0" smtClean="0"/>
              <a:t>モデル内部で使用できる</a:t>
            </a:r>
            <a:endParaRPr lang="en-US" altLang="ja-JP" dirty="0" smtClean="0"/>
          </a:p>
          <a:p>
            <a:endParaRPr kumimoji="1" lang="en-US" altLang="ja-JP" dirty="0"/>
          </a:p>
          <a:p>
            <a:endParaRPr kumimoji="1" lang="en-US" altLang="ja-JP" dirty="0"/>
          </a:p>
          <a:p>
            <a:endParaRPr kumimoji="1" lang="ja-JP" altLang="en-US" dirty="0"/>
          </a:p>
          <a:p>
            <a:endParaRPr kumimoji="1" lang="ja-JP" altLang="en-US" dirty="0"/>
          </a:p>
          <a:p>
            <a:endParaRPr kumimoji="1" lang="ja-JP" altLang="en-US" dirty="0"/>
          </a:p>
        </p:txBody>
      </p:sp>
    </p:spTree>
    <p:extLst>
      <p:ext uri="{BB962C8B-B14F-4D97-AF65-F5344CB8AC3E}">
        <p14:creationId xmlns:p14="http://schemas.microsoft.com/office/powerpoint/2010/main" val="211164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SimulinkState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r>
              <a:rPr lang="en-US" altLang="ja-JP" dirty="0" err="1"/>
              <a:t>SimulinkState</a:t>
            </a:r>
            <a:r>
              <a:rPr lang="ja-JP" altLang="en-US" dirty="0"/>
              <a:t>のオプションを有効にすれば</a:t>
            </a:r>
            <a:r>
              <a:rPr lang="en-US" altLang="ja-JP" dirty="0"/>
              <a:t>Stateflow</a:t>
            </a:r>
            <a:r>
              <a:rPr lang="ja-JP" altLang="en-US" dirty="0"/>
              <a:t>の</a:t>
            </a:r>
            <a:r>
              <a:rPr lang="en-US" altLang="ja-JP" dirty="0"/>
              <a:t>State</a:t>
            </a:r>
            <a:r>
              <a:rPr lang="ja-JP" altLang="en-US" dirty="0"/>
              <a:t>内に</a:t>
            </a:r>
            <a:r>
              <a:rPr lang="en-US" altLang="ja-JP" dirty="0"/>
              <a:t>Simulink</a:t>
            </a:r>
            <a:r>
              <a:rPr lang="ja-JP" altLang="en-US" dirty="0"/>
              <a:t>のブロック（データフローダイアグラム）で作成ができる。</a:t>
            </a:r>
            <a:endParaRPr lang="en-US" altLang="ja-JP" dirty="0"/>
          </a:p>
          <a:p>
            <a:endParaRPr lang="en-US" altLang="ja-JP" dirty="0" smtClean="0"/>
          </a:p>
          <a:p>
            <a:r>
              <a:rPr lang="en-US" altLang="ja-JP" dirty="0"/>
              <a:t>Simulink </a:t>
            </a:r>
            <a:r>
              <a:rPr lang="en-US" altLang="ja-JP" dirty="0" smtClean="0"/>
              <a:t>State</a:t>
            </a:r>
            <a:r>
              <a:rPr lang="ja-JP" altLang="en-US" dirty="0"/>
              <a:t> は</a:t>
            </a:r>
            <a:r>
              <a:rPr lang="ja-JP" altLang="en-US" dirty="0" smtClean="0"/>
              <a:t>、</a:t>
            </a:r>
            <a:r>
              <a:rPr lang="en-US" altLang="ja-JP" dirty="0" smtClean="0"/>
              <a:t>entry</a:t>
            </a:r>
            <a:r>
              <a:rPr lang="ja-JP" altLang="en-US" dirty="0" smtClean="0"/>
              <a:t>と</a:t>
            </a:r>
            <a:r>
              <a:rPr lang="en-US" altLang="ja-JP" dirty="0" smtClean="0"/>
              <a:t>during</a:t>
            </a:r>
            <a:r>
              <a:rPr lang="ja-JP" altLang="en-US" dirty="0" smtClean="0"/>
              <a:t>で同一の動きをするので初期化処理、初回動作の違いに気を付けなければならない</a:t>
            </a:r>
            <a:endParaRPr lang="en-US" altLang="ja-JP" dirty="0" smtClean="0"/>
          </a:p>
          <a:p>
            <a:endParaRPr lang="en-US" altLang="ja-JP" dirty="0" smtClean="0"/>
          </a:p>
          <a:p>
            <a:r>
              <a:rPr kumimoji="1" lang="en-US" altLang="ja-JP" dirty="0"/>
              <a:t>Simulink State</a:t>
            </a:r>
            <a:r>
              <a:rPr kumimoji="1" lang="ja-JP" altLang="en-US" dirty="0"/>
              <a:t>内の状態変数は</a:t>
            </a:r>
            <a:r>
              <a:rPr kumimoji="1" lang="ja-JP" altLang="en-US" dirty="0" smtClean="0"/>
              <a:t>、</a:t>
            </a:r>
            <a:r>
              <a:rPr kumimoji="1" lang="en-US" altLang="ja-JP" dirty="0" smtClean="0"/>
              <a:t>action</a:t>
            </a:r>
            <a:r>
              <a:rPr kumimoji="1" lang="ja-JP" altLang="en-US" dirty="0" smtClean="0"/>
              <a:t> </a:t>
            </a:r>
            <a:r>
              <a:rPr kumimoji="1" lang="en-US" altLang="ja-JP" dirty="0" smtClean="0"/>
              <a:t>port</a:t>
            </a:r>
            <a:r>
              <a:rPr kumimoji="1" lang="ja-JP" altLang="en-US" dirty="0" smtClean="0"/>
              <a:t>の設定によって保持とリセットが使用可能である。</a:t>
            </a:r>
            <a:endParaRPr kumimoji="1" lang="en-US" altLang="ja-JP" dirty="0" smtClean="0"/>
          </a:p>
          <a:p>
            <a:endParaRPr kumimoji="1" lang="en-US" altLang="ja-JP" dirty="0"/>
          </a:p>
          <a:p>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219855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SimulinkState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r>
              <a:rPr lang="en-US" altLang="ja-JP" dirty="0" err="1" smtClean="0"/>
              <a:t>SimulinkState</a:t>
            </a:r>
            <a:r>
              <a:rPr lang="ja-JP" altLang="en-US" dirty="0" smtClean="0"/>
              <a:t>のオプションを有効にすれば</a:t>
            </a:r>
            <a:r>
              <a:rPr lang="en-US" altLang="ja-JP" dirty="0" smtClean="0"/>
              <a:t>Stateflow</a:t>
            </a:r>
            <a:r>
              <a:rPr lang="ja-JP" altLang="en-US" dirty="0" smtClean="0"/>
              <a:t>の</a:t>
            </a:r>
            <a:r>
              <a:rPr lang="en-US" altLang="ja-JP" dirty="0" smtClean="0"/>
              <a:t>State</a:t>
            </a:r>
            <a:r>
              <a:rPr lang="ja-JP" altLang="en-US" dirty="0" smtClean="0"/>
              <a:t>内に</a:t>
            </a:r>
            <a:r>
              <a:rPr lang="en-US" altLang="ja-JP" dirty="0" smtClean="0"/>
              <a:t>Simulink</a:t>
            </a:r>
            <a:r>
              <a:rPr lang="ja-JP" altLang="en-US" dirty="0" smtClean="0"/>
              <a:t>のブロック（データフローダイアグラム）で作成ができる。</a:t>
            </a:r>
            <a:endParaRPr lang="en-US" altLang="ja-JP" dirty="0" smtClean="0"/>
          </a:p>
          <a:p>
            <a:pPr marL="457200" lvl="1" indent="0">
              <a:buNone/>
            </a:pPr>
            <a:r>
              <a:rPr lang="en-US" altLang="ja-JP" dirty="0" smtClean="0"/>
              <a:t>×</a:t>
            </a:r>
            <a:r>
              <a:rPr lang="ja-JP" altLang="en-US" dirty="0" smtClean="0"/>
              <a:t>　</a:t>
            </a:r>
            <a:r>
              <a:rPr lang="ja-JP" altLang="en-US" dirty="0"/>
              <a:t>従来</a:t>
            </a:r>
            <a:r>
              <a:rPr lang="ja-JP" altLang="en-US" dirty="0" smtClean="0"/>
              <a:t>の</a:t>
            </a:r>
            <a:r>
              <a:rPr lang="en-US" altLang="ja-JP" dirty="0" smtClean="0"/>
              <a:t>State</a:t>
            </a:r>
            <a:r>
              <a:rPr lang="ja-JP" altLang="en-US" dirty="0" smtClean="0"/>
              <a:t>の代わりに</a:t>
            </a:r>
            <a:r>
              <a:rPr lang="en-US" altLang="ja-JP" dirty="0" smtClean="0"/>
              <a:t>Simulink</a:t>
            </a:r>
            <a:r>
              <a:rPr lang="ja-JP" altLang="en-US" dirty="0" smtClean="0"/>
              <a:t> </a:t>
            </a:r>
            <a:r>
              <a:rPr lang="en-US" altLang="ja-JP" dirty="0" smtClean="0"/>
              <a:t>State</a:t>
            </a:r>
            <a:r>
              <a:rPr lang="ja-JP" altLang="en-US" dirty="0" smtClean="0"/>
              <a:t>を使用すれば、その内部に</a:t>
            </a:r>
            <a:r>
              <a:rPr lang="en-US" altLang="ja-JP" dirty="0" smtClean="0"/>
              <a:t>Simulink</a:t>
            </a:r>
            <a:r>
              <a:rPr lang="ja-JP" altLang="en-US" dirty="0" smtClean="0"/>
              <a:t>ブロックを配置できる</a:t>
            </a:r>
            <a:endParaRPr lang="en-US" altLang="ja-JP" dirty="0" smtClean="0"/>
          </a:p>
          <a:p>
            <a:r>
              <a:rPr lang="en-US" altLang="ja-JP" dirty="0"/>
              <a:t>Simulink </a:t>
            </a:r>
            <a:r>
              <a:rPr lang="en-US" altLang="ja-JP" dirty="0" smtClean="0"/>
              <a:t>State</a:t>
            </a:r>
            <a:r>
              <a:rPr lang="ja-JP" altLang="en-US" dirty="0"/>
              <a:t> は</a:t>
            </a:r>
            <a:r>
              <a:rPr lang="ja-JP" altLang="en-US" dirty="0" smtClean="0"/>
              <a:t>、</a:t>
            </a:r>
            <a:r>
              <a:rPr lang="en-US" altLang="ja-JP" dirty="0" smtClean="0"/>
              <a:t>entry</a:t>
            </a:r>
            <a:r>
              <a:rPr lang="ja-JP" altLang="en-US" dirty="0" smtClean="0"/>
              <a:t>と</a:t>
            </a:r>
            <a:r>
              <a:rPr lang="en-US" altLang="ja-JP" dirty="0" smtClean="0"/>
              <a:t>during</a:t>
            </a:r>
            <a:r>
              <a:rPr lang="ja-JP" altLang="en-US" dirty="0" smtClean="0"/>
              <a:t>で同一の動きをするので初期化処理、初回動作の違いに気を付けなければならない</a:t>
            </a:r>
            <a:endParaRPr lang="en-US" altLang="ja-JP" dirty="0" smtClean="0"/>
          </a:p>
          <a:p>
            <a:pPr marL="0" indent="0">
              <a:buNone/>
            </a:pPr>
            <a:r>
              <a:rPr lang="ja-JP" altLang="en-US" dirty="0" smtClean="0"/>
              <a:t>　　〇　</a:t>
            </a:r>
            <a:r>
              <a:rPr lang="en-US" altLang="ja-JP" dirty="0" smtClean="0"/>
              <a:t>entry</a:t>
            </a:r>
            <a:r>
              <a:rPr lang="ja-JP" altLang="en-US" dirty="0" smtClean="0"/>
              <a:t>と</a:t>
            </a:r>
            <a:r>
              <a:rPr lang="en-US" altLang="ja-JP" dirty="0" smtClean="0"/>
              <a:t>during</a:t>
            </a:r>
            <a:r>
              <a:rPr lang="ja-JP" altLang="en-US" dirty="0" smtClean="0"/>
              <a:t>の区別はない</a:t>
            </a:r>
            <a:endParaRPr lang="en-US" altLang="ja-JP" dirty="0" smtClean="0"/>
          </a:p>
          <a:p>
            <a:r>
              <a:rPr kumimoji="1" lang="en-US" altLang="ja-JP" dirty="0"/>
              <a:t>Simulink State</a:t>
            </a:r>
            <a:r>
              <a:rPr kumimoji="1" lang="ja-JP" altLang="en-US" dirty="0"/>
              <a:t>内の状態変数は</a:t>
            </a:r>
            <a:r>
              <a:rPr kumimoji="1" lang="ja-JP" altLang="en-US" dirty="0" smtClean="0"/>
              <a:t>、</a:t>
            </a:r>
            <a:r>
              <a:rPr kumimoji="1" lang="en-US" altLang="ja-JP" dirty="0" smtClean="0"/>
              <a:t>action</a:t>
            </a:r>
            <a:r>
              <a:rPr kumimoji="1" lang="ja-JP" altLang="en-US" dirty="0" smtClean="0"/>
              <a:t> </a:t>
            </a:r>
            <a:r>
              <a:rPr kumimoji="1" lang="en-US" altLang="ja-JP" dirty="0" smtClean="0"/>
              <a:t>port</a:t>
            </a:r>
            <a:r>
              <a:rPr kumimoji="1" lang="ja-JP" altLang="en-US" dirty="0" smtClean="0"/>
              <a:t>の設定によって保持とリセットが使用可能である。</a:t>
            </a:r>
            <a:endParaRPr kumimoji="1" lang="en-US" altLang="ja-JP" dirty="0" smtClean="0"/>
          </a:p>
          <a:p>
            <a:pPr marL="0" indent="0">
              <a:buNone/>
            </a:pPr>
            <a:r>
              <a:rPr kumimoji="1" lang="ja-JP" altLang="en-US" dirty="0" smtClean="0"/>
              <a:t>　　</a:t>
            </a:r>
            <a:r>
              <a:rPr kumimoji="1" lang="en-US" altLang="ja-JP" dirty="0" smtClean="0"/>
              <a:t>×</a:t>
            </a:r>
            <a:r>
              <a:rPr kumimoji="1" lang="ja-JP" altLang="en-US" dirty="0" smtClean="0"/>
              <a:t>：　保持しか使用できない。</a:t>
            </a:r>
            <a:endParaRPr kumimoji="1" lang="en-US" altLang="ja-JP" dirty="0"/>
          </a:p>
          <a:p>
            <a:endParaRPr lang="en-US" altLang="ja-JP" dirty="0" smtClean="0"/>
          </a:p>
          <a:p>
            <a:endParaRPr kumimoji="1" lang="en-US" altLang="ja-JP" dirty="0"/>
          </a:p>
          <a:p>
            <a:endParaRPr kumimoji="1" lang="ja-JP" altLang="en-US" dirty="0"/>
          </a:p>
        </p:txBody>
      </p:sp>
    </p:spTree>
    <p:extLst>
      <p:ext uri="{BB962C8B-B14F-4D97-AF65-F5344CB8AC3E}">
        <p14:creationId xmlns:p14="http://schemas.microsoft.com/office/powerpoint/2010/main" val="327476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Bus Element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endParaRPr kumimoji="1" lang="en-US" altLang="ja-JP" dirty="0" smtClean="0"/>
          </a:p>
          <a:p>
            <a:r>
              <a:rPr kumimoji="1" lang="en-US" altLang="ja-JP" dirty="0" smtClean="0"/>
              <a:t>Out  </a:t>
            </a:r>
            <a:r>
              <a:rPr kumimoji="1" lang="en-US" altLang="ja-JP" dirty="0"/>
              <a:t>Bus Element</a:t>
            </a:r>
            <a:r>
              <a:rPr kumimoji="1" lang="ja-JP" altLang="en-US" dirty="0"/>
              <a:t>が生成できるのはバーチャルバス</a:t>
            </a:r>
            <a:r>
              <a:rPr kumimoji="1" lang="ja-JP" altLang="en-US" dirty="0" smtClean="0"/>
              <a:t>のみ</a:t>
            </a:r>
            <a:endParaRPr kumimoji="1" lang="en-US" altLang="ja-JP" dirty="0" smtClean="0"/>
          </a:p>
          <a:p>
            <a:r>
              <a:rPr kumimoji="1" lang="ja-JP" altLang="en-US" dirty="0" smtClean="0"/>
              <a:t>信号オブジェクトで定義されたバス信号を使用できる</a:t>
            </a:r>
            <a:endParaRPr kumimoji="1" lang="en-US" altLang="ja-JP" dirty="0" smtClean="0"/>
          </a:p>
          <a:p>
            <a:r>
              <a:rPr kumimoji="1" lang="en-US" altLang="ja-JP" dirty="0" smtClean="0"/>
              <a:t>Bus Element</a:t>
            </a:r>
            <a:r>
              <a:rPr kumimoji="1" lang="ja-JP" altLang="en-US" dirty="0" smtClean="0"/>
              <a:t>はバーチャルバスなので、モデルリファレンスをまたいで使用できない</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85969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Bus Element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Out  </a:t>
            </a:r>
            <a:r>
              <a:rPr kumimoji="1" lang="en-US" altLang="ja-JP" dirty="0"/>
              <a:t>Bus Element</a:t>
            </a:r>
            <a:r>
              <a:rPr kumimoji="1" lang="ja-JP" altLang="en-US" dirty="0"/>
              <a:t>が生成できるのはバーチャルバス</a:t>
            </a:r>
            <a:r>
              <a:rPr kumimoji="1" lang="ja-JP" altLang="en-US" dirty="0" smtClean="0"/>
              <a:t>のみ</a:t>
            </a:r>
            <a:endParaRPr kumimoji="1" lang="en-US" altLang="ja-JP" dirty="0" smtClean="0"/>
          </a:p>
          <a:p>
            <a:pPr marL="0" indent="0">
              <a:buNone/>
            </a:pPr>
            <a:r>
              <a:rPr kumimoji="1" lang="ja-JP" altLang="en-US" dirty="0"/>
              <a:t>〇</a:t>
            </a:r>
            <a:endParaRPr kumimoji="1" lang="en-US" altLang="ja-JP" dirty="0" smtClean="0"/>
          </a:p>
          <a:p>
            <a:r>
              <a:rPr kumimoji="1" lang="ja-JP" altLang="en-US" dirty="0" smtClean="0"/>
              <a:t>信号オブジェクトで定義されたバス信号を使用できる</a:t>
            </a:r>
            <a:endParaRPr kumimoji="1" lang="en-US" altLang="ja-JP" dirty="0" smtClean="0"/>
          </a:p>
          <a:p>
            <a:pPr marL="0" indent="0">
              <a:buNone/>
            </a:pPr>
            <a:r>
              <a:rPr kumimoji="1" lang="ja-JP" altLang="en-US" dirty="0"/>
              <a:t>〇</a:t>
            </a:r>
            <a:endParaRPr kumimoji="1" lang="en-US" altLang="ja-JP" dirty="0" smtClean="0"/>
          </a:p>
          <a:p>
            <a:r>
              <a:rPr kumimoji="1" lang="en-US" altLang="ja-JP" dirty="0" smtClean="0"/>
              <a:t>Bus Element</a:t>
            </a:r>
            <a:r>
              <a:rPr kumimoji="1" lang="ja-JP" altLang="en-US" dirty="0" smtClean="0"/>
              <a:t>はバーチャルバスなので、モデルリファレンスをまたいで使用できない</a:t>
            </a:r>
            <a:endParaRPr kumimoji="1" lang="en-US" altLang="ja-JP" dirty="0" smtClean="0"/>
          </a:p>
          <a:p>
            <a:pPr marL="0" indent="0">
              <a:buNone/>
            </a:pPr>
            <a:r>
              <a:rPr kumimoji="1" lang="en-US" altLang="ja-JP" dirty="0" smtClean="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080545687"/>
              </p:ext>
            </p:extLst>
          </p:nvPr>
        </p:nvGraphicFramePr>
        <p:xfrm>
          <a:off x="685800" y="4800600"/>
          <a:ext cx="8001000" cy="1528486"/>
        </p:xfrm>
        <a:graphic>
          <a:graphicData uri="http://schemas.openxmlformats.org/drawingml/2006/table">
            <a:tbl>
              <a:tblPr firstRow="1" bandRow="1">
                <a:tableStyleId>{5940675A-B579-460E-94D1-54222C63F5DA}</a:tableStyleId>
              </a:tblPr>
              <a:tblGrid>
                <a:gridCol w="2182091"/>
                <a:gridCol w="5818909"/>
              </a:tblGrid>
              <a:tr h="762000">
                <a:tc>
                  <a:txBody>
                    <a:bodyPr/>
                    <a:lstStyle/>
                    <a:p>
                      <a:pPr algn="ctr"/>
                      <a:r>
                        <a:rPr kumimoji="1" lang="ja-JP" altLang="en-US" sz="1600" dirty="0" smtClean="0"/>
                        <a:t>～</a:t>
                      </a:r>
                      <a:r>
                        <a:rPr kumimoji="1" lang="en-US" altLang="ja-JP" sz="1600" dirty="0" smtClean="0"/>
                        <a:t>R2015</a:t>
                      </a:r>
                      <a:r>
                        <a:rPr kumimoji="1" lang="ja-JP" altLang="en-US" sz="1600" dirty="0" smtClean="0"/>
                        <a:t>ｂ</a:t>
                      </a:r>
                      <a:endParaRPr kumimoji="1" lang="ja-JP" altLang="en-US" sz="1600" dirty="0"/>
                    </a:p>
                  </a:txBody>
                  <a:tcPr anchor="ctr"/>
                </a:tc>
                <a:tc>
                  <a:txBody>
                    <a:bodyPr/>
                    <a:lstStyle/>
                    <a:p>
                      <a:r>
                        <a:rPr kumimoji="1" lang="ja-JP" altLang="en-US" sz="1600" dirty="0" smtClean="0"/>
                        <a:t>バーチャルバスでは参照モデルをまたぐことが不可能</a:t>
                      </a:r>
                      <a:endParaRPr kumimoji="1" lang="en-US" altLang="ja-JP" sz="1600" dirty="0" smtClean="0"/>
                    </a:p>
                    <a:p>
                      <a:r>
                        <a:rPr kumimoji="1" lang="ja-JP" altLang="en-US" sz="1600" dirty="0" smtClean="0"/>
                        <a:t>非バーチャルバスを使用する必要あり</a:t>
                      </a:r>
                      <a:endParaRPr kumimoji="1" lang="ja-JP" altLang="en-US" sz="1600" dirty="0"/>
                    </a:p>
                  </a:txBody>
                  <a:tcPr anchor="ctr"/>
                </a:tc>
              </a:tr>
              <a:tr h="766486">
                <a:tc>
                  <a:txBody>
                    <a:bodyPr/>
                    <a:lstStyle/>
                    <a:p>
                      <a:pPr algn="ctr"/>
                      <a:r>
                        <a:rPr kumimoji="1" lang="en-US" altLang="ja-JP" sz="1600" dirty="0" smtClean="0"/>
                        <a:t>R2016a</a:t>
                      </a:r>
                      <a:r>
                        <a:rPr kumimoji="1" lang="ja-JP" altLang="en-US" sz="1600" dirty="0" smtClean="0"/>
                        <a:t>～</a:t>
                      </a:r>
                      <a:endParaRPr kumimoji="1" lang="ja-JP" altLang="en-US" sz="1600" dirty="0"/>
                    </a:p>
                  </a:txBody>
                  <a:tcPr anchor="ctr"/>
                </a:tc>
                <a:tc>
                  <a:txBody>
                    <a:bodyPr/>
                    <a:lstStyle/>
                    <a:p>
                      <a:r>
                        <a:rPr kumimoji="1" lang="ja-JP" altLang="en-US" sz="1600" dirty="0" smtClean="0"/>
                        <a:t>バーチャルバスで参照モデルをまたぐことが可能</a:t>
                      </a:r>
                      <a:endParaRPr kumimoji="1" lang="ja-JP" altLang="en-US" sz="1600" dirty="0"/>
                    </a:p>
                  </a:txBody>
                  <a:tcPr anchor="ctr"/>
                </a:tc>
              </a:tr>
            </a:tbl>
          </a:graphicData>
        </a:graphic>
      </p:graphicFrame>
      <p:sp>
        <p:nvSpPr>
          <p:cNvPr id="5" name="テキスト ボックス 4"/>
          <p:cNvSpPr txBox="1"/>
          <p:nvPr/>
        </p:nvSpPr>
        <p:spPr>
          <a:xfrm>
            <a:off x="838200" y="4396859"/>
            <a:ext cx="1107996" cy="369332"/>
          </a:xfrm>
          <a:prstGeom prst="rect">
            <a:avLst/>
          </a:prstGeom>
          <a:noFill/>
        </p:spPr>
        <p:txBody>
          <a:bodyPr wrap="none" rtlCol="0">
            <a:spAutoFit/>
          </a:bodyPr>
          <a:lstStyle/>
          <a:p>
            <a:r>
              <a:rPr kumimoji="1" lang="ja-JP" altLang="en-US" dirty="0" smtClean="0"/>
              <a:t>事前知識</a:t>
            </a:r>
            <a:endParaRPr kumimoji="1" lang="ja-JP" altLang="en-US" dirty="0"/>
          </a:p>
        </p:txBody>
      </p:sp>
    </p:spTree>
    <p:extLst>
      <p:ext uri="{BB962C8B-B14F-4D97-AF65-F5344CB8AC3E}">
        <p14:creationId xmlns:p14="http://schemas.microsoft.com/office/powerpoint/2010/main" val="126821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〇か</a:t>
            </a:r>
            <a:r>
              <a:rPr kumimoji="1" lang="en-US" altLang="ja-JP" dirty="0"/>
              <a:t>×</a:t>
            </a:r>
            <a:r>
              <a:rPr kumimoji="1" lang="ja-JP" altLang="en-US" dirty="0"/>
              <a:t>か？</a:t>
            </a:r>
            <a:endParaRPr kumimoji="1" lang="en-US" altLang="ja-JP" dirty="0"/>
          </a:p>
          <a:p>
            <a:pPr marL="0" indent="0">
              <a:buNone/>
            </a:pPr>
            <a:endParaRPr kumimoji="1" lang="en-US" altLang="ja-JP" dirty="0" smtClean="0"/>
          </a:p>
          <a:p>
            <a:pPr marL="0" indent="0">
              <a:buNone/>
            </a:pPr>
            <a:r>
              <a:rPr kumimoji="1" lang="ja-JP" altLang="en-US" dirty="0" smtClean="0"/>
              <a:t>従来バリアントはサブシステム単位での切り替えしかできなかったが、</a:t>
            </a:r>
            <a:r>
              <a:rPr kumimoji="1" lang="en-US" altLang="ja-JP" dirty="0" smtClean="0"/>
              <a:t>Variant </a:t>
            </a:r>
            <a:r>
              <a:rPr kumimoji="1" lang="en-US" altLang="ja-JP" dirty="0"/>
              <a:t>Source </a:t>
            </a:r>
            <a:r>
              <a:rPr kumimoji="1" lang="en-US" altLang="ja-JP" dirty="0" smtClean="0"/>
              <a:t>,Sink</a:t>
            </a:r>
            <a:r>
              <a:rPr kumimoji="1" lang="ja-JP" altLang="en-US" dirty="0" smtClean="0"/>
              <a:t>を使用することでサブシステム内の一部機能単位でバリアントを使えるようになった。</a:t>
            </a:r>
            <a:endParaRPr kumimoji="1" lang="en-US" altLang="ja-JP" dirty="0" smtClean="0"/>
          </a:p>
          <a:p>
            <a:pPr marL="0" indent="0">
              <a:buNone/>
            </a:pPr>
            <a:endParaRPr kumimoji="1" lang="en-US" altLang="ja-JP" dirty="0"/>
          </a:p>
          <a:p>
            <a:pPr marL="0" indent="0">
              <a:buNone/>
            </a:pPr>
            <a:r>
              <a:rPr kumimoji="1" lang="ja-JP" altLang="en-US" dirty="0" smtClean="0"/>
              <a:t>バリアント設定が</a:t>
            </a:r>
            <a:r>
              <a:rPr kumimoji="1" lang="en-US" altLang="ja-JP" dirty="0" smtClean="0"/>
              <a:t>define</a:t>
            </a:r>
            <a:r>
              <a:rPr kumimoji="1" lang="ja-JP" altLang="en-US" dirty="0" smtClean="0"/>
              <a:t>定数としてコード生成できるので、シミュレーションとソースコードの結果も一致する。</a:t>
            </a:r>
            <a:endParaRPr kumimoji="1" lang="en-US" altLang="ja-JP" dirty="0" smtClean="0"/>
          </a:p>
          <a:p>
            <a:pPr marL="0" indent="0">
              <a:buNone/>
            </a:pP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56476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sp>
        <p:nvSpPr>
          <p:cNvPr id="3" name="テキスト ボックス 2"/>
          <p:cNvSpPr txBox="1"/>
          <p:nvPr/>
        </p:nvSpPr>
        <p:spPr>
          <a:xfrm>
            <a:off x="1066800" y="1219200"/>
            <a:ext cx="6858000" cy="4154984"/>
          </a:xfrm>
          <a:prstGeom prst="rect">
            <a:avLst/>
          </a:prstGeom>
          <a:noFill/>
        </p:spPr>
        <p:txBody>
          <a:bodyPr wrap="square" rtlCol="0">
            <a:spAutoFit/>
          </a:bodyPr>
          <a:lstStyle/>
          <a:p>
            <a:pPr marL="342900" indent="-342900">
              <a:buFont typeface="+mj-lt"/>
              <a:buAutoNum type="arabicPeriod"/>
            </a:pPr>
            <a:r>
              <a:rPr lang="ja-JP" altLang="en-US" sz="2400" dirty="0" smtClean="0"/>
              <a:t>出欠確認</a:t>
            </a:r>
            <a:endParaRPr lang="en-US" altLang="ja-JP" sz="2400" dirty="0" smtClean="0"/>
          </a:p>
          <a:p>
            <a:pPr marL="342900" indent="-342900">
              <a:buFont typeface="+mj-lt"/>
              <a:buAutoNum type="arabicPeriod"/>
            </a:pPr>
            <a:r>
              <a:rPr lang="ja-JP" altLang="en-US" sz="2400" dirty="0"/>
              <a:t>今まで</a:t>
            </a:r>
            <a:r>
              <a:rPr lang="ja-JP" altLang="en-US" sz="2400" dirty="0" smtClean="0"/>
              <a:t>の調査項目の確認</a:t>
            </a:r>
            <a:endParaRPr lang="en-US" altLang="ja-JP" sz="2400" dirty="0" smtClean="0"/>
          </a:p>
          <a:p>
            <a:pPr marL="342900" indent="-342900">
              <a:buFont typeface="+mj-lt"/>
              <a:buAutoNum type="arabicPeriod"/>
            </a:pPr>
            <a:r>
              <a:rPr lang="ja-JP" altLang="en-US" sz="2400" dirty="0" smtClean="0"/>
              <a:t>今後の活動議論</a:t>
            </a:r>
            <a:endParaRPr lang="en-US" altLang="ja-JP" sz="2400" dirty="0" smtClean="0"/>
          </a:p>
          <a:p>
            <a:pPr marL="800100" lvl="1" indent="-342900">
              <a:buFont typeface="Arial" panose="020B0604020202020204" pitchFamily="34" charset="0"/>
              <a:buChar char="•"/>
            </a:pPr>
            <a:r>
              <a:rPr lang="ja-JP" altLang="en-US" sz="2400" dirty="0" smtClean="0"/>
              <a:t>調査を終了してガイドラインへの展開抽出</a:t>
            </a:r>
            <a:endParaRPr lang="en-US" altLang="ja-JP" sz="2400" dirty="0" smtClean="0"/>
          </a:p>
          <a:p>
            <a:pPr marL="800100" lvl="1" indent="-342900">
              <a:buFont typeface="Arial" panose="020B0604020202020204" pitchFamily="34" charset="0"/>
              <a:buChar char="•"/>
            </a:pPr>
            <a:r>
              <a:rPr lang="ja-JP" altLang="en-US" sz="2400" dirty="0" smtClean="0"/>
              <a:t>さらなる調査を項目の追加</a:t>
            </a:r>
            <a:endParaRPr lang="en-US" altLang="ja-JP" sz="2400" dirty="0" smtClean="0"/>
          </a:p>
          <a:p>
            <a:pPr lvl="1"/>
            <a:r>
              <a:rPr lang="ja-JP" altLang="en-US" sz="2400" dirty="0"/>
              <a:t>どちら</a:t>
            </a:r>
            <a:r>
              <a:rPr lang="ja-JP" altLang="en-US" sz="2400" dirty="0" smtClean="0"/>
              <a:t>を</a:t>
            </a:r>
            <a:r>
              <a:rPr lang="ja-JP" altLang="en-US" sz="2400" dirty="0"/>
              <a:t>選択</a:t>
            </a:r>
            <a:r>
              <a:rPr lang="ja-JP" altLang="en-US" sz="2400" dirty="0" smtClean="0"/>
              <a:t>する</a:t>
            </a:r>
            <a:r>
              <a:rPr lang="ja-JP" altLang="en-US" sz="2400" dirty="0"/>
              <a:t>か</a:t>
            </a:r>
            <a:r>
              <a:rPr lang="ja-JP" altLang="en-US" sz="2400" dirty="0" smtClean="0"/>
              <a:t>？</a:t>
            </a:r>
            <a:endParaRPr lang="en-US" altLang="ja-JP" sz="2400" dirty="0" smtClean="0"/>
          </a:p>
          <a:p>
            <a:pPr lvl="1"/>
            <a:endParaRPr lang="en-US" altLang="ja-JP" sz="2400" dirty="0" smtClean="0"/>
          </a:p>
          <a:p>
            <a:r>
              <a:rPr lang="en-US" altLang="ja-JP" sz="2400" dirty="0" smtClean="0"/>
              <a:t>4.</a:t>
            </a:r>
            <a:r>
              <a:rPr lang="ja-JP" altLang="en-US" sz="2400" dirty="0" smtClean="0"/>
              <a:t>決定後の宿題、最終まとめ議論</a:t>
            </a:r>
            <a:endParaRPr lang="en-US" altLang="ja-JP" sz="2400" dirty="0" smtClean="0"/>
          </a:p>
          <a:p>
            <a:r>
              <a:rPr lang="ja-JP" altLang="en-US" sz="2400" dirty="0" smtClean="0"/>
              <a:t>５</a:t>
            </a:r>
            <a:r>
              <a:rPr lang="en-US" altLang="ja-JP" sz="2400" dirty="0" smtClean="0"/>
              <a:t>.</a:t>
            </a:r>
            <a:r>
              <a:rPr lang="ja-JP" altLang="en-US" sz="2400" dirty="0" smtClean="0"/>
              <a:t>次年度活動について</a:t>
            </a:r>
            <a:endParaRPr lang="en-US" altLang="ja-JP" sz="2400" dirty="0" smtClean="0"/>
          </a:p>
          <a:p>
            <a:pPr marL="800100" lvl="1" indent="-342900">
              <a:buFont typeface="Arial" panose="020B0604020202020204" pitchFamily="34" charset="0"/>
              <a:buChar char="•"/>
            </a:pPr>
            <a:r>
              <a:rPr lang="ja-JP" altLang="en-US" sz="2400" dirty="0" smtClean="0"/>
              <a:t>ガイドライン</a:t>
            </a:r>
            <a:r>
              <a:rPr lang="en-US" altLang="ja-JP" sz="2400" dirty="0" smtClean="0"/>
              <a:t>WG</a:t>
            </a:r>
            <a:r>
              <a:rPr lang="ja-JP" altLang="en-US" sz="2400" dirty="0" smtClean="0"/>
              <a:t>へ提案し終了</a:t>
            </a:r>
            <a:endParaRPr lang="en-US" altLang="ja-JP" sz="2400" dirty="0" smtClean="0"/>
          </a:p>
          <a:p>
            <a:pPr marL="800100" lvl="1" indent="-342900">
              <a:buFont typeface="Arial" panose="020B0604020202020204" pitchFamily="34" charset="0"/>
              <a:buChar char="•"/>
            </a:pPr>
            <a:r>
              <a:rPr lang="ja-JP" altLang="en-US" sz="2400" dirty="0"/>
              <a:t>さら</a:t>
            </a:r>
            <a:r>
              <a:rPr lang="ja-JP" altLang="en-US" sz="2400" dirty="0" smtClean="0"/>
              <a:t>なる調査を継続</a:t>
            </a:r>
            <a:endParaRPr lang="en-US" altLang="ja-JP" sz="2400" dirty="0" smtClean="0"/>
          </a:p>
        </p:txBody>
      </p:sp>
      <p:sp>
        <p:nvSpPr>
          <p:cNvPr id="4" name="右矢印 3"/>
          <p:cNvSpPr/>
          <p:nvPr/>
        </p:nvSpPr>
        <p:spPr bwMode="auto">
          <a:xfrm>
            <a:off x="4076700" y="5671066"/>
            <a:ext cx="838200" cy="609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5" name="テキスト ボックス 4"/>
          <p:cNvSpPr txBox="1"/>
          <p:nvPr/>
        </p:nvSpPr>
        <p:spPr>
          <a:xfrm>
            <a:off x="5048250" y="5791200"/>
            <a:ext cx="3982180" cy="369332"/>
          </a:xfrm>
          <a:prstGeom prst="rect">
            <a:avLst/>
          </a:prstGeom>
          <a:noFill/>
        </p:spPr>
        <p:txBody>
          <a:bodyPr wrap="none" rtlCol="0">
            <a:spAutoFit/>
          </a:bodyPr>
          <a:lstStyle/>
          <a:p>
            <a:r>
              <a:rPr kumimoji="1" lang="en-US" altLang="ja-JP" dirty="0" smtClean="0"/>
              <a:t>WEB</a:t>
            </a:r>
            <a:r>
              <a:rPr kumimoji="1" lang="ja-JP" altLang="en-US" dirty="0" smtClean="0"/>
              <a:t>会議、終わらなければ次回を設定</a:t>
            </a:r>
            <a:endParaRPr kumimoji="1" lang="ja-JP" altLang="en-US" dirty="0"/>
          </a:p>
        </p:txBody>
      </p:sp>
    </p:spTree>
    <p:extLst>
      <p:ext uri="{BB962C8B-B14F-4D97-AF65-F5344CB8AC3E}">
        <p14:creationId xmlns:p14="http://schemas.microsoft.com/office/powerpoint/2010/main" val="3199350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Variant</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r>
              <a:rPr kumimoji="1" lang="ja-JP" altLang="en-US" dirty="0" smtClean="0"/>
              <a:t>従来バリアントはサブシステム単位での切り替えしかできなかったが、</a:t>
            </a:r>
            <a:r>
              <a:rPr kumimoji="1" lang="en-US" altLang="ja-JP" dirty="0" smtClean="0"/>
              <a:t>Variant </a:t>
            </a:r>
            <a:r>
              <a:rPr kumimoji="1" lang="en-US" altLang="ja-JP" dirty="0"/>
              <a:t>Source </a:t>
            </a:r>
            <a:r>
              <a:rPr kumimoji="1" lang="en-US" altLang="ja-JP" dirty="0" smtClean="0"/>
              <a:t>,Sink</a:t>
            </a:r>
            <a:r>
              <a:rPr kumimoji="1" lang="ja-JP" altLang="en-US" dirty="0" smtClean="0"/>
              <a:t>を使用することでサブシステム内の一部機能単位でバリアントを使えるようになった。</a:t>
            </a:r>
            <a:endParaRPr kumimoji="1" lang="en-US" altLang="ja-JP" dirty="0" smtClean="0"/>
          </a:p>
          <a:p>
            <a:pPr marL="0" indent="0">
              <a:buNone/>
            </a:pPr>
            <a:r>
              <a:rPr kumimoji="1" lang="ja-JP" altLang="en-US" dirty="0" smtClean="0"/>
              <a:t>〇</a:t>
            </a:r>
            <a:endParaRPr kumimoji="1" lang="en-US" altLang="ja-JP" dirty="0" smtClean="0"/>
          </a:p>
          <a:p>
            <a:pPr marL="0" indent="0">
              <a:buNone/>
            </a:pPr>
            <a:endParaRPr kumimoji="1" lang="en-US" altLang="ja-JP" dirty="0"/>
          </a:p>
          <a:p>
            <a:pPr marL="0" indent="0">
              <a:buNone/>
            </a:pPr>
            <a:r>
              <a:rPr kumimoji="1" lang="ja-JP" altLang="en-US" dirty="0" smtClean="0"/>
              <a:t>バリアント設定が</a:t>
            </a:r>
            <a:r>
              <a:rPr kumimoji="1" lang="en-US" altLang="ja-JP" dirty="0" smtClean="0"/>
              <a:t>define</a:t>
            </a:r>
            <a:r>
              <a:rPr kumimoji="1" lang="ja-JP" altLang="en-US" dirty="0" smtClean="0"/>
              <a:t>定数としてコード生成できるので、シミュレーションとソースコードの結果も一致する。</a:t>
            </a:r>
            <a:endParaRPr kumimoji="1" lang="en-US" altLang="ja-JP" dirty="0" smtClean="0"/>
          </a:p>
          <a:p>
            <a:pPr marL="0" indent="0">
              <a:buNone/>
            </a:pPr>
            <a:r>
              <a:rPr kumimoji="1" lang="en-US" altLang="ja-JP" dirty="0" smtClean="0"/>
              <a:t>×</a:t>
            </a:r>
            <a:r>
              <a:rPr kumimoji="1" lang="ja-JP" altLang="en-US" dirty="0" smtClean="0"/>
              <a:t>　ソースコードは自分で用意する</a:t>
            </a: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349774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en-US" altLang="ja-JP" dirty="0" smtClean="0"/>
              <a:t>Caller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機能</a:t>
            </a:r>
            <a:endParaRPr kumimoji="1" lang="en-US" altLang="ja-JP" dirty="0" smtClean="0"/>
          </a:p>
          <a:p>
            <a:pPr lvl="1"/>
            <a:r>
              <a:rPr kumimoji="1" lang="en-US" altLang="ja-JP" sz="2400" dirty="0" smtClean="0"/>
              <a:t>C</a:t>
            </a:r>
            <a:r>
              <a:rPr kumimoji="1" lang="ja-JP" altLang="en-US" sz="2400" dirty="0"/>
              <a:t>コードをモデル上からコールできる</a:t>
            </a:r>
            <a:endParaRPr kumimoji="1" lang="en-US" altLang="ja-JP" sz="2400" dirty="0"/>
          </a:p>
          <a:p>
            <a:pPr marL="0" indent="0">
              <a:buNone/>
            </a:pPr>
            <a:endParaRPr kumimoji="1" lang="en-US" altLang="ja-JP" dirty="0" smtClean="0"/>
          </a:p>
          <a:p>
            <a:pPr marL="0" indent="0">
              <a:buNone/>
            </a:pPr>
            <a:r>
              <a:rPr kumimoji="1" lang="ja-JP" altLang="en-US" dirty="0"/>
              <a:t>　〇か</a:t>
            </a:r>
            <a:r>
              <a:rPr kumimoji="1" lang="en-US" altLang="ja-JP" dirty="0"/>
              <a:t>×</a:t>
            </a:r>
            <a:r>
              <a:rPr kumimoji="1" lang="ja-JP" altLang="en-US" dirty="0"/>
              <a:t>か？</a:t>
            </a:r>
            <a:endParaRPr kumimoji="1" lang="en-US" altLang="ja-JP" dirty="0"/>
          </a:p>
          <a:p>
            <a:pPr marL="0" indent="0">
              <a:buNone/>
            </a:pPr>
            <a:r>
              <a:rPr lang="en-US" altLang="ja-JP" dirty="0" smtClean="0"/>
              <a:t>C Caller</a:t>
            </a:r>
            <a:r>
              <a:rPr lang="ja-JP" altLang="en-US" dirty="0" smtClean="0"/>
              <a:t>は本体のＣソースをパス内に置かなければならない</a:t>
            </a:r>
            <a:endParaRPr lang="en-US" altLang="ja-JP" dirty="0" smtClean="0"/>
          </a:p>
          <a:p>
            <a:pPr marL="0" indent="0">
              <a:buNone/>
            </a:pPr>
            <a:endParaRPr lang="en-US" altLang="ja-JP" dirty="0" smtClean="0"/>
          </a:p>
          <a:p>
            <a:pPr marL="0" indent="0">
              <a:buNone/>
            </a:pPr>
            <a:r>
              <a:rPr lang="en-US" altLang="ja-JP" dirty="0"/>
              <a:t>C </a:t>
            </a:r>
            <a:r>
              <a:rPr lang="en-US" altLang="ja-JP" dirty="0" smtClean="0"/>
              <a:t>Caller</a:t>
            </a:r>
            <a:r>
              <a:rPr lang="ja-JP" altLang="en-US" dirty="0" smtClean="0"/>
              <a:t>は、単独のＣソースで実行可能になっていなければならない。（インクルード禁止）</a:t>
            </a:r>
            <a:endParaRPr lang="en-US" altLang="ja-JP" dirty="0" smtClean="0"/>
          </a:p>
          <a:p>
            <a:pPr marL="0" indent="0">
              <a:buNone/>
            </a:pPr>
            <a:endParaRPr lang="en-US" altLang="ja-JP" dirty="0" smtClean="0"/>
          </a:p>
          <a:p>
            <a:pPr marL="0" indent="0">
              <a:buNone/>
            </a:pPr>
            <a:r>
              <a:rPr lang="en-US" altLang="ja-JP" dirty="0" smtClean="0"/>
              <a:t>C Caller</a:t>
            </a:r>
            <a:r>
              <a:rPr lang="ja-JP" altLang="en-US" dirty="0" smtClean="0"/>
              <a:t>に記述したＣソースは、</a:t>
            </a:r>
            <a:r>
              <a:rPr kumimoji="1" lang="ja-JP" altLang="en-US" dirty="0" smtClean="0"/>
              <a:t>シミュレーション中にソースのデバッグができる</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38524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Sequence Viewer</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000" dirty="0" smtClean="0"/>
              <a:t>機能</a:t>
            </a:r>
            <a:endParaRPr lang="en-US" altLang="ja-JP" sz="2000" dirty="0" smtClean="0"/>
          </a:p>
          <a:p>
            <a:r>
              <a:rPr kumimoji="1" lang="en-US" altLang="ja-JP" sz="2000" dirty="0" smtClean="0"/>
              <a:t>Sequence </a:t>
            </a:r>
            <a:r>
              <a:rPr kumimoji="1" lang="en-US" altLang="ja-JP" sz="2000" dirty="0" smtClean="0"/>
              <a:t>Viewer</a:t>
            </a:r>
            <a:r>
              <a:rPr kumimoji="1" lang="ja-JP" altLang="en-US" sz="2000" dirty="0" smtClean="0"/>
              <a:t>を使用することで</a:t>
            </a:r>
            <a:r>
              <a:rPr kumimoji="1" lang="en-US" altLang="ja-JP" sz="2000" dirty="0" smtClean="0"/>
              <a:t>Chart</a:t>
            </a:r>
            <a:r>
              <a:rPr kumimoji="1" lang="ja-JP" altLang="en-US" sz="2000" dirty="0" smtClean="0"/>
              <a:t>内のどのタイミングで処理を実行</a:t>
            </a:r>
            <a:r>
              <a:rPr lang="ja-JP" altLang="en-US" sz="2000" dirty="0" smtClean="0"/>
              <a:t>している</a:t>
            </a:r>
            <a:r>
              <a:rPr lang="ja-JP" altLang="en-US" sz="2000" dirty="0"/>
              <a:t>か</a:t>
            </a:r>
            <a:r>
              <a:rPr kumimoji="1" lang="ja-JP" altLang="en-US" sz="2000" dirty="0" smtClean="0"/>
              <a:t>把握</a:t>
            </a:r>
            <a:r>
              <a:rPr kumimoji="1" lang="ja-JP" altLang="en-US" sz="2000" dirty="0" smtClean="0"/>
              <a:t>できる</a:t>
            </a:r>
            <a:endParaRPr kumimoji="1" lang="en-US" altLang="ja-JP" sz="2000" dirty="0" smtClean="0"/>
          </a:p>
          <a:p>
            <a:endParaRPr kumimoji="1" lang="en-US" altLang="ja-JP" sz="2000" dirty="0"/>
          </a:p>
          <a:p>
            <a:endParaRPr kumimoji="1" lang="en-US" altLang="ja-JP" sz="2000" dirty="0" smtClean="0"/>
          </a:p>
          <a:p>
            <a:endParaRPr kumimoji="1" lang="en-US" altLang="ja-JP" sz="2000" dirty="0"/>
          </a:p>
          <a:p>
            <a:endParaRPr kumimoji="1" lang="en-US" altLang="ja-JP" sz="2000" dirty="0" smtClean="0"/>
          </a:p>
          <a:p>
            <a:endParaRPr kumimoji="1" lang="en-US" altLang="ja-JP" sz="2000" dirty="0"/>
          </a:p>
          <a:p>
            <a:endParaRPr kumimoji="1" lang="en-US" altLang="ja-JP" sz="2000" dirty="0" smtClean="0"/>
          </a:p>
          <a:p>
            <a:endParaRPr kumimoji="1" lang="en-US" altLang="ja-JP" sz="2000" dirty="0"/>
          </a:p>
          <a:p>
            <a:pPr marL="0" indent="0">
              <a:buNone/>
            </a:pPr>
            <a:endParaRPr kumimoji="1" lang="en-US" altLang="ja-JP" sz="2000" dirty="0" smtClean="0"/>
          </a:p>
          <a:p>
            <a:pPr marL="0" indent="0">
              <a:buNone/>
            </a:pPr>
            <a:r>
              <a:rPr kumimoji="1" lang="ja-JP" altLang="en-US" sz="2000" dirty="0"/>
              <a:t>　〇か</a:t>
            </a:r>
            <a:r>
              <a:rPr kumimoji="1" lang="en-US" altLang="ja-JP" sz="2000" dirty="0"/>
              <a:t>×</a:t>
            </a:r>
            <a:r>
              <a:rPr kumimoji="1" lang="ja-JP" altLang="en-US" sz="2000" dirty="0"/>
              <a:t>か</a:t>
            </a:r>
            <a:r>
              <a:rPr kumimoji="1" lang="ja-JP" altLang="en-US" sz="2000" dirty="0" smtClean="0"/>
              <a:t>？</a:t>
            </a:r>
            <a:endParaRPr kumimoji="1" lang="en-US" altLang="ja-JP" sz="2000" dirty="0"/>
          </a:p>
          <a:p>
            <a:r>
              <a:rPr kumimoji="1" lang="ja-JP" altLang="en-US" sz="2000" dirty="0" smtClean="0"/>
              <a:t>モデルリファレンスを使用する場合は、シミュレーションモードが‘アクセラレータ</a:t>
            </a:r>
            <a:r>
              <a:rPr kumimoji="1" lang="en-US" altLang="ja-JP" sz="2000" dirty="0" smtClean="0"/>
              <a:t>’</a:t>
            </a:r>
            <a:r>
              <a:rPr kumimoji="1" lang="ja-JP" altLang="en-US" sz="2000" smtClean="0"/>
              <a:t>‘で</a:t>
            </a:r>
            <a:r>
              <a:rPr kumimoji="1" lang="ja-JP" altLang="en-US" sz="2000" dirty="0" smtClean="0"/>
              <a:t>実行しなければならない</a:t>
            </a:r>
            <a:endParaRPr kumimoji="1" lang="ja-JP" altLang="en-US" sz="2000" dirty="0"/>
          </a:p>
        </p:txBody>
      </p:sp>
      <p:pic>
        <p:nvPicPr>
          <p:cNvPr id="4" name="図 3" descr="Sequence Viewer - Sequence Viewer"/>
          <p:cNvPicPr>
            <a:picLocks noChangeAspect="1"/>
          </p:cNvPicPr>
          <p:nvPr/>
        </p:nvPicPr>
        <p:blipFill rotWithShape="1">
          <a:blip r:embed="rId2">
            <a:extLst>
              <a:ext uri="{28A0092B-C50C-407E-A947-70E740481C1C}">
                <a14:useLocalDpi xmlns:a14="http://schemas.microsoft.com/office/drawing/2010/main" val="0"/>
              </a:ext>
            </a:extLst>
          </a:blip>
          <a:srcRect r="20673" b="20329"/>
          <a:stretch/>
        </p:blipFill>
        <p:spPr>
          <a:xfrm>
            <a:off x="2281429" y="2286000"/>
            <a:ext cx="3076017" cy="2206705"/>
          </a:xfrm>
          <a:prstGeom prst="rect">
            <a:avLst/>
          </a:prstGeom>
        </p:spPr>
      </p:pic>
    </p:spTree>
    <p:extLst>
      <p:ext uri="{BB962C8B-B14F-4D97-AF65-F5344CB8AC3E}">
        <p14:creationId xmlns:p14="http://schemas.microsoft.com/office/powerpoint/2010/main" val="11205060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Sequence Viewer</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000" dirty="0" smtClean="0"/>
              <a:t>機能</a:t>
            </a:r>
            <a:endParaRPr lang="en-US" altLang="ja-JP" sz="2000" dirty="0" smtClean="0"/>
          </a:p>
          <a:p>
            <a:r>
              <a:rPr kumimoji="1" lang="en-US" altLang="ja-JP" sz="2000" dirty="0" smtClean="0"/>
              <a:t>Sequence </a:t>
            </a:r>
            <a:r>
              <a:rPr kumimoji="1" lang="en-US" altLang="ja-JP" sz="2000" dirty="0" smtClean="0"/>
              <a:t>Viewer</a:t>
            </a:r>
            <a:r>
              <a:rPr kumimoji="1" lang="ja-JP" altLang="en-US" sz="2000" dirty="0" smtClean="0"/>
              <a:t>を使用することで</a:t>
            </a:r>
            <a:r>
              <a:rPr kumimoji="1" lang="en-US" altLang="ja-JP" sz="2000" dirty="0" smtClean="0"/>
              <a:t>Chart</a:t>
            </a:r>
            <a:r>
              <a:rPr kumimoji="1" lang="ja-JP" altLang="en-US" sz="2000" dirty="0" smtClean="0"/>
              <a:t>内のどのタイミングで処理を実行</a:t>
            </a:r>
            <a:r>
              <a:rPr lang="ja-JP" altLang="en-US" sz="2000" dirty="0" smtClean="0"/>
              <a:t>している</a:t>
            </a:r>
            <a:r>
              <a:rPr lang="ja-JP" altLang="en-US" sz="2000" dirty="0"/>
              <a:t>か</a:t>
            </a:r>
            <a:r>
              <a:rPr kumimoji="1" lang="ja-JP" altLang="en-US" sz="2000" dirty="0" smtClean="0"/>
              <a:t>把握</a:t>
            </a:r>
            <a:r>
              <a:rPr kumimoji="1" lang="ja-JP" altLang="en-US" sz="2000" dirty="0" smtClean="0"/>
              <a:t>できる</a:t>
            </a:r>
            <a:endParaRPr kumimoji="1" lang="en-US" altLang="ja-JP" sz="2000" dirty="0" smtClean="0"/>
          </a:p>
          <a:p>
            <a:endParaRPr kumimoji="1" lang="en-US" altLang="ja-JP" sz="2000" dirty="0"/>
          </a:p>
          <a:p>
            <a:endParaRPr kumimoji="1" lang="en-US" altLang="ja-JP" sz="2000" dirty="0" smtClean="0"/>
          </a:p>
          <a:p>
            <a:endParaRPr kumimoji="1" lang="en-US" altLang="ja-JP" sz="2000" dirty="0"/>
          </a:p>
          <a:p>
            <a:endParaRPr kumimoji="1" lang="en-US" altLang="ja-JP" sz="2000" dirty="0" smtClean="0"/>
          </a:p>
          <a:p>
            <a:endParaRPr kumimoji="1" lang="en-US" altLang="ja-JP" sz="2000" dirty="0"/>
          </a:p>
          <a:p>
            <a:endParaRPr kumimoji="1" lang="en-US" altLang="ja-JP" sz="2000" dirty="0" smtClean="0"/>
          </a:p>
          <a:p>
            <a:endParaRPr kumimoji="1" lang="en-US" altLang="ja-JP" sz="2000" dirty="0"/>
          </a:p>
          <a:p>
            <a:pPr marL="0" indent="0">
              <a:buNone/>
            </a:pPr>
            <a:endParaRPr kumimoji="1" lang="en-US" altLang="ja-JP" sz="2000" dirty="0" smtClean="0"/>
          </a:p>
          <a:p>
            <a:pPr marL="0" indent="0">
              <a:buNone/>
            </a:pPr>
            <a:r>
              <a:rPr kumimoji="1" lang="ja-JP" altLang="en-US" sz="2000" dirty="0"/>
              <a:t>　〇か</a:t>
            </a:r>
            <a:r>
              <a:rPr kumimoji="1" lang="en-US" altLang="ja-JP" sz="2000" dirty="0"/>
              <a:t>×</a:t>
            </a:r>
            <a:r>
              <a:rPr kumimoji="1" lang="ja-JP" altLang="en-US" sz="2000" dirty="0"/>
              <a:t>か</a:t>
            </a:r>
            <a:r>
              <a:rPr kumimoji="1" lang="ja-JP" altLang="en-US" sz="2000" dirty="0" smtClean="0"/>
              <a:t>？</a:t>
            </a:r>
            <a:endParaRPr kumimoji="1" lang="en-US" altLang="ja-JP" sz="2000" dirty="0"/>
          </a:p>
          <a:p>
            <a:r>
              <a:rPr kumimoji="1" lang="ja-JP" altLang="en-US" sz="2000" dirty="0" smtClean="0"/>
              <a:t>モデルリファレンスを使用する場合は、シミュレーションモードが‘ノーマル’</a:t>
            </a:r>
            <a:r>
              <a:rPr kumimoji="1" lang="en-US" altLang="ja-JP" sz="2000" dirty="0" smtClean="0"/>
              <a:t>’</a:t>
            </a:r>
            <a:r>
              <a:rPr kumimoji="1" lang="ja-JP" altLang="en-US" sz="2000" dirty="0" smtClean="0"/>
              <a:t>で実行しなければならない</a:t>
            </a:r>
            <a:endParaRPr kumimoji="1" lang="ja-JP" altLang="en-US" sz="2000" dirty="0"/>
          </a:p>
        </p:txBody>
      </p:sp>
      <p:pic>
        <p:nvPicPr>
          <p:cNvPr id="4" name="図 3" descr="Sequence Viewer - Sequence Viewer"/>
          <p:cNvPicPr>
            <a:picLocks noChangeAspect="1"/>
          </p:cNvPicPr>
          <p:nvPr/>
        </p:nvPicPr>
        <p:blipFill rotWithShape="1">
          <a:blip r:embed="rId2">
            <a:extLst>
              <a:ext uri="{28A0092B-C50C-407E-A947-70E740481C1C}">
                <a14:useLocalDpi xmlns:a14="http://schemas.microsoft.com/office/drawing/2010/main" val="0"/>
              </a:ext>
            </a:extLst>
          </a:blip>
          <a:srcRect r="20673" b="20329"/>
          <a:stretch/>
        </p:blipFill>
        <p:spPr>
          <a:xfrm>
            <a:off x="2281429" y="2286000"/>
            <a:ext cx="3076017" cy="2206705"/>
          </a:xfrm>
          <a:prstGeom prst="rect">
            <a:avLst/>
          </a:prstGeom>
        </p:spPr>
      </p:pic>
    </p:spTree>
    <p:extLst>
      <p:ext uri="{BB962C8B-B14F-4D97-AF65-F5344CB8AC3E}">
        <p14:creationId xmlns:p14="http://schemas.microsoft.com/office/powerpoint/2010/main" val="3651618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サブタイトル 4"/>
          <p:cNvSpPr>
            <a:spLocks noGrp="1"/>
          </p:cNvSpPr>
          <p:nvPr>
            <p:ph type="subTitle" idx="1"/>
          </p:nvPr>
        </p:nvSpPr>
        <p:spPr/>
        <p:txBody>
          <a:bodyPr/>
          <a:lstStyle/>
          <a:p>
            <a:endParaRPr kumimoji="1" lang="ja-JP" altLang="en-US"/>
          </a:p>
        </p:txBody>
      </p:sp>
      <p:sp>
        <p:nvSpPr>
          <p:cNvPr id="4" name="タイトル 3"/>
          <p:cNvSpPr>
            <a:spLocks noGrp="1"/>
          </p:cNvSpPr>
          <p:nvPr>
            <p:ph type="ctrTitle"/>
          </p:nvPr>
        </p:nvSpPr>
        <p:spPr/>
        <p:txBody>
          <a:bodyPr/>
          <a:lstStyle/>
          <a:p>
            <a:r>
              <a:rPr lang="ja-JP" altLang="en-US" dirty="0"/>
              <a:t>今後の活動</a:t>
            </a:r>
            <a:r>
              <a:rPr lang="ja-JP" altLang="en-US" dirty="0" smtClean="0"/>
              <a:t>議論</a:t>
            </a:r>
            <a:endParaRPr kumimoji="1" lang="ja-JP" altLang="en-US" dirty="0"/>
          </a:p>
        </p:txBody>
      </p:sp>
    </p:spTree>
    <p:extLst>
      <p:ext uri="{BB962C8B-B14F-4D97-AF65-F5344CB8AC3E}">
        <p14:creationId xmlns:p14="http://schemas.microsoft.com/office/powerpoint/2010/main" val="2591697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今後の活動議論</a:t>
            </a:r>
            <a:endParaRPr kumimoji="1" lang="ja-JP" altLang="en-US" dirty="0"/>
          </a:p>
        </p:txBody>
      </p:sp>
      <p:sp>
        <p:nvSpPr>
          <p:cNvPr id="3" name="コンテンツ プレースホルダー 2"/>
          <p:cNvSpPr>
            <a:spLocks noGrp="1"/>
          </p:cNvSpPr>
          <p:nvPr>
            <p:ph idx="1"/>
          </p:nvPr>
        </p:nvSpPr>
        <p:spPr/>
        <p:txBody>
          <a:bodyPr/>
          <a:lstStyle/>
          <a:p>
            <a:pPr marL="57150" indent="0">
              <a:buNone/>
            </a:pPr>
            <a:r>
              <a:rPr lang="ja-JP" altLang="en-US" sz="2800" dirty="0" smtClean="0"/>
              <a:t>今後の活動議論</a:t>
            </a:r>
            <a:endParaRPr lang="en-US" altLang="ja-JP" sz="2800" dirty="0" smtClean="0"/>
          </a:p>
          <a:p>
            <a:pPr marL="800100" lvl="1" indent="-342900">
              <a:buFont typeface="Arial" panose="020B0604020202020204" pitchFamily="34" charset="0"/>
              <a:buChar char="•"/>
            </a:pPr>
            <a:r>
              <a:rPr lang="ja-JP" altLang="en-US" sz="2400" dirty="0" smtClean="0"/>
              <a:t>調査</a:t>
            </a:r>
            <a:r>
              <a:rPr lang="ja-JP" altLang="en-US" sz="2400" dirty="0"/>
              <a:t>を終了してガイドラインへの展開抽出</a:t>
            </a:r>
            <a:endParaRPr lang="en-US" altLang="ja-JP" sz="2400" dirty="0"/>
          </a:p>
          <a:p>
            <a:pPr marL="800100" lvl="1" indent="-342900">
              <a:buFont typeface="Arial" panose="020B0604020202020204" pitchFamily="34" charset="0"/>
              <a:buChar char="•"/>
            </a:pPr>
            <a:r>
              <a:rPr lang="ja-JP" altLang="en-US" sz="2400" dirty="0"/>
              <a:t>さらなる調査を項目の追加</a:t>
            </a:r>
            <a:endParaRPr lang="en-US" altLang="ja-JP" sz="2400" dirty="0"/>
          </a:p>
          <a:p>
            <a:pPr lvl="1"/>
            <a:r>
              <a:rPr lang="ja-JP" altLang="en-US" sz="2400" dirty="0"/>
              <a:t>どちらを選択するか？</a:t>
            </a:r>
            <a:endParaRPr lang="en-US" altLang="ja-JP" sz="2400" dirty="0"/>
          </a:p>
          <a:p>
            <a:r>
              <a:rPr kumimoji="1" lang="ja-JP" altLang="en-US" dirty="0" smtClean="0"/>
              <a:t>　次年度活動と含めて議論</a:t>
            </a:r>
            <a:endParaRPr kumimoji="1" lang="ja-JP" altLang="en-US" dirty="0"/>
          </a:p>
        </p:txBody>
      </p:sp>
    </p:spTree>
    <p:extLst>
      <p:ext uri="{BB962C8B-B14F-4D97-AF65-F5344CB8AC3E}">
        <p14:creationId xmlns:p14="http://schemas.microsoft.com/office/powerpoint/2010/main" val="339160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出欠確認</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577376556"/>
              </p:ext>
            </p:extLst>
          </p:nvPr>
        </p:nvGraphicFramePr>
        <p:xfrm>
          <a:off x="609600" y="838200"/>
          <a:ext cx="7935912" cy="5191760"/>
        </p:xfrm>
        <a:graphic>
          <a:graphicData uri="http://schemas.openxmlformats.org/drawingml/2006/table">
            <a:tbl>
              <a:tblPr firstRow="1" bandRow="1">
                <a:tableStyleId>{5940675A-B579-460E-94D1-54222C63F5DA}</a:tableStyleId>
              </a:tblPr>
              <a:tblGrid>
                <a:gridCol w="3871912"/>
                <a:gridCol w="2032000"/>
                <a:gridCol w="2032000"/>
              </a:tblGrid>
              <a:tr h="370840">
                <a:tc>
                  <a:txBody>
                    <a:bodyPr/>
                    <a:lstStyle/>
                    <a:p>
                      <a:pPr algn="ctr" fontAlgn="ctr"/>
                      <a:r>
                        <a:rPr lang="ja-JP" altLang="en-US" sz="1400" u="none" strike="noStrike" dirty="0" smtClean="0">
                          <a:effectLst/>
                        </a:rPr>
                        <a:t>会社名</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smtClean="0">
                          <a:effectLst/>
                        </a:rPr>
                        <a:t>名前</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出欠</a:t>
                      </a:r>
                      <a:endParaRPr kumimoji="1" lang="ja-JP" altLang="en-US" sz="1400" dirty="0"/>
                    </a:p>
                  </a:txBody>
                  <a:tcPr/>
                </a:tc>
              </a:tr>
              <a:tr h="370840">
                <a:tc rowSpan="2">
                  <a:txBody>
                    <a:bodyPr/>
                    <a:lstStyle/>
                    <a:p>
                      <a:pPr algn="ctr" fontAlgn="ctr"/>
                      <a:r>
                        <a:rPr lang="ja-JP" altLang="en-US" sz="1400" u="none" strike="noStrike" dirty="0">
                          <a:effectLst/>
                        </a:rPr>
                        <a:t>アイシン・エィ・ダブリュ株式会社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久保孝行</a:t>
                      </a:r>
                      <a:endParaRPr lang="ja-JP" altLang="en-US" sz="1400" b="0" i="0" u="none" strike="noStrike" dirty="0">
                        <a:solidFill>
                          <a:srgbClr val="000000"/>
                        </a:solidFill>
                        <a:effectLst/>
                        <a:latin typeface="Meiryo UI"/>
                      </a:endParaRPr>
                    </a:p>
                  </a:txBody>
                  <a:tcPr marL="0" marR="0" marT="0" marB="0" anchor="ctr"/>
                </a:tc>
                <a:tc>
                  <a:txBody>
                    <a:bodyPr/>
                    <a:lstStyle/>
                    <a:p>
                      <a:pPr algn="ctr"/>
                      <a:r>
                        <a:rPr kumimoji="1" lang="ja-JP" altLang="en-US" sz="1400" dirty="0" smtClean="0"/>
                        <a:t>〇</a:t>
                      </a: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smtClean="0">
                          <a:effectLst/>
                        </a:rPr>
                        <a:t>中嶌賢</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ja-JP" altLang="en-US" sz="1400" u="none" strike="noStrike" dirty="0">
                          <a:effectLst/>
                        </a:rPr>
                        <a:t>アイシン・ソフトウェア株式会社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深津隆志</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髙橋優也 </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ja-JP" altLang="en-US" sz="1400" b="0" i="0" u="none" strike="noStrike" dirty="0" smtClean="0">
                          <a:solidFill>
                            <a:srgbClr val="000000"/>
                          </a:solidFill>
                          <a:effectLst/>
                          <a:latin typeface="Meiryo UI"/>
                        </a:rPr>
                        <a:t>日本電産モビリティ</a:t>
                      </a:r>
                      <a:endParaRPr lang="en-US" altLang="ja-JP" sz="1400" b="0" i="0" u="none" strike="noStrike" dirty="0" smtClean="0">
                        <a:solidFill>
                          <a:srgbClr val="000000"/>
                        </a:solidFill>
                        <a:effectLst/>
                        <a:latin typeface="Meiryo UI"/>
                      </a:endParaRPr>
                    </a:p>
                    <a:p>
                      <a:pPr algn="ctr" fontAlgn="ctr"/>
                      <a:r>
                        <a:rPr lang="ja-JP" altLang="en-US" sz="1400" b="0" i="0" u="none" strike="noStrike" dirty="0" smtClean="0">
                          <a:solidFill>
                            <a:srgbClr val="000000"/>
                          </a:solidFill>
                          <a:effectLst/>
                          <a:latin typeface="Meiryo UI"/>
                        </a:rPr>
                        <a:t>（旧</a:t>
                      </a:r>
                      <a:r>
                        <a:rPr lang="ja-JP" altLang="en-US" sz="1400" u="none" strike="noStrike" dirty="0" smtClean="0">
                          <a:effectLst/>
                        </a:rPr>
                        <a:t>オムロン オートモーティブエレクトロニクス）</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町井紀善</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松崎慎也</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a:txBody>
                    <a:bodyPr/>
                    <a:lstStyle/>
                    <a:p>
                      <a:pPr algn="ctr" fontAlgn="ctr"/>
                      <a:r>
                        <a:rPr lang="ja-JP" altLang="en-US" sz="1400" u="none" strike="noStrike" dirty="0">
                          <a:effectLst/>
                        </a:rPr>
                        <a:t>ダイハツ工業株式会社</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高田</a:t>
                      </a:r>
                      <a:r>
                        <a:rPr lang="ja-JP" altLang="en-US" sz="1400" u="none" strike="noStrike" dirty="0" smtClean="0">
                          <a:effectLst/>
                        </a:rPr>
                        <a:t>知里</a:t>
                      </a:r>
                      <a:endParaRPr lang="en-US" altLang="ja-JP" sz="1400" u="none" strike="noStrike" dirty="0" smtClean="0">
                        <a:effectLst/>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zh-TW" altLang="en-US" sz="1400" u="none" strike="noStrike" dirty="0">
                          <a:effectLst/>
                        </a:rPr>
                        <a:t>日産自動車株式会社</a:t>
                      </a: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杉本一馬</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pPr algn="ctr" fontAlgn="ctr"/>
                      <a:endParaRPr lang="zh-TW"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湯原拓郎</a:t>
                      </a:r>
                      <a:endParaRPr lang="ja-JP" altLang="en-US" sz="1400" b="0" i="0" u="none" strike="noStrike" dirty="0">
                        <a:solidFill>
                          <a:srgbClr val="000000"/>
                        </a:solidFill>
                        <a:effectLst/>
                        <a:latin typeface="Meiryo UI"/>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a:endParaRPr kumimoji="1" lang="ja-JP" altLang="en-US" sz="1400" dirty="0"/>
                    </a:p>
                  </a:txBody>
                  <a:tcPr>
                    <a:lnB w="12700" cap="flat" cmpd="sng" algn="ctr">
                      <a:solidFill>
                        <a:schemeClr val="tx1"/>
                      </a:solidFill>
                      <a:prstDash val="solid"/>
                      <a:round/>
                      <a:headEnd type="none" w="med" len="med"/>
                      <a:tailEnd type="none" w="med" len="med"/>
                    </a:lnB>
                  </a:tcPr>
                </a:tc>
              </a:tr>
              <a:tr h="370840">
                <a:tc rowSpan="2">
                  <a:txBody>
                    <a:bodyPr/>
                    <a:lstStyle/>
                    <a:p>
                      <a:pPr algn="ctr" fontAlgn="ctr"/>
                      <a:r>
                        <a:rPr lang="ja-JP" altLang="en-US" sz="1400" u="none" strike="noStrike" dirty="0">
                          <a:effectLst/>
                        </a:rPr>
                        <a:t>株式会社両毛システムズ</a:t>
                      </a:r>
                      <a:endParaRPr lang="ja-JP" alt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金子健太</a:t>
                      </a:r>
                      <a:endParaRPr lang="ja-JP" altLang="en-US" sz="1400" b="0" i="0" u="none" strike="noStrike" dirty="0">
                        <a:solidFill>
                          <a:srgbClr val="000000"/>
                        </a:solidFill>
                        <a:effectLst/>
                        <a:latin typeface="Meiryo UI"/>
                      </a:endParaRPr>
                    </a:p>
                  </a:txBody>
                  <a:tcPr marL="0" marR="0" marT="0" marB="0" anchor="ctr">
                    <a:lnT w="12700" cap="flat" cmpd="sng" algn="ctr">
                      <a:solidFill>
                        <a:schemeClr val="tx1"/>
                      </a:solidFill>
                      <a:prstDash val="solid"/>
                      <a:round/>
                      <a:headEnd type="none" w="med" len="med"/>
                      <a:tailEnd type="none" w="med" len="med"/>
                    </a:lnT>
                  </a:tcPr>
                </a:tc>
                <a:tc>
                  <a:txBody>
                    <a:bodyPr/>
                    <a:lstStyle/>
                    <a:p>
                      <a:pPr algn="ct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vMerge="1">
                  <a:txBody>
                    <a:bodyPr/>
                    <a:lstStyle/>
                    <a:p>
                      <a:endParaRPr kumimoji="1" lang="ja-JP" altLang="en-US"/>
                    </a:p>
                  </a:txBody>
                  <a:tcPr/>
                </a:tc>
                <a:tc>
                  <a:txBody>
                    <a:bodyPr/>
                    <a:lstStyle/>
                    <a:p>
                      <a:pPr algn="ctr" fontAlgn="ctr"/>
                      <a:r>
                        <a:rPr lang="ja-JP" altLang="en-US" sz="1400" u="none" strike="noStrike" dirty="0">
                          <a:effectLst/>
                        </a:rPr>
                        <a:t>松井賢人</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rowSpan="2">
                  <a:txBody>
                    <a:bodyPr/>
                    <a:lstStyle/>
                    <a:p>
                      <a:pPr algn="ctr" fontAlgn="ctr"/>
                      <a:r>
                        <a:rPr lang="en-US" sz="1400" u="none" strike="noStrike" dirty="0" err="1">
                          <a:effectLst/>
                        </a:rPr>
                        <a:t>MWJ</a:t>
                      </a:r>
                      <a:endParaRPr lang="en-US" sz="1400" b="0" i="0" u="none" strike="noStrike" dirty="0">
                        <a:solidFill>
                          <a:srgbClr val="000000"/>
                        </a:solidFill>
                        <a:effectLst/>
                        <a:latin typeface="Meiryo UI"/>
                      </a:endParaRPr>
                    </a:p>
                  </a:txBody>
                  <a:tcPr marL="0" marR="0" marT="0" marB="0" anchor="ctr"/>
                </a:tc>
                <a:tc>
                  <a:txBody>
                    <a:bodyPr/>
                    <a:lstStyle/>
                    <a:p>
                      <a:pPr algn="ctr" fontAlgn="ctr"/>
                      <a:r>
                        <a:rPr lang="ja-JP" altLang="en-US" sz="1400" u="none" strike="noStrike" dirty="0">
                          <a:effectLst/>
                        </a:rPr>
                        <a:t>安生皓平</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r h="370840">
                <a:tc vMerge="1">
                  <a:txBody>
                    <a:bodyPr/>
                    <a:lstStyle/>
                    <a:p>
                      <a:endParaRPr kumimoji="1" lang="ja-JP" altLang="en-US"/>
                    </a:p>
                  </a:txBody>
                  <a:tcPr/>
                </a:tc>
                <a:tc>
                  <a:txBody>
                    <a:bodyPr/>
                    <a:lstStyle/>
                    <a:p>
                      <a:pPr algn="ctr" fontAlgn="ctr"/>
                      <a:r>
                        <a:rPr lang="ja-JP" altLang="en-US" sz="1400" u="none" strike="noStrike" dirty="0">
                          <a:effectLst/>
                        </a:rPr>
                        <a:t>新帯俊信</a:t>
                      </a:r>
                      <a:endParaRPr lang="ja-JP" altLang="en-US" sz="1400" b="0" i="0" u="none" strike="noStrike" dirty="0">
                        <a:solidFill>
                          <a:srgbClr val="000000"/>
                        </a:solidFill>
                        <a:effectLst/>
                        <a:latin typeface="Meiryo UI"/>
                      </a:endParaRPr>
                    </a:p>
                  </a:txBody>
                  <a:tcPr marL="0" marR="0" marT="0" marB="0" anchor="ctr"/>
                </a:tc>
                <a:tc>
                  <a:txBody>
                    <a:bodyPr/>
                    <a:lstStyle/>
                    <a:p>
                      <a:pPr algn="ctr"/>
                      <a:endParaRPr kumimoji="1" lang="ja-JP" altLang="en-US" sz="1400" dirty="0"/>
                    </a:p>
                  </a:txBody>
                  <a:tcPr/>
                </a:tc>
              </a:tr>
            </a:tbl>
          </a:graphicData>
        </a:graphic>
      </p:graphicFrame>
    </p:spTree>
    <p:extLst>
      <p:ext uri="{BB962C8B-B14F-4D97-AF65-F5344CB8AC3E}">
        <p14:creationId xmlns:p14="http://schemas.microsoft.com/office/powerpoint/2010/main" val="790850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a:p>
        </p:txBody>
      </p:sp>
      <p:sp>
        <p:nvSpPr>
          <p:cNvPr id="3" name="タイトル 2"/>
          <p:cNvSpPr>
            <a:spLocks noGrp="1"/>
          </p:cNvSpPr>
          <p:nvPr>
            <p:ph type="ctrTitle"/>
          </p:nvPr>
        </p:nvSpPr>
        <p:spPr/>
        <p:txBody>
          <a:bodyPr/>
          <a:lstStyle/>
          <a:p>
            <a:pPr marL="342900" indent="-342900"/>
            <a:r>
              <a:rPr lang="ja-JP" altLang="en-US" dirty="0"/>
              <a:t>今までの調査項目の確認</a:t>
            </a:r>
            <a:endParaRPr lang="en-US" altLang="ja-JP" dirty="0"/>
          </a:p>
        </p:txBody>
      </p:sp>
    </p:spTree>
    <p:extLst>
      <p:ext uri="{BB962C8B-B14F-4D97-AF65-F5344CB8AC3E}">
        <p14:creationId xmlns:p14="http://schemas.microsoft.com/office/powerpoint/2010/main" val="880471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87362"/>
          </a:xfrm>
        </p:spPr>
        <p:txBody>
          <a:bodyPr/>
          <a:lstStyle/>
          <a:p>
            <a:r>
              <a:rPr lang="ja-JP" altLang="en-US" dirty="0"/>
              <a:t>調査項目</a:t>
            </a:r>
            <a:endParaRPr kumimoji="1" lang="ja-JP" altLang="en-US" dirty="0"/>
          </a:p>
        </p:txBody>
      </p:sp>
      <p:sp>
        <p:nvSpPr>
          <p:cNvPr id="4" name="テキスト プレースホルダー 3"/>
          <p:cNvSpPr>
            <a:spLocks noGrp="1"/>
          </p:cNvSpPr>
          <p:nvPr>
            <p:ph type="body" idx="1"/>
          </p:nvPr>
        </p:nvSpPr>
        <p:spPr>
          <a:xfrm>
            <a:off x="457200" y="762000"/>
            <a:ext cx="4040188" cy="1412875"/>
          </a:xfrm>
        </p:spPr>
        <p:txBody>
          <a:bodyPr anchor="t"/>
          <a:lstStyle/>
          <a:p>
            <a:r>
              <a:rPr kumimoji="1" lang="ja-JP" altLang="en-US" sz="2000" dirty="0"/>
              <a:t>第２回全体で</a:t>
            </a:r>
            <a:endParaRPr kumimoji="1" lang="en-US" altLang="ja-JP" sz="2000" dirty="0"/>
          </a:p>
          <a:p>
            <a:pPr marL="742950" lvl="1" indent="-285750">
              <a:buFont typeface="Arial" panose="020B0604020202020204" pitchFamily="34" charset="0"/>
              <a:buChar char="•"/>
            </a:pPr>
            <a:r>
              <a:rPr lang="ja-JP" altLang="en-US" sz="1800" dirty="0"/>
              <a:t>サブシステムリファレンス</a:t>
            </a:r>
            <a:endParaRPr lang="en-US" altLang="ja-JP" sz="1800" dirty="0"/>
          </a:p>
          <a:p>
            <a:pPr marL="742950" lvl="1" indent="-285750">
              <a:buFont typeface="Arial" panose="020B0604020202020204" pitchFamily="34" charset="0"/>
              <a:buChar char="•"/>
            </a:pPr>
            <a:r>
              <a:rPr lang="ja-JP" altLang="en-US" sz="1800" dirty="0"/>
              <a:t>自動</a:t>
            </a:r>
            <a:r>
              <a:rPr lang="ja-JP" altLang="en-US" sz="1800" dirty="0" smtClean="0"/>
              <a:t>配置</a:t>
            </a:r>
            <a:endParaRPr kumimoji="1" lang="ja-JP" altLang="en-US" dirty="0"/>
          </a:p>
        </p:txBody>
      </p:sp>
      <p:sp>
        <p:nvSpPr>
          <p:cNvPr id="3" name="コンテンツ プレースホルダー 2"/>
          <p:cNvSpPr>
            <a:spLocks noGrp="1"/>
          </p:cNvSpPr>
          <p:nvPr>
            <p:ph sz="half" idx="2"/>
          </p:nvPr>
        </p:nvSpPr>
        <p:spPr/>
        <p:txBody>
          <a:bodyPr/>
          <a:lstStyle/>
          <a:p>
            <a:pPr marL="0" indent="0">
              <a:buNone/>
            </a:pPr>
            <a:r>
              <a:rPr kumimoji="1" lang="ja-JP" altLang="en-US" sz="1800" dirty="0" smtClean="0"/>
              <a:t>Ａチーム</a:t>
            </a:r>
            <a:endParaRPr kumimoji="1" lang="en-US" altLang="ja-JP" sz="1800" dirty="0" smtClean="0"/>
          </a:p>
          <a:p>
            <a:r>
              <a:rPr kumimoji="1" lang="en-US" altLang="ja-JP" sz="1800" dirty="0" err="1" smtClean="0"/>
              <a:t>SignalEditor</a:t>
            </a:r>
            <a:endParaRPr kumimoji="1" lang="en-US" altLang="ja-JP" sz="1800" dirty="0" smtClean="0"/>
          </a:p>
          <a:p>
            <a:pPr eaLnBrk="1" fontAlgn="ctr" hangingPunct="1"/>
            <a:r>
              <a:rPr lang="en-US" altLang="ja-JP" sz="1800" dirty="0"/>
              <a:t>Event Listener</a:t>
            </a:r>
            <a:endParaRPr lang="ja-JP" altLang="ja-JP" sz="1800" dirty="0"/>
          </a:p>
          <a:p>
            <a:pPr lvl="1" eaLnBrk="1" fontAlgn="ctr" hangingPunct="1"/>
            <a:r>
              <a:rPr lang="en-US" altLang="ja-JP" sz="1400" dirty="0" smtClean="0"/>
              <a:t>Initialize </a:t>
            </a:r>
            <a:r>
              <a:rPr lang="en-US" altLang="ja-JP" sz="1400" dirty="0"/>
              <a:t>Function</a:t>
            </a:r>
            <a:endParaRPr lang="ja-JP" altLang="ja-JP" sz="1400" dirty="0"/>
          </a:p>
          <a:p>
            <a:pPr lvl="1" eaLnBrk="1" fontAlgn="ctr" hangingPunct="1"/>
            <a:r>
              <a:rPr lang="en-US" altLang="ja-JP" sz="1400" dirty="0"/>
              <a:t>Reset Function</a:t>
            </a:r>
            <a:endParaRPr lang="ja-JP" altLang="ja-JP" sz="1400" dirty="0"/>
          </a:p>
          <a:p>
            <a:pPr lvl="1" eaLnBrk="1" fontAlgn="ctr" hangingPunct="1"/>
            <a:r>
              <a:rPr lang="en-US" altLang="ja-JP" sz="1400" dirty="0"/>
              <a:t>Terminate Function</a:t>
            </a:r>
            <a:endParaRPr lang="ja-JP" altLang="ja-JP" sz="1400" dirty="0"/>
          </a:p>
          <a:p>
            <a:pPr eaLnBrk="1" fontAlgn="ctr" hangingPunct="1"/>
            <a:r>
              <a:rPr lang="en-US" altLang="ja-JP" sz="1800" dirty="0"/>
              <a:t>Parameter Write</a:t>
            </a:r>
          </a:p>
          <a:p>
            <a:pPr eaLnBrk="1" fontAlgn="ctr" hangingPunct="1"/>
            <a:r>
              <a:rPr lang="en-US" altLang="ja-JP" sz="1800" dirty="0" smtClean="0"/>
              <a:t>State </a:t>
            </a:r>
            <a:r>
              <a:rPr lang="en-US" altLang="ja-JP" sz="1800" dirty="0"/>
              <a:t>Reader</a:t>
            </a:r>
            <a:endParaRPr lang="ja-JP" altLang="ja-JP" sz="1800" dirty="0"/>
          </a:p>
          <a:p>
            <a:pPr eaLnBrk="1" fontAlgn="ctr" hangingPunct="1"/>
            <a:r>
              <a:rPr lang="en-US" altLang="ja-JP" sz="1800" dirty="0"/>
              <a:t>State Writer</a:t>
            </a:r>
            <a:endParaRPr lang="ja-JP" altLang="ja-JP" sz="1800" dirty="0"/>
          </a:p>
          <a:p>
            <a:pPr eaLnBrk="1" fontAlgn="ctr" hangingPunct="1"/>
            <a:r>
              <a:rPr lang="en-US" altLang="ja-JP" sz="1800" dirty="0" smtClean="0"/>
              <a:t>Unit </a:t>
            </a:r>
            <a:r>
              <a:rPr lang="en-US" altLang="ja-JP" sz="1800" dirty="0"/>
              <a:t>Conversion</a:t>
            </a:r>
            <a:endParaRPr lang="ja-JP" altLang="ja-JP" sz="1800" dirty="0"/>
          </a:p>
          <a:p>
            <a:pPr eaLnBrk="1" fontAlgn="ctr" hangingPunct="1"/>
            <a:r>
              <a:rPr lang="en-US" altLang="ja-JP" sz="1800" dirty="0"/>
              <a:t>Unit System Configuration</a:t>
            </a:r>
            <a:endParaRPr lang="ja-JP" altLang="ja-JP" sz="1800" dirty="0"/>
          </a:p>
          <a:p>
            <a:pPr eaLnBrk="1" fontAlgn="ctr" hangingPunct="1"/>
            <a:r>
              <a:rPr lang="en-US" altLang="ja-JP" sz="1800" dirty="0"/>
              <a:t>Sequence Viewer</a:t>
            </a:r>
            <a:endParaRPr lang="ja-JP" altLang="ja-JP" sz="1800" dirty="0"/>
          </a:p>
          <a:p>
            <a:pPr eaLnBrk="1" fontAlgn="ctr" hangingPunct="1"/>
            <a:endParaRPr lang="ja-JP" altLang="ja-JP" sz="1800" dirty="0"/>
          </a:p>
          <a:p>
            <a:endParaRPr kumimoji="1" lang="ja-JP" altLang="en-US" sz="1800" dirty="0"/>
          </a:p>
        </p:txBody>
      </p:sp>
      <p:sp>
        <p:nvSpPr>
          <p:cNvPr id="6" name="コンテンツ プレースホルダー 5"/>
          <p:cNvSpPr>
            <a:spLocks noGrp="1"/>
          </p:cNvSpPr>
          <p:nvPr>
            <p:ph sz="quarter" idx="4"/>
          </p:nvPr>
        </p:nvSpPr>
        <p:spPr>
          <a:xfrm>
            <a:off x="4953000" y="2209800"/>
            <a:ext cx="4041775" cy="3951288"/>
          </a:xfrm>
        </p:spPr>
        <p:txBody>
          <a:bodyPr/>
          <a:lstStyle/>
          <a:p>
            <a:pPr marL="0" indent="0">
              <a:buNone/>
            </a:pPr>
            <a:r>
              <a:rPr kumimoji="1" lang="ja-JP" altLang="en-US" sz="1800" dirty="0" smtClean="0"/>
              <a:t>Ｂチーム</a:t>
            </a:r>
            <a:endParaRPr kumimoji="1" lang="en-US" altLang="ja-JP" sz="1800" dirty="0" smtClean="0"/>
          </a:p>
          <a:p>
            <a:pPr eaLnBrk="1" fontAlgn="ctr" hangingPunct="1"/>
            <a:r>
              <a:rPr lang="en-US" altLang="ja-JP" sz="1800" dirty="0"/>
              <a:t>C Caller</a:t>
            </a:r>
            <a:endParaRPr lang="ja-JP" altLang="ja-JP" sz="1800" dirty="0"/>
          </a:p>
          <a:p>
            <a:pPr eaLnBrk="1" fontAlgn="ctr" hangingPunct="1"/>
            <a:r>
              <a:rPr lang="en-US" altLang="ja-JP" sz="1800" dirty="0"/>
              <a:t>In Bus Element</a:t>
            </a:r>
            <a:endParaRPr lang="ja-JP" altLang="ja-JP" sz="1800" dirty="0"/>
          </a:p>
          <a:p>
            <a:pPr eaLnBrk="1" fontAlgn="ctr" hangingPunct="1"/>
            <a:r>
              <a:rPr lang="en-US" altLang="ja-JP" sz="1800" dirty="0"/>
              <a:t>Out Bus Element</a:t>
            </a:r>
            <a:endParaRPr lang="ja-JP" altLang="ja-JP" sz="1800" dirty="0"/>
          </a:p>
          <a:p>
            <a:pPr eaLnBrk="1" fontAlgn="ctr" hangingPunct="1"/>
            <a:r>
              <a:rPr lang="en-US" altLang="ja-JP" sz="1800" dirty="0"/>
              <a:t>Manual Variant Source</a:t>
            </a:r>
            <a:endParaRPr lang="ja-JP" altLang="ja-JP" sz="1800" dirty="0"/>
          </a:p>
          <a:p>
            <a:pPr eaLnBrk="1" fontAlgn="ctr" hangingPunct="1"/>
            <a:r>
              <a:rPr lang="en-US" altLang="ja-JP" sz="1800" dirty="0"/>
              <a:t>Manual Variant Sink</a:t>
            </a:r>
            <a:endParaRPr lang="ja-JP" altLang="ja-JP" sz="1800" dirty="0"/>
          </a:p>
          <a:p>
            <a:pPr eaLnBrk="1" fontAlgn="ctr" hangingPunct="1"/>
            <a:r>
              <a:rPr lang="en-US" altLang="ja-JP" sz="1800" dirty="0"/>
              <a:t>Variant Source</a:t>
            </a:r>
            <a:endParaRPr lang="ja-JP" altLang="ja-JP" sz="1800" dirty="0"/>
          </a:p>
          <a:p>
            <a:pPr eaLnBrk="1" fontAlgn="ctr" hangingPunct="1"/>
            <a:r>
              <a:rPr lang="en-US" altLang="ja-JP" sz="1800" dirty="0"/>
              <a:t>From Spreadsheet</a:t>
            </a:r>
            <a:endParaRPr lang="ja-JP" altLang="ja-JP" sz="1800" dirty="0"/>
          </a:p>
          <a:p>
            <a:pPr eaLnBrk="1" fontAlgn="ctr" hangingPunct="1"/>
            <a:r>
              <a:rPr lang="en-US" altLang="ja-JP" sz="1800" dirty="0"/>
              <a:t>Simulink　</a:t>
            </a:r>
            <a:r>
              <a:rPr lang="en-US" altLang="ja-JP" sz="1800" dirty="0" smtClean="0"/>
              <a:t>State</a:t>
            </a:r>
            <a:endParaRPr kumimoji="1" lang="en-US" altLang="ja-JP" sz="1800" dirty="0" smtClean="0"/>
          </a:p>
          <a:p>
            <a:pPr marL="0" indent="0">
              <a:buNone/>
            </a:pPr>
            <a:endParaRPr kumimoji="1" lang="ja-JP" altLang="en-US" sz="1800" dirty="0"/>
          </a:p>
        </p:txBody>
      </p:sp>
      <p:sp>
        <p:nvSpPr>
          <p:cNvPr id="8" name="右中かっこ 7"/>
          <p:cNvSpPr/>
          <p:nvPr/>
        </p:nvSpPr>
        <p:spPr bwMode="auto">
          <a:xfrm>
            <a:off x="2895600" y="2895599"/>
            <a:ext cx="177744" cy="1353839"/>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9" name="テキスト ボックス 8"/>
          <p:cNvSpPr txBox="1"/>
          <p:nvPr/>
        </p:nvSpPr>
        <p:spPr>
          <a:xfrm>
            <a:off x="3151790" y="3024238"/>
            <a:ext cx="715260" cy="369332"/>
          </a:xfrm>
          <a:prstGeom prst="rect">
            <a:avLst/>
          </a:prstGeom>
          <a:noFill/>
        </p:spPr>
        <p:txBody>
          <a:bodyPr wrap="none" rtlCol="0">
            <a:spAutoFit/>
          </a:bodyPr>
          <a:lstStyle/>
          <a:p>
            <a:r>
              <a:rPr lang="ja-JP" altLang="en-US" dirty="0" smtClean="0"/>
              <a:t>セット</a:t>
            </a:r>
            <a:endParaRPr kumimoji="1" lang="ja-JP" altLang="en-US" dirty="0"/>
          </a:p>
        </p:txBody>
      </p:sp>
      <p:cxnSp>
        <p:nvCxnSpPr>
          <p:cNvPr id="11" name="カギ線コネクタ 10"/>
          <p:cNvCxnSpPr/>
          <p:nvPr/>
        </p:nvCxnSpPr>
        <p:spPr bwMode="auto">
          <a:xfrm>
            <a:off x="3016195" y="4588133"/>
            <a:ext cx="2243593" cy="441067"/>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
        <p:nvSpPr>
          <p:cNvPr id="12" name="右中かっこ 11"/>
          <p:cNvSpPr/>
          <p:nvPr/>
        </p:nvSpPr>
        <p:spPr bwMode="auto">
          <a:xfrm>
            <a:off x="2785607" y="4299466"/>
            <a:ext cx="224293" cy="577334"/>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4" name="テキスト ボックス 13"/>
          <p:cNvSpPr txBox="1"/>
          <p:nvPr/>
        </p:nvSpPr>
        <p:spPr>
          <a:xfrm>
            <a:off x="3041621" y="4114800"/>
            <a:ext cx="1266693" cy="369332"/>
          </a:xfrm>
          <a:prstGeom prst="rect">
            <a:avLst/>
          </a:prstGeom>
          <a:noFill/>
        </p:spPr>
        <p:txBody>
          <a:bodyPr wrap="none" rtlCol="0">
            <a:spAutoFit/>
          </a:bodyPr>
          <a:lstStyle/>
          <a:p>
            <a:r>
              <a:rPr kumimoji="1" lang="ja-JP" altLang="en-US" dirty="0" smtClean="0"/>
              <a:t>関連性あり</a:t>
            </a:r>
            <a:endParaRPr kumimoji="1" lang="ja-JP" altLang="en-US" dirty="0"/>
          </a:p>
        </p:txBody>
      </p:sp>
      <p:cxnSp>
        <p:nvCxnSpPr>
          <p:cNvPr id="16" name="カギ線コネクタ 15"/>
          <p:cNvCxnSpPr>
            <a:endCxn id="19" idx="2"/>
          </p:cNvCxnSpPr>
          <p:nvPr/>
        </p:nvCxnSpPr>
        <p:spPr bwMode="auto">
          <a:xfrm flipV="1">
            <a:off x="6248400" y="1815806"/>
            <a:ext cx="1015606" cy="927394"/>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9" name="テキスト ボックス 18"/>
          <p:cNvSpPr txBox="1"/>
          <p:nvPr/>
        </p:nvSpPr>
        <p:spPr>
          <a:xfrm>
            <a:off x="6172200" y="1446474"/>
            <a:ext cx="2183611" cy="369332"/>
          </a:xfrm>
          <a:prstGeom prst="rect">
            <a:avLst/>
          </a:prstGeom>
          <a:noFill/>
        </p:spPr>
        <p:txBody>
          <a:bodyPr wrap="none" rtlCol="0">
            <a:spAutoFit/>
          </a:bodyPr>
          <a:lstStyle/>
          <a:p>
            <a:r>
              <a:rPr kumimoji="1" lang="en-US" altLang="ja-JP" dirty="0" smtClean="0"/>
              <a:t>function</a:t>
            </a:r>
            <a:r>
              <a:rPr kumimoji="1" lang="ja-JP" altLang="en-US" dirty="0" smtClean="0"/>
              <a:t> </a:t>
            </a:r>
            <a:r>
              <a:rPr kumimoji="1" lang="en-US" altLang="ja-JP" dirty="0" smtClean="0"/>
              <a:t>caller</a:t>
            </a:r>
            <a:r>
              <a:rPr kumimoji="1" lang="ja-JP" altLang="en-US" dirty="0" smtClean="0"/>
              <a:t>もあり</a:t>
            </a:r>
            <a:endParaRPr kumimoji="1" lang="ja-JP" altLang="en-US" dirty="0"/>
          </a:p>
        </p:txBody>
      </p:sp>
      <p:sp>
        <p:nvSpPr>
          <p:cNvPr id="21" name="右中かっこ 20"/>
          <p:cNvSpPr/>
          <p:nvPr/>
        </p:nvSpPr>
        <p:spPr bwMode="auto">
          <a:xfrm>
            <a:off x="7772400" y="3543300"/>
            <a:ext cx="228600" cy="990600"/>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2" name="テキスト ボックス 21"/>
          <p:cNvSpPr txBox="1"/>
          <p:nvPr/>
        </p:nvSpPr>
        <p:spPr>
          <a:xfrm>
            <a:off x="8077200" y="3880107"/>
            <a:ext cx="646331" cy="369332"/>
          </a:xfrm>
          <a:prstGeom prst="rect">
            <a:avLst/>
          </a:prstGeom>
          <a:noFill/>
        </p:spPr>
        <p:txBody>
          <a:bodyPr wrap="none" rtlCol="0">
            <a:spAutoFit/>
          </a:bodyPr>
          <a:lstStyle/>
          <a:p>
            <a:r>
              <a:rPr kumimoji="1" lang="ja-JP" altLang="en-US" dirty="0" smtClean="0"/>
              <a:t>同系</a:t>
            </a:r>
            <a:endParaRPr kumimoji="1" lang="ja-JP" altLang="en-US" dirty="0"/>
          </a:p>
        </p:txBody>
      </p:sp>
      <p:cxnSp>
        <p:nvCxnSpPr>
          <p:cNvPr id="17" name="カギ線コネクタ 16"/>
          <p:cNvCxnSpPr/>
          <p:nvPr/>
        </p:nvCxnSpPr>
        <p:spPr bwMode="auto">
          <a:xfrm>
            <a:off x="2209800" y="2686050"/>
            <a:ext cx="3048000" cy="1962150"/>
          </a:xfrm>
          <a:prstGeom prst="bentConnector3">
            <a:avLst>
              <a:gd name="adj1" fmla="val 79063"/>
            </a:avLst>
          </a:prstGeom>
          <a:solidFill>
            <a:schemeClr val="accent1"/>
          </a:solidFill>
          <a:ln w="9525" cap="flat" cmpd="sng" algn="ctr">
            <a:solidFill>
              <a:schemeClr val="tx1"/>
            </a:solidFill>
            <a:prstDash val="solid"/>
            <a:round/>
            <a:headEnd type="none" w="med" len="med"/>
            <a:tailEnd type="arrow"/>
          </a:ln>
          <a:effectLst/>
        </p:spPr>
      </p:cxnSp>
      <p:sp>
        <p:nvSpPr>
          <p:cNvPr id="20" name="右中かっこ 19"/>
          <p:cNvSpPr/>
          <p:nvPr/>
        </p:nvSpPr>
        <p:spPr bwMode="auto">
          <a:xfrm>
            <a:off x="7254481" y="2937132"/>
            <a:ext cx="228600" cy="495300"/>
          </a:xfrm>
          <a:prstGeom prst="rightBrace">
            <a:avLst>
              <a:gd name="adj1" fmla="val 46594"/>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23" name="テキスト ボックス 22"/>
          <p:cNvSpPr txBox="1"/>
          <p:nvPr/>
        </p:nvSpPr>
        <p:spPr>
          <a:xfrm>
            <a:off x="7563534" y="3000116"/>
            <a:ext cx="646331" cy="369332"/>
          </a:xfrm>
          <a:prstGeom prst="rect">
            <a:avLst/>
          </a:prstGeom>
          <a:noFill/>
        </p:spPr>
        <p:txBody>
          <a:bodyPr wrap="none" rtlCol="0">
            <a:spAutoFit/>
          </a:bodyPr>
          <a:lstStyle/>
          <a:p>
            <a:r>
              <a:rPr kumimoji="1" lang="ja-JP" altLang="en-US" dirty="0" smtClean="0"/>
              <a:t>同系</a:t>
            </a:r>
            <a:endParaRPr kumimoji="1" lang="ja-JP" altLang="en-US" dirty="0"/>
          </a:p>
        </p:txBody>
      </p:sp>
      <p:sp>
        <p:nvSpPr>
          <p:cNvPr id="24" name="テキスト ボックス 23"/>
          <p:cNvSpPr txBox="1"/>
          <p:nvPr/>
        </p:nvSpPr>
        <p:spPr>
          <a:xfrm>
            <a:off x="7430869" y="1910171"/>
            <a:ext cx="1107996" cy="369332"/>
          </a:xfrm>
          <a:prstGeom prst="rect">
            <a:avLst/>
          </a:prstGeom>
          <a:noFill/>
        </p:spPr>
        <p:txBody>
          <a:bodyPr wrap="none" rtlCol="0">
            <a:spAutoFit/>
          </a:bodyPr>
          <a:lstStyle/>
          <a:p>
            <a:r>
              <a:rPr kumimoji="1" lang="ja-JP" altLang="en-US" dirty="0" smtClean="0"/>
              <a:t>調査漏れ</a:t>
            </a:r>
            <a:endParaRPr kumimoji="1" lang="ja-JP" altLang="en-US" dirty="0"/>
          </a:p>
        </p:txBody>
      </p:sp>
      <p:cxnSp>
        <p:nvCxnSpPr>
          <p:cNvPr id="25" name="カギ線コネクタ 24"/>
          <p:cNvCxnSpPr>
            <a:stCxn id="12" idx="1"/>
            <a:endCxn id="8" idx="1"/>
          </p:cNvCxnSpPr>
          <p:nvPr/>
        </p:nvCxnSpPr>
        <p:spPr bwMode="auto">
          <a:xfrm rot="10800000" flipH="1">
            <a:off x="3009900" y="3572519"/>
            <a:ext cx="63444" cy="1015614"/>
          </a:xfrm>
          <a:prstGeom prst="bentConnector3">
            <a:avLst>
              <a:gd name="adj1" fmla="val 2034177"/>
            </a:avLst>
          </a:prstGeom>
          <a:solidFill>
            <a:schemeClr val="accent1"/>
          </a:solidFill>
          <a:ln w="9525" cap="flat" cmpd="sng" algn="ctr">
            <a:solidFill>
              <a:schemeClr val="tx1"/>
            </a:solidFill>
            <a:prstDash val="solid"/>
            <a:round/>
            <a:headEnd type="none" w="med" len="med"/>
            <a:tailEnd type="arrow"/>
          </a:ln>
          <a:effectLst/>
        </p:spPr>
      </p:cxnSp>
      <p:sp>
        <p:nvSpPr>
          <p:cNvPr id="28" name="テキスト ボックス 27"/>
          <p:cNvSpPr txBox="1"/>
          <p:nvPr/>
        </p:nvSpPr>
        <p:spPr>
          <a:xfrm>
            <a:off x="2895600" y="2316718"/>
            <a:ext cx="1266693" cy="369332"/>
          </a:xfrm>
          <a:prstGeom prst="rect">
            <a:avLst/>
          </a:prstGeom>
          <a:noFill/>
        </p:spPr>
        <p:txBody>
          <a:bodyPr wrap="none" rtlCol="0">
            <a:spAutoFit/>
          </a:bodyPr>
          <a:lstStyle/>
          <a:p>
            <a:r>
              <a:rPr kumimoji="1" lang="ja-JP" altLang="en-US" dirty="0" smtClean="0"/>
              <a:t>関連性あり</a:t>
            </a:r>
            <a:endParaRPr kumimoji="1" lang="ja-JP" altLang="en-US" dirty="0"/>
          </a:p>
        </p:txBody>
      </p:sp>
    </p:spTree>
    <p:extLst>
      <p:ext uri="{BB962C8B-B14F-4D97-AF65-F5344CB8AC3E}">
        <p14:creationId xmlns:p14="http://schemas.microsoft.com/office/powerpoint/2010/main" val="142751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サブシステムリファレンス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下記の空欄を答えよう</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280634537"/>
              </p:ext>
            </p:extLst>
          </p:nvPr>
        </p:nvGraphicFramePr>
        <p:xfrm>
          <a:off x="609600" y="2057400"/>
          <a:ext cx="8229918" cy="3754120"/>
        </p:xfrm>
        <a:graphic>
          <a:graphicData uri="http://schemas.openxmlformats.org/drawingml/2006/table">
            <a:tbl>
              <a:tblPr firstRow="1" bandRow="1">
                <a:tableStyleId>{2D5ABB26-0587-4C30-8999-92F81FD0307C}</a:tableStyleId>
              </a:tblPr>
              <a:tblGrid>
                <a:gridCol w="1892618"/>
                <a:gridCol w="1514793"/>
                <a:gridCol w="1729105"/>
                <a:gridCol w="1416684"/>
                <a:gridCol w="1676718"/>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モデル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リファレンス</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ライブラリ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en-US" altLang="ja-JP" dirty="0" smtClean="0"/>
                    </a:p>
                    <a:p>
                      <a:r>
                        <a:rPr kumimoji="1" lang="ja-JP" altLang="en-US" dirty="0" smtClean="0"/>
                        <a:t>リファレンス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単独実行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dirty="0" smtClean="0"/>
                        <a:t>〇</a:t>
                      </a:r>
                      <a:endParaRPr lang="en-US" altLang="ja-JP" dirty="0" smtClean="0"/>
                    </a:p>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dirty="0" smtClean="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ＳＬＤＶ実行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単体と呼び出し</a:t>
                      </a:r>
                      <a:endParaRPr kumimoji="1" lang="en-US" altLang="ja-JP" dirty="0" smtClean="0"/>
                    </a:p>
                    <a:p>
                      <a:r>
                        <a:rPr kumimoji="1" lang="ja-JP" altLang="en-US" dirty="0" smtClean="0"/>
                        <a:t>で異なる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Simulink</a:t>
                      </a:r>
                      <a:r>
                        <a:rPr kumimoji="1" lang="ja-JP" altLang="en-US" dirty="0" smtClean="0"/>
                        <a:t>　</a:t>
                      </a:r>
                      <a:r>
                        <a:rPr kumimoji="1" lang="en-US" altLang="ja-JP" sz="1800" dirty="0" smtClean="0">
                          <a:latin typeface="Meiryo UI" panose="020B0604030504040204" pitchFamily="50" charset="-128"/>
                          <a:ea typeface="Meiryo UI" panose="020B0604030504040204" pitchFamily="50" charset="-128"/>
                        </a:rPr>
                        <a:t>check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調査対象は設定次第</a:t>
                      </a:r>
                      <a:endParaRPr kumimoji="1" lang="en-US" altLang="ja-JP" dirty="0" smtClean="0"/>
                    </a:p>
                    <a:p>
                      <a:r>
                        <a:rPr kumimoji="1" lang="ja-JP" altLang="en-US" dirty="0" smtClean="0"/>
                        <a:t>自動修正</a:t>
                      </a:r>
                      <a:endParaRPr kumimoji="1" lang="en-US" altLang="ja-JP" dirty="0" smtClean="0"/>
                    </a:p>
                    <a:p>
                      <a:r>
                        <a:rPr kumimoji="1" lang="ja-JP" altLang="en-US" dirty="0" smtClean="0"/>
                        <a:t>不可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en-US" altLang="ja-JP" dirty="0" smtClean="0"/>
                    </a:p>
                    <a:p>
                      <a:r>
                        <a:rPr kumimoji="1" lang="ja-JP" altLang="en-US" dirty="0" smtClean="0"/>
                        <a:t>自動修正？？</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779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サブシステムリファレンス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下記の空欄を答えよう</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326924265"/>
              </p:ext>
            </p:extLst>
          </p:nvPr>
        </p:nvGraphicFramePr>
        <p:xfrm>
          <a:off x="609600" y="2057400"/>
          <a:ext cx="8431214" cy="3754120"/>
        </p:xfrm>
        <a:graphic>
          <a:graphicData uri="http://schemas.openxmlformats.org/drawingml/2006/table">
            <a:tbl>
              <a:tblPr firstRow="1" bandRow="1">
                <a:tableStyleId>{2D5ABB26-0587-4C30-8999-92F81FD0307C}</a:tableStyleId>
              </a:tblPr>
              <a:tblGrid>
                <a:gridCol w="1892618"/>
                <a:gridCol w="1514793"/>
                <a:gridCol w="1729105"/>
                <a:gridCol w="1617980"/>
                <a:gridCol w="1676718"/>
              </a:tblGrid>
              <a:tr h="37084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モデル</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リファレンス</a:t>
                      </a:r>
                    </a:p>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ライブラリ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サブシステム</a:t>
                      </a:r>
                      <a:endParaRPr kumimoji="1" lang="en-US" altLang="ja-JP" dirty="0" smtClean="0"/>
                    </a:p>
                    <a:p>
                      <a:r>
                        <a:rPr kumimoji="1" lang="ja-JP" altLang="en-US" dirty="0" smtClean="0"/>
                        <a:t>リファレンス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単独実行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ja-JP" altLang="en-US" dirty="0" smtClean="0"/>
                        <a:t>〇</a:t>
                      </a:r>
                      <a:endParaRPr lang="en-US" altLang="ja-JP" dirty="0" smtClean="0"/>
                    </a:p>
                    <a:p>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dirty="0" smtClean="0"/>
                        <a:t>×</a:t>
                      </a:r>
                      <a:endParaRPr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ＳＬＤＶ実行</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コード生成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単体と呼び出し</a:t>
                      </a:r>
                      <a:endParaRPr kumimoji="1" lang="en-US" altLang="ja-JP" dirty="0" smtClean="0"/>
                    </a:p>
                    <a:p>
                      <a:r>
                        <a:rPr kumimoji="1" lang="ja-JP" altLang="en-US" dirty="0" smtClean="0"/>
                        <a:t>で異なる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en-US" altLang="ja-JP" dirty="0" smtClean="0"/>
                        <a:t>Simulink</a:t>
                      </a:r>
                      <a:r>
                        <a:rPr kumimoji="1" lang="ja-JP" altLang="en-US" dirty="0" smtClean="0"/>
                        <a:t>　</a:t>
                      </a:r>
                      <a:r>
                        <a:rPr kumimoji="1" lang="en-US" altLang="ja-JP" sz="1800" dirty="0" smtClean="0">
                          <a:latin typeface="Meiryo UI" panose="020B0604030504040204" pitchFamily="50" charset="-128"/>
                          <a:ea typeface="Meiryo UI" panose="020B0604030504040204" pitchFamily="50" charset="-128"/>
                        </a:rPr>
                        <a:t>check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調査対象は設定次第</a:t>
                      </a:r>
                      <a:endParaRPr kumimoji="1" lang="en-US" altLang="ja-JP" dirty="0" smtClean="0"/>
                    </a:p>
                    <a:p>
                      <a:r>
                        <a:rPr kumimoji="1" lang="ja-JP" altLang="en-US" dirty="0" smtClean="0"/>
                        <a:t>自動修正</a:t>
                      </a:r>
                      <a:endParaRPr kumimoji="1" lang="en-US" altLang="ja-JP" dirty="0" smtClean="0"/>
                    </a:p>
                    <a:p>
                      <a:r>
                        <a:rPr kumimoji="1" lang="ja-JP" altLang="en-US" dirty="0" smtClean="0"/>
                        <a:t>不可</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t>〇</a:t>
                      </a:r>
                      <a:endParaRPr kumimoji="1" lang="en-US" altLang="ja-JP" dirty="0" smtClean="0"/>
                    </a:p>
                    <a:p>
                      <a:r>
                        <a:rPr kumimoji="1" lang="ja-JP" altLang="en-US" dirty="0" smtClean="0"/>
                        <a:t>自動修正は要調査</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8183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自動配置</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Meiryo UI" panose="020B0604030504040204" pitchFamily="50" charset="-128"/>
                <a:ea typeface="Meiryo UI" panose="020B0604030504040204" pitchFamily="50" charset="-128"/>
              </a:rPr>
              <a:t>動く物</a:t>
            </a:r>
            <a:r>
              <a:rPr lang="ja-JP" altLang="en-US" dirty="0" smtClean="0">
                <a:latin typeface="Meiryo UI" panose="020B0604030504040204" pitchFamily="50" charset="-128"/>
                <a:ea typeface="Meiryo UI" panose="020B0604030504040204" pitchFamily="50" charset="-128"/>
              </a:rPr>
              <a:t>と動かない物</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028015886"/>
              </p:ext>
            </p:extLst>
          </p:nvPr>
        </p:nvGraphicFramePr>
        <p:xfrm>
          <a:off x="304800" y="1676400"/>
          <a:ext cx="7527735" cy="1844040"/>
        </p:xfrm>
        <a:graphic>
          <a:graphicData uri="http://schemas.openxmlformats.org/drawingml/2006/table">
            <a:tbl>
              <a:tblPr firstRow="1" bandRow="1">
                <a:tableStyleId>{5C22544A-7EE6-4342-B048-85BDC9FD1C3A}</a:tableStyleId>
              </a:tblPr>
              <a:tblGrid>
                <a:gridCol w="2857500"/>
                <a:gridCol w="2166430"/>
                <a:gridCol w="2503805"/>
              </a:tblGrid>
              <a:tr h="370840">
                <a:tc gridSpan="2">
                  <a:txBody>
                    <a:bodyPr/>
                    <a:lstStyle/>
                    <a:p>
                      <a:endParaRPr kumimoji="1" lang="ja-JP" altLang="en-US" dirty="0"/>
                    </a:p>
                  </a:txBody>
                  <a:tcPr/>
                </a:tc>
                <a:tc hMerge="1">
                  <a:txBody>
                    <a:bodyPr/>
                    <a:lstStyle/>
                    <a:p>
                      <a:endParaRPr kumimoji="1" lang="ja-JP" altLang="en-US"/>
                    </a:p>
                  </a:txBody>
                  <a:tcPr/>
                </a:tc>
                <a:tc>
                  <a:txBody>
                    <a:bodyPr/>
                    <a:lstStyle/>
                    <a:p>
                      <a:endParaRPr kumimoji="1" lang="ja-JP" altLang="en-US"/>
                    </a:p>
                  </a:txBody>
                  <a:tcPr/>
                </a:tc>
              </a:tr>
              <a:tr h="370840">
                <a:tc gridSpan="2">
                  <a:txBody>
                    <a:bodyPr/>
                    <a:lstStyle/>
                    <a:p>
                      <a:r>
                        <a:rPr kumimoji="1" lang="ja-JP" altLang="en-US" dirty="0" smtClean="0"/>
                        <a:t>結線されたブロック</a:t>
                      </a:r>
                      <a:endParaRPr kumimoji="1" lang="ja-JP" altLang="en-US" dirty="0"/>
                    </a:p>
                  </a:txBody>
                  <a:tcPr/>
                </a:tc>
                <a:tc hMerge="1">
                  <a:txBody>
                    <a:bodyPr/>
                    <a:lstStyle/>
                    <a:p>
                      <a:endParaRPr kumimoji="1" lang="ja-JP" altLang="en-US"/>
                    </a:p>
                  </a:txBody>
                  <a:tcPr/>
                </a:tc>
                <a:tc>
                  <a:txBody>
                    <a:bodyPr/>
                    <a:lstStyle/>
                    <a:p>
                      <a:r>
                        <a:rPr kumimoji="1" lang="ja-JP" altLang="en-US" dirty="0" smtClean="0"/>
                        <a:t>動く</a:t>
                      </a:r>
                      <a:endParaRPr kumimoji="1" lang="ja-JP" altLang="en-US" dirty="0"/>
                    </a:p>
                  </a:txBody>
                  <a:tcPr/>
                </a:tc>
              </a:tr>
              <a:tr h="185420">
                <a:tc rowSpan="2">
                  <a:txBody>
                    <a:bodyPr/>
                    <a:lstStyle/>
                    <a:p>
                      <a:r>
                        <a:rPr kumimoji="1" lang="ja-JP" altLang="en-US" dirty="0" smtClean="0"/>
                        <a:t>結線されていないブロック</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入出力ポートあり</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kumimoji="1" lang="ja-JP" altLang="en-US" dirty="0"/>
                    </a:p>
                  </a:txBody>
                  <a:tcPr>
                    <a:lnB w="12700" cap="flat" cmpd="sng" algn="ctr">
                      <a:solidFill>
                        <a:schemeClr val="tx1"/>
                      </a:solidFill>
                      <a:prstDash val="solid"/>
                      <a:round/>
                      <a:headEnd type="none" w="med" len="med"/>
                      <a:tailEnd type="none" w="med" len="med"/>
                    </a:lnB>
                  </a:tcPr>
                </a:tc>
              </a:tr>
              <a:tr h="185420">
                <a:tc vMerge="1">
                  <a:txBody>
                    <a:bodyPr/>
                    <a:lstStyle/>
                    <a:p>
                      <a:endParaRPr kumimoji="1" lang="ja-JP" altLang="en-US"/>
                    </a:p>
                  </a:txBody>
                  <a:tcPr/>
                </a:tc>
                <a:tc>
                  <a:txBody>
                    <a:bodyPr/>
                    <a:lstStyle/>
                    <a:p>
                      <a:r>
                        <a:rPr kumimoji="1" lang="ja-JP" altLang="en-US" dirty="0" smtClean="0"/>
                        <a:t>ポートなし</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kumimoji="1" lang="ja-JP" altLang="en-US" dirty="0"/>
                    </a:p>
                  </a:txBody>
                  <a:tcPr>
                    <a:lnT w="12700" cap="flat" cmpd="sng" algn="ctr">
                      <a:solidFill>
                        <a:schemeClr val="tx1"/>
                      </a:solidFill>
                      <a:prstDash val="solid"/>
                      <a:round/>
                      <a:headEnd type="none" w="med" len="med"/>
                      <a:tailEnd type="none" w="med" len="med"/>
                    </a:lnT>
                  </a:tcPr>
                </a:tc>
              </a:tr>
              <a:tr h="370840">
                <a:tc gridSpan="2">
                  <a:txBody>
                    <a:bodyPr/>
                    <a:lstStyle/>
                    <a:p>
                      <a:r>
                        <a:rPr kumimoji="1" lang="ja-JP" altLang="en-US" dirty="0" smtClean="0"/>
                        <a:t>アノテーション</a:t>
                      </a:r>
                      <a:endParaRPr kumimoji="1" lang="ja-JP" altLang="en-US" dirty="0"/>
                    </a:p>
                  </a:txBody>
                  <a:tcPr/>
                </a:tc>
                <a:tc hMerge="1">
                  <a:txBody>
                    <a:bodyPr/>
                    <a:lstStyle/>
                    <a:p>
                      <a:endParaRPr kumimoji="1" lang="ja-JP" altLang="en-US"/>
                    </a:p>
                  </a:txBody>
                  <a:tcPr/>
                </a:tc>
                <a:tc>
                  <a:txBody>
                    <a:bodyPr/>
                    <a:lstStyle/>
                    <a:p>
                      <a:r>
                        <a:rPr kumimoji="1" lang="ja-JP" altLang="en-US" dirty="0" smtClean="0"/>
                        <a:t>動かない</a:t>
                      </a:r>
                      <a:endParaRPr kumimoji="1" lang="ja-JP" altLang="en-US" dirty="0"/>
                    </a:p>
                  </a:txBody>
                  <a:tcPr/>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2" y="3994547"/>
            <a:ext cx="4083318" cy="14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351" y="3615928"/>
            <a:ext cx="2924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1524000" y="3688318"/>
            <a:ext cx="708848" cy="369332"/>
          </a:xfrm>
          <a:prstGeom prst="rect">
            <a:avLst/>
          </a:prstGeom>
          <a:noFill/>
        </p:spPr>
        <p:txBody>
          <a:bodyPr wrap="none" rtlCol="0">
            <a:spAutoFit/>
          </a:bodyPr>
          <a:lstStyle/>
          <a:p>
            <a:r>
              <a:rPr kumimoji="1" lang="ja-JP" altLang="en-US" dirty="0" smtClean="0"/>
              <a:t>ヒント</a:t>
            </a:r>
            <a:endParaRPr kumimoji="1" lang="ja-JP" altLang="en-US" dirty="0"/>
          </a:p>
        </p:txBody>
      </p:sp>
      <p:sp>
        <p:nvSpPr>
          <p:cNvPr id="8" name="右矢印 7"/>
          <p:cNvSpPr/>
          <p:nvPr/>
        </p:nvSpPr>
        <p:spPr bwMode="auto">
          <a:xfrm>
            <a:off x="4705350" y="43434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5444728"/>
            <a:ext cx="1422064" cy="93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5287290"/>
            <a:ext cx="1371600" cy="11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676775" y="54066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26173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自動配置</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Meiryo UI" panose="020B0604030504040204" pitchFamily="50" charset="-128"/>
                <a:ea typeface="Meiryo UI" panose="020B0604030504040204" pitchFamily="50" charset="-128"/>
              </a:rPr>
              <a:t>動く物</a:t>
            </a:r>
            <a:r>
              <a:rPr lang="ja-JP" altLang="en-US" dirty="0" smtClean="0">
                <a:latin typeface="Meiryo UI" panose="020B0604030504040204" pitchFamily="50" charset="-128"/>
                <a:ea typeface="Meiryo UI" panose="020B0604030504040204" pitchFamily="50" charset="-128"/>
              </a:rPr>
              <a:t>と動かない物</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713762245"/>
              </p:ext>
            </p:extLst>
          </p:nvPr>
        </p:nvGraphicFramePr>
        <p:xfrm>
          <a:off x="304800" y="1676400"/>
          <a:ext cx="7527735" cy="1844040"/>
        </p:xfrm>
        <a:graphic>
          <a:graphicData uri="http://schemas.openxmlformats.org/drawingml/2006/table">
            <a:tbl>
              <a:tblPr firstRow="1" bandRow="1">
                <a:tableStyleId>{5C22544A-7EE6-4342-B048-85BDC9FD1C3A}</a:tableStyleId>
              </a:tblPr>
              <a:tblGrid>
                <a:gridCol w="2857500"/>
                <a:gridCol w="2166430"/>
                <a:gridCol w="2503805"/>
              </a:tblGrid>
              <a:tr h="370840">
                <a:tc gridSpan="2">
                  <a:txBody>
                    <a:bodyPr/>
                    <a:lstStyle/>
                    <a:p>
                      <a:endParaRPr kumimoji="1" lang="ja-JP" altLang="en-US" dirty="0"/>
                    </a:p>
                  </a:txBody>
                  <a:tcPr/>
                </a:tc>
                <a:tc hMerge="1">
                  <a:txBody>
                    <a:bodyPr/>
                    <a:lstStyle/>
                    <a:p>
                      <a:endParaRPr kumimoji="1" lang="ja-JP" altLang="en-US"/>
                    </a:p>
                  </a:txBody>
                  <a:tcPr/>
                </a:tc>
                <a:tc>
                  <a:txBody>
                    <a:bodyPr/>
                    <a:lstStyle/>
                    <a:p>
                      <a:endParaRPr kumimoji="1" lang="ja-JP" altLang="en-US"/>
                    </a:p>
                  </a:txBody>
                  <a:tcPr/>
                </a:tc>
              </a:tr>
              <a:tr h="370840">
                <a:tc gridSpan="2">
                  <a:txBody>
                    <a:bodyPr/>
                    <a:lstStyle/>
                    <a:p>
                      <a:r>
                        <a:rPr kumimoji="1" lang="ja-JP" altLang="en-US" dirty="0" smtClean="0"/>
                        <a:t>結線されたブロック</a:t>
                      </a:r>
                      <a:endParaRPr kumimoji="1" lang="ja-JP" altLang="en-US" dirty="0"/>
                    </a:p>
                  </a:txBody>
                  <a:tcPr/>
                </a:tc>
                <a:tc hMerge="1">
                  <a:txBody>
                    <a:bodyPr/>
                    <a:lstStyle/>
                    <a:p>
                      <a:endParaRPr kumimoji="1" lang="ja-JP" altLang="en-US"/>
                    </a:p>
                  </a:txBody>
                  <a:tcPr/>
                </a:tc>
                <a:tc>
                  <a:txBody>
                    <a:bodyPr/>
                    <a:lstStyle/>
                    <a:p>
                      <a:r>
                        <a:rPr kumimoji="1" lang="ja-JP" altLang="en-US" dirty="0" smtClean="0"/>
                        <a:t>動く</a:t>
                      </a:r>
                      <a:endParaRPr kumimoji="1" lang="ja-JP" altLang="en-US" dirty="0"/>
                    </a:p>
                  </a:txBody>
                  <a:tcPr/>
                </a:tc>
              </a:tr>
              <a:tr h="185420">
                <a:tc rowSpan="2">
                  <a:txBody>
                    <a:bodyPr/>
                    <a:lstStyle/>
                    <a:p>
                      <a:r>
                        <a:rPr kumimoji="1" lang="ja-JP" altLang="en-US" dirty="0" smtClean="0"/>
                        <a:t>結線されていないブロック</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入出力ポートあり</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1" lang="ja-JP" altLang="en-US" dirty="0" smtClean="0"/>
                        <a:t>動かない</a:t>
                      </a:r>
                      <a:endParaRPr kumimoji="1" lang="ja-JP" altLang="en-US" dirty="0"/>
                    </a:p>
                  </a:txBody>
                  <a:tcPr>
                    <a:lnB w="12700" cap="flat" cmpd="sng" algn="ctr">
                      <a:solidFill>
                        <a:schemeClr val="tx1"/>
                      </a:solidFill>
                      <a:prstDash val="solid"/>
                      <a:round/>
                      <a:headEnd type="none" w="med" len="med"/>
                      <a:tailEnd type="none" w="med" len="med"/>
                    </a:lnB>
                  </a:tcPr>
                </a:tc>
              </a:tr>
              <a:tr h="185420">
                <a:tc vMerge="1">
                  <a:txBody>
                    <a:bodyPr/>
                    <a:lstStyle/>
                    <a:p>
                      <a:endParaRPr kumimoji="1" lang="ja-JP" altLang="en-US"/>
                    </a:p>
                  </a:txBody>
                  <a:tcPr/>
                </a:tc>
                <a:tc>
                  <a:txBody>
                    <a:bodyPr/>
                    <a:lstStyle/>
                    <a:p>
                      <a:r>
                        <a:rPr kumimoji="1" lang="ja-JP" altLang="en-US" dirty="0" smtClean="0"/>
                        <a:t>ポートなし</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ja-JP" altLang="en-US" dirty="0" smtClean="0"/>
                        <a:t>重なっている場合だけ</a:t>
                      </a:r>
                      <a:endParaRPr kumimoji="1" lang="ja-JP" altLang="en-US" dirty="0"/>
                    </a:p>
                  </a:txBody>
                  <a:tcPr>
                    <a:lnT w="12700" cap="flat" cmpd="sng" algn="ctr">
                      <a:solidFill>
                        <a:schemeClr val="tx1"/>
                      </a:solidFill>
                      <a:prstDash val="solid"/>
                      <a:round/>
                      <a:headEnd type="none" w="med" len="med"/>
                      <a:tailEnd type="none" w="med" len="med"/>
                    </a:lnT>
                  </a:tcPr>
                </a:tc>
              </a:tr>
              <a:tr h="370840">
                <a:tc gridSpan="2">
                  <a:txBody>
                    <a:bodyPr/>
                    <a:lstStyle/>
                    <a:p>
                      <a:r>
                        <a:rPr kumimoji="1" lang="ja-JP" altLang="en-US" dirty="0" smtClean="0"/>
                        <a:t>アノテーション</a:t>
                      </a:r>
                      <a:endParaRPr kumimoji="1" lang="ja-JP" altLang="en-US" dirty="0"/>
                    </a:p>
                  </a:txBody>
                  <a:tcPr/>
                </a:tc>
                <a:tc hMerge="1">
                  <a:txBody>
                    <a:bodyPr/>
                    <a:lstStyle/>
                    <a:p>
                      <a:endParaRPr kumimoji="1" lang="ja-JP" altLang="en-US"/>
                    </a:p>
                  </a:txBody>
                  <a:tcPr/>
                </a:tc>
                <a:tc>
                  <a:txBody>
                    <a:bodyPr/>
                    <a:lstStyle/>
                    <a:p>
                      <a:r>
                        <a:rPr kumimoji="1" lang="ja-JP" altLang="en-US" dirty="0" smtClean="0"/>
                        <a:t>動かない</a:t>
                      </a:r>
                      <a:endParaRPr kumimoji="1" lang="ja-JP" altLang="en-US" dirty="0"/>
                    </a:p>
                  </a:txBody>
                  <a:tcPr/>
                </a:tc>
              </a:tr>
            </a:tbl>
          </a:graphicData>
        </a:graphic>
      </p:graphicFrame>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32" y="3994547"/>
            <a:ext cx="4083318" cy="14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351" y="3615928"/>
            <a:ext cx="292417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テキスト ボックス 6"/>
          <p:cNvSpPr txBox="1"/>
          <p:nvPr/>
        </p:nvSpPr>
        <p:spPr>
          <a:xfrm>
            <a:off x="1524000" y="3688318"/>
            <a:ext cx="708848" cy="369332"/>
          </a:xfrm>
          <a:prstGeom prst="rect">
            <a:avLst/>
          </a:prstGeom>
          <a:noFill/>
        </p:spPr>
        <p:txBody>
          <a:bodyPr wrap="none" rtlCol="0">
            <a:spAutoFit/>
          </a:bodyPr>
          <a:lstStyle/>
          <a:p>
            <a:r>
              <a:rPr kumimoji="1" lang="ja-JP" altLang="en-US" dirty="0" smtClean="0"/>
              <a:t>ヒント</a:t>
            </a:r>
            <a:endParaRPr kumimoji="1" lang="ja-JP" altLang="en-US" dirty="0"/>
          </a:p>
        </p:txBody>
      </p:sp>
      <p:sp>
        <p:nvSpPr>
          <p:cNvPr id="8" name="右矢印 7"/>
          <p:cNvSpPr/>
          <p:nvPr/>
        </p:nvSpPr>
        <p:spPr bwMode="auto">
          <a:xfrm>
            <a:off x="4705350" y="4343400"/>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5444728"/>
            <a:ext cx="1422064" cy="93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5287290"/>
            <a:ext cx="1371600" cy="114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右矢印 10"/>
          <p:cNvSpPr/>
          <p:nvPr/>
        </p:nvSpPr>
        <p:spPr bwMode="auto">
          <a:xfrm>
            <a:off x="4676775" y="5406628"/>
            <a:ext cx="496002" cy="914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12" name="線吹き出し 1 (枠付き) 11"/>
          <p:cNvSpPr/>
          <p:nvPr/>
        </p:nvSpPr>
        <p:spPr bwMode="auto">
          <a:xfrm>
            <a:off x="7315200" y="3615928"/>
            <a:ext cx="1676400" cy="914400"/>
          </a:xfrm>
          <a:prstGeom prst="borderCallout1">
            <a:avLst>
              <a:gd name="adj1" fmla="val 18750"/>
              <a:gd name="adj2" fmla="val -8333"/>
              <a:gd name="adj3" fmla="val -41673"/>
              <a:gd name="adj4" fmla="val -5424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rgbClr val="FF0000"/>
                </a:solidFill>
                <a:effectLst/>
                <a:latin typeface="Arial" charset="0"/>
                <a:ea typeface="ＭＳ Ｐゴシック" pitchFamily="50" charset="-128"/>
              </a:rPr>
              <a:t>紐づけしておかないと対応が不明となる</a:t>
            </a:r>
          </a:p>
        </p:txBody>
      </p:sp>
    </p:spTree>
    <p:extLst>
      <p:ext uri="{BB962C8B-B14F-4D97-AF65-F5344CB8AC3E}">
        <p14:creationId xmlns:p14="http://schemas.microsoft.com/office/powerpoint/2010/main" val="487643501"/>
      </p:ext>
    </p:extLst>
  </p:cSld>
  <p:clrMapOvr>
    <a:masterClrMapping/>
  </p:clrMapOvr>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C4264A-76F3-4151-B088-45E7FC89FBEF}"/>
</file>

<file path=customXml/itemProps2.xml><?xml version="1.0" encoding="utf-8"?>
<ds:datastoreItem xmlns:ds="http://schemas.openxmlformats.org/officeDocument/2006/customXml" ds:itemID="{F2D83D9C-4D11-43ED-96F0-0742ED2B7C6A}"/>
</file>

<file path=customXml/itemProps3.xml><?xml version="1.0" encoding="utf-8"?>
<ds:datastoreItem xmlns:ds="http://schemas.openxmlformats.org/officeDocument/2006/customXml" ds:itemID="{23D6E6E4-7E50-496A-A208-6AE585BC5723}"/>
</file>

<file path=docProps/app.xml><?xml version="1.0" encoding="utf-8"?>
<Properties xmlns="http://schemas.openxmlformats.org/officeDocument/2006/extended-properties" xmlns:vt="http://schemas.openxmlformats.org/officeDocument/2006/docPropsVTypes">
  <Template>JMAAB</Template>
  <TotalTime>0</TotalTime>
  <Words>923</Words>
  <Application>Microsoft Office PowerPoint</Application>
  <PresentationFormat>画面に合わせる (4:3)</PresentationFormat>
  <Paragraphs>310</Paragraphs>
  <Slides>25</Slides>
  <Notes>0</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1_標準デザイン</vt:lpstr>
      <vt:lpstr>Simulink機能確認20WS Simulink function check20WS</vt:lpstr>
      <vt:lpstr>アジェンダ</vt:lpstr>
      <vt:lpstr>出欠確認</vt:lpstr>
      <vt:lpstr>今までの調査項目の確認</vt:lpstr>
      <vt:lpstr>調査項目</vt:lpstr>
      <vt:lpstr>サブシステムリファレンス</vt:lpstr>
      <vt:lpstr>サブシステムリファレンス</vt:lpstr>
      <vt:lpstr>自動配置</vt:lpstr>
      <vt:lpstr>自動配置</vt:lpstr>
      <vt:lpstr>SignalEditor</vt:lpstr>
      <vt:lpstr>SignalEditor</vt:lpstr>
      <vt:lpstr>From Spreadsheet</vt:lpstr>
      <vt:lpstr>State W,R</vt:lpstr>
      <vt:lpstr>State W,R</vt:lpstr>
      <vt:lpstr>SimulinkState</vt:lpstr>
      <vt:lpstr>SimulinkState</vt:lpstr>
      <vt:lpstr>Bus Element</vt:lpstr>
      <vt:lpstr>Bus Element</vt:lpstr>
      <vt:lpstr>Variant</vt:lpstr>
      <vt:lpstr>Variant</vt:lpstr>
      <vt:lpstr>C Caller</vt:lpstr>
      <vt:lpstr>Sequence Viewer</vt:lpstr>
      <vt:lpstr>Sequence Viewer</vt:lpstr>
      <vt:lpstr>今後の活動議論</vt:lpstr>
      <vt:lpstr>今後の活動議論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2014-11-07T02:25:43Z</dcterms:created>
  <dcterms:modified xsi:type="dcterms:W3CDTF">2020-07-28T23:45:50Z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