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35"/>
  </p:notesMasterIdLst>
  <p:sldIdLst>
    <p:sldId id="256" r:id="rId5"/>
    <p:sldId id="279" r:id="rId6"/>
    <p:sldId id="260" r:id="rId7"/>
    <p:sldId id="280" r:id="rId8"/>
    <p:sldId id="258" r:id="rId9"/>
    <p:sldId id="268" r:id="rId10"/>
    <p:sldId id="278" r:id="rId11"/>
    <p:sldId id="296" r:id="rId12"/>
    <p:sldId id="297" r:id="rId13"/>
    <p:sldId id="299" r:id="rId14"/>
    <p:sldId id="264" r:id="rId15"/>
    <p:sldId id="265" r:id="rId16"/>
    <p:sldId id="273" r:id="rId17"/>
    <p:sldId id="282" r:id="rId18"/>
    <p:sldId id="283" r:id="rId19"/>
    <p:sldId id="284" r:id="rId20"/>
    <p:sldId id="298" r:id="rId21"/>
    <p:sldId id="287" r:id="rId22"/>
    <p:sldId id="289" r:id="rId23"/>
    <p:sldId id="290" r:id="rId24"/>
    <p:sldId id="276" r:id="rId25"/>
    <p:sldId id="293" r:id="rId26"/>
    <p:sldId id="300" r:id="rId27"/>
    <p:sldId id="292" r:id="rId28"/>
    <p:sldId id="294" r:id="rId29"/>
    <p:sldId id="277" r:id="rId30"/>
    <p:sldId id="295" r:id="rId31"/>
    <p:sldId id="304" r:id="rId32"/>
    <p:sldId id="302" r:id="rId33"/>
    <p:sldId id="301" r:id="rId34"/>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CD860-95AE-47D1-8261-683FFAD15E8E}" v="1208" dt="2020-08-25T03:37:56.814"/>
  </p1510:revLst>
</p1510:revInfo>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4" autoAdjust="0"/>
    <p:restoredTop sz="99656" autoAdjust="0"/>
  </p:normalViewPr>
  <p:slideViewPr>
    <p:cSldViewPr>
      <p:cViewPr varScale="1">
        <p:scale>
          <a:sx n="119" d="100"/>
          <a:sy n="119" d="100"/>
        </p:scale>
        <p:origin x="144" y="102"/>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atlabexpo.com/jp/2020.html?s_v1=33682&amp;elqem=2934373_EM2_JP_LEV_20-09_MATLAB-EXPO&amp;elqTrackId=d06ac4e9b9674221a050fa20d8632680&amp;elq=e13255d7537e4320b2a79f1ce05cf0f5&amp;elqaid=33682&amp;elqat=1&amp;elqCampaignId=10716"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a:xfrm>
            <a:off x="1219200" y="3886200"/>
            <a:ext cx="7086600" cy="1752600"/>
          </a:xfrm>
        </p:spPr>
        <p:txBody>
          <a:bodyPr/>
          <a:lstStyle/>
          <a:p>
            <a:r>
              <a:rPr kumimoji="1" lang="en-US" altLang="ja-JP" sz="1800" dirty="0"/>
              <a:t>MathWorks</a:t>
            </a:r>
            <a:r>
              <a:rPr kumimoji="1" lang="ja-JP" altLang="en-US" sz="1800" dirty="0"/>
              <a:t> </a:t>
            </a:r>
            <a:r>
              <a:rPr kumimoji="1" lang="en-US" altLang="ja-JP" sz="1800" dirty="0"/>
              <a:t>Japan</a:t>
            </a:r>
            <a:r>
              <a:rPr kumimoji="1" lang="ja-JP" altLang="en-US" sz="1800" dirty="0"/>
              <a:t>　インダストリーマーケティング部　安生　皓平</a:t>
            </a:r>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en-US" altLang="ja-JP" sz="4000" dirty="0"/>
              <a:t>AUTOSAR </a:t>
            </a:r>
            <a:r>
              <a:rPr kumimoji="1" lang="en-US" altLang="ja-JP" sz="4000" dirty="0" err="1"/>
              <a:t>Blockset</a:t>
            </a:r>
            <a:r>
              <a:rPr kumimoji="1" lang="ja-JP" altLang="en-US" sz="4000" dirty="0"/>
              <a:t>ご紹介</a:t>
            </a:r>
          </a:p>
        </p:txBody>
      </p:sp>
    </p:spTree>
    <p:extLst>
      <p:ext uri="{BB962C8B-B14F-4D97-AF65-F5344CB8AC3E}">
        <p14:creationId xmlns:p14="http://schemas.microsoft.com/office/powerpoint/2010/main" val="392493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47BA3-5549-4E9A-826F-57429576BEF8}"/>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 JMAAB</a:t>
            </a:r>
            <a:r>
              <a:rPr kumimoji="1" lang="ja-JP" altLang="en-US" dirty="0"/>
              <a:t>と</a:t>
            </a:r>
            <a:r>
              <a:rPr kumimoji="1" lang="en-US" altLang="ja-JP" dirty="0"/>
              <a:t>AUTOSAR</a:t>
            </a:r>
            <a:endParaRPr kumimoji="1" lang="ja-JP" altLang="en-US" dirty="0"/>
          </a:p>
        </p:txBody>
      </p:sp>
      <p:sp>
        <p:nvSpPr>
          <p:cNvPr id="3" name="コンテンツ プレースホルダー 2">
            <a:extLst>
              <a:ext uri="{FF2B5EF4-FFF2-40B4-BE49-F238E27FC236}">
                <a16:creationId xmlns:a16="http://schemas.microsoft.com/office/drawing/2014/main" id="{503ADBE5-F3FA-46E5-9CD9-08EB7FD5BAA2}"/>
              </a:ext>
            </a:extLst>
          </p:cNvPr>
          <p:cNvSpPr>
            <a:spLocks noGrp="1"/>
          </p:cNvSpPr>
          <p:nvPr>
            <p:ph idx="1"/>
          </p:nvPr>
        </p:nvSpPr>
        <p:spPr>
          <a:xfrm>
            <a:off x="590550" y="1052513"/>
            <a:ext cx="8401050" cy="5329237"/>
          </a:xfrm>
        </p:spPr>
        <p:txBody>
          <a:bodyPr/>
          <a:lstStyle/>
          <a:p>
            <a:r>
              <a:rPr kumimoji="1" lang="ja-JP" altLang="en-US" sz="2000" dirty="0"/>
              <a:t>制御モデリングガイドライン内に、</a:t>
            </a:r>
            <a:r>
              <a:rPr kumimoji="1" lang="en-US" altLang="ja-JP" sz="2000" dirty="0"/>
              <a:t>”AUTOSAR</a:t>
            </a:r>
            <a:r>
              <a:rPr kumimoji="1" lang="ja-JP" altLang="en-US" sz="2000" dirty="0"/>
              <a:t>の概念</a:t>
            </a:r>
            <a:r>
              <a:rPr kumimoji="1" lang="en-US" altLang="ja-JP" sz="2000" dirty="0"/>
              <a:t>”</a:t>
            </a:r>
            <a:r>
              <a:rPr kumimoji="1" lang="ja-JP" altLang="en-US" sz="2000" dirty="0"/>
              <a:t>という章あり</a:t>
            </a:r>
          </a:p>
          <a:p>
            <a:endParaRPr kumimoji="1" lang="ja-JP" altLang="en-US" sz="2000" dirty="0"/>
          </a:p>
          <a:p>
            <a:endParaRPr kumimoji="1" lang="ja-JP" altLang="en-US" sz="2000" dirty="0"/>
          </a:p>
          <a:p>
            <a:endParaRPr kumimoji="1" lang="ja-JP" altLang="en-US" sz="2000" dirty="0"/>
          </a:p>
          <a:p>
            <a:endParaRPr kumimoji="1" lang="ja-JP" altLang="en-US" sz="2000" dirty="0"/>
          </a:p>
          <a:p>
            <a:endParaRPr kumimoji="1" lang="en-US" altLang="ja-JP" sz="2000" dirty="0"/>
          </a:p>
          <a:p>
            <a:r>
              <a:rPr kumimoji="1" lang="en-US" altLang="ja-JP" sz="2000" dirty="0"/>
              <a:t>2009</a:t>
            </a:r>
            <a:r>
              <a:rPr kumimoji="1" lang="ja-JP" altLang="en-US" sz="2000" dirty="0"/>
              <a:t>年 </a:t>
            </a:r>
            <a:r>
              <a:rPr kumimoji="1" lang="en-US" altLang="ja-JP" sz="2000" dirty="0"/>
              <a:t>: “</a:t>
            </a:r>
            <a:r>
              <a:rPr kumimoji="1" lang="ja-JP" altLang="en-US" sz="2000" dirty="0"/>
              <a:t>アプリとプラットフォームの自動接続手法研究会</a:t>
            </a:r>
            <a:r>
              <a:rPr kumimoji="1" lang="en-US" altLang="ja-JP" sz="2000" dirty="0"/>
              <a:t>”WS</a:t>
            </a:r>
            <a:r>
              <a:rPr kumimoji="1" lang="ja-JP" altLang="en-US" sz="2000" dirty="0"/>
              <a:t>内で、弊社より</a:t>
            </a:r>
            <a:r>
              <a:rPr kumimoji="1" lang="en-US" altLang="ja-JP" sz="2000" dirty="0"/>
              <a:t>AUTOSAR</a:t>
            </a:r>
            <a:r>
              <a:rPr kumimoji="1" lang="ja-JP" altLang="en-US" sz="2000" dirty="0"/>
              <a:t>アプリケーションへの</a:t>
            </a:r>
            <a:r>
              <a:rPr kumimoji="1" lang="en-US" altLang="ja-JP" sz="2000" dirty="0"/>
              <a:t>Simulink</a:t>
            </a:r>
            <a:r>
              <a:rPr kumimoji="1" lang="ja-JP" altLang="en-US" sz="2000" dirty="0"/>
              <a:t>適用手法についてご紹介　</a:t>
            </a:r>
          </a:p>
        </p:txBody>
      </p:sp>
      <p:pic>
        <p:nvPicPr>
          <p:cNvPr id="5" name="図 4">
            <a:extLst>
              <a:ext uri="{FF2B5EF4-FFF2-40B4-BE49-F238E27FC236}">
                <a16:creationId xmlns:a16="http://schemas.microsoft.com/office/drawing/2014/main" id="{945FCBEC-9B0F-4082-A23E-60F8CBF214BE}"/>
              </a:ext>
            </a:extLst>
          </p:cNvPr>
          <p:cNvPicPr>
            <a:picLocks noChangeAspect="1"/>
          </p:cNvPicPr>
          <p:nvPr/>
        </p:nvPicPr>
        <p:blipFill>
          <a:blip r:embed="rId2"/>
          <a:stretch>
            <a:fillRect/>
          </a:stretch>
        </p:blipFill>
        <p:spPr>
          <a:xfrm>
            <a:off x="1066800" y="1600200"/>
            <a:ext cx="7780020" cy="830580"/>
          </a:xfrm>
          <a:prstGeom prst="rect">
            <a:avLst/>
          </a:prstGeom>
        </p:spPr>
      </p:pic>
      <p:pic>
        <p:nvPicPr>
          <p:cNvPr id="6" name="図 5">
            <a:extLst>
              <a:ext uri="{FF2B5EF4-FFF2-40B4-BE49-F238E27FC236}">
                <a16:creationId xmlns:a16="http://schemas.microsoft.com/office/drawing/2014/main" id="{AA0F2739-DAE0-49BF-8A4E-41C60E3116F0}"/>
              </a:ext>
            </a:extLst>
          </p:cNvPr>
          <p:cNvPicPr>
            <a:picLocks noChangeAspect="1"/>
          </p:cNvPicPr>
          <p:nvPr/>
        </p:nvPicPr>
        <p:blipFill>
          <a:blip r:embed="rId3"/>
          <a:stretch>
            <a:fillRect/>
          </a:stretch>
        </p:blipFill>
        <p:spPr>
          <a:xfrm>
            <a:off x="1295400" y="4114800"/>
            <a:ext cx="4526280" cy="1897380"/>
          </a:xfrm>
          <a:prstGeom prst="rect">
            <a:avLst/>
          </a:prstGeom>
        </p:spPr>
      </p:pic>
    </p:spTree>
    <p:extLst>
      <p:ext uri="{BB962C8B-B14F-4D97-AF65-F5344CB8AC3E}">
        <p14:creationId xmlns:p14="http://schemas.microsoft.com/office/powerpoint/2010/main" val="92387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0792C-465C-4227-80AB-CDD2CC8360A3}"/>
              </a:ext>
            </a:extLst>
          </p:cNvPr>
          <p:cNvSpPr>
            <a:spLocks noGrp="1"/>
          </p:cNvSpPr>
          <p:nvPr>
            <p:ph type="title"/>
          </p:nvPr>
        </p:nvSpPr>
        <p:spPr>
          <a:xfrm>
            <a:off x="152400" y="178355"/>
            <a:ext cx="6994525" cy="419100"/>
          </a:xfrm>
        </p:spPr>
        <p:txBody>
          <a:bodyPr/>
          <a:lstStyle/>
          <a:p>
            <a:r>
              <a:rPr kumimoji="1" lang="en-US" altLang="ja-JP" dirty="0"/>
              <a:t>MathWorks</a:t>
            </a:r>
            <a:r>
              <a:rPr kumimoji="1" lang="ja-JP" altLang="en-US" dirty="0"/>
              <a:t>の</a:t>
            </a:r>
            <a:r>
              <a:rPr kumimoji="1" lang="en-US" altLang="ja-JP" dirty="0"/>
              <a:t>AUTOSAR</a:t>
            </a:r>
            <a:r>
              <a:rPr kumimoji="1" lang="ja-JP" altLang="en-US" dirty="0"/>
              <a:t>対応製品</a:t>
            </a:r>
          </a:p>
        </p:txBody>
      </p:sp>
      <p:sp>
        <p:nvSpPr>
          <p:cNvPr id="4" name="正方形/長方形 3">
            <a:extLst>
              <a:ext uri="{FF2B5EF4-FFF2-40B4-BE49-F238E27FC236}">
                <a16:creationId xmlns:a16="http://schemas.microsoft.com/office/drawing/2014/main" id="{5EFB3941-1CEC-4BE1-8CD8-BC13B024DFCA}"/>
              </a:ext>
            </a:extLst>
          </p:cNvPr>
          <p:cNvSpPr/>
          <p:nvPr/>
        </p:nvSpPr>
        <p:spPr>
          <a:xfrm>
            <a:off x="2362200" y="5442308"/>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pic>
        <p:nvPicPr>
          <p:cNvPr id="5" name="図 4">
            <a:extLst>
              <a:ext uri="{FF2B5EF4-FFF2-40B4-BE49-F238E27FC236}">
                <a16:creationId xmlns:a16="http://schemas.microsoft.com/office/drawing/2014/main" id="{687F23FF-F8E9-4DCE-BD0E-2D27F5C0BDC9}"/>
              </a:ext>
            </a:extLst>
          </p:cNvPr>
          <p:cNvPicPr>
            <a:picLocks noChangeAspect="1"/>
          </p:cNvPicPr>
          <p:nvPr/>
        </p:nvPicPr>
        <p:blipFill>
          <a:blip r:embed="rId2"/>
          <a:stretch>
            <a:fillRect/>
          </a:stretch>
        </p:blipFill>
        <p:spPr>
          <a:xfrm>
            <a:off x="533403" y="954128"/>
            <a:ext cx="8291322" cy="4488180"/>
          </a:xfrm>
          <a:prstGeom prst="rect">
            <a:avLst/>
          </a:prstGeom>
        </p:spPr>
      </p:pic>
      <p:sp>
        <p:nvSpPr>
          <p:cNvPr id="6" name="テキスト ボックス 5">
            <a:extLst>
              <a:ext uri="{FF2B5EF4-FFF2-40B4-BE49-F238E27FC236}">
                <a16:creationId xmlns:a16="http://schemas.microsoft.com/office/drawing/2014/main" id="{8B2E21A5-3FDB-4FF1-9E2E-FA47E95B6623}"/>
              </a:ext>
            </a:extLst>
          </p:cNvPr>
          <p:cNvSpPr txBox="1"/>
          <p:nvPr/>
        </p:nvSpPr>
        <p:spPr>
          <a:xfrm>
            <a:off x="812376" y="5736554"/>
            <a:ext cx="8025289" cy="646331"/>
          </a:xfrm>
          <a:prstGeom prst="rect">
            <a:avLst/>
          </a:prstGeom>
          <a:noFill/>
        </p:spPr>
        <p:txBody>
          <a:bodyPr wrap="square" rtlCol="0">
            <a:spAutoFit/>
          </a:bodyPr>
          <a:lstStyle/>
          <a:p>
            <a:r>
              <a:rPr kumimoji="1" lang="en-US" altLang="ja-JP" u="sng" dirty="0"/>
              <a:t>R19a</a:t>
            </a:r>
            <a:r>
              <a:rPr kumimoji="1" lang="ja-JP" altLang="en-US" u="sng" dirty="0"/>
              <a:t>以降は</a:t>
            </a:r>
            <a:r>
              <a:rPr kumimoji="1" lang="en-US" altLang="ja-JP" u="sng" dirty="0"/>
              <a:t>AUTOSAR </a:t>
            </a:r>
            <a:r>
              <a:rPr kumimoji="1" lang="en-US" altLang="ja-JP" u="sng" dirty="0" err="1"/>
              <a:t>Blockset</a:t>
            </a:r>
            <a:r>
              <a:rPr kumimoji="1" lang="ja-JP" altLang="en-US" u="sng" dirty="0"/>
              <a:t>が利用可能で、</a:t>
            </a:r>
            <a:r>
              <a:rPr kumimoji="1" lang="en-US" altLang="ja-JP" u="sng" dirty="0"/>
              <a:t>Classic</a:t>
            </a:r>
            <a:r>
              <a:rPr kumimoji="1" lang="ja-JP" altLang="en-US" u="sng" dirty="0"/>
              <a:t>および</a:t>
            </a:r>
            <a:r>
              <a:rPr kumimoji="1" lang="en-US" altLang="ja-JP" u="sng" dirty="0"/>
              <a:t>Adaptive</a:t>
            </a:r>
            <a:r>
              <a:rPr kumimoji="1" lang="ja-JP" altLang="en-US" u="sng" dirty="0"/>
              <a:t>に対応。</a:t>
            </a:r>
            <a:r>
              <a:rPr kumimoji="1" lang="en-US" altLang="ja-JP" u="sng" dirty="0"/>
              <a:t>Embedded Coder</a:t>
            </a:r>
            <a:r>
              <a:rPr lang="ja-JP" altLang="en-US" u="sng" dirty="0"/>
              <a:t>を使用することで</a:t>
            </a:r>
            <a:r>
              <a:rPr lang="en-US" altLang="ja-JP" u="sng" dirty="0"/>
              <a:t>AUTOSAR</a:t>
            </a:r>
            <a:r>
              <a:rPr lang="ja-JP" altLang="en-US" u="sng" dirty="0"/>
              <a:t>準拠のコード生成が可能。</a:t>
            </a:r>
            <a:endParaRPr kumimoji="1" lang="ja-JP" altLang="en-US" u="sng" dirty="0"/>
          </a:p>
        </p:txBody>
      </p:sp>
    </p:spTree>
    <p:extLst>
      <p:ext uri="{BB962C8B-B14F-4D97-AF65-F5344CB8AC3E}">
        <p14:creationId xmlns:p14="http://schemas.microsoft.com/office/powerpoint/2010/main" val="16816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44EF9-4EEC-4682-9D43-B8EF934731AC}"/>
              </a:ext>
            </a:extLst>
          </p:cNvPr>
          <p:cNvSpPr>
            <a:spLocks noGrp="1"/>
          </p:cNvSpPr>
          <p:nvPr>
            <p:ph type="title"/>
          </p:nvPr>
        </p:nvSpPr>
        <p:spPr/>
        <p:txBody>
          <a:bodyPr/>
          <a:lstStyle/>
          <a:p>
            <a:r>
              <a:rPr lang="en-US" altLang="ja-JP" dirty="0"/>
              <a:t>MathWorks</a:t>
            </a:r>
            <a:r>
              <a:rPr lang="ja-JP" altLang="en-US" dirty="0"/>
              <a:t>提案ワークフロー</a:t>
            </a:r>
            <a:endParaRPr kumimoji="1" lang="ja-JP" altLang="en-US" dirty="0"/>
          </a:p>
        </p:txBody>
      </p:sp>
      <p:pic>
        <p:nvPicPr>
          <p:cNvPr id="4" name="図 3">
            <a:extLst>
              <a:ext uri="{FF2B5EF4-FFF2-40B4-BE49-F238E27FC236}">
                <a16:creationId xmlns:a16="http://schemas.microsoft.com/office/drawing/2014/main" id="{7E366975-E469-4F7C-8A8A-C0D4ADE6032A}"/>
              </a:ext>
            </a:extLst>
          </p:cNvPr>
          <p:cNvPicPr>
            <a:picLocks noChangeAspect="1"/>
          </p:cNvPicPr>
          <p:nvPr/>
        </p:nvPicPr>
        <p:blipFill>
          <a:blip r:embed="rId2"/>
          <a:stretch>
            <a:fillRect/>
          </a:stretch>
        </p:blipFill>
        <p:spPr>
          <a:xfrm>
            <a:off x="685800" y="914400"/>
            <a:ext cx="8338185" cy="4377690"/>
          </a:xfrm>
          <a:prstGeom prst="rect">
            <a:avLst/>
          </a:prstGeom>
        </p:spPr>
      </p:pic>
      <p:sp>
        <p:nvSpPr>
          <p:cNvPr id="6" name="テキスト ボックス 5">
            <a:extLst>
              <a:ext uri="{FF2B5EF4-FFF2-40B4-BE49-F238E27FC236}">
                <a16:creationId xmlns:a16="http://schemas.microsoft.com/office/drawing/2014/main" id="{C2E48031-1CED-4C98-B490-C403B44064A7}"/>
              </a:ext>
            </a:extLst>
          </p:cNvPr>
          <p:cNvSpPr txBox="1"/>
          <p:nvPr/>
        </p:nvSpPr>
        <p:spPr>
          <a:xfrm>
            <a:off x="900778" y="5657215"/>
            <a:ext cx="8136147" cy="707886"/>
          </a:xfrm>
          <a:prstGeom prst="rect">
            <a:avLst/>
          </a:prstGeom>
          <a:noFill/>
        </p:spPr>
        <p:txBody>
          <a:bodyPr wrap="square" rtlCol="0">
            <a:spAutoFit/>
          </a:bodyPr>
          <a:lstStyle/>
          <a:p>
            <a:r>
              <a:rPr lang="en-US" altLang="ja-JP" sz="2000" u="sng" dirty="0"/>
              <a:t>MathWorks</a:t>
            </a:r>
            <a:r>
              <a:rPr lang="ja-JP" altLang="en-US" sz="2000" u="sng" dirty="0"/>
              <a:t>提案の</a:t>
            </a:r>
            <a:r>
              <a:rPr lang="en-US" altLang="ja-JP" sz="2000" u="sng" dirty="0"/>
              <a:t>AUTOSAR</a:t>
            </a:r>
            <a:r>
              <a:rPr lang="ja-JP" altLang="en-US" sz="2000" u="sng" dirty="0"/>
              <a:t>ワークフローは</a:t>
            </a:r>
            <a:r>
              <a:rPr lang="en-US" altLang="ja-JP" sz="2000" u="sng" dirty="0" err="1"/>
              <a:t>arxml</a:t>
            </a:r>
            <a:r>
              <a:rPr lang="ja-JP" altLang="en-US" sz="2000" u="sng" dirty="0"/>
              <a:t>ファイルを</a:t>
            </a:r>
          </a:p>
          <a:p>
            <a:r>
              <a:rPr lang="en-US" altLang="ja-JP" sz="2000" u="sng" dirty="0"/>
              <a:t>Simulink</a:t>
            </a:r>
            <a:r>
              <a:rPr lang="ja-JP" altLang="en-US" sz="2000" u="sng" dirty="0"/>
              <a:t>⇔オーサリングツールでやりとりする</a:t>
            </a:r>
            <a:r>
              <a:rPr lang="en-US" altLang="ja-JP" sz="2000" u="sng" dirty="0"/>
              <a:t>”</a:t>
            </a:r>
            <a:r>
              <a:rPr lang="ja-JP" altLang="en-US" sz="2000" u="sng" dirty="0"/>
              <a:t>ラウンドトリップ開発</a:t>
            </a:r>
            <a:r>
              <a:rPr lang="en-US" altLang="ja-JP" sz="2000" u="sng" dirty="0"/>
              <a:t>”</a:t>
            </a:r>
            <a:r>
              <a:rPr lang="ja-JP" altLang="en-US" sz="2000" u="sng" dirty="0"/>
              <a:t>である</a:t>
            </a:r>
            <a:endParaRPr kumimoji="1" lang="ja-JP" altLang="en-US" sz="2000" u="sng" dirty="0"/>
          </a:p>
        </p:txBody>
      </p:sp>
      <p:sp>
        <p:nvSpPr>
          <p:cNvPr id="8" name="正方形/長方形 7">
            <a:extLst>
              <a:ext uri="{FF2B5EF4-FFF2-40B4-BE49-F238E27FC236}">
                <a16:creationId xmlns:a16="http://schemas.microsoft.com/office/drawing/2014/main" id="{BDC9513B-03F4-4ACB-97D8-5914A437D05B}"/>
              </a:ext>
            </a:extLst>
          </p:cNvPr>
          <p:cNvSpPr/>
          <p:nvPr/>
        </p:nvSpPr>
        <p:spPr>
          <a:xfrm>
            <a:off x="2321591" y="5209401"/>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228045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86D8-3A18-4DAC-A4B9-3301E2862D6A}"/>
              </a:ext>
            </a:extLst>
          </p:cNvPr>
          <p:cNvSpPr>
            <a:spLocks noGrp="1"/>
          </p:cNvSpPr>
          <p:nvPr>
            <p:ph type="title"/>
          </p:nvPr>
        </p:nvSpPr>
        <p:spPr/>
        <p:txBody>
          <a:bodyPr/>
          <a:lstStyle/>
          <a:p>
            <a:r>
              <a:rPr kumimoji="1" lang="en-US" altLang="ja-JP" dirty="0"/>
              <a:t>Classic Platform C</a:t>
            </a:r>
            <a:r>
              <a:rPr lang="ja-JP" altLang="en-US" dirty="0"/>
              <a:t>コード生成フロー</a:t>
            </a:r>
            <a:endParaRPr kumimoji="1" lang="ja-JP" altLang="en-US" dirty="0"/>
          </a:p>
        </p:txBody>
      </p:sp>
      <p:pic>
        <p:nvPicPr>
          <p:cNvPr id="4" name="図 3">
            <a:extLst>
              <a:ext uri="{FF2B5EF4-FFF2-40B4-BE49-F238E27FC236}">
                <a16:creationId xmlns:a16="http://schemas.microsoft.com/office/drawing/2014/main" id="{A5CCCA65-6657-4D2A-9328-3E1CE0FAA394}"/>
              </a:ext>
            </a:extLst>
          </p:cNvPr>
          <p:cNvPicPr>
            <a:picLocks noChangeAspect="1"/>
          </p:cNvPicPr>
          <p:nvPr/>
        </p:nvPicPr>
        <p:blipFill>
          <a:blip r:embed="rId2"/>
          <a:stretch>
            <a:fillRect/>
          </a:stretch>
        </p:blipFill>
        <p:spPr>
          <a:xfrm>
            <a:off x="533400" y="946459"/>
            <a:ext cx="8263890" cy="4469130"/>
          </a:xfrm>
          <a:prstGeom prst="rect">
            <a:avLst/>
          </a:prstGeom>
        </p:spPr>
      </p:pic>
      <p:sp>
        <p:nvSpPr>
          <p:cNvPr id="5" name="正方形/長方形 4">
            <a:extLst>
              <a:ext uri="{FF2B5EF4-FFF2-40B4-BE49-F238E27FC236}">
                <a16:creationId xmlns:a16="http://schemas.microsoft.com/office/drawing/2014/main" id="{D58690A3-FA81-44B4-8A1A-F595A92F3C68}"/>
              </a:ext>
            </a:extLst>
          </p:cNvPr>
          <p:cNvSpPr/>
          <p:nvPr/>
        </p:nvSpPr>
        <p:spPr>
          <a:xfrm>
            <a:off x="2667000" y="5415589"/>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367135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4CF1B-6E84-4893-854A-BAA6120FDD0C}"/>
              </a:ext>
            </a:extLst>
          </p:cNvPr>
          <p:cNvSpPr>
            <a:spLocks noGrp="1"/>
          </p:cNvSpPr>
          <p:nvPr>
            <p:ph type="title"/>
          </p:nvPr>
        </p:nvSpPr>
        <p:spPr/>
        <p:txBody>
          <a:bodyPr/>
          <a:lstStyle/>
          <a:p>
            <a:r>
              <a:rPr lang="ja-JP" altLang="en-US" dirty="0"/>
              <a:t>コードマッピングエディタの役割</a:t>
            </a:r>
            <a:endParaRPr kumimoji="1" lang="ja-JP" altLang="en-US" dirty="0"/>
          </a:p>
        </p:txBody>
      </p:sp>
      <p:pic>
        <p:nvPicPr>
          <p:cNvPr id="4" name="図 3">
            <a:extLst>
              <a:ext uri="{FF2B5EF4-FFF2-40B4-BE49-F238E27FC236}">
                <a16:creationId xmlns:a16="http://schemas.microsoft.com/office/drawing/2014/main" id="{780CC12E-3ED0-410B-8B72-B42D9B05BDBA}"/>
              </a:ext>
            </a:extLst>
          </p:cNvPr>
          <p:cNvPicPr>
            <a:picLocks noChangeAspect="1"/>
          </p:cNvPicPr>
          <p:nvPr/>
        </p:nvPicPr>
        <p:blipFill>
          <a:blip r:embed="rId2"/>
          <a:stretch>
            <a:fillRect/>
          </a:stretch>
        </p:blipFill>
        <p:spPr>
          <a:xfrm>
            <a:off x="915828" y="990600"/>
            <a:ext cx="7312343" cy="1371600"/>
          </a:xfrm>
          <a:prstGeom prst="rect">
            <a:avLst/>
          </a:prstGeom>
        </p:spPr>
      </p:pic>
      <p:cxnSp>
        <p:nvCxnSpPr>
          <p:cNvPr id="5" name="直線コネクタ 4">
            <a:extLst>
              <a:ext uri="{FF2B5EF4-FFF2-40B4-BE49-F238E27FC236}">
                <a16:creationId xmlns:a16="http://schemas.microsoft.com/office/drawing/2014/main" id="{FB567AEC-6BC0-4EE0-B3A9-7E6BD93D1CF3}"/>
              </a:ext>
            </a:extLst>
          </p:cNvPr>
          <p:cNvCxnSpPr>
            <a:cxnSpLocks/>
          </p:cNvCxnSpPr>
          <p:nvPr/>
        </p:nvCxnSpPr>
        <p:spPr bwMode="auto">
          <a:xfrm>
            <a:off x="1524000" y="2350698"/>
            <a:ext cx="1600200" cy="0"/>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7" name="直線コネクタ 6">
            <a:extLst>
              <a:ext uri="{FF2B5EF4-FFF2-40B4-BE49-F238E27FC236}">
                <a16:creationId xmlns:a16="http://schemas.microsoft.com/office/drawing/2014/main" id="{E3BA35E3-2F90-4F0A-94D4-6E6F8A3FD203}"/>
              </a:ext>
            </a:extLst>
          </p:cNvPr>
          <p:cNvCxnSpPr>
            <a:cxnSpLocks/>
          </p:cNvCxnSpPr>
          <p:nvPr/>
        </p:nvCxnSpPr>
        <p:spPr bwMode="auto">
          <a:xfrm>
            <a:off x="3352800" y="2344947"/>
            <a:ext cx="3487948" cy="0"/>
          </a:xfrm>
          <a:prstGeom prst="line">
            <a:avLst/>
          </a:prstGeom>
          <a:solidFill>
            <a:schemeClr val="accent1"/>
          </a:solidFill>
          <a:ln w="34925" cap="flat" cmpd="sng" algn="ctr">
            <a:solidFill>
              <a:srgbClr val="0000FF"/>
            </a:solidFill>
            <a:prstDash val="solid"/>
            <a:round/>
            <a:headEnd type="none" w="med" len="med"/>
            <a:tailEnd type="none" w="med" len="med"/>
          </a:ln>
          <a:effectLst/>
        </p:spPr>
      </p:cxnSp>
      <p:pic>
        <p:nvPicPr>
          <p:cNvPr id="8" name="図 7">
            <a:extLst>
              <a:ext uri="{FF2B5EF4-FFF2-40B4-BE49-F238E27FC236}">
                <a16:creationId xmlns:a16="http://schemas.microsoft.com/office/drawing/2014/main" id="{0C9D88B8-624C-4A18-95A5-F577CA1DF81B}"/>
              </a:ext>
            </a:extLst>
          </p:cNvPr>
          <p:cNvPicPr>
            <a:picLocks noChangeAspect="1"/>
          </p:cNvPicPr>
          <p:nvPr/>
        </p:nvPicPr>
        <p:blipFill>
          <a:blip r:embed="rId3"/>
          <a:stretch>
            <a:fillRect/>
          </a:stretch>
        </p:blipFill>
        <p:spPr>
          <a:xfrm>
            <a:off x="914400" y="2486565"/>
            <a:ext cx="4443413" cy="3086100"/>
          </a:xfrm>
          <a:prstGeom prst="rect">
            <a:avLst/>
          </a:prstGeom>
        </p:spPr>
      </p:pic>
      <p:sp>
        <p:nvSpPr>
          <p:cNvPr id="9" name="楕円 8">
            <a:extLst>
              <a:ext uri="{FF2B5EF4-FFF2-40B4-BE49-F238E27FC236}">
                <a16:creationId xmlns:a16="http://schemas.microsoft.com/office/drawing/2014/main" id="{7FDDD9BA-224D-4927-86ED-C1D6445E1594}"/>
              </a:ext>
            </a:extLst>
          </p:cNvPr>
          <p:cNvSpPr/>
          <p:nvPr/>
        </p:nvSpPr>
        <p:spPr bwMode="auto">
          <a:xfrm>
            <a:off x="1066800" y="3863931"/>
            <a:ext cx="533400" cy="381000"/>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0" name="楕円 9">
            <a:extLst>
              <a:ext uri="{FF2B5EF4-FFF2-40B4-BE49-F238E27FC236}">
                <a16:creationId xmlns:a16="http://schemas.microsoft.com/office/drawing/2014/main" id="{49A86D4A-0A90-4D5F-8A2A-CF07A57AE39D}"/>
              </a:ext>
            </a:extLst>
          </p:cNvPr>
          <p:cNvSpPr/>
          <p:nvPr/>
        </p:nvSpPr>
        <p:spPr bwMode="auto">
          <a:xfrm>
            <a:off x="1066800" y="4870362"/>
            <a:ext cx="533400" cy="381000"/>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楕円 10">
            <a:extLst>
              <a:ext uri="{FF2B5EF4-FFF2-40B4-BE49-F238E27FC236}">
                <a16:creationId xmlns:a16="http://schemas.microsoft.com/office/drawing/2014/main" id="{535ADE18-8309-4DD3-A67A-FF4D3FA409C3}"/>
              </a:ext>
            </a:extLst>
          </p:cNvPr>
          <p:cNvSpPr/>
          <p:nvPr/>
        </p:nvSpPr>
        <p:spPr bwMode="auto">
          <a:xfrm>
            <a:off x="4741384" y="4198924"/>
            <a:ext cx="533400" cy="381000"/>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楕円 11">
            <a:extLst>
              <a:ext uri="{FF2B5EF4-FFF2-40B4-BE49-F238E27FC236}">
                <a16:creationId xmlns:a16="http://schemas.microsoft.com/office/drawing/2014/main" id="{DDDA6AA0-9946-499C-A6F0-E593DFCBA90C}"/>
              </a:ext>
            </a:extLst>
          </p:cNvPr>
          <p:cNvSpPr/>
          <p:nvPr/>
        </p:nvSpPr>
        <p:spPr bwMode="auto">
          <a:xfrm>
            <a:off x="4741384" y="3815767"/>
            <a:ext cx="533400" cy="381000"/>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3" name="正方形/長方形 12">
            <a:extLst>
              <a:ext uri="{FF2B5EF4-FFF2-40B4-BE49-F238E27FC236}">
                <a16:creationId xmlns:a16="http://schemas.microsoft.com/office/drawing/2014/main" id="{086AF558-5F04-4338-9FDF-790DE5247729}"/>
              </a:ext>
            </a:extLst>
          </p:cNvPr>
          <p:cNvSpPr/>
          <p:nvPr/>
        </p:nvSpPr>
        <p:spPr bwMode="auto">
          <a:xfrm>
            <a:off x="2362200" y="3025731"/>
            <a:ext cx="1752600" cy="558911"/>
          </a:xfrm>
          <a:prstGeom prst="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4" name="正方形/長方形 13">
            <a:extLst>
              <a:ext uri="{FF2B5EF4-FFF2-40B4-BE49-F238E27FC236}">
                <a16:creationId xmlns:a16="http://schemas.microsoft.com/office/drawing/2014/main" id="{D3314EC5-D7C0-438C-AE49-EA4F28998E04}"/>
              </a:ext>
            </a:extLst>
          </p:cNvPr>
          <p:cNvSpPr/>
          <p:nvPr/>
        </p:nvSpPr>
        <p:spPr bwMode="auto">
          <a:xfrm>
            <a:off x="1066800" y="3729487"/>
            <a:ext cx="4207984" cy="918713"/>
          </a:xfrm>
          <a:prstGeom prst="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5" name="正方形/長方形 14">
            <a:extLst>
              <a:ext uri="{FF2B5EF4-FFF2-40B4-BE49-F238E27FC236}">
                <a16:creationId xmlns:a16="http://schemas.microsoft.com/office/drawing/2014/main" id="{40CA23F8-F458-4E19-84CB-EB9EB0335F37}"/>
              </a:ext>
            </a:extLst>
          </p:cNvPr>
          <p:cNvSpPr/>
          <p:nvPr/>
        </p:nvSpPr>
        <p:spPr bwMode="auto">
          <a:xfrm>
            <a:off x="1076864" y="4701396"/>
            <a:ext cx="1482306" cy="724619"/>
          </a:xfrm>
          <a:prstGeom prst="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7" name="正方形/長方形 16">
            <a:extLst>
              <a:ext uri="{FF2B5EF4-FFF2-40B4-BE49-F238E27FC236}">
                <a16:creationId xmlns:a16="http://schemas.microsoft.com/office/drawing/2014/main" id="{0B756872-4509-457D-8151-4761753B2D92}"/>
              </a:ext>
            </a:extLst>
          </p:cNvPr>
          <p:cNvSpPr/>
          <p:nvPr/>
        </p:nvSpPr>
        <p:spPr>
          <a:xfrm>
            <a:off x="6227284" y="2397433"/>
            <a:ext cx="2121768" cy="276999"/>
          </a:xfrm>
          <a:prstGeom prst="rect">
            <a:avLst/>
          </a:prstGeom>
        </p:spPr>
        <p:txBody>
          <a:bodyPr wrap="square">
            <a:spAutoFit/>
          </a:bodyPr>
          <a:lstStyle/>
          <a:p>
            <a:r>
              <a:rPr lang="en-US" altLang="ja-JP" sz="1200" dirty="0">
                <a:solidFill>
                  <a:srgbClr val="0070C0"/>
                </a:solidFill>
              </a:rPr>
              <a:t>MathWorks</a:t>
            </a:r>
            <a:r>
              <a:rPr lang="ja-JP" altLang="en-US" sz="1200" dirty="0">
                <a:solidFill>
                  <a:srgbClr val="0070C0"/>
                </a:solidFill>
              </a:rPr>
              <a:t>ヘルプページより</a:t>
            </a:r>
          </a:p>
        </p:txBody>
      </p:sp>
      <p:pic>
        <p:nvPicPr>
          <p:cNvPr id="18" name="図 17">
            <a:extLst>
              <a:ext uri="{FF2B5EF4-FFF2-40B4-BE49-F238E27FC236}">
                <a16:creationId xmlns:a16="http://schemas.microsoft.com/office/drawing/2014/main" id="{B2F1EF39-F24A-4579-A33B-361591F65B61}"/>
              </a:ext>
            </a:extLst>
          </p:cNvPr>
          <p:cNvPicPr>
            <a:picLocks noChangeAspect="1"/>
          </p:cNvPicPr>
          <p:nvPr/>
        </p:nvPicPr>
        <p:blipFill>
          <a:blip r:embed="rId4"/>
          <a:stretch>
            <a:fillRect/>
          </a:stretch>
        </p:blipFill>
        <p:spPr>
          <a:xfrm>
            <a:off x="3810001" y="5020492"/>
            <a:ext cx="4062413" cy="957263"/>
          </a:xfrm>
          <a:prstGeom prst="rect">
            <a:avLst/>
          </a:prstGeom>
        </p:spPr>
      </p:pic>
      <p:sp>
        <p:nvSpPr>
          <p:cNvPr id="19" name="正方形/長方形 18">
            <a:extLst>
              <a:ext uri="{FF2B5EF4-FFF2-40B4-BE49-F238E27FC236}">
                <a16:creationId xmlns:a16="http://schemas.microsoft.com/office/drawing/2014/main" id="{E54F40EB-E053-4BD1-92C5-6787B0AE817F}"/>
              </a:ext>
            </a:extLst>
          </p:cNvPr>
          <p:cNvSpPr/>
          <p:nvPr/>
        </p:nvSpPr>
        <p:spPr bwMode="auto">
          <a:xfrm>
            <a:off x="3810001" y="5526322"/>
            <a:ext cx="705963" cy="451433"/>
          </a:xfrm>
          <a:prstGeom prst="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0" name="正方形/長方形 19">
            <a:extLst>
              <a:ext uri="{FF2B5EF4-FFF2-40B4-BE49-F238E27FC236}">
                <a16:creationId xmlns:a16="http://schemas.microsoft.com/office/drawing/2014/main" id="{F37ADCF9-B33F-4391-A15D-4EB29A226886}"/>
              </a:ext>
            </a:extLst>
          </p:cNvPr>
          <p:cNvSpPr/>
          <p:nvPr/>
        </p:nvSpPr>
        <p:spPr bwMode="auto">
          <a:xfrm>
            <a:off x="5201765" y="5557592"/>
            <a:ext cx="1752600" cy="420164"/>
          </a:xfrm>
          <a:prstGeom prst="rect">
            <a:avLst/>
          </a:prstGeom>
          <a:noFill/>
          <a:ln w="349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1" name="テキスト ボックス 20">
            <a:extLst>
              <a:ext uri="{FF2B5EF4-FFF2-40B4-BE49-F238E27FC236}">
                <a16:creationId xmlns:a16="http://schemas.microsoft.com/office/drawing/2014/main" id="{9E9E57B7-2502-4BE8-8B8F-DDF8BDB6FEAA}"/>
              </a:ext>
            </a:extLst>
          </p:cNvPr>
          <p:cNvSpPr txBox="1"/>
          <p:nvPr/>
        </p:nvSpPr>
        <p:spPr>
          <a:xfrm>
            <a:off x="3733800" y="4651072"/>
            <a:ext cx="5410200" cy="369332"/>
          </a:xfrm>
          <a:prstGeom prst="rect">
            <a:avLst/>
          </a:prstGeom>
          <a:noFill/>
        </p:spPr>
        <p:txBody>
          <a:bodyPr wrap="square" rtlCol="0">
            <a:spAutoFit/>
          </a:bodyPr>
          <a:lstStyle/>
          <a:p>
            <a:r>
              <a:rPr kumimoji="1" lang="ja-JP" altLang="en-US" dirty="0"/>
              <a:t>例 </a:t>
            </a:r>
            <a:r>
              <a:rPr kumimoji="1" lang="en-US" altLang="ja-JP" dirty="0"/>
              <a:t>: 2</a:t>
            </a:r>
            <a:r>
              <a:rPr kumimoji="1" lang="ja-JP" altLang="en-US" dirty="0"/>
              <a:t>つの</a:t>
            </a:r>
            <a:r>
              <a:rPr kumimoji="1" lang="en-US" altLang="ja-JP" dirty="0" err="1">
                <a:solidFill>
                  <a:srgbClr val="FF0000"/>
                </a:solidFill>
              </a:rPr>
              <a:t>Inport</a:t>
            </a:r>
            <a:r>
              <a:rPr kumimoji="1" lang="ja-JP" altLang="en-US" dirty="0"/>
              <a:t>をポート </a:t>
            </a:r>
            <a:r>
              <a:rPr kumimoji="1" lang="en-US" altLang="ja-JP" dirty="0"/>
              <a:t>: “</a:t>
            </a:r>
            <a:r>
              <a:rPr kumimoji="1" lang="en-US" altLang="ja-JP" dirty="0" err="1">
                <a:solidFill>
                  <a:srgbClr val="0000FF"/>
                </a:solidFill>
              </a:rPr>
              <a:t>ReceivePort</a:t>
            </a:r>
            <a:r>
              <a:rPr kumimoji="1" lang="en-US" altLang="ja-JP" dirty="0"/>
              <a:t>”</a:t>
            </a:r>
            <a:r>
              <a:rPr kumimoji="1" lang="ja-JP" altLang="en-US" dirty="0"/>
              <a:t>にマッピング</a:t>
            </a:r>
          </a:p>
        </p:txBody>
      </p:sp>
      <p:sp>
        <p:nvSpPr>
          <p:cNvPr id="22" name="テキスト ボックス 21">
            <a:extLst>
              <a:ext uri="{FF2B5EF4-FFF2-40B4-BE49-F238E27FC236}">
                <a16:creationId xmlns:a16="http://schemas.microsoft.com/office/drawing/2014/main" id="{38B5D2CB-A4E3-4947-9068-8502C43EFC04}"/>
              </a:ext>
            </a:extLst>
          </p:cNvPr>
          <p:cNvSpPr txBox="1"/>
          <p:nvPr/>
        </p:nvSpPr>
        <p:spPr>
          <a:xfrm>
            <a:off x="740884" y="5924610"/>
            <a:ext cx="8001000" cy="646331"/>
          </a:xfrm>
          <a:prstGeom prst="rect">
            <a:avLst/>
          </a:prstGeom>
          <a:noFill/>
        </p:spPr>
        <p:txBody>
          <a:bodyPr wrap="square" rtlCol="0">
            <a:spAutoFit/>
          </a:bodyPr>
          <a:lstStyle/>
          <a:p>
            <a:r>
              <a:rPr kumimoji="1" lang="ja-JP" altLang="en-US" u="sng" dirty="0"/>
              <a:t>コードマッピングエディタにより、</a:t>
            </a:r>
            <a:r>
              <a:rPr kumimoji="1" lang="en-US" altLang="ja-JP" u="sng" dirty="0">
                <a:solidFill>
                  <a:srgbClr val="FF0000"/>
                </a:solidFill>
              </a:rPr>
              <a:t>Simulink</a:t>
            </a:r>
            <a:r>
              <a:rPr kumimoji="1" lang="ja-JP" altLang="en-US" u="sng" dirty="0">
                <a:solidFill>
                  <a:srgbClr val="FF0000"/>
                </a:solidFill>
              </a:rPr>
              <a:t>モデル要素</a:t>
            </a:r>
            <a:r>
              <a:rPr kumimoji="1" lang="en-US" altLang="ja-JP" u="sng" dirty="0">
                <a:solidFill>
                  <a:srgbClr val="FF0000"/>
                </a:solidFill>
              </a:rPr>
              <a:t>(</a:t>
            </a:r>
            <a:r>
              <a:rPr lang="en-US" altLang="ja-JP" u="sng" dirty="0" err="1">
                <a:solidFill>
                  <a:srgbClr val="FF0000"/>
                </a:solidFill>
              </a:rPr>
              <a:t>inport</a:t>
            </a:r>
            <a:r>
              <a:rPr lang="ja-JP" altLang="en-US" u="sng" dirty="0">
                <a:solidFill>
                  <a:srgbClr val="FF0000"/>
                </a:solidFill>
              </a:rPr>
              <a:t>など</a:t>
            </a:r>
            <a:r>
              <a:rPr lang="en-US" altLang="ja-JP" u="sng" dirty="0">
                <a:solidFill>
                  <a:srgbClr val="FF0000"/>
                </a:solidFill>
              </a:rPr>
              <a:t>)</a:t>
            </a:r>
            <a:r>
              <a:rPr lang="ja-JP" altLang="en-US" u="sng" dirty="0"/>
              <a:t>を</a:t>
            </a:r>
            <a:r>
              <a:rPr lang="en-US" altLang="ja-JP" u="sng" dirty="0">
                <a:solidFill>
                  <a:srgbClr val="0000FF"/>
                </a:solidFill>
              </a:rPr>
              <a:t>AUTOSAR</a:t>
            </a:r>
            <a:r>
              <a:rPr lang="ja-JP" altLang="en-US" u="sng" dirty="0">
                <a:solidFill>
                  <a:srgbClr val="0000FF"/>
                </a:solidFill>
              </a:rPr>
              <a:t>コンポーネント要素</a:t>
            </a:r>
            <a:r>
              <a:rPr lang="en-US" altLang="ja-JP" u="sng" dirty="0">
                <a:solidFill>
                  <a:srgbClr val="0000FF"/>
                </a:solidFill>
              </a:rPr>
              <a:t>(</a:t>
            </a:r>
            <a:r>
              <a:rPr lang="ja-JP" altLang="en-US" u="sng" dirty="0">
                <a:solidFill>
                  <a:srgbClr val="0000FF"/>
                </a:solidFill>
              </a:rPr>
              <a:t>ポートなど</a:t>
            </a:r>
            <a:r>
              <a:rPr lang="en-US" altLang="ja-JP" u="sng" dirty="0">
                <a:solidFill>
                  <a:srgbClr val="0000FF"/>
                </a:solidFill>
              </a:rPr>
              <a:t>)</a:t>
            </a:r>
            <a:r>
              <a:rPr lang="ja-JP" altLang="en-US" u="sng" dirty="0"/>
              <a:t>にマッピングできる</a:t>
            </a:r>
            <a:endParaRPr kumimoji="1" lang="ja-JP" altLang="en-US" u="sng" dirty="0"/>
          </a:p>
        </p:txBody>
      </p:sp>
      <p:sp>
        <p:nvSpPr>
          <p:cNvPr id="23" name="吹き出し: 角を丸めた四角形 22">
            <a:extLst>
              <a:ext uri="{FF2B5EF4-FFF2-40B4-BE49-F238E27FC236}">
                <a16:creationId xmlns:a16="http://schemas.microsoft.com/office/drawing/2014/main" id="{48CBB8F2-32AC-425A-8C36-D326F1423460}"/>
              </a:ext>
            </a:extLst>
          </p:cNvPr>
          <p:cNvSpPr/>
          <p:nvPr/>
        </p:nvSpPr>
        <p:spPr bwMode="auto">
          <a:xfrm>
            <a:off x="5448750" y="3041449"/>
            <a:ext cx="3500618" cy="1280139"/>
          </a:xfrm>
          <a:prstGeom prst="wedgeRoundRectCallout">
            <a:avLst>
              <a:gd name="adj1" fmla="val -56049"/>
              <a:gd name="adj2" fmla="val 607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600" dirty="0"/>
              <a:t>AUTOSAR</a:t>
            </a:r>
            <a:r>
              <a:rPr lang="ja-JP" altLang="en-US" sz="1600" dirty="0"/>
              <a:t>適合のソースコードを生成するために</a:t>
            </a:r>
            <a:r>
              <a:rPr lang="en-US" altLang="ja-JP" sz="1600" dirty="0" err="1">
                <a:solidFill>
                  <a:srgbClr val="FF0000"/>
                </a:solidFill>
              </a:rPr>
              <a:t>inport</a:t>
            </a:r>
            <a:r>
              <a:rPr lang="en-US" altLang="ja-JP" sz="1600" dirty="0">
                <a:solidFill>
                  <a:srgbClr val="FF0000"/>
                </a:solidFill>
              </a:rPr>
              <a:t>/</a:t>
            </a:r>
            <a:r>
              <a:rPr lang="en-US" altLang="ja-JP" sz="1600" dirty="0" err="1">
                <a:solidFill>
                  <a:srgbClr val="FF0000"/>
                </a:solidFill>
              </a:rPr>
              <a:t>outport</a:t>
            </a:r>
            <a:r>
              <a:rPr lang="ja-JP" altLang="en-US" sz="1600" dirty="0">
                <a:solidFill>
                  <a:srgbClr val="FF0000"/>
                </a:solidFill>
              </a:rPr>
              <a:t>、</a:t>
            </a:r>
            <a:r>
              <a:rPr lang="en-US" altLang="ja-JP" sz="1600" dirty="0">
                <a:solidFill>
                  <a:srgbClr val="FF0000"/>
                </a:solidFill>
              </a:rPr>
              <a:t>function</a:t>
            </a:r>
            <a:r>
              <a:rPr lang="ja-JP" altLang="en-US" sz="1600" dirty="0"/>
              <a:t>をそれぞれ</a:t>
            </a:r>
            <a:r>
              <a:rPr lang="en-US" altLang="ja-JP" sz="1600" dirty="0">
                <a:solidFill>
                  <a:srgbClr val="0000FF"/>
                </a:solidFill>
              </a:rPr>
              <a:t>port/runnable</a:t>
            </a:r>
            <a:r>
              <a:rPr lang="ja-JP" altLang="en-US" sz="1600" dirty="0"/>
              <a:t>にマッピングが必要</a:t>
            </a:r>
            <a:endParaRPr kumimoji="1" lang="ja-JP" altLang="en-US" sz="16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082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B926748-7018-49EA-B494-EFDCC223A336}"/>
              </a:ext>
            </a:extLst>
          </p:cNvPr>
          <p:cNvPicPr>
            <a:picLocks noChangeAspect="1"/>
          </p:cNvPicPr>
          <p:nvPr/>
        </p:nvPicPr>
        <p:blipFill>
          <a:blip r:embed="rId2"/>
          <a:stretch>
            <a:fillRect/>
          </a:stretch>
        </p:blipFill>
        <p:spPr>
          <a:xfrm>
            <a:off x="5195088" y="832104"/>
            <a:ext cx="3080766" cy="2139696"/>
          </a:xfrm>
          <a:prstGeom prst="rect">
            <a:avLst/>
          </a:prstGeom>
        </p:spPr>
      </p:pic>
      <p:sp>
        <p:nvSpPr>
          <p:cNvPr id="2" name="タイトル 1">
            <a:extLst>
              <a:ext uri="{FF2B5EF4-FFF2-40B4-BE49-F238E27FC236}">
                <a16:creationId xmlns:a16="http://schemas.microsoft.com/office/drawing/2014/main" id="{737296B2-835F-406A-A76E-C753DF41864C}"/>
              </a:ext>
            </a:extLst>
          </p:cNvPr>
          <p:cNvSpPr>
            <a:spLocks noGrp="1"/>
          </p:cNvSpPr>
          <p:nvPr>
            <p:ph type="title"/>
          </p:nvPr>
        </p:nvSpPr>
        <p:spPr>
          <a:xfrm>
            <a:off x="168275" y="130175"/>
            <a:ext cx="4479926" cy="419100"/>
          </a:xfrm>
        </p:spPr>
        <p:txBody>
          <a:bodyPr/>
          <a:lstStyle/>
          <a:p>
            <a:r>
              <a:rPr kumimoji="1" lang="ja-JP" altLang="en-US" dirty="0"/>
              <a:t>コードマッピングエディタの役割 </a:t>
            </a:r>
            <a:r>
              <a:rPr kumimoji="1" lang="en-US" altLang="ja-JP" dirty="0"/>
              <a:t>(AUTOSAR</a:t>
            </a:r>
            <a:r>
              <a:rPr kumimoji="1" lang="ja-JP" altLang="en-US" dirty="0"/>
              <a:t>適応のコード生成</a:t>
            </a:r>
            <a:r>
              <a:rPr kumimoji="1" lang="en-US" altLang="ja-JP" dirty="0"/>
              <a:t>)</a:t>
            </a:r>
            <a:endParaRPr kumimoji="1" lang="ja-JP" altLang="en-US" dirty="0"/>
          </a:p>
        </p:txBody>
      </p:sp>
      <p:sp>
        <p:nvSpPr>
          <p:cNvPr id="6" name="楕円 5">
            <a:extLst>
              <a:ext uri="{FF2B5EF4-FFF2-40B4-BE49-F238E27FC236}">
                <a16:creationId xmlns:a16="http://schemas.microsoft.com/office/drawing/2014/main" id="{BF78636C-69CD-4EA1-AF74-35F4B2DFB9FB}"/>
              </a:ext>
            </a:extLst>
          </p:cNvPr>
          <p:cNvSpPr/>
          <p:nvPr/>
        </p:nvSpPr>
        <p:spPr bwMode="auto">
          <a:xfrm>
            <a:off x="5334000" y="1761783"/>
            <a:ext cx="304800" cy="295617"/>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3" name="図 12">
            <a:extLst>
              <a:ext uri="{FF2B5EF4-FFF2-40B4-BE49-F238E27FC236}">
                <a16:creationId xmlns:a16="http://schemas.microsoft.com/office/drawing/2014/main" id="{71A41431-1250-4CAA-A76D-7A47002B33D2}"/>
              </a:ext>
            </a:extLst>
          </p:cNvPr>
          <p:cNvPicPr>
            <a:picLocks noChangeAspect="1"/>
          </p:cNvPicPr>
          <p:nvPr/>
        </p:nvPicPr>
        <p:blipFill>
          <a:blip r:embed="rId3"/>
          <a:stretch>
            <a:fillRect/>
          </a:stretch>
        </p:blipFill>
        <p:spPr>
          <a:xfrm>
            <a:off x="463395" y="2362204"/>
            <a:ext cx="5264372" cy="652748"/>
          </a:xfrm>
          <a:prstGeom prst="rect">
            <a:avLst/>
          </a:prstGeom>
        </p:spPr>
      </p:pic>
      <p:sp>
        <p:nvSpPr>
          <p:cNvPr id="15" name="正方形/長方形 14">
            <a:extLst>
              <a:ext uri="{FF2B5EF4-FFF2-40B4-BE49-F238E27FC236}">
                <a16:creationId xmlns:a16="http://schemas.microsoft.com/office/drawing/2014/main" id="{AEC4E969-79B5-4020-BEE8-8B969A0C08C4}"/>
              </a:ext>
            </a:extLst>
          </p:cNvPr>
          <p:cNvSpPr/>
          <p:nvPr/>
        </p:nvSpPr>
        <p:spPr bwMode="auto">
          <a:xfrm>
            <a:off x="457200" y="1981200"/>
            <a:ext cx="5262563" cy="103375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0" name="楕円 19">
            <a:extLst>
              <a:ext uri="{FF2B5EF4-FFF2-40B4-BE49-F238E27FC236}">
                <a16:creationId xmlns:a16="http://schemas.microsoft.com/office/drawing/2014/main" id="{EC599830-FEDD-4FB6-88AB-101BCB53971B}"/>
              </a:ext>
            </a:extLst>
          </p:cNvPr>
          <p:cNvSpPr/>
          <p:nvPr/>
        </p:nvSpPr>
        <p:spPr bwMode="auto">
          <a:xfrm>
            <a:off x="1040516" y="2524155"/>
            <a:ext cx="2731384" cy="289059"/>
          </a:xfrm>
          <a:prstGeom prst="ellipse">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21" name="図 20">
            <a:extLst>
              <a:ext uri="{FF2B5EF4-FFF2-40B4-BE49-F238E27FC236}">
                <a16:creationId xmlns:a16="http://schemas.microsoft.com/office/drawing/2014/main" id="{6AE59701-DCAF-40E7-9AF2-A3187883D980}"/>
              </a:ext>
            </a:extLst>
          </p:cNvPr>
          <p:cNvPicPr>
            <a:picLocks noChangeAspect="1"/>
          </p:cNvPicPr>
          <p:nvPr/>
        </p:nvPicPr>
        <p:blipFill>
          <a:blip r:embed="rId4"/>
          <a:stretch>
            <a:fillRect/>
          </a:stretch>
        </p:blipFill>
        <p:spPr>
          <a:xfrm>
            <a:off x="2895600" y="3666619"/>
            <a:ext cx="5242435" cy="1902053"/>
          </a:xfrm>
          <a:prstGeom prst="rect">
            <a:avLst/>
          </a:prstGeom>
          <a:ln w="19050">
            <a:solidFill>
              <a:schemeClr val="tx1"/>
            </a:solidFill>
          </a:ln>
        </p:spPr>
      </p:pic>
      <p:sp>
        <p:nvSpPr>
          <p:cNvPr id="23" name="正方形/長方形 22">
            <a:extLst>
              <a:ext uri="{FF2B5EF4-FFF2-40B4-BE49-F238E27FC236}">
                <a16:creationId xmlns:a16="http://schemas.microsoft.com/office/drawing/2014/main" id="{C48B7171-5CD1-44BD-98B8-586699EDCE61}"/>
              </a:ext>
            </a:extLst>
          </p:cNvPr>
          <p:cNvSpPr/>
          <p:nvPr/>
        </p:nvSpPr>
        <p:spPr bwMode="auto">
          <a:xfrm>
            <a:off x="3963450" y="4703120"/>
            <a:ext cx="2514599" cy="469301"/>
          </a:xfrm>
          <a:prstGeom prst="rect">
            <a:avLst/>
          </a:prstGeom>
          <a:noFill/>
          <a:ln w="349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4" name="テキスト ボックス 23">
            <a:extLst>
              <a:ext uri="{FF2B5EF4-FFF2-40B4-BE49-F238E27FC236}">
                <a16:creationId xmlns:a16="http://schemas.microsoft.com/office/drawing/2014/main" id="{DD90E63F-8015-4C7F-BF8C-445098C1EC5A}"/>
              </a:ext>
            </a:extLst>
          </p:cNvPr>
          <p:cNvSpPr txBox="1"/>
          <p:nvPr/>
        </p:nvSpPr>
        <p:spPr>
          <a:xfrm>
            <a:off x="425009" y="1992872"/>
            <a:ext cx="1981199" cy="369332"/>
          </a:xfrm>
          <a:prstGeom prst="rect">
            <a:avLst/>
          </a:prstGeom>
          <a:noFill/>
        </p:spPr>
        <p:txBody>
          <a:bodyPr wrap="square" rtlCol="0">
            <a:spAutoFit/>
          </a:bodyPr>
          <a:lstStyle/>
          <a:p>
            <a:r>
              <a:rPr kumimoji="1" lang="ja-JP" altLang="en-US" dirty="0"/>
              <a:t>生成コード</a:t>
            </a:r>
          </a:p>
        </p:txBody>
      </p:sp>
      <p:sp>
        <p:nvSpPr>
          <p:cNvPr id="26" name="正方形/長方形 25">
            <a:extLst>
              <a:ext uri="{FF2B5EF4-FFF2-40B4-BE49-F238E27FC236}">
                <a16:creationId xmlns:a16="http://schemas.microsoft.com/office/drawing/2014/main" id="{9EA972FF-F708-4943-932B-A3BD6208C4B5}"/>
              </a:ext>
            </a:extLst>
          </p:cNvPr>
          <p:cNvSpPr/>
          <p:nvPr/>
        </p:nvSpPr>
        <p:spPr>
          <a:xfrm>
            <a:off x="4801649" y="3702562"/>
            <a:ext cx="3548338" cy="276999"/>
          </a:xfrm>
          <a:prstGeom prst="rect">
            <a:avLst/>
          </a:prstGeom>
        </p:spPr>
        <p:txBody>
          <a:bodyPr wrap="square">
            <a:spAutoFit/>
          </a:bodyPr>
          <a:lstStyle/>
          <a:p>
            <a:r>
              <a:rPr lang="en-US" altLang="ja-JP" sz="1200" dirty="0">
                <a:solidFill>
                  <a:srgbClr val="0070C0"/>
                </a:solidFill>
              </a:rPr>
              <a:t>autosar.org : Specification of RTE Software</a:t>
            </a:r>
            <a:r>
              <a:rPr lang="ja-JP" altLang="en-US" sz="1200" dirty="0">
                <a:solidFill>
                  <a:srgbClr val="0070C0"/>
                </a:solidFill>
              </a:rPr>
              <a:t>より</a:t>
            </a:r>
          </a:p>
        </p:txBody>
      </p:sp>
      <p:sp>
        <p:nvSpPr>
          <p:cNvPr id="27" name="矢印: 下 26">
            <a:extLst>
              <a:ext uri="{FF2B5EF4-FFF2-40B4-BE49-F238E27FC236}">
                <a16:creationId xmlns:a16="http://schemas.microsoft.com/office/drawing/2014/main" id="{6D1877E9-E51B-42A5-B69C-1E8DDE9E7AA2}"/>
              </a:ext>
            </a:extLst>
          </p:cNvPr>
          <p:cNvSpPr/>
          <p:nvPr/>
        </p:nvSpPr>
        <p:spPr bwMode="auto">
          <a:xfrm rot="18243809">
            <a:off x="1496144" y="2997217"/>
            <a:ext cx="1143000" cy="1706927"/>
          </a:xfrm>
          <a:prstGeom prst="downArrow">
            <a:avLst>
              <a:gd name="adj1" fmla="val 50000"/>
              <a:gd name="adj2" fmla="val 81367"/>
            </a:avLst>
          </a:prstGeom>
          <a:solidFill>
            <a:srgbClr val="92D05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8" name="テキスト ボックス 27">
            <a:extLst>
              <a:ext uri="{FF2B5EF4-FFF2-40B4-BE49-F238E27FC236}">
                <a16:creationId xmlns:a16="http://schemas.microsoft.com/office/drawing/2014/main" id="{9EDF9FEC-8CFF-4B97-B1EE-75C9EBA8A0C7}"/>
              </a:ext>
            </a:extLst>
          </p:cNvPr>
          <p:cNvSpPr txBox="1"/>
          <p:nvPr/>
        </p:nvSpPr>
        <p:spPr>
          <a:xfrm>
            <a:off x="747811" y="4333788"/>
            <a:ext cx="2133600" cy="369332"/>
          </a:xfrm>
          <a:prstGeom prst="rect">
            <a:avLst/>
          </a:prstGeom>
          <a:noFill/>
        </p:spPr>
        <p:txBody>
          <a:bodyPr wrap="square" rtlCol="0">
            <a:spAutoFit/>
          </a:bodyPr>
          <a:lstStyle/>
          <a:p>
            <a:r>
              <a:rPr lang="en-US" altLang="ja-JP" dirty="0" err="1"/>
              <a:t>a</a:t>
            </a:r>
            <a:r>
              <a:rPr kumimoji="1" lang="en-US" altLang="ja-JP" dirty="0" err="1"/>
              <a:t>utosar</a:t>
            </a:r>
            <a:r>
              <a:rPr kumimoji="1" lang="ja-JP" altLang="en-US" dirty="0"/>
              <a:t>仕様に適合</a:t>
            </a:r>
          </a:p>
        </p:txBody>
      </p:sp>
      <p:sp>
        <p:nvSpPr>
          <p:cNvPr id="29" name="テキスト ボックス 28">
            <a:extLst>
              <a:ext uri="{FF2B5EF4-FFF2-40B4-BE49-F238E27FC236}">
                <a16:creationId xmlns:a16="http://schemas.microsoft.com/office/drawing/2014/main" id="{8C37053D-D3A3-4EDD-9E35-6C3F39C5D9CB}"/>
              </a:ext>
            </a:extLst>
          </p:cNvPr>
          <p:cNvSpPr txBox="1"/>
          <p:nvPr/>
        </p:nvSpPr>
        <p:spPr>
          <a:xfrm>
            <a:off x="779441" y="5668013"/>
            <a:ext cx="7831159" cy="707886"/>
          </a:xfrm>
          <a:prstGeom prst="rect">
            <a:avLst/>
          </a:prstGeom>
          <a:noFill/>
        </p:spPr>
        <p:txBody>
          <a:bodyPr wrap="square" rtlCol="0">
            <a:spAutoFit/>
          </a:bodyPr>
          <a:lstStyle/>
          <a:p>
            <a:r>
              <a:rPr kumimoji="1" lang="ja-JP" altLang="en-US" sz="2000" u="sng" dirty="0"/>
              <a:t>コードマッピングエディタによりマッピングを行うことで、</a:t>
            </a:r>
            <a:r>
              <a:rPr kumimoji="1" lang="en-US" altLang="ja-JP" sz="2000" u="sng" dirty="0"/>
              <a:t>Simulink</a:t>
            </a:r>
            <a:r>
              <a:rPr kumimoji="1" lang="ja-JP" altLang="en-US" sz="2000" u="sng" dirty="0"/>
              <a:t>モデル要素が</a:t>
            </a:r>
            <a:r>
              <a:rPr kumimoji="1" lang="en-US" altLang="ja-JP" sz="2000" u="sng" dirty="0"/>
              <a:t>AUTOSAR</a:t>
            </a:r>
            <a:r>
              <a:rPr kumimoji="1" lang="ja-JP" altLang="en-US" sz="2000" u="sng" dirty="0"/>
              <a:t>仕様に準拠したコードで生成される</a:t>
            </a:r>
          </a:p>
        </p:txBody>
      </p:sp>
    </p:spTree>
    <p:extLst>
      <p:ext uri="{BB962C8B-B14F-4D97-AF65-F5344CB8AC3E}">
        <p14:creationId xmlns:p14="http://schemas.microsoft.com/office/powerpoint/2010/main" val="45048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DD46B0-1458-432A-8561-588DB3C26963}"/>
              </a:ext>
            </a:extLst>
          </p:cNvPr>
          <p:cNvSpPr>
            <a:spLocks noGrp="1"/>
          </p:cNvSpPr>
          <p:nvPr>
            <p:ph type="title"/>
          </p:nvPr>
        </p:nvSpPr>
        <p:spPr/>
        <p:txBody>
          <a:bodyPr/>
          <a:lstStyle/>
          <a:p>
            <a:r>
              <a:rPr lang="en-US" altLang="ja-JP" dirty="0"/>
              <a:t>Simulink</a:t>
            </a:r>
            <a:r>
              <a:rPr lang="ja-JP" altLang="en-US" dirty="0"/>
              <a:t>への</a:t>
            </a:r>
            <a:r>
              <a:rPr lang="en-US" altLang="ja-JP" dirty="0" err="1"/>
              <a:t>arxml</a:t>
            </a:r>
            <a:r>
              <a:rPr lang="ja-JP" altLang="en-US" dirty="0"/>
              <a:t>ファイルインポート</a:t>
            </a:r>
            <a:endParaRPr kumimoji="1" lang="ja-JP" altLang="en-US" dirty="0"/>
          </a:p>
        </p:txBody>
      </p:sp>
      <p:pic>
        <p:nvPicPr>
          <p:cNvPr id="4" name="図 3">
            <a:extLst>
              <a:ext uri="{FF2B5EF4-FFF2-40B4-BE49-F238E27FC236}">
                <a16:creationId xmlns:a16="http://schemas.microsoft.com/office/drawing/2014/main" id="{61657C02-BD1D-4A75-A88F-74DC1E2B9DC6}"/>
              </a:ext>
            </a:extLst>
          </p:cNvPr>
          <p:cNvPicPr>
            <a:picLocks noChangeAspect="1"/>
          </p:cNvPicPr>
          <p:nvPr/>
        </p:nvPicPr>
        <p:blipFill>
          <a:blip r:embed="rId2"/>
          <a:stretch>
            <a:fillRect/>
          </a:stretch>
        </p:blipFill>
        <p:spPr>
          <a:xfrm>
            <a:off x="606038" y="1031367"/>
            <a:ext cx="8486204" cy="4795266"/>
          </a:xfrm>
          <a:prstGeom prst="rect">
            <a:avLst/>
          </a:prstGeom>
        </p:spPr>
      </p:pic>
      <p:sp>
        <p:nvSpPr>
          <p:cNvPr id="5" name="テキスト ボックス 4">
            <a:extLst>
              <a:ext uri="{FF2B5EF4-FFF2-40B4-BE49-F238E27FC236}">
                <a16:creationId xmlns:a16="http://schemas.microsoft.com/office/drawing/2014/main" id="{5B78FB67-122C-4631-AC9B-36CB871ECF31}"/>
              </a:ext>
            </a:extLst>
          </p:cNvPr>
          <p:cNvSpPr txBox="1"/>
          <p:nvPr/>
        </p:nvSpPr>
        <p:spPr>
          <a:xfrm>
            <a:off x="838200" y="5701099"/>
            <a:ext cx="7838160" cy="646331"/>
          </a:xfrm>
          <a:prstGeom prst="rect">
            <a:avLst/>
          </a:prstGeom>
          <a:noFill/>
        </p:spPr>
        <p:txBody>
          <a:bodyPr wrap="square" rtlCol="0">
            <a:spAutoFit/>
          </a:bodyPr>
          <a:lstStyle/>
          <a:p>
            <a:r>
              <a:rPr kumimoji="1" lang="en-US" altLang="ja-JP" u="sng" dirty="0" err="1"/>
              <a:t>arxml</a:t>
            </a:r>
            <a:r>
              <a:rPr kumimoji="1" lang="ja-JP" altLang="en-US" u="sng" dirty="0"/>
              <a:t>ファイルの新規インポートは</a:t>
            </a:r>
            <a:r>
              <a:rPr kumimoji="1" lang="en-US" altLang="ja-JP" u="sng" dirty="0"/>
              <a:t>”</a:t>
            </a:r>
            <a:r>
              <a:rPr kumimoji="1" lang="en-US" altLang="ja-JP" u="sng" dirty="0" err="1"/>
              <a:t>createComponentAsModel</a:t>
            </a:r>
            <a:r>
              <a:rPr lang="en-US" altLang="ja-JP" u="sng" dirty="0"/>
              <a:t>”</a:t>
            </a:r>
            <a:r>
              <a:rPr lang="ja-JP" altLang="en-US" u="sng" dirty="0"/>
              <a:t>、既存モデルの更新は</a:t>
            </a:r>
            <a:r>
              <a:rPr lang="en-US" altLang="ja-JP" u="sng" dirty="0"/>
              <a:t>”</a:t>
            </a:r>
            <a:r>
              <a:rPr lang="en-US" altLang="ja-JP" u="sng" dirty="0" err="1"/>
              <a:t>updateModel</a:t>
            </a:r>
            <a:r>
              <a:rPr lang="en-US" altLang="ja-JP" u="sng" dirty="0"/>
              <a:t>”</a:t>
            </a:r>
            <a:r>
              <a:rPr lang="ja-JP" altLang="en-US" u="sng" dirty="0"/>
              <a:t>でおこなう</a:t>
            </a:r>
            <a:endParaRPr kumimoji="1" lang="ja-JP" altLang="en-US" u="sng" dirty="0"/>
          </a:p>
        </p:txBody>
      </p:sp>
      <p:sp>
        <p:nvSpPr>
          <p:cNvPr id="6" name="正方形/長方形 5">
            <a:extLst>
              <a:ext uri="{FF2B5EF4-FFF2-40B4-BE49-F238E27FC236}">
                <a16:creationId xmlns:a16="http://schemas.microsoft.com/office/drawing/2014/main" id="{F0B55791-76A4-401D-856B-54F9844F4FC7}"/>
              </a:ext>
            </a:extLst>
          </p:cNvPr>
          <p:cNvSpPr/>
          <p:nvPr/>
        </p:nvSpPr>
        <p:spPr>
          <a:xfrm>
            <a:off x="2590800" y="5424100"/>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224014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ED5B3-9C82-4244-8556-57716DC9D028}"/>
              </a:ext>
            </a:extLst>
          </p:cNvPr>
          <p:cNvSpPr>
            <a:spLocks noGrp="1"/>
          </p:cNvSpPr>
          <p:nvPr>
            <p:ph type="title"/>
          </p:nvPr>
        </p:nvSpPr>
        <p:spPr>
          <a:xfrm>
            <a:off x="168274" y="130175"/>
            <a:ext cx="6537325" cy="419100"/>
          </a:xfrm>
        </p:spPr>
        <p:txBody>
          <a:bodyPr/>
          <a:lstStyle/>
          <a:p>
            <a:r>
              <a:rPr kumimoji="1" lang="en-US" altLang="ja-JP" sz="2000" dirty="0"/>
              <a:t>【</a:t>
            </a:r>
            <a:r>
              <a:rPr kumimoji="1" lang="ja-JP" altLang="en-US" sz="2000" dirty="0"/>
              <a:t>参考</a:t>
            </a:r>
            <a:r>
              <a:rPr kumimoji="1" lang="en-US" altLang="ja-JP" sz="2000" dirty="0"/>
              <a:t>】 </a:t>
            </a:r>
            <a:r>
              <a:rPr lang="en-US" altLang="ja-JP" sz="2000" dirty="0" err="1"/>
              <a:t>createComponentAsModel</a:t>
            </a:r>
            <a:r>
              <a:rPr lang="en-US" altLang="ja-JP" sz="2000" dirty="0"/>
              <a:t>/</a:t>
            </a:r>
            <a:r>
              <a:rPr kumimoji="1" lang="en-US" altLang="ja-JP" sz="2000" dirty="0" err="1"/>
              <a:t>updateModel</a:t>
            </a:r>
            <a:r>
              <a:rPr kumimoji="1" lang="ja-JP" altLang="en-US" sz="2000" dirty="0"/>
              <a:t>の使用例</a:t>
            </a:r>
          </a:p>
        </p:txBody>
      </p:sp>
      <p:pic>
        <p:nvPicPr>
          <p:cNvPr id="4" name="図 3">
            <a:extLst>
              <a:ext uri="{FF2B5EF4-FFF2-40B4-BE49-F238E27FC236}">
                <a16:creationId xmlns:a16="http://schemas.microsoft.com/office/drawing/2014/main" id="{228134C6-0979-4E14-BCB3-CD1C79E4ED84}"/>
              </a:ext>
            </a:extLst>
          </p:cNvPr>
          <p:cNvPicPr>
            <a:picLocks noChangeAspect="1"/>
          </p:cNvPicPr>
          <p:nvPr/>
        </p:nvPicPr>
        <p:blipFill>
          <a:blip r:embed="rId2"/>
          <a:stretch>
            <a:fillRect/>
          </a:stretch>
        </p:blipFill>
        <p:spPr>
          <a:xfrm>
            <a:off x="1033462" y="4253753"/>
            <a:ext cx="7077075" cy="1381125"/>
          </a:xfrm>
          <a:prstGeom prst="rect">
            <a:avLst/>
          </a:prstGeom>
        </p:spPr>
      </p:pic>
      <p:sp>
        <p:nvSpPr>
          <p:cNvPr id="5" name="テキスト ボックス 4">
            <a:extLst>
              <a:ext uri="{FF2B5EF4-FFF2-40B4-BE49-F238E27FC236}">
                <a16:creationId xmlns:a16="http://schemas.microsoft.com/office/drawing/2014/main" id="{EE0674EF-C250-4332-B2DB-E0FCF509A5FD}"/>
              </a:ext>
            </a:extLst>
          </p:cNvPr>
          <p:cNvSpPr txBox="1"/>
          <p:nvPr/>
        </p:nvSpPr>
        <p:spPr>
          <a:xfrm>
            <a:off x="762001" y="3810000"/>
            <a:ext cx="3733800" cy="369332"/>
          </a:xfrm>
          <a:prstGeom prst="rect">
            <a:avLst/>
          </a:prstGeom>
          <a:noFill/>
        </p:spPr>
        <p:txBody>
          <a:bodyPr wrap="square" rtlCol="0">
            <a:spAutoFit/>
          </a:bodyPr>
          <a:lstStyle/>
          <a:p>
            <a:r>
              <a:rPr kumimoji="1" lang="ja-JP" altLang="en-US" dirty="0"/>
              <a:t>・ </a:t>
            </a:r>
            <a:r>
              <a:rPr kumimoji="1" lang="en-US" altLang="ja-JP" dirty="0" err="1"/>
              <a:t>updateModel</a:t>
            </a:r>
            <a:endParaRPr kumimoji="1" lang="ja-JP" altLang="en-US" dirty="0"/>
          </a:p>
        </p:txBody>
      </p:sp>
      <p:cxnSp>
        <p:nvCxnSpPr>
          <p:cNvPr id="7" name="直線コネクタ 6">
            <a:extLst>
              <a:ext uri="{FF2B5EF4-FFF2-40B4-BE49-F238E27FC236}">
                <a16:creationId xmlns:a16="http://schemas.microsoft.com/office/drawing/2014/main" id="{7A67D5CD-C65C-4BC3-8B07-455A0435C9E3}"/>
              </a:ext>
            </a:extLst>
          </p:cNvPr>
          <p:cNvCxnSpPr>
            <a:cxnSpLocks/>
          </p:cNvCxnSpPr>
          <p:nvPr/>
        </p:nvCxnSpPr>
        <p:spPr bwMode="auto">
          <a:xfrm>
            <a:off x="1981200" y="5477435"/>
            <a:ext cx="1524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1" name="直線コネクタ 10">
            <a:extLst>
              <a:ext uri="{FF2B5EF4-FFF2-40B4-BE49-F238E27FC236}">
                <a16:creationId xmlns:a16="http://schemas.microsoft.com/office/drawing/2014/main" id="{FA0255AB-3DE8-4E44-8DAC-D6243CD2F146}"/>
              </a:ext>
            </a:extLst>
          </p:cNvPr>
          <p:cNvCxnSpPr>
            <a:cxnSpLocks/>
          </p:cNvCxnSpPr>
          <p:nvPr/>
        </p:nvCxnSpPr>
        <p:spPr bwMode="auto">
          <a:xfrm>
            <a:off x="2286000" y="5477435"/>
            <a:ext cx="3048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14" name="正方形/長方形 13">
            <a:extLst>
              <a:ext uri="{FF2B5EF4-FFF2-40B4-BE49-F238E27FC236}">
                <a16:creationId xmlns:a16="http://schemas.microsoft.com/office/drawing/2014/main" id="{17D60628-E04A-4A36-BC0B-1B4B92CF048F}"/>
              </a:ext>
            </a:extLst>
          </p:cNvPr>
          <p:cNvSpPr/>
          <p:nvPr/>
        </p:nvSpPr>
        <p:spPr>
          <a:xfrm>
            <a:off x="4339824" y="4269538"/>
            <a:ext cx="2121768" cy="276999"/>
          </a:xfrm>
          <a:prstGeom prst="rect">
            <a:avLst/>
          </a:prstGeom>
        </p:spPr>
        <p:txBody>
          <a:bodyPr wrap="square">
            <a:spAutoFit/>
          </a:bodyPr>
          <a:lstStyle/>
          <a:p>
            <a:r>
              <a:rPr lang="en-US" altLang="ja-JP" sz="1200" dirty="0">
                <a:solidFill>
                  <a:srgbClr val="0070C0"/>
                </a:solidFill>
              </a:rPr>
              <a:t>MathWorks</a:t>
            </a:r>
            <a:r>
              <a:rPr lang="ja-JP" altLang="en-US" sz="1200" dirty="0">
                <a:solidFill>
                  <a:srgbClr val="0070C0"/>
                </a:solidFill>
              </a:rPr>
              <a:t>ヘルプページより</a:t>
            </a:r>
          </a:p>
        </p:txBody>
      </p:sp>
      <p:sp>
        <p:nvSpPr>
          <p:cNvPr id="15" name="テキスト ボックス 14">
            <a:extLst>
              <a:ext uri="{FF2B5EF4-FFF2-40B4-BE49-F238E27FC236}">
                <a16:creationId xmlns:a16="http://schemas.microsoft.com/office/drawing/2014/main" id="{C59674D3-2E8D-4F9C-B525-6E31C8E87827}"/>
              </a:ext>
            </a:extLst>
          </p:cNvPr>
          <p:cNvSpPr txBox="1"/>
          <p:nvPr/>
        </p:nvSpPr>
        <p:spPr>
          <a:xfrm>
            <a:off x="815787" y="993303"/>
            <a:ext cx="3733800" cy="369332"/>
          </a:xfrm>
          <a:prstGeom prst="rect">
            <a:avLst/>
          </a:prstGeom>
          <a:noFill/>
        </p:spPr>
        <p:txBody>
          <a:bodyPr wrap="square" rtlCol="0">
            <a:spAutoFit/>
          </a:bodyPr>
          <a:lstStyle/>
          <a:p>
            <a:r>
              <a:rPr kumimoji="1" lang="ja-JP" altLang="en-US" dirty="0"/>
              <a:t>・ </a:t>
            </a:r>
            <a:r>
              <a:rPr lang="en-US" altLang="ja-JP" dirty="0" err="1"/>
              <a:t>createComponentAsModel</a:t>
            </a:r>
            <a:endParaRPr kumimoji="1" lang="ja-JP" altLang="en-US" dirty="0"/>
          </a:p>
        </p:txBody>
      </p:sp>
      <p:pic>
        <p:nvPicPr>
          <p:cNvPr id="16" name="図 15">
            <a:extLst>
              <a:ext uri="{FF2B5EF4-FFF2-40B4-BE49-F238E27FC236}">
                <a16:creationId xmlns:a16="http://schemas.microsoft.com/office/drawing/2014/main" id="{FF640229-A3CD-480B-ABF3-CB1449BDB503}"/>
              </a:ext>
            </a:extLst>
          </p:cNvPr>
          <p:cNvPicPr>
            <a:picLocks noChangeAspect="1"/>
          </p:cNvPicPr>
          <p:nvPr/>
        </p:nvPicPr>
        <p:blipFill>
          <a:blip r:embed="rId3"/>
          <a:stretch>
            <a:fillRect/>
          </a:stretch>
        </p:blipFill>
        <p:spPr>
          <a:xfrm>
            <a:off x="969587" y="1401518"/>
            <a:ext cx="7954994" cy="1524476"/>
          </a:xfrm>
          <a:prstGeom prst="rect">
            <a:avLst/>
          </a:prstGeom>
        </p:spPr>
      </p:pic>
      <p:sp>
        <p:nvSpPr>
          <p:cNvPr id="18" name="正方形/長方形 17">
            <a:extLst>
              <a:ext uri="{FF2B5EF4-FFF2-40B4-BE49-F238E27FC236}">
                <a16:creationId xmlns:a16="http://schemas.microsoft.com/office/drawing/2014/main" id="{4A81DCB9-7836-426D-BF0C-D862036A4DE2}"/>
              </a:ext>
            </a:extLst>
          </p:cNvPr>
          <p:cNvSpPr/>
          <p:nvPr/>
        </p:nvSpPr>
        <p:spPr>
          <a:xfrm>
            <a:off x="3886200" y="1079009"/>
            <a:ext cx="2121768" cy="276999"/>
          </a:xfrm>
          <a:prstGeom prst="rect">
            <a:avLst/>
          </a:prstGeom>
        </p:spPr>
        <p:txBody>
          <a:bodyPr wrap="square">
            <a:spAutoFit/>
          </a:bodyPr>
          <a:lstStyle/>
          <a:p>
            <a:r>
              <a:rPr lang="en-US" altLang="ja-JP" sz="1200" dirty="0">
                <a:solidFill>
                  <a:srgbClr val="0070C0"/>
                </a:solidFill>
              </a:rPr>
              <a:t>MathWorks</a:t>
            </a:r>
            <a:r>
              <a:rPr lang="ja-JP" altLang="en-US" sz="1200" dirty="0">
                <a:solidFill>
                  <a:srgbClr val="0070C0"/>
                </a:solidFill>
              </a:rPr>
              <a:t>ヘルプページより</a:t>
            </a:r>
          </a:p>
        </p:txBody>
      </p:sp>
    </p:spTree>
    <p:extLst>
      <p:ext uri="{BB962C8B-B14F-4D97-AF65-F5344CB8AC3E}">
        <p14:creationId xmlns:p14="http://schemas.microsoft.com/office/powerpoint/2010/main" val="351548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669D4-89AA-463A-A632-59D3B0AC6994}"/>
              </a:ext>
            </a:extLst>
          </p:cNvPr>
          <p:cNvSpPr>
            <a:spLocks noGrp="1"/>
          </p:cNvSpPr>
          <p:nvPr>
            <p:ph type="title"/>
          </p:nvPr>
        </p:nvSpPr>
        <p:spPr>
          <a:xfrm>
            <a:off x="168274" y="130175"/>
            <a:ext cx="6461125" cy="419100"/>
          </a:xfrm>
        </p:spPr>
        <p:txBody>
          <a:bodyPr/>
          <a:lstStyle/>
          <a:p>
            <a:r>
              <a:rPr lang="en-US" altLang="ja-JP" dirty="0"/>
              <a:t>【</a:t>
            </a:r>
            <a:r>
              <a:rPr lang="ja-JP" altLang="en-US" dirty="0"/>
              <a:t>参考</a:t>
            </a:r>
            <a:r>
              <a:rPr lang="en-US" altLang="ja-JP" dirty="0"/>
              <a:t>】</a:t>
            </a:r>
            <a:r>
              <a:rPr lang="ja-JP" altLang="en-US" dirty="0"/>
              <a:t> 変更レポートについての詳細</a:t>
            </a:r>
            <a:endParaRPr kumimoji="1" lang="ja-JP" altLang="en-US" dirty="0"/>
          </a:p>
        </p:txBody>
      </p:sp>
      <p:pic>
        <p:nvPicPr>
          <p:cNvPr id="10" name="図 9">
            <a:extLst>
              <a:ext uri="{FF2B5EF4-FFF2-40B4-BE49-F238E27FC236}">
                <a16:creationId xmlns:a16="http://schemas.microsoft.com/office/drawing/2014/main" id="{C62A5830-071C-4840-AE11-78A9CC61716E}"/>
              </a:ext>
            </a:extLst>
          </p:cNvPr>
          <p:cNvPicPr>
            <a:picLocks noChangeAspect="1"/>
          </p:cNvPicPr>
          <p:nvPr/>
        </p:nvPicPr>
        <p:blipFill>
          <a:blip r:embed="rId2"/>
          <a:stretch>
            <a:fillRect/>
          </a:stretch>
        </p:blipFill>
        <p:spPr>
          <a:xfrm>
            <a:off x="609600" y="1456211"/>
            <a:ext cx="4124325" cy="1438275"/>
          </a:xfrm>
          <a:prstGeom prst="rect">
            <a:avLst/>
          </a:prstGeom>
        </p:spPr>
      </p:pic>
      <p:sp>
        <p:nvSpPr>
          <p:cNvPr id="11" name="正方形/長方形 10">
            <a:extLst>
              <a:ext uri="{FF2B5EF4-FFF2-40B4-BE49-F238E27FC236}">
                <a16:creationId xmlns:a16="http://schemas.microsoft.com/office/drawing/2014/main" id="{2615D34D-EEBB-4EFB-B084-398165F47A1F}"/>
              </a:ext>
            </a:extLst>
          </p:cNvPr>
          <p:cNvSpPr/>
          <p:nvPr/>
        </p:nvSpPr>
        <p:spPr bwMode="auto">
          <a:xfrm>
            <a:off x="1600200" y="2709693"/>
            <a:ext cx="914400" cy="184793"/>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2" name="図 11">
            <a:extLst>
              <a:ext uri="{FF2B5EF4-FFF2-40B4-BE49-F238E27FC236}">
                <a16:creationId xmlns:a16="http://schemas.microsoft.com/office/drawing/2014/main" id="{56B0F8DC-C33A-45D4-8F55-D76CAC143DA5}"/>
              </a:ext>
            </a:extLst>
          </p:cNvPr>
          <p:cNvPicPr>
            <a:picLocks noChangeAspect="1"/>
          </p:cNvPicPr>
          <p:nvPr/>
        </p:nvPicPr>
        <p:blipFill>
          <a:blip r:embed="rId3"/>
          <a:stretch>
            <a:fillRect/>
          </a:stretch>
        </p:blipFill>
        <p:spPr>
          <a:xfrm>
            <a:off x="4953000" y="1456211"/>
            <a:ext cx="4109942" cy="1731931"/>
          </a:xfrm>
          <a:prstGeom prst="rect">
            <a:avLst/>
          </a:prstGeom>
        </p:spPr>
      </p:pic>
      <p:pic>
        <p:nvPicPr>
          <p:cNvPr id="13" name="図 12">
            <a:extLst>
              <a:ext uri="{FF2B5EF4-FFF2-40B4-BE49-F238E27FC236}">
                <a16:creationId xmlns:a16="http://schemas.microsoft.com/office/drawing/2014/main" id="{DF35EE4D-C800-4579-AB83-D69B0FACB9C1}"/>
              </a:ext>
            </a:extLst>
          </p:cNvPr>
          <p:cNvPicPr>
            <a:picLocks noChangeAspect="1"/>
          </p:cNvPicPr>
          <p:nvPr/>
        </p:nvPicPr>
        <p:blipFill>
          <a:blip r:embed="rId4"/>
          <a:stretch>
            <a:fillRect/>
          </a:stretch>
        </p:blipFill>
        <p:spPr>
          <a:xfrm>
            <a:off x="5306614" y="3334376"/>
            <a:ext cx="2645569" cy="2111216"/>
          </a:xfrm>
          <a:prstGeom prst="rect">
            <a:avLst/>
          </a:prstGeom>
        </p:spPr>
      </p:pic>
      <p:pic>
        <p:nvPicPr>
          <p:cNvPr id="14" name="図 13">
            <a:extLst>
              <a:ext uri="{FF2B5EF4-FFF2-40B4-BE49-F238E27FC236}">
                <a16:creationId xmlns:a16="http://schemas.microsoft.com/office/drawing/2014/main" id="{E9117E25-6574-4F65-95B9-6FC980CE84D6}"/>
              </a:ext>
            </a:extLst>
          </p:cNvPr>
          <p:cNvPicPr>
            <a:picLocks noChangeAspect="1"/>
          </p:cNvPicPr>
          <p:nvPr/>
        </p:nvPicPr>
        <p:blipFill>
          <a:blip r:embed="rId5"/>
          <a:stretch>
            <a:fillRect/>
          </a:stretch>
        </p:blipFill>
        <p:spPr>
          <a:xfrm>
            <a:off x="979785" y="3810000"/>
            <a:ext cx="3397853" cy="2254282"/>
          </a:xfrm>
          <a:prstGeom prst="rect">
            <a:avLst/>
          </a:prstGeom>
        </p:spPr>
      </p:pic>
      <p:sp>
        <p:nvSpPr>
          <p:cNvPr id="15" name="テキスト ボックス 14">
            <a:extLst>
              <a:ext uri="{FF2B5EF4-FFF2-40B4-BE49-F238E27FC236}">
                <a16:creationId xmlns:a16="http://schemas.microsoft.com/office/drawing/2014/main" id="{17B2104F-0B6A-42AD-9AA4-8490D1587A20}"/>
              </a:ext>
            </a:extLst>
          </p:cNvPr>
          <p:cNvSpPr txBox="1"/>
          <p:nvPr/>
        </p:nvSpPr>
        <p:spPr>
          <a:xfrm>
            <a:off x="452887" y="1065819"/>
            <a:ext cx="4281038" cy="369332"/>
          </a:xfrm>
          <a:prstGeom prst="rect">
            <a:avLst/>
          </a:prstGeom>
          <a:noFill/>
        </p:spPr>
        <p:txBody>
          <a:bodyPr wrap="square" rtlCol="0">
            <a:spAutoFit/>
          </a:bodyPr>
          <a:lstStyle/>
          <a:p>
            <a:r>
              <a:rPr kumimoji="1" lang="ja-JP" altLang="en-US" dirty="0"/>
              <a:t>・　モデル比較</a:t>
            </a:r>
          </a:p>
        </p:txBody>
      </p:sp>
      <p:sp>
        <p:nvSpPr>
          <p:cNvPr id="16" name="テキスト ボックス 15">
            <a:extLst>
              <a:ext uri="{FF2B5EF4-FFF2-40B4-BE49-F238E27FC236}">
                <a16:creationId xmlns:a16="http://schemas.microsoft.com/office/drawing/2014/main" id="{63707CD0-E518-4A2F-965E-30A0059E4433}"/>
              </a:ext>
            </a:extLst>
          </p:cNvPr>
          <p:cNvSpPr txBox="1"/>
          <p:nvPr/>
        </p:nvSpPr>
        <p:spPr>
          <a:xfrm>
            <a:off x="4687465" y="1065819"/>
            <a:ext cx="4281038" cy="369332"/>
          </a:xfrm>
          <a:prstGeom prst="rect">
            <a:avLst/>
          </a:prstGeom>
          <a:noFill/>
        </p:spPr>
        <p:txBody>
          <a:bodyPr wrap="square" rtlCol="0">
            <a:spAutoFit/>
          </a:bodyPr>
          <a:lstStyle/>
          <a:p>
            <a:r>
              <a:rPr kumimoji="1" lang="ja-JP" altLang="en-US" dirty="0"/>
              <a:t>・　追加</a:t>
            </a:r>
            <a:r>
              <a:rPr kumimoji="1" lang="en-US" altLang="ja-JP" dirty="0"/>
              <a:t>AUTOSAR</a:t>
            </a:r>
            <a:r>
              <a:rPr kumimoji="1" lang="ja-JP" altLang="en-US" dirty="0"/>
              <a:t>要素の一覧</a:t>
            </a:r>
          </a:p>
        </p:txBody>
      </p:sp>
      <p:sp>
        <p:nvSpPr>
          <p:cNvPr id="17" name="テキスト ボックス 16">
            <a:extLst>
              <a:ext uri="{FF2B5EF4-FFF2-40B4-BE49-F238E27FC236}">
                <a16:creationId xmlns:a16="http://schemas.microsoft.com/office/drawing/2014/main" id="{528E8D65-1AC3-46D8-BC28-CC7635097754}"/>
              </a:ext>
            </a:extLst>
          </p:cNvPr>
          <p:cNvSpPr txBox="1"/>
          <p:nvPr/>
        </p:nvSpPr>
        <p:spPr>
          <a:xfrm>
            <a:off x="392980" y="3477806"/>
            <a:ext cx="4281038" cy="369332"/>
          </a:xfrm>
          <a:prstGeom prst="rect">
            <a:avLst/>
          </a:prstGeom>
          <a:noFill/>
        </p:spPr>
        <p:txBody>
          <a:bodyPr wrap="square" rtlCol="0">
            <a:spAutoFit/>
          </a:bodyPr>
          <a:lstStyle/>
          <a:p>
            <a:r>
              <a:rPr kumimoji="1" lang="ja-JP" altLang="en-US" dirty="0"/>
              <a:t>・　マニュアル作業</a:t>
            </a:r>
          </a:p>
        </p:txBody>
      </p:sp>
    </p:spTree>
    <p:extLst>
      <p:ext uri="{BB962C8B-B14F-4D97-AF65-F5344CB8AC3E}">
        <p14:creationId xmlns:p14="http://schemas.microsoft.com/office/powerpoint/2010/main" val="290115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2FA40-145E-49B8-9271-33D546B713B0}"/>
              </a:ext>
            </a:extLst>
          </p:cNvPr>
          <p:cNvSpPr>
            <a:spLocks noGrp="1"/>
          </p:cNvSpPr>
          <p:nvPr>
            <p:ph type="title"/>
          </p:nvPr>
        </p:nvSpPr>
        <p:spPr/>
        <p:txBody>
          <a:bodyPr/>
          <a:lstStyle/>
          <a:p>
            <a:r>
              <a:rPr kumimoji="1" lang="en-US" altLang="ja-JP" dirty="0"/>
              <a:t>BSW</a:t>
            </a:r>
            <a:r>
              <a:rPr kumimoji="1" lang="ja-JP" altLang="en-US" dirty="0"/>
              <a:t>サービスの提供 </a:t>
            </a:r>
          </a:p>
        </p:txBody>
      </p:sp>
      <p:pic>
        <p:nvPicPr>
          <p:cNvPr id="4" name="図 3">
            <a:extLst>
              <a:ext uri="{FF2B5EF4-FFF2-40B4-BE49-F238E27FC236}">
                <a16:creationId xmlns:a16="http://schemas.microsoft.com/office/drawing/2014/main" id="{21ADD45F-D529-4205-84F1-6AA573C5A861}"/>
              </a:ext>
            </a:extLst>
          </p:cNvPr>
          <p:cNvPicPr>
            <a:picLocks noChangeAspect="1"/>
          </p:cNvPicPr>
          <p:nvPr/>
        </p:nvPicPr>
        <p:blipFill>
          <a:blip r:embed="rId2"/>
          <a:stretch>
            <a:fillRect/>
          </a:stretch>
        </p:blipFill>
        <p:spPr>
          <a:xfrm>
            <a:off x="609600" y="914400"/>
            <a:ext cx="8298180" cy="4646295"/>
          </a:xfrm>
          <a:prstGeom prst="rect">
            <a:avLst/>
          </a:prstGeom>
        </p:spPr>
      </p:pic>
      <p:sp>
        <p:nvSpPr>
          <p:cNvPr id="5" name="正方形/長方形 4">
            <a:extLst>
              <a:ext uri="{FF2B5EF4-FFF2-40B4-BE49-F238E27FC236}">
                <a16:creationId xmlns:a16="http://schemas.microsoft.com/office/drawing/2014/main" id="{84BB6B4A-FC7C-41D4-B0DF-A60C9271E99C}"/>
              </a:ext>
            </a:extLst>
          </p:cNvPr>
          <p:cNvSpPr/>
          <p:nvPr/>
        </p:nvSpPr>
        <p:spPr>
          <a:xfrm>
            <a:off x="2477549" y="5334000"/>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
        <p:nvSpPr>
          <p:cNvPr id="6" name="テキスト ボックス 5">
            <a:extLst>
              <a:ext uri="{FF2B5EF4-FFF2-40B4-BE49-F238E27FC236}">
                <a16:creationId xmlns:a16="http://schemas.microsoft.com/office/drawing/2014/main" id="{782758A0-CF2D-47CB-A915-7F9E2B3B2548}"/>
              </a:ext>
            </a:extLst>
          </p:cNvPr>
          <p:cNvSpPr txBox="1"/>
          <p:nvPr/>
        </p:nvSpPr>
        <p:spPr>
          <a:xfrm>
            <a:off x="838200" y="5716833"/>
            <a:ext cx="8229600" cy="646331"/>
          </a:xfrm>
          <a:prstGeom prst="rect">
            <a:avLst/>
          </a:prstGeom>
          <a:noFill/>
        </p:spPr>
        <p:txBody>
          <a:bodyPr wrap="square" rtlCol="0">
            <a:spAutoFit/>
          </a:bodyPr>
          <a:lstStyle/>
          <a:p>
            <a:r>
              <a:rPr kumimoji="1" lang="ja-JP" altLang="en-US" u="sng" dirty="0"/>
              <a:t>一部</a:t>
            </a:r>
            <a:r>
              <a:rPr kumimoji="1" lang="en-US" altLang="ja-JP" u="sng" dirty="0"/>
              <a:t>BSW</a:t>
            </a:r>
            <a:r>
              <a:rPr kumimoji="1" lang="ja-JP" altLang="en-US" u="sng" dirty="0"/>
              <a:t>モジュールのインターフェースをご提供いたします。また、シミュレーションを実現するための模擬ブロックもあわせてご提供いたします。</a:t>
            </a:r>
          </a:p>
        </p:txBody>
      </p:sp>
    </p:spTree>
    <p:extLst>
      <p:ext uri="{BB962C8B-B14F-4D97-AF65-F5344CB8AC3E}">
        <p14:creationId xmlns:p14="http://schemas.microsoft.com/office/powerpoint/2010/main" val="112499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127B9-E72D-4C24-A0F4-6F783B676F9C}"/>
              </a:ext>
            </a:extLst>
          </p:cNvPr>
          <p:cNvSpPr>
            <a:spLocks noGrp="1"/>
          </p:cNvSpPr>
          <p:nvPr>
            <p:ph type="title"/>
          </p:nvPr>
        </p:nvSpPr>
        <p:spPr/>
        <p:txBody>
          <a:bodyPr/>
          <a:lstStyle/>
          <a:p>
            <a:r>
              <a:rPr kumimoji="1" lang="en-US" altLang="ja-JP" dirty="0"/>
              <a:t>AUTOSAR</a:t>
            </a:r>
            <a:r>
              <a:rPr kumimoji="1" lang="ja-JP" altLang="en-US" dirty="0"/>
              <a:t>とは</a:t>
            </a:r>
          </a:p>
        </p:txBody>
      </p:sp>
      <p:sp>
        <p:nvSpPr>
          <p:cNvPr id="6" name="正方形/長方形 5">
            <a:extLst>
              <a:ext uri="{FF2B5EF4-FFF2-40B4-BE49-F238E27FC236}">
                <a16:creationId xmlns:a16="http://schemas.microsoft.com/office/drawing/2014/main" id="{D16FD48B-FDB9-4E5D-9015-11A1C2F97622}"/>
              </a:ext>
            </a:extLst>
          </p:cNvPr>
          <p:cNvSpPr/>
          <p:nvPr/>
        </p:nvSpPr>
        <p:spPr>
          <a:xfrm>
            <a:off x="6455695" y="5642996"/>
            <a:ext cx="2209800" cy="276999"/>
          </a:xfrm>
          <a:prstGeom prst="rect">
            <a:avLst/>
          </a:prstGeom>
        </p:spPr>
        <p:txBody>
          <a:bodyPr wrap="square">
            <a:spAutoFit/>
          </a:bodyPr>
          <a:lstStyle/>
          <a:p>
            <a:r>
              <a:rPr lang="en-US" altLang="ja-JP" sz="1200" dirty="0">
                <a:solidFill>
                  <a:srgbClr val="0070C0"/>
                </a:solidFill>
              </a:rPr>
              <a:t>autosar.org</a:t>
            </a:r>
            <a:r>
              <a:rPr lang="ja-JP" altLang="en-US" sz="1200" dirty="0">
                <a:solidFill>
                  <a:srgbClr val="0070C0"/>
                </a:solidFill>
              </a:rPr>
              <a:t>ホームページより</a:t>
            </a:r>
          </a:p>
        </p:txBody>
      </p:sp>
      <p:sp>
        <p:nvSpPr>
          <p:cNvPr id="3" name="テキスト ボックス 2">
            <a:extLst>
              <a:ext uri="{FF2B5EF4-FFF2-40B4-BE49-F238E27FC236}">
                <a16:creationId xmlns:a16="http://schemas.microsoft.com/office/drawing/2014/main" id="{CCC7043F-0602-422A-B96A-BD6D3AF17DC0}"/>
              </a:ext>
            </a:extLst>
          </p:cNvPr>
          <p:cNvSpPr txBox="1"/>
          <p:nvPr/>
        </p:nvSpPr>
        <p:spPr>
          <a:xfrm>
            <a:off x="609600" y="990600"/>
            <a:ext cx="8229600" cy="3724096"/>
          </a:xfrm>
          <a:prstGeom prst="rect">
            <a:avLst/>
          </a:prstGeom>
          <a:noFill/>
        </p:spPr>
        <p:txBody>
          <a:bodyPr wrap="square" rtlCol="0">
            <a:spAutoFit/>
          </a:bodyPr>
          <a:lstStyle/>
          <a:p>
            <a:r>
              <a:rPr lang="ja-JP" altLang="en-US" dirty="0"/>
              <a:t>・ </a:t>
            </a:r>
            <a:r>
              <a:rPr lang="en-US" altLang="ja-JP" b="1" dirty="0" err="1"/>
              <a:t>AUT</a:t>
            </a:r>
            <a:r>
              <a:rPr lang="en-US" altLang="ja-JP" dirty="0" err="1"/>
              <a:t>omotive</a:t>
            </a:r>
            <a:r>
              <a:rPr lang="en-US" altLang="ja-JP" dirty="0"/>
              <a:t> </a:t>
            </a:r>
            <a:r>
              <a:rPr lang="en-US" altLang="ja-JP" b="1" dirty="0"/>
              <a:t>O</a:t>
            </a:r>
            <a:r>
              <a:rPr lang="en-US" altLang="ja-JP" dirty="0"/>
              <a:t>pen </a:t>
            </a:r>
            <a:r>
              <a:rPr lang="en-US" altLang="ja-JP" b="1" dirty="0"/>
              <a:t>S</a:t>
            </a:r>
            <a:r>
              <a:rPr lang="en-US" altLang="ja-JP" dirty="0"/>
              <a:t>ystem </a:t>
            </a:r>
            <a:r>
              <a:rPr lang="en-US" altLang="ja-JP" b="1" dirty="0"/>
              <a:t>A</a:t>
            </a:r>
            <a:r>
              <a:rPr lang="en-US" altLang="ja-JP" dirty="0"/>
              <a:t>rchitecture</a:t>
            </a:r>
            <a:r>
              <a:rPr lang="ja-JP" altLang="en-US" dirty="0"/>
              <a:t>の略称</a:t>
            </a:r>
          </a:p>
          <a:p>
            <a:endParaRPr lang="en-US" altLang="ja-JP" dirty="0"/>
          </a:p>
          <a:p>
            <a:r>
              <a:rPr kumimoji="1" lang="ja-JP" altLang="en-US" dirty="0"/>
              <a:t>・</a:t>
            </a:r>
            <a:r>
              <a:rPr lang="en-US" altLang="ja-JP" dirty="0"/>
              <a:t> </a:t>
            </a:r>
            <a:r>
              <a:rPr lang="en-US" altLang="ja-JP" sz="2000" b="1" dirty="0"/>
              <a:t>2003</a:t>
            </a:r>
            <a:r>
              <a:rPr lang="ja-JP" altLang="en-US" dirty="0"/>
              <a:t>年に、標準化したソフトウェアプラットフォームを提供することを目指し設立</a:t>
            </a:r>
            <a:endParaRPr kumimoji="1" lang="ja-JP" altLang="en-US" dirty="0"/>
          </a:p>
          <a:p>
            <a:endParaRPr lang="ja-JP" altLang="en-US" dirty="0"/>
          </a:p>
          <a:p>
            <a:endParaRPr kumimoji="1" lang="ja-JP" altLang="en-US" dirty="0"/>
          </a:p>
          <a:p>
            <a:endParaRPr lang="ja-JP" altLang="en-US" dirty="0"/>
          </a:p>
          <a:p>
            <a:endParaRPr kumimoji="1" lang="ja-JP" altLang="en-US" dirty="0"/>
          </a:p>
          <a:p>
            <a:endParaRPr lang="ja-JP" altLang="en-US" dirty="0"/>
          </a:p>
          <a:p>
            <a:endParaRPr kumimoji="1" lang="ja-JP" altLang="en-US" dirty="0"/>
          </a:p>
          <a:p>
            <a:endParaRPr lang="ja-JP" altLang="en-US" dirty="0"/>
          </a:p>
          <a:p>
            <a:endParaRPr kumimoji="1" lang="ja-JP" altLang="en-US" dirty="0"/>
          </a:p>
          <a:p>
            <a:endParaRPr lang="ja-JP" altLang="en-US" dirty="0"/>
          </a:p>
          <a:p>
            <a:r>
              <a:rPr kumimoji="1" lang="ja-JP" altLang="en-US" dirty="0"/>
              <a:t>・ </a:t>
            </a:r>
            <a:r>
              <a:rPr kumimoji="1" lang="en-US" altLang="ja-JP" dirty="0"/>
              <a:t>AUTOSAR</a:t>
            </a:r>
            <a:r>
              <a:rPr kumimoji="1" lang="ja-JP" altLang="en-US" dirty="0"/>
              <a:t>コア・パートナー一覧</a:t>
            </a:r>
            <a:r>
              <a:rPr kumimoji="1" lang="en-US" altLang="ja-JP" dirty="0"/>
              <a:t>(</a:t>
            </a:r>
            <a:r>
              <a:rPr kumimoji="1" lang="ja-JP" altLang="en-US" dirty="0"/>
              <a:t>組織運営の中心、戦略や計画の決定</a:t>
            </a:r>
            <a:r>
              <a:rPr kumimoji="1" lang="en-US" altLang="ja-JP" dirty="0"/>
              <a:t>)</a:t>
            </a:r>
            <a:endParaRPr kumimoji="1" lang="ja-JP" altLang="en-US" dirty="0"/>
          </a:p>
        </p:txBody>
      </p:sp>
      <p:pic>
        <p:nvPicPr>
          <p:cNvPr id="5" name="図 4">
            <a:extLst>
              <a:ext uri="{FF2B5EF4-FFF2-40B4-BE49-F238E27FC236}">
                <a16:creationId xmlns:a16="http://schemas.microsoft.com/office/drawing/2014/main" id="{9C70CCF5-BC48-4A8A-9189-B0CC65388DC9}"/>
              </a:ext>
            </a:extLst>
          </p:cNvPr>
          <p:cNvPicPr>
            <a:picLocks noChangeAspect="1"/>
          </p:cNvPicPr>
          <p:nvPr/>
        </p:nvPicPr>
        <p:blipFill>
          <a:blip r:embed="rId2"/>
          <a:stretch>
            <a:fillRect/>
          </a:stretch>
        </p:blipFill>
        <p:spPr>
          <a:xfrm>
            <a:off x="1055370" y="2057400"/>
            <a:ext cx="7338060" cy="1877378"/>
          </a:xfrm>
          <a:prstGeom prst="rect">
            <a:avLst/>
          </a:prstGeom>
        </p:spPr>
      </p:pic>
      <p:cxnSp>
        <p:nvCxnSpPr>
          <p:cNvPr id="8" name="直線コネクタ 7">
            <a:extLst>
              <a:ext uri="{FF2B5EF4-FFF2-40B4-BE49-F238E27FC236}">
                <a16:creationId xmlns:a16="http://schemas.microsoft.com/office/drawing/2014/main" id="{95759099-EFCB-4537-B29F-2E83BB7F349F}"/>
              </a:ext>
            </a:extLst>
          </p:cNvPr>
          <p:cNvCxnSpPr/>
          <p:nvPr/>
        </p:nvCxnSpPr>
        <p:spPr bwMode="auto">
          <a:xfrm>
            <a:off x="1752600" y="2590800"/>
            <a:ext cx="388620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D5544E53-16E2-47A6-B6AD-5EEF8E170287}"/>
              </a:ext>
            </a:extLst>
          </p:cNvPr>
          <p:cNvCxnSpPr>
            <a:cxnSpLocks/>
          </p:cNvCxnSpPr>
          <p:nvPr/>
        </p:nvCxnSpPr>
        <p:spPr bwMode="auto">
          <a:xfrm>
            <a:off x="3124200" y="2819400"/>
            <a:ext cx="266700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1" name="直線コネクタ 10">
            <a:extLst>
              <a:ext uri="{FF2B5EF4-FFF2-40B4-BE49-F238E27FC236}">
                <a16:creationId xmlns:a16="http://schemas.microsoft.com/office/drawing/2014/main" id="{4561B1A7-7475-4FC5-84D7-0EEDF6BD6E20}"/>
              </a:ext>
            </a:extLst>
          </p:cNvPr>
          <p:cNvCxnSpPr>
            <a:cxnSpLocks/>
          </p:cNvCxnSpPr>
          <p:nvPr/>
        </p:nvCxnSpPr>
        <p:spPr bwMode="auto">
          <a:xfrm>
            <a:off x="1972469" y="3236259"/>
            <a:ext cx="6333331"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3" name="直線コネクタ 12">
            <a:extLst>
              <a:ext uri="{FF2B5EF4-FFF2-40B4-BE49-F238E27FC236}">
                <a16:creationId xmlns:a16="http://schemas.microsoft.com/office/drawing/2014/main" id="{1D24CC56-D283-4CC7-A4F4-AE2E52B82D67}"/>
              </a:ext>
            </a:extLst>
          </p:cNvPr>
          <p:cNvCxnSpPr>
            <a:cxnSpLocks/>
          </p:cNvCxnSpPr>
          <p:nvPr/>
        </p:nvCxnSpPr>
        <p:spPr bwMode="auto">
          <a:xfrm>
            <a:off x="1055370" y="3429000"/>
            <a:ext cx="31623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15" name="正方形/長方形 14">
            <a:extLst>
              <a:ext uri="{FF2B5EF4-FFF2-40B4-BE49-F238E27FC236}">
                <a16:creationId xmlns:a16="http://schemas.microsoft.com/office/drawing/2014/main" id="{2872388E-889D-4ABB-A66F-6F3E73CA9672}"/>
              </a:ext>
            </a:extLst>
          </p:cNvPr>
          <p:cNvSpPr/>
          <p:nvPr/>
        </p:nvSpPr>
        <p:spPr>
          <a:xfrm>
            <a:off x="6455695" y="3789893"/>
            <a:ext cx="2057400" cy="276999"/>
          </a:xfrm>
          <a:prstGeom prst="rect">
            <a:avLst/>
          </a:prstGeom>
        </p:spPr>
        <p:txBody>
          <a:bodyPr wrap="square">
            <a:spAutoFit/>
          </a:bodyPr>
          <a:lstStyle/>
          <a:p>
            <a:r>
              <a:rPr lang="en-US" altLang="ja-JP" sz="1200" dirty="0">
                <a:solidFill>
                  <a:srgbClr val="0070C0"/>
                </a:solidFill>
              </a:rPr>
              <a:t>Wikipedia “AUTOSAR”</a:t>
            </a:r>
            <a:r>
              <a:rPr lang="ja-JP" altLang="en-US" sz="1200" dirty="0">
                <a:solidFill>
                  <a:srgbClr val="0070C0"/>
                </a:solidFill>
              </a:rPr>
              <a:t>より</a:t>
            </a:r>
          </a:p>
        </p:txBody>
      </p:sp>
      <p:pic>
        <p:nvPicPr>
          <p:cNvPr id="16" name="図 15">
            <a:extLst>
              <a:ext uri="{FF2B5EF4-FFF2-40B4-BE49-F238E27FC236}">
                <a16:creationId xmlns:a16="http://schemas.microsoft.com/office/drawing/2014/main" id="{5A93ED9D-E393-4FA6-B708-987D83DFED28}"/>
              </a:ext>
            </a:extLst>
          </p:cNvPr>
          <p:cNvPicPr>
            <a:picLocks noChangeAspect="1"/>
          </p:cNvPicPr>
          <p:nvPr/>
        </p:nvPicPr>
        <p:blipFill>
          <a:blip r:embed="rId3"/>
          <a:stretch>
            <a:fillRect/>
          </a:stretch>
        </p:blipFill>
        <p:spPr>
          <a:xfrm>
            <a:off x="897983" y="4804697"/>
            <a:ext cx="7691438" cy="833914"/>
          </a:xfrm>
          <a:prstGeom prst="rect">
            <a:avLst/>
          </a:prstGeom>
        </p:spPr>
      </p:pic>
    </p:spTree>
    <p:extLst>
      <p:ext uri="{BB962C8B-B14F-4D97-AF65-F5344CB8AC3E}">
        <p14:creationId xmlns:p14="http://schemas.microsoft.com/office/powerpoint/2010/main" val="309898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0276C-FDD3-4AF7-9B94-8CF8BC885684}"/>
              </a:ext>
            </a:extLst>
          </p:cNvPr>
          <p:cNvSpPr>
            <a:spLocks noGrp="1"/>
          </p:cNvSpPr>
          <p:nvPr>
            <p:ph type="title"/>
          </p:nvPr>
        </p:nvSpPr>
        <p:spPr/>
        <p:txBody>
          <a:bodyPr/>
          <a:lstStyle/>
          <a:p>
            <a:r>
              <a:rPr kumimoji="1" lang="ja-JP" altLang="en-US" dirty="0"/>
              <a:t>ご提供</a:t>
            </a:r>
            <a:r>
              <a:rPr kumimoji="1" lang="en-US" altLang="ja-JP" dirty="0"/>
              <a:t>BSW</a:t>
            </a:r>
            <a:r>
              <a:rPr kumimoji="1" lang="ja-JP" altLang="en-US" dirty="0"/>
              <a:t>ブロック</a:t>
            </a:r>
          </a:p>
        </p:txBody>
      </p:sp>
      <p:sp>
        <p:nvSpPr>
          <p:cNvPr id="12" name="正方形/長方形 11">
            <a:extLst>
              <a:ext uri="{FF2B5EF4-FFF2-40B4-BE49-F238E27FC236}">
                <a16:creationId xmlns:a16="http://schemas.microsoft.com/office/drawing/2014/main" id="{C5177029-2CE5-4A80-A8E4-3BFB3127090D}"/>
              </a:ext>
            </a:extLst>
          </p:cNvPr>
          <p:cNvSpPr/>
          <p:nvPr/>
        </p:nvSpPr>
        <p:spPr bwMode="auto">
          <a:xfrm>
            <a:off x="4419600" y="3238500"/>
            <a:ext cx="4114800" cy="6477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grpSp>
        <p:nvGrpSpPr>
          <p:cNvPr id="16" name="グループ化 15">
            <a:extLst>
              <a:ext uri="{FF2B5EF4-FFF2-40B4-BE49-F238E27FC236}">
                <a16:creationId xmlns:a16="http://schemas.microsoft.com/office/drawing/2014/main" id="{9B5670E7-89D3-4BE4-86D2-FA522564A035}"/>
              </a:ext>
            </a:extLst>
          </p:cNvPr>
          <p:cNvGrpSpPr/>
          <p:nvPr/>
        </p:nvGrpSpPr>
        <p:grpSpPr>
          <a:xfrm>
            <a:off x="609600" y="1321468"/>
            <a:ext cx="8401050" cy="3860132"/>
            <a:chOff x="609600" y="1167367"/>
            <a:chExt cx="8401050" cy="3860132"/>
          </a:xfrm>
        </p:grpSpPr>
        <p:pic>
          <p:nvPicPr>
            <p:cNvPr id="4" name="図 3">
              <a:extLst>
                <a:ext uri="{FF2B5EF4-FFF2-40B4-BE49-F238E27FC236}">
                  <a16:creationId xmlns:a16="http://schemas.microsoft.com/office/drawing/2014/main" id="{308C423B-BD60-41E7-A636-2185A9FB6E3A}"/>
                </a:ext>
              </a:extLst>
            </p:cNvPr>
            <p:cNvPicPr>
              <a:picLocks noChangeAspect="1"/>
            </p:cNvPicPr>
            <p:nvPr/>
          </p:nvPicPr>
          <p:blipFill>
            <a:blip r:embed="rId2"/>
            <a:stretch>
              <a:fillRect/>
            </a:stretch>
          </p:blipFill>
          <p:spPr>
            <a:xfrm>
              <a:off x="609600" y="1167367"/>
              <a:ext cx="6743700" cy="3581400"/>
            </a:xfrm>
            <a:prstGeom prst="rect">
              <a:avLst/>
            </a:prstGeom>
          </p:spPr>
        </p:pic>
        <p:sp>
          <p:nvSpPr>
            <p:cNvPr id="5" name="正方形/長方形 4">
              <a:extLst>
                <a:ext uri="{FF2B5EF4-FFF2-40B4-BE49-F238E27FC236}">
                  <a16:creationId xmlns:a16="http://schemas.microsoft.com/office/drawing/2014/main" id="{39BD2CDB-F004-4502-A9E8-201BA5F54E76}"/>
                </a:ext>
              </a:extLst>
            </p:cNvPr>
            <p:cNvSpPr/>
            <p:nvPr/>
          </p:nvSpPr>
          <p:spPr bwMode="auto">
            <a:xfrm>
              <a:off x="2057400" y="1776967"/>
              <a:ext cx="685800" cy="8382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6" name="正方形/長方形 5">
              <a:extLst>
                <a:ext uri="{FF2B5EF4-FFF2-40B4-BE49-F238E27FC236}">
                  <a16:creationId xmlns:a16="http://schemas.microsoft.com/office/drawing/2014/main" id="{012B1333-4103-444C-B594-8C3933FF1A82}"/>
                </a:ext>
              </a:extLst>
            </p:cNvPr>
            <p:cNvSpPr/>
            <p:nvPr/>
          </p:nvSpPr>
          <p:spPr bwMode="auto">
            <a:xfrm>
              <a:off x="2895600" y="1766755"/>
              <a:ext cx="609600" cy="391212"/>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正方形/長方形 6">
              <a:extLst>
                <a:ext uri="{FF2B5EF4-FFF2-40B4-BE49-F238E27FC236}">
                  <a16:creationId xmlns:a16="http://schemas.microsoft.com/office/drawing/2014/main" id="{CA924CB2-62E6-401C-92CF-455E17486A84}"/>
                </a:ext>
              </a:extLst>
            </p:cNvPr>
            <p:cNvSpPr/>
            <p:nvPr/>
          </p:nvSpPr>
          <p:spPr bwMode="auto">
            <a:xfrm>
              <a:off x="1295400" y="2196067"/>
              <a:ext cx="685800" cy="1905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3" name="図 12">
              <a:extLst>
                <a:ext uri="{FF2B5EF4-FFF2-40B4-BE49-F238E27FC236}">
                  <a16:creationId xmlns:a16="http://schemas.microsoft.com/office/drawing/2014/main" id="{B2C944B4-CEBB-4DDB-88A8-89BE79CC2ACF}"/>
                </a:ext>
              </a:extLst>
            </p:cNvPr>
            <p:cNvPicPr>
              <a:picLocks noChangeAspect="1"/>
            </p:cNvPicPr>
            <p:nvPr/>
          </p:nvPicPr>
          <p:blipFill>
            <a:blip r:embed="rId3"/>
            <a:stretch>
              <a:fillRect/>
            </a:stretch>
          </p:blipFill>
          <p:spPr>
            <a:xfrm>
              <a:off x="1638300" y="2970099"/>
              <a:ext cx="7372350" cy="2057400"/>
            </a:xfrm>
            <a:prstGeom prst="rect">
              <a:avLst/>
            </a:prstGeom>
          </p:spPr>
        </p:pic>
      </p:grpSp>
      <p:sp>
        <p:nvSpPr>
          <p:cNvPr id="14" name="正方形/長方形 13">
            <a:extLst>
              <a:ext uri="{FF2B5EF4-FFF2-40B4-BE49-F238E27FC236}">
                <a16:creationId xmlns:a16="http://schemas.microsoft.com/office/drawing/2014/main" id="{E10AFF1D-71CA-44AC-A207-1927976FC969}"/>
              </a:ext>
            </a:extLst>
          </p:cNvPr>
          <p:cNvSpPr/>
          <p:nvPr/>
        </p:nvSpPr>
        <p:spPr>
          <a:xfrm>
            <a:off x="3810000" y="976838"/>
            <a:ext cx="5029200" cy="276999"/>
          </a:xfrm>
          <a:prstGeom prst="rect">
            <a:avLst/>
          </a:prstGeom>
        </p:spPr>
        <p:txBody>
          <a:bodyPr wrap="square">
            <a:spAutoFit/>
          </a:bodyPr>
          <a:lstStyle/>
          <a:p>
            <a:r>
              <a:rPr lang="en-US" altLang="ja-JP" sz="1200" dirty="0">
                <a:solidFill>
                  <a:srgbClr val="0070C0"/>
                </a:solidFill>
              </a:rPr>
              <a:t>IT </a:t>
            </a:r>
            <a:r>
              <a:rPr lang="en-US" altLang="ja-JP" sz="1200" dirty="0" err="1">
                <a:solidFill>
                  <a:srgbClr val="0070C0"/>
                </a:solidFill>
              </a:rPr>
              <a:t>MONOist</a:t>
            </a:r>
            <a:r>
              <a:rPr lang="en-US" altLang="ja-JP" sz="1200" dirty="0">
                <a:solidFill>
                  <a:srgbClr val="0070C0"/>
                </a:solidFill>
              </a:rPr>
              <a:t> : “AUTOSAR</a:t>
            </a:r>
            <a:r>
              <a:rPr lang="ja-JP" altLang="en-US" sz="1200" dirty="0">
                <a:solidFill>
                  <a:srgbClr val="0070C0"/>
                </a:solidFill>
              </a:rPr>
              <a:t>適用の「現実解」を提供するベクターの役割</a:t>
            </a:r>
            <a:r>
              <a:rPr lang="en-US" altLang="ja-JP" sz="1200" dirty="0">
                <a:solidFill>
                  <a:srgbClr val="0070C0"/>
                </a:solidFill>
              </a:rPr>
              <a:t>”</a:t>
            </a:r>
            <a:r>
              <a:rPr lang="ja-JP" altLang="en-US" sz="1200" dirty="0">
                <a:solidFill>
                  <a:srgbClr val="0070C0"/>
                </a:solidFill>
              </a:rPr>
              <a:t>より</a:t>
            </a:r>
          </a:p>
        </p:txBody>
      </p:sp>
      <p:sp>
        <p:nvSpPr>
          <p:cNvPr id="15" name="テキスト ボックス 14">
            <a:extLst>
              <a:ext uri="{FF2B5EF4-FFF2-40B4-BE49-F238E27FC236}">
                <a16:creationId xmlns:a16="http://schemas.microsoft.com/office/drawing/2014/main" id="{B9B80A09-5E05-4E24-A5F7-4473348A37B1}"/>
              </a:ext>
            </a:extLst>
          </p:cNvPr>
          <p:cNvSpPr txBox="1"/>
          <p:nvPr/>
        </p:nvSpPr>
        <p:spPr>
          <a:xfrm>
            <a:off x="1057777" y="5699124"/>
            <a:ext cx="8122318" cy="461665"/>
          </a:xfrm>
          <a:prstGeom prst="rect">
            <a:avLst/>
          </a:prstGeom>
          <a:noFill/>
        </p:spPr>
        <p:txBody>
          <a:bodyPr wrap="square" rtlCol="0">
            <a:spAutoFit/>
          </a:bodyPr>
          <a:lstStyle/>
          <a:p>
            <a:r>
              <a:rPr kumimoji="1" lang="en-US" altLang="ja-JP" sz="2400" u="sng" dirty="0"/>
              <a:t>Dem</a:t>
            </a:r>
            <a:r>
              <a:rPr kumimoji="1" lang="ja-JP" altLang="en-US" sz="2400" u="sng" dirty="0"/>
              <a:t>、</a:t>
            </a:r>
            <a:r>
              <a:rPr kumimoji="1" lang="en-US" altLang="ja-JP" sz="2400" u="sng" dirty="0" err="1"/>
              <a:t>FiM</a:t>
            </a:r>
            <a:r>
              <a:rPr kumimoji="1" lang="ja-JP" altLang="en-US" sz="2400" u="sng" dirty="0"/>
              <a:t>、</a:t>
            </a:r>
            <a:r>
              <a:rPr kumimoji="1" lang="en-US" altLang="ja-JP" sz="2400" u="sng" dirty="0" err="1"/>
              <a:t>NvM</a:t>
            </a:r>
            <a:r>
              <a:rPr kumimoji="1" lang="ja-JP" altLang="en-US" sz="2400" u="sng" dirty="0"/>
              <a:t>とのインターフェースが利用可能です</a:t>
            </a:r>
            <a:endParaRPr lang="en-US" altLang="ja-JP" sz="2400" u="sng" dirty="0"/>
          </a:p>
        </p:txBody>
      </p:sp>
      <p:sp>
        <p:nvSpPr>
          <p:cNvPr id="17" name="正方形/長方形 16">
            <a:extLst>
              <a:ext uri="{FF2B5EF4-FFF2-40B4-BE49-F238E27FC236}">
                <a16:creationId xmlns:a16="http://schemas.microsoft.com/office/drawing/2014/main" id="{DE40783F-781F-415A-9FB5-D488EF919D34}"/>
              </a:ext>
            </a:extLst>
          </p:cNvPr>
          <p:cNvSpPr/>
          <p:nvPr/>
        </p:nvSpPr>
        <p:spPr bwMode="auto">
          <a:xfrm>
            <a:off x="5151020" y="4563143"/>
            <a:ext cx="411580" cy="161257"/>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8" name="正方形/長方形 17">
            <a:extLst>
              <a:ext uri="{FF2B5EF4-FFF2-40B4-BE49-F238E27FC236}">
                <a16:creationId xmlns:a16="http://schemas.microsoft.com/office/drawing/2014/main" id="{B8BDA3B0-F592-4AC5-8C3C-6BB6C7ED7EB8}"/>
              </a:ext>
            </a:extLst>
          </p:cNvPr>
          <p:cNvSpPr/>
          <p:nvPr/>
        </p:nvSpPr>
        <p:spPr bwMode="auto">
          <a:xfrm>
            <a:off x="6941720" y="4563142"/>
            <a:ext cx="411580" cy="161257"/>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9" name="正方形/長方形 18">
            <a:extLst>
              <a:ext uri="{FF2B5EF4-FFF2-40B4-BE49-F238E27FC236}">
                <a16:creationId xmlns:a16="http://schemas.microsoft.com/office/drawing/2014/main" id="{83F3AFA0-DA57-4368-99D5-2E540AAB78B5}"/>
              </a:ext>
            </a:extLst>
          </p:cNvPr>
          <p:cNvSpPr/>
          <p:nvPr/>
        </p:nvSpPr>
        <p:spPr bwMode="auto">
          <a:xfrm>
            <a:off x="8382000" y="4572833"/>
            <a:ext cx="411580" cy="161257"/>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0" name="テキスト ボックス 19">
            <a:extLst>
              <a:ext uri="{FF2B5EF4-FFF2-40B4-BE49-F238E27FC236}">
                <a16:creationId xmlns:a16="http://schemas.microsoft.com/office/drawing/2014/main" id="{6599ED5E-4BA3-4EFC-A128-966F94C7D02E}"/>
              </a:ext>
            </a:extLst>
          </p:cNvPr>
          <p:cNvSpPr txBox="1"/>
          <p:nvPr/>
        </p:nvSpPr>
        <p:spPr>
          <a:xfrm>
            <a:off x="6472518" y="4694383"/>
            <a:ext cx="1469857" cy="338554"/>
          </a:xfrm>
          <a:prstGeom prst="rect">
            <a:avLst/>
          </a:prstGeom>
          <a:noFill/>
        </p:spPr>
        <p:txBody>
          <a:bodyPr wrap="square" rtlCol="0">
            <a:spAutoFit/>
          </a:bodyPr>
          <a:lstStyle/>
          <a:p>
            <a:r>
              <a:rPr kumimoji="1" lang="en-US" altLang="ja-JP" sz="1600" dirty="0">
                <a:solidFill>
                  <a:srgbClr val="0000FF"/>
                </a:solidFill>
              </a:rPr>
              <a:t>R20a</a:t>
            </a:r>
            <a:r>
              <a:rPr kumimoji="1" lang="ja-JP" altLang="en-US" sz="1600" dirty="0">
                <a:solidFill>
                  <a:srgbClr val="0000FF"/>
                </a:solidFill>
              </a:rPr>
              <a:t>より追加</a:t>
            </a:r>
            <a:endParaRPr kumimoji="1" lang="en-US" altLang="ja-JP" sz="1600" dirty="0">
              <a:solidFill>
                <a:srgbClr val="0000FF"/>
              </a:solidFill>
            </a:endParaRPr>
          </a:p>
        </p:txBody>
      </p:sp>
    </p:spTree>
    <p:extLst>
      <p:ext uri="{BB962C8B-B14F-4D97-AF65-F5344CB8AC3E}">
        <p14:creationId xmlns:p14="http://schemas.microsoft.com/office/powerpoint/2010/main" val="324696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0DB50-3C80-4A24-B1BE-49BF4062FABF}"/>
              </a:ext>
            </a:extLst>
          </p:cNvPr>
          <p:cNvSpPr>
            <a:spLocks noGrp="1"/>
          </p:cNvSpPr>
          <p:nvPr>
            <p:ph type="title"/>
          </p:nvPr>
        </p:nvSpPr>
        <p:spPr/>
        <p:txBody>
          <a:bodyPr/>
          <a:lstStyle/>
          <a:p>
            <a:r>
              <a:rPr kumimoji="1" lang="ja-JP" altLang="en-US" sz="2000" dirty="0"/>
              <a:t>各</a:t>
            </a:r>
            <a:r>
              <a:rPr kumimoji="1" lang="en-US" altLang="ja-JP" sz="2000" dirty="0"/>
              <a:t>BSW</a:t>
            </a:r>
            <a:r>
              <a:rPr lang="ja-JP" altLang="en-US" sz="2000" dirty="0"/>
              <a:t>モジュールの</a:t>
            </a:r>
            <a:r>
              <a:rPr lang="en-US" altLang="ja-JP" sz="2000" dirty="0"/>
              <a:t>RTE</a:t>
            </a:r>
            <a:r>
              <a:rPr lang="ja-JP" altLang="en-US" sz="2000" dirty="0"/>
              <a:t>仕様に生成したコードを生成</a:t>
            </a:r>
            <a:endParaRPr kumimoji="1" lang="ja-JP" altLang="en-US" sz="2000" dirty="0"/>
          </a:p>
        </p:txBody>
      </p:sp>
      <p:pic>
        <p:nvPicPr>
          <p:cNvPr id="3" name="図 2">
            <a:extLst>
              <a:ext uri="{FF2B5EF4-FFF2-40B4-BE49-F238E27FC236}">
                <a16:creationId xmlns:a16="http://schemas.microsoft.com/office/drawing/2014/main" id="{28D8CE15-37A5-4558-AB78-101D49B270C9}"/>
              </a:ext>
            </a:extLst>
          </p:cNvPr>
          <p:cNvPicPr>
            <a:picLocks noChangeAspect="1"/>
          </p:cNvPicPr>
          <p:nvPr/>
        </p:nvPicPr>
        <p:blipFill>
          <a:blip r:embed="rId2"/>
          <a:stretch>
            <a:fillRect/>
          </a:stretch>
        </p:blipFill>
        <p:spPr>
          <a:xfrm>
            <a:off x="685800" y="914400"/>
            <a:ext cx="7920990" cy="4773930"/>
          </a:xfrm>
          <a:prstGeom prst="rect">
            <a:avLst/>
          </a:prstGeom>
        </p:spPr>
      </p:pic>
      <p:cxnSp>
        <p:nvCxnSpPr>
          <p:cNvPr id="6" name="直線コネクタ 5">
            <a:extLst>
              <a:ext uri="{FF2B5EF4-FFF2-40B4-BE49-F238E27FC236}">
                <a16:creationId xmlns:a16="http://schemas.microsoft.com/office/drawing/2014/main" id="{E0F19E0D-383B-427A-B0EE-642497F8D518}"/>
              </a:ext>
            </a:extLst>
          </p:cNvPr>
          <p:cNvCxnSpPr/>
          <p:nvPr/>
        </p:nvCxnSpPr>
        <p:spPr bwMode="auto">
          <a:xfrm>
            <a:off x="6443663" y="3886200"/>
            <a:ext cx="642937"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テキスト ボックス 6">
            <a:extLst>
              <a:ext uri="{FF2B5EF4-FFF2-40B4-BE49-F238E27FC236}">
                <a16:creationId xmlns:a16="http://schemas.microsoft.com/office/drawing/2014/main" id="{A255D0D8-B298-410C-8038-EAC59EC12EB5}"/>
              </a:ext>
            </a:extLst>
          </p:cNvPr>
          <p:cNvSpPr txBox="1"/>
          <p:nvPr/>
        </p:nvSpPr>
        <p:spPr>
          <a:xfrm>
            <a:off x="6279031" y="3886200"/>
            <a:ext cx="2163127" cy="246221"/>
          </a:xfrm>
          <a:prstGeom prst="rect">
            <a:avLst/>
          </a:prstGeom>
          <a:noFill/>
        </p:spPr>
        <p:txBody>
          <a:bodyPr wrap="square" rtlCol="0">
            <a:spAutoFit/>
          </a:bodyPr>
          <a:lstStyle/>
          <a:p>
            <a:r>
              <a:rPr kumimoji="1" lang="ja-JP" altLang="en-US" sz="1000" dirty="0">
                <a:solidFill>
                  <a:srgbClr val="FF0000"/>
                </a:solidFill>
              </a:rPr>
              <a:t>クライアント名</a:t>
            </a:r>
            <a:r>
              <a:rPr kumimoji="1" lang="ja-JP" altLang="en-US" sz="1000" dirty="0"/>
              <a:t>　</a:t>
            </a:r>
            <a:r>
              <a:rPr kumimoji="1" lang="ja-JP" altLang="en-US" sz="1000" dirty="0">
                <a:solidFill>
                  <a:srgbClr val="0000FF"/>
                </a:solidFill>
              </a:rPr>
              <a:t>オペレーション名</a:t>
            </a:r>
          </a:p>
        </p:txBody>
      </p:sp>
      <p:cxnSp>
        <p:nvCxnSpPr>
          <p:cNvPr id="8" name="直線コネクタ 7">
            <a:extLst>
              <a:ext uri="{FF2B5EF4-FFF2-40B4-BE49-F238E27FC236}">
                <a16:creationId xmlns:a16="http://schemas.microsoft.com/office/drawing/2014/main" id="{C0EC523B-40CB-440F-80AF-D6E783684BA0}"/>
              </a:ext>
            </a:extLst>
          </p:cNvPr>
          <p:cNvCxnSpPr/>
          <p:nvPr/>
        </p:nvCxnSpPr>
        <p:spPr bwMode="auto">
          <a:xfrm>
            <a:off x="7162800" y="3886200"/>
            <a:ext cx="642937" cy="0"/>
          </a:xfrm>
          <a:prstGeom prst="line">
            <a:avLst/>
          </a:prstGeom>
          <a:solidFill>
            <a:schemeClr val="accent1"/>
          </a:solidFill>
          <a:ln w="25400" cap="flat" cmpd="sng" algn="ctr">
            <a:solidFill>
              <a:srgbClr val="0000FF"/>
            </a:solidFill>
            <a:prstDash val="solid"/>
            <a:round/>
            <a:headEnd type="none" w="med" len="med"/>
            <a:tailEnd type="none" w="med" len="med"/>
          </a:ln>
          <a:effectLst/>
        </p:spPr>
      </p:cxnSp>
      <p:sp>
        <p:nvSpPr>
          <p:cNvPr id="9" name="正方形/長方形 8">
            <a:extLst>
              <a:ext uri="{FF2B5EF4-FFF2-40B4-BE49-F238E27FC236}">
                <a16:creationId xmlns:a16="http://schemas.microsoft.com/office/drawing/2014/main" id="{B49C148D-D47B-4EBD-A6E0-7D36F31A7471}"/>
              </a:ext>
            </a:extLst>
          </p:cNvPr>
          <p:cNvSpPr/>
          <p:nvPr/>
        </p:nvSpPr>
        <p:spPr bwMode="auto">
          <a:xfrm>
            <a:off x="2133600" y="3428999"/>
            <a:ext cx="642936" cy="4571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FF0000"/>
              </a:solidFill>
              <a:effectLst/>
              <a:latin typeface="Arial" charset="0"/>
              <a:ea typeface="ＭＳ Ｐゴシック" pitchFamily="50" charset="-128"/>
            </a:endParaRPr>
          </a:p>
        </p:txBody>
      </p:sp>
      <p:pic>
        <p:nvPicPr>
          <p:cNvPr id="10" name="図 9">
            <a:extLst>
              <a:ext uri="{FF2B5EF4-FFF2-40B4-BE49-F238E27FC236}">
                <a16:creationId xmlns:a16="http://schemas.microsoft.com/office/drawing/2014/main" id="{BF7E0540-2142-43A9-AEE9-452C53CC93D3}"/>
              </a:ext>
            </a:extLst>
          </p:cNvPr>
          <p:cNvPicPr>
            <a:picLocks noChangeAspect="1"/>
          </p:cNvPicPr>
          <p:nvPr/>
        </p:nvPicPr>
        <p:blipFill>
          <a:blip r:embed="rId3"/>
          <a:stretch>
            <a:fillRect/>
          </a:stretch>
        </p:blipFill>
        <p:spPr>
          <a:xfrm>
            <a:off x="3199838" y="914400"/>
            <a:ext cx="2595372" cy="3060954"/>
          </a:xfrm>
          <a:prstGeom prst="rect">
            <a:avLst/>
          </a:prstGeom>
        </p:spPr>
      </p:pic>
      <p:sp>
        <p:nvSpPr>
          <p:cNvPr id="11" name="正方形/長方形 10">
            <a:extLst>
              <a:ext uri="{FF2B5EF4-FFF2-40B4-BE49-F238E27FC236}">
                <a16:creationId xmlns:a16="http://schemas.microsoft.com/office/drawing/2014/main" id="{AD4E90C0-7108-49E5-B65F-CDF6F2BE6949}"/>
              </a:ext>
            </a:extLst>
          </p:cNvPr>
          <p:cNvSpPr/>
          <p:nvPr/>
        </p:nvSpPr>
        <p:spPr bwMode="auto">
          <a:xfrm>
            <a:off x="3199838" y="2667001"/>
            <a:ext cx="2515162"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FF0000"/>
              </a:solidFill>
              <a:effectLst/>
              <a:latin typeface="Arial" charset="0"/>
              <a:ea typeface="ＭＳ Ｐゴシック" pitchFamily="50" charset="-128"/>
            </a:endParaRPr>
          </a:p>
        </p:txBody>
      </p:sp>
      <p:sp>
        <p:nvSpPr>
          <p:cNvPr id="12" name="テキスト ボックス 11">
            <a:extLst>
              <a:ext uri="{FF2B5EF4-FFF2-40B4-BE49-F238E27FC236}">
                <a16:creationId xmlns:a16="http://schemas.microsoft.com/office/drawing/2014/main" id="{B4D894CC-950C-4634-BC19-42BF79026616}"/>
              </a:ext>
            </a:extLst>
          </p:cNvPr>
          <p:cNvSpPr txBox="1"/>
          <p:nvPr/>
        </p:nvSpPr>
        <p:spPr>
          <a:xfrm>
            <a:off x="585136" y="5773787"/>
            <a:ext cx="8122318" cy="707886"/>
          </a:xfrm>
          <a:prstGeom prst="rect">
            <a:avLst/>
          </a:prstGeom>
          <a:noFill/>
        </p:spPr>
        <p:txBody>
          <a:bodyPr wrap="square" rtlCol="0">
            <a:spAutoFit/>
          </a:bodyPr>
          <a:lstStyle/>
          <a:p>
            <a:r>
              <a:rPr kumimoji="1" lang="en-US" altLang="ja-JP" sz="2000" u="sng" dirty="0" err="1"/>
              <a:t>NvMServiceCaller</a:t>
            </a:r>
            <a:r>
              <a:rPr kumimoji="1" lang="ja-JP" altLang="en-US" sz="2000" u="sng" dirty="0"/>
              <a:t>など</a:t>
            </a:r>
            <a:r>
              <a:rPr kumimoji="1" lang="en-US" altLang="ja-JP" sz="2000" u="sng" dirty="0"/>
              <a:t>BSW</a:t>
            </a:r>
            <a:r>
              <a:rPr kumimoji="1" lang="ja-JP" altLang="en-US" sz="2000" u="sng" dirty="0"/>
              <a:t>ブロックを用いて、</a:t>
            </a:r>
            <a:r>
              <a:rPr kumimoji="1" lang="en-US" altLang="ja-JP" sz="2000" u="sng" dirty="0"/>
              <a:t>Dem</a:t>
            </a:r>
            <a:r>
              <a:rPr kumimoji="1" lang="ja-JP" altLang="en-US" sz="2000" u="sng" dirty="0"/>
              <a:t>、</a:t>
            </a:r>
            <a:r>
              <a:rPr kumimoji="1" lang="en-US" altLang="ja-JP" sz="2000" u="sng" dirty="0" err="1"/>
              <a:t>FiM</a:t>
            </a:r>
            <a:r>
              <a:rPr kumimoji="1" lang="ja-JP" altLang="en-US" sz="2000" u="sng" dirty="0"/>
              <a:t>、</a:t>
            </a:r>
            <a:r>
              <a:rPr kumimoji="1" lang="en-US" altLang="ja-JP" sz="2000" u="sng" dirty="0" err="1"/>
              <a:t>NvM</a:t>
            </a:r>
            <a:r>
              <a:rPr lang="ja-JP" altLang="en-US" sz="2000" u="sng" dirty="0"/>
              <a:t>それぞれのインターフェースが</a:t>
            </a:r>
            <a:r>
              <a:rPr lang="en-US" altLang="ja-JP" sz="2000" u="sng" dirty="0"/>
              <a:t>RTE</a:t>
            </a:r>
            <a:r>
              <a:rPr lang="ja-JP" altLang="en-US" sz="2000" u="sng" dirty="0"/>
              <a:t>仕様に適合して生成される</a:t>
            </a:r>
            <a:endParaRPr kumimoji="1" lang="en-US" altLang="ja-JP" sz="2000" u="sng" dirty="0"/>
          </a:p>
        </p:txBody>
      </p:sp>
    </p:spTree>
    <p:extLst>
      <p:ext uri="{BB962C8B-B14F-4D97-AF65-F5344CB8AC3E}">
        <p14:creationId xmlns:p14="http://schemas.microsoft.com/office/powerpoint/2010/main" val="231760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DDA92-164A-42B9-B8A7-F97285E8DB31}"/>
              </a:ext>
            </a:extLst>
          </p:cNvPr>
          <p:cNvSpPr>
            <a:spLocks noGrp="1"/>
          </p:cNvSpPr>
          <p:nvPr>
            <p:ph type="title"/>
          </p:nvPr>
        </p:nvSpPr>
        <p:spPr/>
        <p:txBody>
          <a:bodyPr/>
          <a:lstStyle/>
          <a:p>
            <a:r>
              <a:rPr kumimoji="1" lang="en-US" altLang="ja-JP" dirty="0"/>
              <a:t>AUTOSAR</a:t>
            </a:r>
            <a:r>
              <a:rPr kumimoji="1" lang="ja-JP" altLang="en-US" dirty="0"/>
              <a:t>ルックアップテーブル関数</a:t>
            </a:r>
          </a:p>
        </p:txBody>
      </p:sp>
      <p:pic>
        <p:nvPicPr>
          <p:cNvPr id="4" name="図 3">
            <a:extLst>
              <a:ext uri="{FF2B5EF4-FFF2-40B4-BE49-F238E27FC236}">
                <a16:creationId xmlns:a16="http://schemas.microsoft.com/office/drawing/2014/main" id="{92710263-7FF0-4AEB-9AEE-5B86E0F85EFE}"/>
              </a:ext>
            </a:extLst>
          </p:cNvPr>
          <p:cNvPicPr>
            <a:picLocks noChangeAspect="1"/>
          </p:cNvPicPr>
          <p:nvPr/>
        </p:nvPicPr>
        <p:blipFill>
          <a:blip r:embed="rId2"/>
          <a:stretch>
            <a:fillRect/>
          </a:stretch>
        </p:blipFill>
        <p:spPr>
          <a:xfrm>
            <a:off x="533400" y="1219200"/>
            <a:ext cx="8309610" cy="4669155"/>
          </a:xfrm>
          <a:prstGeom prst="rect">
            <a:avLst/>
          </a:prstGeom>
        </p:spPr>
      </p:pic>
      <p:sp>
        <p:nvSpPr>
          <p:cNvPr id="5" name="正方形/長方形 4">
            <a:extLst>
              <a:ext uri="{FF2B5EF4-FFF2-40B4-BE49-F238E27FC236}">
                <a16:creationId xmlns:a16="http://schemas.microsoft.com/office/drawing/2014/main" id="{1A3B4F2A-44F9-4A12-BFEE-AE94B40EB4BD}"/>
              </a:ext>
            </a:extLst>
          </p:cNvPr>
          <p:cNvSpPr/>
          <p:nvPr/>
        </p:nvSpPr>
        <p:spPr>
          <a:xfrm>
            <a:off x="838200" y="5377843"/>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173474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F5AA6-7C8A-4EE5-AE6B-D457891D1E8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kumimoji="1" lang="ja-JP" altLang="en-US" dirty="0"/>
              <a:t>ルックアップテーブル関数仕様</a:t>
            </a:r>
          </a:p>
        </p:txBody>
      </p:sp>
      <p:pic>
        <p:nvPicPr>
          <p:cNvPr id="5" name="図 4">
            <a:extLst>
              <a:ext uri="{FF2B5EF4-FFF2-40B4-BE49-F238E27FC236}">
                <a16:creationId xmlns:a16="http://schemas.microsoft.com/office/drawing/2014/main" id="{DD757CE6-941C-4343-A68C-0F17A3EAE572}"/>
              </a:ext>
            </a:extLst>
          </p:cNvPr>
          <p:cNvPicPr>
            <a:picLocks noChangeAspect="1"/>
          </p:cNvPicPr>
          <p:nvPr/>
        </p:nvPicPr>
        <p:blipFill>
          <a:blip r:embed="rId2"/>
          <a:stretch>
            <a:fillRect/>
          </a:stretch>
        </p:blipFill>
        <p:spPr>
          <a:xfrm>
            <a:off x="1143000" y="1381489"/>
            <a:ext cx="7343775" cy="4352925"/>
          </a:xfrm>
          <a:prstGeom prst="rect">
            <a:avLst/>
          </a:prstGeom>
        </p:spPr>
      </p:pic>
      <p:sp>
        <p:nvSpPr>
          <p:cNvPr id="6" name="正方形/長方形 5">
            <a:extLst>
              <a:ext uri="{FF2B5EF4-FFF2-40B4-BE49-F238E27FC236}">
                <a16:creationId xmlns:a16="http://schemas.microsoft.com/office/drawing/2014/main" id="{D34F5B6F-6815-4968-BE20-ABB1ABDE981F}"/>
              </a:ext>
            </a:extLst>
          </p:cNvPr>
          <p:cNvSpPr/>
          <p:nvPr/>
        </p:nvSpPr>
        <p:spPr>
          <a:xfrm>
            <a:off x="4191001" y="5738425"/>
            <a:ext cx="4952999" cy="276999"/>
          </a:xfrm>
          <a:prstGeom prst="rect">
            <a:avLst/>
          </a:prstGeom>
        </p:spPr>
        <p:txBody>
          <a:bodyPr wrap="square">
            <a:spAutoFit/>
          </a:bodyPr>
          <a:lstStyle/>
          <a:p>
            <a:r>
              <a:rPr lang="en-US" altLang="ja-JP" sz="1200" dirty="0">
                <a:solidFill>
                  <a:srgbClr val="0070C0"/>
                </a:solidFill>
              </a:rPr>
              <a:t>autosar.org : “Specification of Floating Point Interpolation Routines”</a:t>
            </a:r>
            <a:r>
              <a:rPr lang="ja-JP" altLang="en-US" sz="1200" dirty="0">
                <a:solidFill>
                  <a:srgbClr val="0070C0"/>
                </a:solidFill>
              </a:rPr>
              <a:t>より</a:t>
            </a:r>
          </a:p>
        </p:txBody>
      </p:sp>
    </p:spTree>
    <p:extLst>
      <p:ext uri="{BB962C8B-B14F-4D97-AF65-F5344CB8AC3E}">
        <p14:creationId xmlns:p14="http://schemas.microsoft.com/office/powerpoint/2010/main" val="397061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D7FD0-69AB-47D5-8FD3-9713DF77491F}"/>
              </a:ext>
            </a:extLst>
          </p:cNvPr>
          <p:cNvSpPr>
            <a:spLocks noGrp="1"/>
          </p:cNvSpPr>
          <p:nvPr>
            <p:ph type="title"/>
          </p:nvPr>
        </p:nvSpPr>
        <p:spPr/>
        <p:txBody>
          <a:bodyPr/>
          <a:lstStyle/>
          <a:p>
            <a:r>
              <a:rPr kumimoji="1" lang="ja-JP" altLang="en-US" dirty="0"/>
              <a:t>サーバー</a:t>
            </a:r>
            <a:r>
              <a:rPr kumimoji="1" lang="en-US" altLang="ja-JP" dirty="0"/>
              <a:t>/</a:t>
            </a:r>
            <a:r>
              <a:rPr kumimoji="1" lang="ja-JP" altLang="en-US" dirty="0"/>
              <a:t>クライアントのモデリング</a:t>
            </a:r>
          </a:p>
        </p:txBody>
      </p:sp>
      <p:pic>
        <p:nvPicPr>
          <p:cNvPr id="4" name="図 3">
            <a:extLst>
              <a:ext uri="{FF2B5EF4-FFF2-40B4-BE49-F238E27FC236}">
                <a16:creationId xmlns:a16="http://schemas.microsoft.com/office/drawing/2014/main" id="{B5FC7321-3E5E-4C96-8577-43F5089BAE21}"/>
              </a:ext>
            </a:extLst>
          </p:cNvPr>
          <p:cNvPicPr>
            <a:picLocks noChangeAspect="1"/>
          </p:cNvPicPr>
          <p:nvPr/>
        </p:nvPicPr>
        <p:blipFill>
          <a:blip r:embed="rId2"/>
          <a:stretch>
            <a:fillRect/>
          </a:stretch>
        </p:blipFill>
        <p:spPr>
          <a:xfrm>
            <a:off x="609600" y="1077277"/>
            <a:ext cx="8286750" cy="4703445"/>
          </a:xfrm>
          <a:prstGeom prst="rect">
            <a:avLst/>
          </a:prstGeom>
        </p:spPr>
      </p:pic>
      <p:sp>
        <p:nvSpPr>
          <p:cNvPr id="5" name="正方形/長方形 4">
            <a:extLst>
              <a:ext uri="{FF2B5EF4-FFF2-40B4-BE49-F238E27FC236}">
                <a16:creationId xmlns:a16="http://schemas.microsoft.com/office/drawing/2014/main" id="{BA89CC02-29EC-4AE7-8445-9F70E4F96BCE}"/>
              </a:ext>
            </a:extLst>
          </p:cNvPr>
          <p:cNvSpPr/>
          <p:nvPr/>
        </p:nvSpPr>
        <p:spPr>
          <a:xfrm>
            <a:off x="2229899" y="5503723"/>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1306725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58B867-CC06-416C-B0AC-53125A7ED5DD}"/>
              </a:ext>
            </a:extLst>
          </p:cNvPr>
          <p:cNvSpPr>
            <a:spLocks noGrp="1"/>
          </p:cNvSpPr>
          <p:nvPr>
            <p:ph type="title"/>
          </p:nvPr>
        </p:nvSpPr>
        <p:spPr>
          <a:xfrm>
            <a:off x="168274" y="130175"/>
            <a:ext cx="7070726" cy="419100"/>
          </a:xfrm>
        </p:spPr>
        <p:txBody>
          <a:bodyPr/>
          <a:lstStyle/>
          <a:p>
            <a:r>
              <a:rPr kumimoji="1" lang="en-US" altLang="ja-JP" dirty="0"/>
              <a:t>【</a:t>
            </a:r>
            <a:r>
              <a:rPr kumimoji="1" lang="ja-JP" altLang="en-US" dirty="0"/>
              <a:t>参考</a:t>
            </a:r>
            <a:r>
              <a:rPr kumimoji="1" lang="en-US" altLang="ja-JP" dirty="0"/>
              <a:t>】 AUTOSAR</a:t>
            </a:r>
            <a:r>
              <a:rPr kumimoji="1" lang="ja-JP" altLang="en-US" dirty="0"/>
              <a:t>のポートインターフェースについて</a:t>
            </a:r>
          </a:p>
        </p:txBody>
      </p:sp>
      <p:sp>
        <p:nvSpPr>
          <p:cNvPr id="3" name="コンテンツ プレースホルダー 2">
            <a:extLst>
              <a:ext uri="{FF2B5EF4-FFF2-40B4-BE49-F238E27FC236}">
                <a16:creationId xmlns:a16="http://schemas.microsoft.com/office/drawing/2014/main" id="{CB5E6E33-0B8D-4924-8B9E-A170EF48B8ED}"/>
              </a:ext>
            </a:extLst>
          </p:cNvPr>
          <p:cNvSpPr>
            <a:spLocks noGrp="1"/>
          </p:cNvSpPr>
          <p:nvPr>
            <p:ph idx="1"/>
          </p:nvPr>
        </p:nvSpPr>
        <p:spPr/>
        <p:txBody>
          <a:bodyPr/>
          <a:lstStyle/>
          <a:p>
            <a:r>
              <a:rPr kumimoji="1" lang="en-US" altLang="ja-JP" dirty="0"/>
              <a:t>Sender-Receiver</a:t>
            </a:r>
            <a:r>
              <a:rPr kumimoji="1" lang="ja-JP" altLang="en-US" dirty="0"/>
              <a:t>インターフェース </a:t>
            </a:r>
          </a:p>
          <a:p>
            <a:pPr marL="0" indent="0">
              <a:buNone/>
            </a:pPr>
            <a:r>
              <a:rPr kumimoji="1" lang="ja-JP" altLang="en-US" sz="2000" dirty="0"/>
              <a:t>　  値渡し、</a:t>
            </a:r>
            <a:r>
              <a:rPr kumimoji="1" lang="en-US" altLang="ja-JP" sz="2000" dirty="0"/>
              <a:t>1</a:t>
            </a:r>
            <a:r>
              <a:rPr kumimoji="1" lang="ja-JP" altLang="en-US" sz="2000" dirty="0"/>
              <a:t>つの送信ポートから</a:t>
            </a:r>
            <a:r>
              <a:rPr kumimoji="1" lang="en-US" altLang="ja-JP" sz="2000" dirty="0"/>
              <a:t>1</a:t>
            </a:r>
            <a:r>
              <a:rPr kumimoji="1" lang="ja-JP" altLang="en-US" sz="2000" dirty="0"/>
              <a:t>つ以上の受信ポートに値を渡す</a:t>
            </a:r>
          </a:p>
          <a:p>
            <a:pPr marL="0" indent="0">
              <a:buNone/>
            </a:pPr>
            <a:endParaRPr kumimoji="1" lang="ja-JP" altLang="en-US" dirty="0"/>
          </a:p>
          <a:p>
            <a:r>
              <a:rPr kumimoji="1" lang="en-US" altLang="ja-JP" dirty="0"/>
              <a:t>Server-Client</a:t>
            </a:r>
            <a:r>
              <a:rPr kumimoji="1" lang="ja-JP" altLang="en-US" dirty="0"/>
              <a:t>インターフェース </a:t>
            </a:r>
            <a:r>
              <a:rPr kumimoji="1" lang="en-US" altLang="ja-JP" dirty="0"/>
              <a:t>(</a:t>
            </a:r>
            <a:r>
              <a:rPr kumimoji="1" lang="ja-JP" altLang="en-US" dirty="0"/>
              <a:t>関数呼び出し</a:t>
            </a:r>
            <a:r>
              <a:rPr kumimoji="1" lang="en-US" altLang="ja-JP" dirty="0"/>
              <a:t>)</a:t>
            </a:r>
            <a:endParaRPr kumimoji="1" lang="ja-JP" altLang="en-US" dirty="0"/>
          </a:p>
          <a:p>
            <a:pPr marL="0" indent="0">
              <a:buNone/>
            </a:pPr>
            <a:r>
              <a:rPr kumimoji="1" lang="ja-JP" altLang="en-US" dirty="0"/>
              <a:t>　</a:t>
            </a:r>
            <a:r>
              <a:rPr kumimoji="1" lang="ja-JP" altLang="en-US" sz="2000" dirty="0"/>
              <a:t>　関数呼び出し、サーバーがクライアントの</a:t>
            </a:r>
            <a:r>
              <a:rPr kumimoji="1" lang="en-US" altLang="ja-JP" sz="2000" dirty="0"/>
              <a:t>operation</a:t>
            </a:r>
            <a:r>
              <a:rPr kumimoji="1" lang="ja-JP" altLang="en-US" sz="2000" dirty="0"/>
              <a:t>を呼び出す</a:t>
            </a:r>
            <a:endParaRPr kumimoji="1" lang="ja-JP" altLang="en-US" dirty="0"/>
          </a:p>
        </p:txBody>
      </p:sp>
    </p:spTree>
    <p:extLst>
      <p:ext uri="{BB962C8B-B14F-4D97-AF65-F5344CB8AC3E}">
        <p14:creationId xmlns:p14="http://schemas.microsoft.com/office/powerpoint/2010/main" val="3378883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7ED93-BBB5-4FAD-81F7-D98D3EC2F8D8}"/>
              </a:ext>
            </a:extLst>
          </p:cNvPr>
          <p:cNvSpPr>
            <a:spLocks noGrp="1"/>
          </p:cNvSpPr>
          <p:nvPr>
            <p:ph type="title"/>
          </p:nvPr>
        </p:nvSpPr>
        <p:spPr/>
        <p:txBody>
          <a:bodyPr/>
          <a:lstStyle/>
          <a:p>
            <a:r>
              <a:rPr kumimoji="1" lang="en-US" altLang="ja-JP" dirty="0"/>
              <a:t>System Composer</a:t>
            </a:r>
            <a:r>
              <a:rPr kumimoji="1" lang="ja-JP" altLang="en-US" dirty="0"/>
              <a:t>を用いた</a:t>
            </a:r>
            <a:r>
              <a:rPr kumimoji="1" lang="en-US" altLang="ja-JP" dirty="0"/>
              <a:t>SW-C</a:t>
            </a:r>
            <a:r>
              <a:rPr kumimoji="1" lang="ja-JP" altLang="en-US" dirty="0"/>
              <a:t>設計</a:t>
            </a:r>
          </a:p>
        </p:txBody>
      </p:sp>
      <p:pic>
        <p:nvPicPr>
          <p:cNvPr id="3" name="図 2">
            <a:extLst>
              <a:ext uri="{FF2B5EF4-FFF2-40B4-BE49-F238E27FC236}">
                <a16:creationId xmlns:a16="http://schemas.microsoft.com/office/drawing/2014/main" id="{A5D83CAD-BF1A-453B-B72E-E9FC095C8B0B}"/>
              </a:ext>
            </a:extLst>
          </p:cNvPr>
          <p:cNvPicPr>
            <a:picLocks noChangeAspect="1"/>
          </p:cNvPicPr>
          <p:nvPr/>
        </p:nvPicPr>
        <p:blipFill>
          <a:blip r:embed="rId2"/>
          <a:stretch>
            <a:fillRect/>
          </a:stretch>
        </p:blipFill>
        <p:spPr>
          <a:xfrm>
            <a:off x="457200" y="1143000"/>
            <a:ext cx="8442293" cy="4729544"/>
          </a:xfrm>
          <a:prstGeom prst="rect">
            <a:avLst/>
          </a:prstGeom>
        </p:spPr>
      </p:pic>
      <p:sp>
        <p:nvSpPr>
          <p:cNvPr id="5" name="正方形/長方形 4">
            <a:extLst>
              <a:ext uri="{FF2B5EF4-FFF2-40B4-BE49-F238E27FC236}">
                <a16:creationId xmlns:a16="http://schemas.microsoft.com/office/drawing/2014/main" id="{48E17987-201B-462F-93B4-771610D343DD}"/>
              </a:ext>
            </a:extLst>
          </p:cNvPr>
          <p:cNvSpPr/>
          <p:nvPr/>
        </p:nvSpPr>
        <p:spPr>
          <a:xfrm>
            <a:off x="2261617" y="5595545"/>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193779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573D7-EAE3-4E1F-BE6E-6060F4C3F98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F1D24F55-2428-42AA-9328-55C0208B7441}"/>
              </a:ext>
            </a:extLst>
          </p:cNvPr>
          <p:cNvSpPr>
            <a:spLocks noGrp="1"/>
          </p:cNvSpPr>
          <p:nvPr>
            <p:ph idx="1"/>
          </p:nvPr>
        </p:nvSpPr>
        <p:spPr/>
        <p:txBody>
          <a:bodyPr/>
          <a:lstStyle/>
          <a:p>
            <a:r>
              <a:rPr kumimoji="1" lang="ja-JP" altLang="en-US" dirty="0"/>
              <a:t>一般に、</a:t>
            </a:r>
            <a:r>
              <a:rPr kumimoji="1" lang="en-US" altLang="ja-JP" dirty="0"/>
              <a:t>MBD</a:t>
            </a:r>
            <a:r>
              <a:rPr kumimoji="1" lang="ja-JP" altLang="en-US" dirty="0"/>
              <a:t>の手法は</a:t>
            </a:r>
            <a:r>
              <a:rPr kumimoji="1" lang="en-US" altLang="ja-JP" dirty="0"/>
              <a:t>AUTOSAR</a:t>
            </a:r>
            <a:r>
              <a:rPr kumimoji="1" lang="ja-JP" altLang="en-US" dirty="0"/>
              <a:t>アプリケーションに適用される</a:t>
            </a:r>
          </a:p>
          <a:p>
            <a:endParaRPr kumimoji="1" lang="ja-JP" altLang="en-US" dirty="0"/>
          </a:p>
          <a:p>
            <a:r>
              <a:rPr kumimoji="1" lang="en-US" altLang="ja-JP" dirty="0"/>
              <a:t>AUTOSAR </a:t>
            </a:r>
            <a:r>
              <a:rPr kumimoji="1" lang="en-US" altLang="ja-JP" dirty="0" err="1"/>
              <a:t>Blockset</a:t>
            </a:r>
            <a:r>
              <a:rPr kumimoji="1" lang="ja-JP" altLang="en-US" dirty="0"/>
              <a:t>を用いて、</a:t>
            </a:r>
            <a:r>
              <a:rPr kumimoji="1" lang="en-US" altLang="ja-JP" dirty="0"/>
              <a:t>Simulink</a:t>
            </a:r>
            <a:r>
              <a:rPr kumimoji="1" lang="ja-JP" altLang="en-US" dirty="0"/>
              <a:t>を</a:t>
            </a:r>
            <a:r>
              <a:rPr kumimoji="1" lang="en-US" altLang="ja-JP" dirty="0"/>
              <a:t>Classic AUTOSAR</a:t>
            </a:r>
            <a:r>
              <a:rPr kumimoji="1" lang="ja-JP" altLang="en-US" dirty="0"/>
              <a:t>アプリケーションに適合させる手法の概要を紹介した</a:t>
            </a:r>
          </a:p>
          <a:p>
            <a:endParaRPr kumimoji="1" lang="ja-JP" altLang="en-US" dirty="0"/>
          </a:p>
          <a:p>
            <a:r>
              <a:rPr kumimoji="1" lang="en-US" altLang="ja-JP" dirty="0"/>
              <a:t>JMAAB</a:t>
            </a:r>
            <a:r>
              <a:rPr kumimoji="1" lang="ja-JP" altLang="en-US" dirty="0"/>
              <a:t>で</a:t>
            </a:r>
            <a:r>
              <a:rPr kumimoji="1" lang="en-US" altLang="ja-JP" dirty="0"/>
              <a:t>AUTOSAR</a:t>
            </a:r>
            <a:r>
              <a:rPr kumimoji="1" lang="ja-JP" altLang="en-US" dirty="0"/>
              <a:t>を取り上げることができないか検討しているので、身の回りに</a:t>
            </a:r>
            <a:r>
              <a:rPr kumimoji="1" lang="en-US" altLang="ja-JP" dirty="0"/>
              <a:t>AUTOSAR</a:t>
            </a:r>
            <a:r>
              <a:rPr kumimoji="1" lang="ja-JP" altLang="en-US" dirty="0"/>
              <a:t>開発にお困りの方、もしくは</a:t>
            </a:r>
            <a:r>
              <a:rPr kumimoji="1" lang="en-US" altLang="ja-JP" dirty="0"/>
              <a:t>Simulink</a:t>
            </a:r>
            <a:r>
              <a:rPr kumimoji="1" lang="ja-JP" altLang="en-US" dirty="0"/>
              <a:t>で記述したアプリケーション層と</a:t>
            </a:r>
            <a:r>
              <a:rPr kumimoji="1" lang="en-US" altLang="ja-JP" dirty="0"/>
              <a:t>RTE</a:t>
            </a:r>
            <a:r>
              <a:rPr kumimoji="1" lang="ja-JP" altLang="en-US" dirty="0"/>
              <a:t>層の結合にお困りの方</a:t>
            </a:r>
            <a:r>
              <a:rPr kumimoji="1" lang="ja-JP" altLang="en-US"/>
              <a:t>、などいらっしゃればぜひ</a:t>
            </a:r>
            <a:r>
              <a:rPr kumimoji="1" lang="ja-JP" altLang="en-US" dirty="0"/>
              <a:t>ご連絡ください</a:t>
            </a:r>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p:txBody>
      </p:sp>
    </p:spTree>
    <p:extLst>
      <p:ext uri="{BB962C8B-B14F-4D97-AF65-F5344CB8AC3E}">
        <p14:creationId xmlns:p14="http://schemas.microsoft.com/office/powerpoint/2010/main" val="322927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417A9-74C2-4DD3-B59B-C47DFAB613DC}"/>
              </a:ext>
            </a:extLst>
          </p:cNvPr>
          <p:cNvSpPr>
            <a:spLocks noGrp="1"/>
          </p:cNvSpPr>
          <p:nvPr>
            <p:ph type="title"/>
          </p:nvPr>
        </p:nvSpPr>
        <p:spPr/>
        <p:txBody>
          <a:bodyPr/>
          <a:lstStyle/>
          <a:p>
            <a:r>
              <a:rPr kumimoji="1" lang="en-US" altLang="ja-JP" dirty="0"/>
              <a:t>MATLAB EXPO</a:t>
            </a:r>
            <a:r>
              <a:rPr kumimoji="1" lang="ja-JP" altLang="en-US" dirty="0"/>
              <a:t>へのご参加お待ちしております</a:t>
            </a:r>
          </a:p>
        </p:txBody>
      </p:sp>
      <p:pic>
        <p:nvPicPr>
          <p:cNvPr id="4" name="図 3">
            <a:extLst>
              <a:ext uri="{FF2B5EF4-FFF2-40B4-BE49-F238E27FC236}">
                <a16:creationId xmlns:a16="http://schemas.microsoft.com/office/drawing/2014/main" id="{5575205E-7E49-4B7F-B3DC-B5EB8FBBBDF6}"/>
              </a:ext>
            </a:extLst>
          </p:cNvPr>
          <p:cNvPicPr>
            <a:picLocks noChangeAspect="1"/>
          </p:cNvPicPr>
          <p:nvPr/>
        </p:nvPicPr>
        <p:blipFill>
          <a:blip r:embed="rId2"/>
          <a:stretch>
            <a:fillRect/>
          </a:stretch>
        </p:blipFill>
        <p:spPr>
          <a:xfrm>
            <a:off x="1828800" y="838200"/>
            <a:ext cx="5869305" cy="4717733"/>
          </a:xfrm>
          <a:prstGeom prst="rect">
            <a:avLst/>
          </a:prstGeom>
        </p:spPr>
      </p:pic>
      <p:sp>
        <p:nvSpPr>
          <p:cNvPr id="5" name="テキスト ボックス 4">
            <a:extLst>
              <a:ext uri="{FF2B5EF4-FFF2-40B4-BE49-F238E27FC236}">
                <a16:creationId xmlns:a16="http://schemas.microsoft.com/office/drawing/2014/main" id="{6986BD09-0F60-42F1-87E0-36D974119C3D}"/>
              </a:ext>
            </a:extLst>
          </p:cNvPr>
          <p:cNvSpPr txBox="1"/>
          <p:nvPr/>
        </p:nvSpPr>
        <p:spPr>
          <a:xfrm>
            <a:off x="6248400" y="5608070"/>
            <a:ext cx="1828800" cy="369332"/>
          </a:xfrm>
          <a:prstGeom prst="rect">
            <a:avLst/>
          </a:prstGeom>
          <a:noFill/>
        </p:spPr>
        <p:txBody>
          <a:bodyPr wrap="square" rtlCol="0">
            <a:spAutoFit/>
          </a:bodyPr>
          <a:lstStyle/>
          <a:p>
            <a:r>
              <a:rPr kumimoji="1" lang="ja-JP" altLang="en-US" dirty="0"/>
              <a:t>ご案内は</a:t>
            </a:r>
            <a:r>
              <a:rPr kumimoji="1" lang="ja-JP" altLang="en-US" dirty="0">
                <a:hlinkClick r:id="rId3"/>
              </a:rPr>
              <a:t>こちら</a:t>
            </a:r>
            <a:endParaRPr kumimoji="1" lang="ja-JP" altLang="en-US" dirty="0"/>
          </a:p>
        </p:txBody>
      </p:sp>
    </p:spTree>
    <p:extLst>
      <p:ext uri="{BB962C8B-B14F-4D97-AF65-F5344CB8AC3E}">
        <p14:creationId xmlns:p14="http://schemas.microsoft.com/office/powerpoint/2010/main" val="2965589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3D3B2-B541-4DA7-B769-502E649AE8F2}"/>
              </a:ext>
            </a:extLst>
          </p:cNvPr>
          <p:cNvSpPr>
            <a:spLocks noGrp="1"/>
          </p:cNvSpPr>
          <p:nvPr>
            <p:ph type="title"/>
          </p:nvPr>
        </p:nvSpPr>
        <p:spPr/>
        <p:txBody>
          <a:bodyPr/>
          <a:lstStyle/>
          <a:p>
            <a:r>
              <a:rPr kumimoji="1" lang="en-US" altLang="ja-JP" dirty="0"/>
              <a:t>【Appendix】 Adaptive</a:t>
            </a:r>
            <a:r>
              <a:rPr kumimoji="1" lang="ja-JP" altLang="en-US" dirty="0"/>
              <a:t>アーキテクチャ</a:t>
            </a:r>
            <a:r>
              <a:rPr kumimoji="1" lang="en-US" altLang="ja-JP" dirty="0"/>
              <a:t> </a:t>
            </a:r>
            <a:endParaRPr kumimoji="1" lang="ja-JP" altLang="en-US" dirty="0"/>
          </a:p>
        </p:txBody>
      </p:sp>
      <p:pic>
        <p:nvPicPr>
          <p:cNvPr id="4" name="図 3">
            <a:extLst>
              <a:ext uri="{FF2B5EF4-FFF2-40B4-BE49-F238E27FC236}">
                <a16:creationId xmlns:a16="http://schemas.microsoft.com/office/drawing/2014/main" id="{49A677F9-E399-4D9F-8232-25D55E15B464}"/>
              </a:ext>
            </a:extLst>
          </p:cNvPr>
          <p:cNvPicPr>
            <a:picLocks noChangeAspect="1"/>
          </p:cNvPicPr>
          <p:nvPr/>
        </p:nvPicPr>
        <p:blipFill>
          <a:blip r:embed="rId2"/>
          <a:stretch>
            <a:fillRect/>
          </a:stretch>
        </p:blipFill>
        <p:spPr>
          <a:xfrm>
            <a:off x="990600" y="1143000"/>
            <a:ext cx="7040880" cy="4480560"/>
          </a:xfrm>
          <a:prstGeom prst="rect">
            <a:avLst/>
          </a:prstGeom>
        </p:spPr>
      </p:pic>
      <p:sp>
        <p:nvSpPr>
          <p:cNvPr id="5" name="正方形/長方形 4">
            <a:extLst>
              <a:ext uri="{FF2B5EF4-FFF2-40B4-BE49-F238E27FC236}">
                <a16:creationId xmlns:a16="http://schemas.microsoft.com/office/drawing/2014/main" id="{63C4D2BE-AD62-40B9-AAE0-1D85F8B7656F}"/>
              </a:ext>
            </a:extLst>
          </p:cNvPr>
          <p:cNvSpPr/>
          <p:nvPr/>
        </p:nvSpPr>
        <p:spPr>
          <a:xfrm>
            <a:off x="4953000" y="5623560"/>
            <a:ext cx="3657600" cy="276999"/>
          </a:xfrm>
          <a:prstGeom prst="rect">
            <a:avLst/>
          </a:prstGeom>
        </p:spPr>
        <p:txBody>
          <a:bodyPr wrap="square">
            <a:spAutoFit/>
          </a:bodyPr>
          <a:lstStyle/>
          <a:p>
            <a:r>
              <a:rPr lang="en-US" altLang="ja-JP" sz="1200" dirty="0" err="1">
                <a:solidFill>
                  <a:srgbClr val="0070C0"/>
                </a:solidFill>
              </a:rPr>
              <a:t>MONist</a:t>
            </a:r>
            <a:r>
              <a:rPr lang="en-US" altLang="ja-JP" sz="1200" dirty="0">
                <a:solidFill>
                  <a:srgbClr val="0070C0"/>
                </a:solidFill>
              </a:rPr>
              <a:t> “AUTOSAR Adaptive</a:t>
            </a:r>
            <a:r>
              <a:rPr lang="ja-JP" altLang="en-US" sz="1200" dirty="0">
                <a:solidFill>
                  <a:srgbClr val="0070C0"/>
                </a:solidFill>
              </a:rPr>
              <a:t>のアーキテクチャ</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27081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7932095D-2AF3-46B4-A1BD-5D2A05903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001000" cy="438454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BB66AE37-3FED-4870-BBE7-36A5B58D13A9}"/>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 AUTOSAR</a:t>
            </a:r>
            <a:r>
              <a:rPr kumimoji="1" lang="ja-JP" altLang="en-US" dirty="0"/>
              <a:t>パートナーシップ</a:t>
            </a:r>
          </a:p>
        </p:txBody>
      </p:sp>
      <p:sp>
        <p:nvSpPr>
          <p:cNvPr id="16" name="正方形/長方形 15">
            <a:extLst>
              <a:ext uri="{FF2B5EF4-FFF2-40B4-BE49-F238E27FC236}">
                <a16:creationId xmlns:a16="http://schemas.microsoft.com/office/drawing/2014/main" id="{1C8F19FA-3CFC-4939-BA0A-F98F90DD586E}"/>
              </a:ext>
            </a:extLst>
          </p:cNvPr>
          <p:cNvSpPr/>
          <p:nvPr/>
        </p:nvSpPr>
        <p:spPr>
          <a:xfrm>
            <a:off x="3124200" y="3578882"/>
            <a:ext cx="609600" cy="361890"/>
          </a:xfrm>
          <a:prstGeom prst="rect">
            <a:avLst/>
          </a:prstGeom>
          <a:noFill/>
          <a:ln w="76200">
            <a:solidFill>
              <a:srgbClr val="FF0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
        <p:nvSpPr>
          <p:cNvPr id="17" name="テキスト ボックス 16">
            <a:extLst>
              <a:ext uri="{FF2B5EF4-FFF2-40B4-BE49-F238E27FC236}">
                <a16:creationId xmlns:a16="http://schemas.microsoft.com/office/drawing/2014/main" id="{9B9DF680-2267-4A68-B37B-9CEFD0C324E9}"/>
              </a:ext>
            </a:extLst>
          </p:cNvPr>
          <p:cNvSpPr txBox="1"/>
          <p:nvPr/>
        </p:nvSpPr>
        <p:spPr>
          <a:xfrm>
            <a:off x="561474" y="5674604"/>
            <a:ext cx="8610600" cy="646331"/>
          </a:xfrm>
          <a:prstGeom prst="rect">
            <a:avLst/>
          </a:prstGeom>
          <a:noFill/>
        </p:spPr>
        <p:txBody>
          <a:bodyPr wrap="square" rtlCol="0">
            <a:spAutoFit/>
          </a:bodyPr>
          <a:lstStyle/>
          <a:p>
            <a:r>
              <a:rPr kumimoji="1" lang="en-US" altLang="ja-JP" u="sng" dirty="0"/>
              <a:t>AUTOSAR</a:t>
            </a:r>
            <a:r>
              <a:rPr kumimoji="1" lang="ja-JP" altLang="en-US" u="sng" dirty="0"/>
              <a:t>のコア・パートナー</a:t>
            </a:r>
            <a:r>
              <a:rPr kumimoji="1" lang="en-US" altLang="ja-JP" u="sng" dirty="0"/>
              <a:t>(</a:t>
            </a:r>
            <a:r>
              <a:rPr kumimoji="1" lang="ja-JP" altLang="en-US" u="sng" dirty="0"/>
              <a:t>組織の中心に相当</a:t>
            </a:r>
            <a:r>
              <a:rPr kumimoji="1" lang="en-US" altLang="ja-JP" u="sng" dirty="0"/>
              <a:t>)</a:t>
            </a:r>
            <a:r>
              <a:rPr kumimoji="1" lang="ja-JP" altLang="en-US" u="sng" dirty="0"/>
              <a:t>は、</a:t>
            </a:r>
            <a:r>
              <a:rPr kumimoji="1" lang="en-US" altLang="ja-JP" u="sng" dirty="0"/>
              <a:t>BMW</a:t>
            </a:r>
            <a:r>
              <a:rPr kumimoji="1" lang="ja-JP" altLang="en-US" u="sng" dirty="0"/>
              <a:t>などの欧州企業が中心で欧州企業を中心に発展。現在も採用</a:t>
            </a:r>
            <a:r>
              <a:rPr kumimoji="1" lang="en-US" altLang="ja-JP" u="sng" dirty="0"/>
              <a:t>OEM</a:t>
            </a:r>
            <a:r>
              <a:rPr kumimoji="1" lang="ja-JP" altLang="en-US" u="sng" dirty="0"/>
              <a:t>は欧州</a:t>
            </a:r>
            <a:r>
              <a:rPr kumimoji="1" lang="en-US" altLang="ja-JP" u="sng" dirty="0"/>
              <a:t>OEM</a:t>
            </a:r>
            <a:r>
              <a:rPr kumimoji="1" lang="ja-JP" altLang="en-US" u="sng" dirty="0"/>
              <a:t>がほとんどと考えられる。</a:t>
            </a:r>
          </a:p>
        </p:txBody>
      </p:sp>
    </p:spTree>
    <p:extLst>
      <p:ext uri="{BB962C8B-B14F-4D97-AF65-F5344CB8AC3E}">
        <p14:creationId xmlns:p14="http://schemas.microsoft.com/office/powerpoint/2010/main" val="498892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47CC0-8317-44EA-94B2-145BA6897FF3}"/>
              </a:ext>
            </a:extLst>
          </p:cNvPr>
          <p:cNvSpPr>
            <a:spLocks noGrp="1"/>
          </p:cNvSpPr>
          <p:nvPr>
            <p:ph type="title"/>
          </p:nvPr>
        </p:nvSpPr>
        <p:spPr/>
        <p:txBody>
          <a:bodyPr/>
          <a:lstStyle/>
          <a:p>
            <a:r>
              <a:rPr kumimoji="1" lang="en-US" altLang="ja-JP" dirty="0"/>
              <a:t>【Appendix】 </a:t>
            </a:r>
            <a:r>
              <a:rPr kumimoji="1" lang="ja-JP" altLang="en-US" dirty="0"/>
              <a:t>仮想ファンクションバス</a:t>
            </a:r>
            <a:r>
              <a:rPr kumimoji="1" lang="en-US" altLang="ja-JP" dirty="0"/>
              <a:t>(VFB)</a:t>
            </a:r>
            <a:endParaRPr kumimoji="1" lang="ja-JP" altLang="en-US" dirty="0"/>
          </a:p>
        </p:txBody>
      </p:sp>
      <p:pic>
        <p:nvPicPr>
          <p:cNvPr id="4" name="図 3">
            <a:extLst>
              <a:ext uri="{FF2B5EF4-FFF2-40B4-BE49-F238E27FC236}">
                <a16:creationId xmlns:a16="http://schemas.microsoft.com/office/drawing/2014/main" id="{F491FE9F-FEBE-4D54-9B1A-EA37C4F79F77}"/>
              </a:ext>
            </a:extLst>
          </p:cNvPr>
          <p:cNvPicPr>
            <a:picLocks noChangeAspect="1"/>
          </p:cNvPicPr>
          <p:nvPr/>
        </p:nvPicPr>
        <p:blipFill>
          <a:blip r:embed="rId2"/>
          <a:stretch>
            <a:fillRect/>
          </a:stretch>
        </p:blipFill>
        <p:spPr>
          <a:xfrm>
            <a:off x="2309812" y="2352675"/>
            <a:ext cx="4524375" cy="2152650"/>
          </a:xfrm>
          <a:prstGeom prst="rect">
            <a:avLst/>
          </a:prstGeom>
        </p:spPr>
      </p:pic>
      <p:sp>
        <p:nvSpPr>
          <p:cNvPr id="5" name="正方形/長方形 4">
            <a:extLst>
              <a:ext uri="{FF2B5EF4-FFF2-40B4-BE49-F238E27FC236}">
                <a16:creationId xmlns:a16="http://schemas.microsoft.com/office/drawing/2014/main" id="{54BC4AAA-7BCA-4C92-ADB1-77521D5FE36B}"/>
              </a:ext>
            </a:extLst>
          </p:cNvPr>
          <p:cNvSpPr/>
          <p:nvPr/>
        </p:nvSpPr>
        <p:spPr>
          <a:xfrm>
            <a:off x="4495800" y="4469466"/>
            <a:ext cx="2667000" cy="276999"/>
          </a:xfrm>
          <a:prstGeom prst="rect">
            <a:avLst/>
          </a:prstGeom>
        </p:spPr>
        <p:txBody>
          <a:bodyPr wrap="square">
            <a:spAutoFit/>
          </a:bodyPr>
          <a:lstStyle/>
          <a:p>
            <a:r>
              <a:rPr lang="en-US" altLang="ja-JP" sz="1200" dirty="0">
                <a:solidFill>
                  <a:srgbClr val="0070C0"/>
                </a:solidFill>
              </a:rPr>
              <a:t>Mentor : ”</a:t>
            </a:r>
            <a:r>
              <a:rPr lang="ja-JP" altLang="en-US" sz="1200" dirty="0">
                <a:solidFill>
                  <a:srgbClr val="0070C0"/>
                </a:solidFill>
              </a:rPr>
              <a:t>はじめての</a:t>
            </a:r>
            <a:r>
              <a:rPr lang="en-US" altLang="ja-JP" sz="1200" dirty="0">
                <a:solidFill>
                  <a:srgbClr val="0070C0"/>
                </a:solidFill>
              </a:rPr>
              <a:t>AUTOSAR”</a:t>
            </a:r>
            <a:r>
              <a:rPr lang="ja-JP" altLang="en-US" sz="1200" dirty="0">
                <a:solidFill>
                  <a:srgbClr val="0070C0"/>
                </a:solidFill>
              </a:rPr>
              <a:t>より</a:t>
            </a:r>
          </a:p>
        </p:txBody>
      </p:sp>
    </p:spTree>
    <p:extLst>
      <p:ext uri="{BB962C8B-B14F-4D97-AF65-F5344CB8AC3E}">
        <p14:creationId xmlns:p14="http://schemas.microsoft.com/office/powerpoint/2010/main" val="287338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13C16-96DC-47F9-8CF2-0CC8FB295236}"/>
              </a:ext>
            </a:extLst>
          </p:cNvPr>
          <p:cNvSpPr>
            <a:spLocks noGrp="1"/>
          </p:cNvSpPr>
          <p:nvPr>
            <p:ph type="title"/>
          </p:nvPr>
        </p:nvSpPr>
        <p:spPr/>
        <p:txBody>
          <a:bodyPr/>
          <a:lstStyle/>
          <a:p>
            <a:r>
              <a:rPr kumimoji="1" lang="en-US" altLang="ja-JP" dirty="0"/>
              <a:t>AUTOSAR</a:t>
            </a:r>
            <a:r>
              <a:rPr lang="ja-JP" altLang="en-US" dirty="0"/>
              <a:t>導入の目的</a:t>
            </a:r>
            <a:endParaRPr kumimoji="1" lang="ja-JP" altLang="en-US" dirty="0"/>
          </a:p>
        </p:txBody>
      </p:sp>
      <p:pic>
        <p:nvPicPr>
          <p:cNvPr id="3" name="図 2">
            <a:extLst>
              <a:ext uri="{FF2B5EF4-FFF2-40B4-BE49-F238E27FC236}">
                <a16:creationId xmlns:a16="http://schemas.microsoft.com/office/drawing/2014/main" id="{07499DBE-DA27-4531-A84E-1263DDFA0CB2}"/>
              </a:ext>
            </a:extLst>
          </p:cNvPr>
          <p:cNvPicPr>
            <a:picLocks noChangeAspect="1"/>
          </p:cNvPicPr>
          <p:nvPr/>
        </p:nvPicPr>
        <p:blipFill>
          <a:blip r:embed="rId2"/>
          <a:stretch>
            <a:fillRect/>
          </a:stretch>
        </p:blipFill>
        <p:spPr>
          <a:xfrm>
            <a:off x="533400" y="1143000"/>
            <a:ext cx="8494109" cy="4837367"/>
          </a:xfrm>
          <a:prstGeom prst="rect">
            <a:avLst/>
          </a:prstGeom>
        </p:spPr>
      </p:pic>
    </p:spTree>
    <p:extLst>
      <p:ext uri="{BB962C8B-B14F-4D97-AF65-F5344CB8AC3E}">
        <p14:creationId xmlns:p14="http://schemas.microsoft.com/office/powerpoint/2010/main" val="175272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Classic Platform</a:t>
            </a:r>
            <a:r>
              <a:rPr lang="ja-JP" altLang="en-US" dirty="0"/>
              <a:t>と</a:t>
            </a:r>
            <a:r>
              <a:rPr lang="en-US" altLang="ja-JP" dirty="0"/>
              <a:t>Adaptive Platform</a:t>
            </a:r>
            <a:endParaRPr kumimoji="1" lang="ja-JP" altLang="en-US" dirty="0"/>
          </a:p>
        </p:txBody>
      </p:sp>
      <p:pic>
        <p:nvPicPr>
          <p:cNvPr id="5" name="図 4">
            <a:extLst>
              <a:ext uri="{FF2B5EF4-FFF2-40B4-BE49-F238E27FC236}">
                <a16:creationId xmlns:a16="http://schemas.microsoft.com/office/drawing/2014/main" id="{B715774E-8E56-4487-8416-97D9456B2729}"/>
              </a:ext>
            </a:extLst>
          </p:cNvPr>
          <p:cNvPicPr>
            <a:picLocks noChangeAspect="1"/>
          </p:cNvPicPr>
          <p:nvPr/>
        </p:nvPicPr>
        <p:blipFill>
          <a:blip r:embed="rId2"/>
          <a:stretch>
            <a:fillRect/>
          </a:stretch>
        </p:blipFill>
        <p:spPr>
          <a:xfrm>
            <a:off x="762000" y="1099840"/>
            <a:ext cx="7632859" cy="4180523"/>
          </a:xfrm>
          <a:prstGeom prst="rect">
            <a:avLst/>
          </a:prstGeom>
        </p:spPr>
      </p:pic>
      <p:sp>
        <p:nvSpPr>
          <p:cNvPr id="9" name="テキスト ボックス 8">
            <a:extLst>
              <a:ext uri="{FF2B5EF4-FFF2-40B4-BE49-F238E27FC236}">
                <a16:creationId xmlns:a16="http://schemas.microsoft.com/office/drawing/2014/main" id="{203AD9BD-F4F6-4860-9228-F0606DB74E9C}"/>
              </a:ext>
            </a:extLst>
          </p:cNvPr>
          <p:cNvSpPr txBox="1"/>
          <p:nvPr/>
        </p:nvSpPr>
        <p:spPr>
          <a:xfrm>
            <a:off x="762000" y="5638800"/>
            <a:ext cx="8229600" cy="707886"/>
          </a:xfrm>
          <a:prstGeom prst="rect">
            <a:avLst/>
          </a:prstGeom>
          <a:noFill/>
        </p:spPr>
        <p:txBody>
          <a:bodyPr wrap="square" rtlCol="0">
            <a:spAutoFit/>
          </a:bodyPr>
          <a:lstStyle/>
          <a:p>
            <a:r>
              <a:rPr kumimoji="1" lang="en-US" altLang="ja-JP" sz="2000" u="sng" dirty="0"/>
              <a:t>AUTOSAR</a:t>
            </a:r>
            <a:r>
              <a:rPr kumimoji="1" lang="ja-JP" altLang="en-US" sz="2000" u="sng" dirty="0"/>
              <a:t>は</a:t>
            </a:r>
            <a:r>
              <a:rPr kumimoji="1" lang="en-US" altLang="ja-JP" sz="2000" u="sng" dirty="0"/>
              <a:t>Classic Platform</a:t>
            </a:r>
            <a:r>
              <a:rPr kumimoji="1" lang="ja-JP" altLang="en-US" sz="2000" u="sng" dirty="0"/>
              <a:t>、</a:t>
            </a:r>
            <a:r>
              <a:rPr kumimoji="1" lang="en-US" altLang="ja-JP" sz="2000" u="sng" dirty="0"/>
              <a:t>Adaptive Platform</a:t>
            </a:r>
            <a:r>
              <a:rPr kumimoji="1" lang="ja-JP" altLang="en-US" sz="2000" u="sng" dirty="0"/>
              <a:t>の</a:t>
            </a:r>
            <a:r>
              <a:rPr kumimoji="1" lang="en-US" altLang="ja-JP" sz="2000" u="sng" dirty="0"/>
              <a:t>2</a:t>
            </a:r>
            <a:r>
              <a:rPr kumimoji="1" lang="ja-JP" altLang="en-US" sz="2000" u="sng" dirty="0"/>
              <a:t>種類に大別できますが、</a:t>
            </a:r>
            <a:r>
              <a:rPr lang="ja-JP" altLang="en-US" sz="2000" u="sng" dirty="0"/>
              <a:t>本日は</a:t>
            </a:r>
            <a:r>
              <a:rPr lang="en-US" altLang="ja-JP" sz="2000" u="sng" dirty="0"/>
              <a:t>Classic Platform</a:t>
            </a:r>
            <a:r>
              <a:rPr lang="ja-JP" altLang="en-US" sz="2000" u="sng" dirty="0"/>
              <a:t>を中心にお話しいたします</a:t>
            </a:r>
            <a:endParaRPr kumimoji="1" lang="ja-JP" altLang="en-US" sz="2000" u="sng" dirty="0"/>
          </a:p>
        </p:txBody>
      </p:sp>
      <p:sp>
        <p:nvSpPr>
          <p:cNvPr id="11" name="正方形/長方形 10">
            <a:extLst>
              <a:ext uri="{FF2B5EF4-FFF2-40B4-BE49-F238E27FC236}">
                <a16:creationId xmlns:a16="http://schemas.microsoft.com/office/drawing/2014/main" id="{84410D5B-B826-4204-8573-FD1680ED0B2B}"/>
              </a:ext>
            </a:extLst>
          </p:cNvPr>
          <p:cNvSpPr/>
          <p:nvPr/>
        </p:nvSpPr>
        <p:spPr>
          <a:xfrm>
            <a:off x="2418229" y="5280363"/>
            <a:ext cx="6666451" cy="276999"/>
          </a:xfrm>
          <a:prstGeom prst="rect">
            <a:avLst/>
          </a:prstGeom>
        </p:spPr>
        <p:txBody>
          <a:bodyPr wrap="square">
            <a:spAutoFit/>
          </a:bodyPr>
          <a:lstStyle/>
          <a:p>
            <a:r>
              <a:rPr lang="en-US" altLang="ja-JP" sz="1200" dirty="0">
                <a:solidFill>
                  <a:srgbClr val="0070C0"/>
                </a:solidFill>
              </a:rPr>
              <a:t>MathWorks web</a:t>
            </a:r>
            <a:r>
              <a:rPr lang="ja-JP" altLang="en-US" sz="1200" dirty="0">
                <a:solidFill>
                  <a:srgbClr val="0070C0"/>
                </a:solidFill>
              </a:rPr>
              <a:t>セミナー </a:t>
            </a:r>
            <a:r>
              <a:rPr lang="en-US" altLang="ja-JP" sz="1200" dirty="0">
                <a:solidFill>
                  <a:srgbClr val="0070C0"/>
                </a:solidFill>
              </a:rPr>
              <a:t>“AUTOSAR Classic</a:t>
            </a:r>
            <a:r>
              <a:rPr lang="ja-JP" altLang="en-US" sz="1200" dirty="0">
                <a:solidFill>
                  <a:srgbClr val="0070C0"/>
                </a:solidFill>
              </a:rPr>
              <a:t>および</a:t>
            </a:r>
            <a:r>
              <a:rPr lang="en-US" altLang="ja-JP" sz="1200" dirty="0">
                <a:solidFill>
                  <a:srgbClr val="0070C0"/>
                </a:solidFill>
              </a:rPr>
              <a:t>Adaptive</a:t>
            </a:r>
            <a:r>
              <a:rPr lang="ja-JP" altLang="en-US" sz="1200" dirty="0">
                <a:solidFill>
                  <a:srgbClr val="0070C0"/>
                </a:solidFill>
              </a:rPr>
              <a:t>ソフトのモデルベースデザイン</a:t>
            </a:r>
            <a:r>
              <a:rPr lang="en-US" altLang="ja-JP" sz="1200" dirty="0">
                <a:solidFill>
                  <a:srgbClr val="0070C0"/>
                </a:solidFill>
              </a:rPr>
              <a:t>”</a:t>
            </a:r>
            <a:r>
              <a:rPr lang="ja-JP" altLang="en-US" sz="1200" dirty="0">
                <a:solidFill>
                  <a:srgbClr val="0070C0"/>
                </a:solidFill>
              </a:rPr>
              <a:t>より</a:t>
            </a:r>
          </a:p>
        </p:txBody>
      </p:sp>
    </p:spTree>
    <p:extLst>
      <p:ext uri="{BB962C8B-B14F-4D97-AF65-F5344CB8AC3E}">
        <p14:creationId xmlns:p14="http://schemas.microsoft.com/office/powerpoint/2010/main" val="12317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A97F-E70F-42F1-9549-EF42EE6903DC}"/>
              </a:ext>
            </a:extLst>
          </p:cNvPr>
          <p:cNvSpPr>
            <a:spLocks noGrp="1"/>
          </p:cNvSpPr>
          <p:nvPr>
            <p:ph type="title"/>
          </p:nvPr>
        </p:nvSpPr>
        <p:spPr/>
        <p:txBody>
          <a:bodyPr/>
          <a:lstStyle/>
          <a:p>
            <a:r>
              <a:rPr kumimoji="1" lang="en-US" altLang="ja-JP" dirty="0"/>
              <a:t>Classic Platform</a:t>
            </a:r>
            <a:r>
              <a:rPr kumimoji="1" lang="ja-JP" altLang="en-US" dirty="0"/>
              <a:t>アーキテクチャ</a:t>
            </a:r>
          </a:p>
        </p:txBody>
      </p:sp>
      <p:pic>
        <p:nvPicPr>
          <p:cNvPr id="5" name="図 4">
            <a:extLst>
              <a:ext uri="{FF2B5EF4-FFF2-40B4-BE49-F238E27FC236}">
                <a16:creationId xmlns:a16="http://schemas.microsoft.com/office/drawing/2014/main" id="{811E8A28-4475-4586-866A-FD846B6F4A3D}"/>
              </a:ext>
            </a:extLst>
          </p:cNvPr>
          <p:cNvPicPr>
            <a:picLocks noChangeAspect="1"/>
          </p:cNvPicPr>
          <p:nvPr/>
        </p:nvPicPr>
        <p:blipFill>
          <a:blip r:embed="rId2"/>
          <a:stretch>
            <a:fillRect/>
          </a:stretch>
        </p:blipFill>
        <p:spPr>
          <a:xfrm>
            <a:off x="533400" y="912862"/>
            <a:ext cx="7772400" cy="4095750"/>
          </a:xfrm>
          <a:prstGeom prst="rect">
            <a:avLst/>
          </a:prstGeom>
        </p:spPr>
      </p:pic>
      <p:sp>
        <p:nvSpPr>
          <p:cNvPr id="6" name="テキスト ボックス 5">
            <a:extLst>
              <a:ext uri="{FF2B5EF4-FFF2-40B4-BE49-F238E27FC236}">
                <a16:creationId xmlns:a16="http://schemas.microsoft.com/office/drawing/2014/main" id="{6B273349-FB4D-4FC2-A378-0B29A7EB02CE}"/>
              </a:ext>
            </a:extLst>
          </p:cNvPr>
          <p:cNvSpPr txBox="1"/>
          <p:nvPr/>
        </p:nvSpPr>
        <p:spPr>
          <a:xfrm>
            <a:off x="533400" y="5499999"/>
            <a:ext cx="8686800" cy="646331"/>
          </a:xfrm>
          <a:prstGeom prst="rect">
            <a:avLst/>
          </a:prstGeom>
          <a:noFill/>
        </p:spPr>
        <p:txBody>
          <a:bodyPr wrap="square" rtlCol="0">
            <a:spAutoFit/>
          </a:bodyPr>
          <a:lstStyle/>
          <a:p>
            <a:r>
              <a:rPr kumimoji="1" lang="en-US" altLang="ja-JP" u="sng" dirty="0"/>
              <a:t>AUTOSAR</a:t>
            </a:r>
            <a:r>
              <a:rPr kumimoji="1" lang="ja-JP" altLang="en-US" u="sng" dirty="0"/>
              <a:t>のアーキテクチャは、</a:t>
            </a:r>
            <a:r>
              <a:rPr lang="ja-JP" altLang="en-US" u="sng" dirty="0">
                <a:solidFill>
                  <a:srgbClr val="FF0000"/>
                </a:solidFill>
              </a:rPr>
              <a:t>アプリケーション</a:t>
            </a:r>
            <a:r>
              <a:rPr lang="ja-JP" altLang="en-US" u="sng" dirty="0"/>
              <a:t>層、</a:t>
            </a:r>
            <a:r>
              <a:rPr lang="en-US" altLang="ja-JP" u="sng" dirty="0">
                <a:solidFill>
                  <a:srgbClr val="0070C0"/>
                </a:solidFill>
              </a:rPr>
              <a:t>RTE</a:t>
            </a:r>
            <a:r>
              <a:rPr lang="en-US" altLang="ja-JP" u="sng" dirty="0"/>
              <a:t> (Run Time Environment)</a:t>
            </a:r>
            <a:r>
              <a:rPr lang="ja-JP" altLang="en-US" u="sng" dirty="0"/>
              <a:t>層、 </a:t>
            </a:r>
            <a:r>
              <a:rPr lang="en-US" altLang="ja-JP" u="sng" dirty="0">
                <a:solidFill>
                  <a:srgbClr val="00B050"/>
                </a:solidFill>
              </a:rPr>
              <a:t>BSW </a:t>
            </a:r>
            <a:r>
              <a:rPr lang="en-US" altLang="ja-JP" u="sng" dirty="0"/>
              <a:t>(Basic </a:t>
            </a:r>
            <a:r>
              <a:rPr lang="en-US" altLang="ja-JP" u="sng" dirty="0" err="1"/>
              <a:t>SoftWare</a:t>
            </a:r>
            <a:r>
              <a:rPr lang="en-US" altLang="ja-JP" u="sng" dirty="0"/>
              <a:t>)</a:t>
            </a:r>
            <a:r>
              <a:rPr lang="ja-JP" altLang="en-US" u="sng" dirty="0"/>
              <a:t>層に大別される</a:t>
            </a:r>
            <a:endParaRPr kumimoji="1" lang="ja-JP" altLang="en-US" u="sng" dirty="0"/>
          </a:p>
        </p:txBody>
      </p:sp>
      <p:sp>
        <p:nvSpPr>
          <p:cNvPr id="7" name="正方形/長方形 6">
            <a:extLst>
              <a:ext uri="{FF2B5EF4-FFF2-40B4-BE49-F238E27FC236}">
                <a16:creationId xmlns:a16="http://schemas.microsoft.com/office/drawing/2014/main" id="{5F50CCB3-D8FD-4ECD-ADDD-B6F33D174992}"/>
              </a:ext>
            </a:extLst>
          </p:cNvPr>
          <p:cNvSpPr/>
          <p:nvPr/>
        </p:nvSpPr>
        <p:spPr>
          <a:xfrm>
            <a:off x="5943600" y="4960253"/>
            <a:ext cx="2475451" cy="276999"/>
          </a:xfrm>
          <a:prstGeom prst="rect">
            <a:avLst/>
          </a:prstGeom>
        </p:spPr>
        <p:txBody>
          <a:bodyPr wrap="square">
            <a:spAutoFit/>
          </a:bodyPr>
          <a:lstStyle/>
          <a:p>
            <a:r>
              <a:rPr lang="en-US" altLang="ja-JP" sz="1200" dirty="0">
                <a:solidFill>
                  <a:srgbClr val="0070C0"/>
                </a:solidFill>
              </a:rPr>
              <a:t>Vector “</a:t>
            </a:r>
            <a:r>
              <a:rPr lang="ja-JP" altLang="en-US" sz="1200" dirty="0">
                <a:solidFill>
                  <a:srgbClr val="0070C0"/>
                </a:solidFill>
              </a:rPr>
              <a:t>はじめての</a:t>
            </a:r>
            <a:r>
              <a:rPr lang="en-US" altLang="ja-JP" sz="1200" dirty="0">
                <a:solidFill>
                  <a:srgbClr val="0070C0"/>
                </a:solidFill>
              </a:rPr>
              <a:t>AUTOSAR”</a:t>
            </a:r>
            <a:r>
              <a:rPr lang="ja-JP" altLang="en-US" sz="1200" dirty="0">
                <a:solidFill>
                  <a:srgbClr val="0070C0"/>
                </a:solidFill>
              </a:rPr>
              <a:t>より</a:t>
            </a:r>
          </a:p>
        </p:txBody>
      </p:sp>
      <p:sp>
        <p:nvSpPr>
          <p:cNvPr id="3" name="正方形/長方形 2">
            <a:extLst>
              <a:ext uri="{FF2B5EF4-FFF2-40B4-BE49-F238E27FC236}">
                <a16:creationId xmlns:a16="http://schemas.microsoft.com/office/drawing/2014/main" id="{6EE0580C-43CA-4845-BA09-DC64F5AD3EEB}"/>
              </a:ext>
            </a:extLst>
          </p:cNvPr>
          <p:cNvSpPr/>
          <p:nvPr/>
        </p:nvSpPr>
        <p:spPr bwMode="auto">
          <a:xfrm>
            <a:off x="2362200" y="1219200"/>
            <a:ext cx="5791200" cy="914400"/>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正方形/長方形 7">
            <a:extLst>
              <a:ext uri="{FF2B5EF4-FFF2-40B4-BE49-F238E27FC236}">
                <a16:creationId xmlns:a16="http://schemas.microsoft.com/office/drawing/2014/main" id="{07BE0F35-0CA8-48DF-8A34-AABA24D909DD}"/>
              </a:ext>
            </a:extLst>
          </p:cNvPr>
          <p:cNvSpPr/>
          <p:nvPr/>
        </p:nvSpPr>
        <p:spPr bwMode="auto">
          <a:xfrm>
            <a:off x="2362200" y="2199506"/>
            <a:ext cx="5791200" cy="198637"/>
          </a:xfrm>
          <a:prstGeom prst="rect">
            <a:avLst/>
          </a:prstGeom>
          <a:no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正方形/長方形 8">
            <a:extLst>
              <a:ext uri="{FF2B5EF4-FFF2-40B4-BE49-F238E27FC236}">
                <a16:creationId xmlns:a16="http://schemas.microsoft.com/office/drawing/2014/main" id="{C8C072F7-8E4C-46CA-AB0D-ED06CED09B0C}"/>
              </a:ext>
            </a:extLst>
          </p:cNvPr>
          <p:cNvSpPr/>
          <p:nvPr/>
        </p:nvSpPr>
        <p:spPr bwMode="auto">
          <a:xfrm>
            <a:off x="2362200" y="2464048"/>
            <a:ext cx="5791200" cy="1995809"/>
          </a:xfrm>
          <a:prstGeom prst="rect">
            <a:avLst/>
          </a:prstGeom>
          <a:noFill/>
          <a:ln w="508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2343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A97F-E70F-42F1-9549-EF42EE6903DC}"/>
              </a:ext>
            </a:extLst>
          </p:cNvPr>
          <p:cNvSpPr>
            <a:spLocks noGrp="1"/>
          </p:cNvSpPr>
          <p:nvPr>
            <p:ph type="title"/>
          </p:nvPr>
        </p:nvSpPr>
        <p:spPr/>
        <p:txBody>
          <a:bodyPr/>
          <a:lstStyle/>
          <a:p>
            <a:r>
              <a:rPr kumimoji="1" lang="en-US" altLang="ja-JP" dirty="0"/>
              <a:t>Classic Platform</a:t>
            </a:r>
            <a:r>
              <a:rPr lang="ja-JP" altLang="en-US" dirty="0"/>
              <a:t>への</a:t>
            </a:r>
            <a:r>
              <a:rPr lang="en-US" altLang="ja-JP" dirty="0"/>
              <a:t>MBD</a:t>
            </a:r>
            <a:r>
              <a:rPr lang="ja-JP" altLang="en-US" dirty="0"/>
              <a:t>適用</a:t>
            </a:r>
            <a:endParaRPr kumimoji="1" lang="ja-JP" altLang="en-US" dirty="0"/>
          </a:p>
        </p:txBody>
      </p:sp>
      <p:pic>
        <p:nvPicPr>
          <p:cNvPr id="5" name="図 4">
            <a:extLst>
              <a:ext uri="{FF2B5EF4-FFF2-40B4-BE49-F238E27FC236}">
                <a16:creationId xmlns:a16="http://schemas.microsoft.com/office/drawing/2014/main" id="{811E8A28-4475-4586-866A-FD846B6F4A3D}"/>
              </a:ext>
            </a:extLst>
          </p:cNvPr>
          <p:cNvPicPr>
            <a:picLocks noChangeAspect="1"/>
          </p:cNvPicPr>
          <p:nvPr/>
        </p:nvPicPr>
        <p:blipFill>
          <a:blip r:embed="rId2"/>
          <a:stretch>
            <a:fillRect/>
          </a:stretch>
        </p:blipFill>
        <p:spPr>
          <a:xfrm>
            <a:off x="533400" y="914400"/>
            <a:ext cx="7772400" cy="4095750"/>
          </a:xfrm>
          <a:prstGeom prst="rect">
            <a:avLst/>
          </a:prstGeom>
        </p:spPr>
      </p:pic>
      <p:sp>
        <p:nvSpPr>
          <p:cNvPr id="6" name="テキスト ボックス 5">
            <a:extLst>
              <a:ext uri="{FF2B5EF4-FFF2-40B4-BE49-F238E27FC236}">
                <a16:creationId xmlns:a16="http://schemas.microsoft.com/office/drawing/2014/main" id="{6B273349-FB4D-4FC2-A378-0B29A7EB02CE}"/>
              </a:ext>
            </a:extLst>
          </p:cNvPr>
          <p:cNvSpPr txBox="1"/>
          <p:nvPr/>
        </p:nvSpPr>
        <p:spPr>
          <a:xfrm>
            <a:off x="1524000" y="5638800"/>
            <a:ext cx="7205389" cy="400110"/>
          </a:xfrm>
          <a:prstGeom prst="rect">
            <a:avLst/>
          </a:prstGeom>
          <a:noFill/>
        </p:spPr>
        <p:txBody>
          <a:bodyPr wrap="square" rtlCol="0">
            <a:spAutoFit/>
          </a:bodyPr>
          <a:lstStyle/>
          <a:p>
            <a:r>
              <a:rPr kumimoji="1" lang="ja-JP" altLang="en-US" sz="2000" u="sng" dirty="0"/>
              <a:t>アプリケーション層に</a:t>
            </a:r>
            <a:r>
              <a:rPr kumimoji="1" lang="en-US" altLang="ja-JP" sz="2000" u="sng" dirty="0"/>
              <a:t>MBD</a:t>
            </a:r>
            <a:r>
              <a:rPr kumimoji="1" lang="ja-JP" altLang="en-US" sz="2000" u="sng" dirty="0"/>
              <a:t>の手法を適用するのが一般的である</a:t>
            </a:r>
          </a:p>
        </p:txBody>
      </p:sp>
      <p:sp>
        <p:nvSpPr>
          <p:cNvPr id="7" name="正方形/長方形 6">
            <a:extLst>
              <a:ext uri="{FF2B5EF4-FFF2-40B4-BE49-F238E27FC236}">
                <a16:creationId xmlns:a16="http://schemas.microsoft.com/office/drawing/2014/main" id="{5F50CCB3-D8FD-4ECD-ADDD-B6F33D174992}"/>
              </a:ext>
            </a:extLst>
          </p:cNvPr>
          <p:cNvSpPr/>
          <p:nvPr/>
        </p:nvSpPr>
        <p:spPr>
          <a:xfrm>
            <a:off x="5943600" y="4960253"/>
            <a:ext cx="2475451" cy="276999"/>
          </a:xfrm>
          <a:prstGeom prst="rect">
            <a:avLst/>
          </a:prstGeom>
        </p:spPr>
        <p:txBody>
          <a:bodyPr wrap="square">
            <a:spAutoFit/>
          </a:bodyPr>
          <a:lstStyle/>
          <a:p>
            <a:r>
              <a:rPr lang="en-US" altLang="ja-JP" sz="1200" dirty="0">
                <a:solidFill>
                  <a:srgbClr val="0070C0"/>
                </a:solidFill>
              </a:rPr>
              <a:t>Vector “</a:t>
            </a:r>
            <a:r>
              <a:rPr lang="ja-JP" altLang="en-US" sz="1200" dirty="0">
                <a:solidFill>
                  <a:srgbClr val="0070C0"/>
                </a:solidFill>
              </a:rPr>
              <a:t>はじめての</a:t>
            </a:r>
            <a:r>
              <a:rPr lang="en-US" altLang="ja-JP" sz="1200" dirty="0">
                <a:solidFill>
                  <a:srgbClr val="0070C0"/>
                </a:solidFill>
              </a:rPr>
              <a:t>AUTOSAR”</a:t>
            </a:r>
            <a:r>
              <a:rPr lang="ja-JP" altLang="en-US" sz="1200" dirty="0">
                <a:solidFill>
                  <a:srgbClr val="0070C0"/>
                </a:solidFill>
              </a:rPr>
              <a:t>より</a:t>
            </a:r>
          </a:p>
        </p:txBody>
      </p:sp>
      <p:sp>
        <p:nvSpPr>
          <p:cNvPr id="3" name="正方形/長方形 2">
            <a:extLst>
              <a:ext uri="{FF2B5EF4-FFF2-40B4-BE49-F238E27FC236}">
                <a16:creationId xmlns:a16="http://schemas.microsoft.com/office/drawing/2014/main" id="{6EE0580C-43CA-4845-BA09-DC64F5AD3EEB}"/>
              </a:ext>
            </a:extLst>
          </p:cNvPr>
          <p:cNvSpPr/>
          <p:nvPr/>
        </p:nvSpPr>
        <p:spPr bwMode="auto">
          <a:xfrm>
            <a:off x="2362200" y="1219200"/>
            <a:ext cx="5791200" cy="914400"/>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正方形/長方形 7">
            <a:extLst>
              <a:ext uri="{FF2B5EF4-FFF2-40B4-BE49-F238E27FC236}">
                <a16:creationId xmlns:a16="http://schemas.microsoft.com/office/drawing/2014/main" id="{07BE0F35-0CA8-48DF-8A34-AABA24D909DD}"/>
              </a:ext>
            </a:extLst>
          </p:cNvPr>
          <p:cNvSpPr/>
          <p:nvPr/>
        </p:nvSpPr>
        <p:spPr bwMode="auto">
          <a:xfrm>
            <a:off x="2362200" y="2199506"/>
            <a:ext cx="5791200" cy="198637"/>
          </a:xfrm>
          <a:prstGeom prst="rect">
            <a:avLst/>
          </a:prstGeom>
          <a:no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正方形/長方形 8">
            <a:extLst>
              <a:ext uri="{FF2B5EF4-FFF2-40B4-BE49-F238E27FC236}">
                <a16:creationId xmlns:a16="http://schemas.microsoft.com/office/drawing/2014/main" id="{C8C072F7-8E4C-46CA-AB0D-ED06CED09B0C}"/>
              </a:ext>
            </a:extLst>
          </p:cNvPr>
          <p:cNvSpPr/>
          <p:nvPr/>
        </p:nvSpPr>
        <p:spPr bwMode="auto">
          <a:xfrm>
            <a:off x="2362200" y="2464048"/>
            <a:ext cx="5791200" cy="1995809"/>
          </a:xfrm>
          <a:prstGeom prst="rect">
            <a:avLst/>
          </a:prstGeom>
          <a:noFill/>
          <a:ln w="508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4" name="テキスト ボックス 3">
            <a:extLst>
              <a:ext uri="{FF2B5EF4-FFF2-40B4-BE49-F238E27FC236}">
                <a16:creationId xmlns:a16="http://schemas.microsoft.com/office/drawing/2014/main" id="{780BAD12-4698-4A18-B99F-89C51F648514}"/>
              </a:ext>
            </a:extLst>
          </p:cNvPr>
          <p:cNvSpPr txBox="1"/>
          <p:nvPr/>
        </p:nvSpPr>
        <p:spPr>
          <a:xfrm>
            <a:off x="2382253" y="1414302"/>
            <a:ext cx="6067926" cy="615553"/>
          </a:xfrm>
          <a:prstGeom prst="rect">
            <a:avLst/>
          </a:prstGeom>
          <a:noFill/>
        </p:spPr>
        <p:txBody>
          <a:bodyPr wrap="square" rtlCol="0">
            <a:spAutoFit/>
          </a:bodyPr>
          <a:lstStyle/>
          <a:p>
            <a:r>
              <a:rPr lang="en-US" altLang="ja-JP" sz="2000" dirty="0">
                <a:solidFill>
                  <a:srgbClr val="FF0000"/>
                </a:solidFill>
              </a:rPr>
              <a:t>MBD</a:t>
            </a:r>
            <a:r>
              <a:rPr lang="ja-JP" altLang="en-US" sz="2000" dirty="0">
                <a:solidFill>
                  <a:srgbClr val="FF0000"/>
                </a:solidFill>
              </a:rPr>
              <a:t>適用 </a:t>
            </a:r>
            <a:r>
              <a:rPr lang="en-US" altLang="ja-JP" sz="1600" dirty="0">
                <a:solidFill>
                  <a:srgbClr val="FF0000"/>
                </a:solidFill>
              </a:rPr>
              <a:t>: </a:t>
            </a:r>
          </a:p>
          <a:p>
            <a:r>
              <a:rPr lang="ja-JP" altLang="en-US" sz="1400" dirty="0">
                <a:solidFill>
                  <a:srgbClr val="FF0000"/>
                </a:solidFill>
              </a:rPr>
              <a:t>例</a:t>
            </a:r>
            <a:r>
              <a:rPr lang="en-US" altLang="ja-JP" sz="1400" dirty="0">
                <a:solidFill>
                  <a:srgbClr val="FF0000"/>
                </a:solidFill>
              </a:rPr>
              <a:t>) </a:t>
            </a:r>
            <a:r>
              <a:rPr lang="ja-JP" altLang="en-US" sz="1400" dirty="0">
                <a:solidFill>
                  <a:srgbClr val="FF0000"/>
                </a:solidFill>
              </a:rPr>
              <a:t>モデリングツール</a:t>
            </a:r>
            <a:r>
              <a:rPr kumimoji="1" lang="en-US" altLang="ja-JP" sz="1400" dirty="0">
                <a:solidFill>
                  <a:srgbClr val="FF0000"/>
                </a:solidFill>
              </a:rPr>
              <a:t> </a:t>
            </a:r>
            <a:r>
              <a:rPr lang="en-US" altLang="ja-JP" sz="1400" dirty="0">
                <a:solidFill>
                  <a:srgbClr val="FF0000"/>
                </a:solidFill>
              </a:rPr>
              <a:t>+ ACG</a:t>
            </a:r>
            <a:r>
              <a:rPr lang="ja-JP" altLang="en-US" sz="1400" dirty="0">
                <a:solidFill>
                  <a:srgbClr val="FF0000"/>
                </a:solidFill>
              </a:rPr>
              <a:t>ツール</a:t>
            </a:r>
            <a:r>
              <a:rPr lang="en-US" altLang="ja-JP" sz="1400" dirty="0">
                <a:solidFill>
                  <a:srgbClr val="FF0000"/>
                </a:solidFill>
              </a:rPr>
              <a:t> + AUTOSAR</a:t>
            </a:r>
            <a:r>
              <a:rPr lang="ja-JP" altLang="en-US" sz="1400" dirty="0">
                <a:solidFill>
                  <a:srgbClr val="FF0000"/>
                </a:solidFill>
              </a:rPr>
              <a:t>コード適合用アドオン</a:t>
            </a:r>
            <a:endParaRPr kumimoji="1" lang="ja-JP" altLang="en-US" sz="1400" dirty="0">
              <a:solidFill>
                <a:srgbClr val="FF0000"/>
              </a:solidFill>
            </a:endParaRPr>
          </a:p>
        </p:txBody>
      </p:sp>
      <p:sp>
        <p:nvSpPr>
          <p:cNvPr id="11" name="テキスト ボックス 10">
            <a:extLst>
              <a:ext uri="{FF2B5EF4-FFF2-40B4-BE49-F238E27FC236}">
                <a16:creationId xmlns:a16="http://schemas.microsoft.com/office/drawing/2014/main" id="{BD7EA704-8816-40D1-B258-ED89A10B74E8}"/>
              </a:ext>
            </a:extLst>
          </p:cNvPr>
          <p:cNvSpPr txBox="1"/>
          <p:nvPr/>
        </p:nvSpPr>
        <p:spPr>
          <a:xfrm>
            <a:off x="409074" y="2398143"/>
            <a:ext cx="1981200" cy="523220"/>
          </a:xfrm>
          <a:prstGeom prst="rect">
            <a:avLst/>
          </a:prstGeom>
          <a:noFill/>
        </p:spPr>
        <p:txBody>
          <a:bodyPr wrap="square" rtlCol="0">
            <a:spAutoFit/>
          </a:bodyPr>
          <a:lstStyle/>
          <a:p>
            <a:r>
              <a:rPr lang="ja-JP" altLang="en-US" sz="1400" dirty="0">
                <a:solidFill>
                  <a:srgbClr val="0070C0"/>
                </a:solidFill>
              </a:rPr>
              <a:t>オーサリングツール</a:t>
            </a:r>
          </a:p>
          <a:p>
            <a:r>
              <a:rPr lang="ja-JP" altLang="en-US" sz="1400" dirty="0">
                <a:solidFill>
                  <a:srgbClr val="0070C0"/>
                </a:solidFill>
              </a:rPr>
              <a:t>の適用</a:t>
            </a:r>
            <a:endParaRPr kumimoji="1" lang="ja-JP" altLang="en-US" sz="1400" dirty="0">
              <a:solidFill>
                <a:srgbClr val="0070C0"/>
              </a:solidFill>
            </a:endParaRPr>
          </a:p>
        </p:txBody>
      </p:sp>
      <p:sp>
        <p:nvSpPr>
          <p:cNvPr id="14" name="テキスト ボックス 13">
            <a:extLst>
              <a:ext uri="{FF2B5EF4-FFF2-40B4-BE49-F238E27FC236}">
                <a16:creationId xmlns:a16="http://schemas.microsoft.com/office/drawing/2014/main" id="{71188C4F-7EAB-4EC2-84D7-7CB03AE9DF64}"/>
              </a:ext>
            </a:extLst>
          </p:cNvPr>
          <p:cNvSpPr txBox="1"/>
          <p:nvPr/>
        </p:nvSpPr>
        <p:spPr>
          <a:xfrm>
            <a:off x="381000" y="3582695"/>
            <a:ext cx="1981200" cy="523220"/>
          </a:xfrm>
          <a:prstGeom prst="rect">
            <a:avLst/>
          </a:prstGeom>
          <a:noFill/>
        </p:spPr>
        <p:txBody>
          <a:bodyPr wrap="square" rtlCol="0">
            <a:spAutoFit/>
          </a:bodyPr>
          <a:lstStyle/>
          <a:p>
            <a:r>
              <a:rPr lang="ja-JP" altLang="en-US" sz="1400" dirty="0">
                <a:solidFill>
                  <a:srgbClr val="00B050"/>
                </a:solidFill>
              </a:rPr>
              <a:t>オーサリングツール</a:t>
            </a:r>
          </a:p>
          <a:p>
            <a:r>
              <a:rPr lang="ja-JP" altLang="en-US" sz="1400" dirty="0">
                <a:solidFill>
                  <a:srgbClr val="00B050"/>
                </a:solidFill>
              </a:rPr>
              <a:t>の適用</a:t>
            </a:r>
            <a:endParaRPr kumimoji="1" lang="ja-JP" altLang="en-US" sz="1400" dirty="0">
              <a:solidFill>
                <a:srgbClr val="00B050"/>
              </a:solidFill>
            </a:endParaRPr>
          </a:p>
        </p:txBody>
      </p:sp>
    </p:spTree>
    <p:extLst>
      <p:ext uri="{BB962C8B-B14F-4D97-AF65-F5344CB8AC3E}">
        <p14:creationId xmlns:p14="http://schemas.microsoft.com/office/powerpoint/2010/main" val="218397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2E151-CEE5-4A82-93AE-BEA4D801CF7E}"/>
              </a:ext>
            </a:extLst>
          </p:cNvPr>
          <p:cNvSpPr>
            <a:spLocks noGrp="1"/>
          </p:cNvSpPr>
          <p:nvPr>
            <p:ph type="title"/>
          </p:nvPr>
        </p:nvSpPr>
        <p:spPr/>
        <p:txBody>
          <a:bodyPr/>
          <a:lstStyle/>
          <a:p>
            <a:r>
              <a:rPr lang="en-US" altLang="ja-JP" dirty="0"/>
              <a:t>【</a:t>
            </a:r>
            <a:r>
              <a:rPr lang="ja-JP" altLang="en-US" dirty="0"/>
              <a:t>参考</a:t>
            </a:r>
            <a:r>
              <a:rPr lang="en-US" altLang="ja-JP" dirty="0"/>
              <a:t>】 Vector</a:t>
            </a:r>
            <a:r>
              <a:rPr lang="ja-JP" altLang="en-US" dirty="0"/>
              <a:t>社 </a:t>
            </a:r>
            <a:r>
              <a:rPr lang="en-US" altLang="ja-JP" dirty="0"/>
              <a:t>”</a:t>
            </a:r>
            <a:r>
              <a:rPr lang="ja-JP" altLang="en-US" dirty="0"/>
              <a:t>はじめての</a:t>
            </a:r>
            <a:r>
              <a:rPr lang="en-US" altLang="ja-JP" dirty="0"/>
              <a:t>AUTOSAR</a:t>
            </a:r>
            <a:r>
              <a:rPr lang="ja-JP" altLang="en-US" dirty="0"/>
              <a:t>より</a:t>
            </a:r>
            <a:r>
              <a:rPr lang="en-US" altLang="ja-JP" dirty="0"/>
              <a:t>”</a:t>
            </a:r>
            <a:endParaRPr kumimoji="1" lang="ja-JP" altLang="en-US" dirty="0"/>
          </a:p>
        </p:txBody>
      </p:sp>
      <p:pic>
        <p:nvPicPr>
          <p:cNvPr id="4" name="図 3">
            <a:extLst>
              <a:ext uri="{FF2B5EF4-FFF2-40B4-BE49-F238E27FC236}">
                <a16:creationId xmlns:a16="http://schemas.microsoft.com/office/drawing/2014/main" id="{44B4EEB5-E6B8-423D-BD0B-082D3F159E49}"/>
              </a:ext>
            </a:extLst>
          </p:cNvPr>
          <p:cNvPicPr>
            <a:picLocks noChangeAspect="1"/>
          </p:cNvPicPr>
          <p:nvPr/>
        </p:nvPicPr>
        <p:blipFill>
          <a:blip r:embed="rId2"/>
          <a:stretch>
            <a:fillRect/>
          </a:stretch>
        </p:blipFill>
        <p:spPr>
          <a:xfrm>
            <a:off x="762000" y="1119187"/>
            <a:ext cx="8286750" cy="4619625"/>
          </a:xfrm>
          <a:prstGeom prst="rect">
            <a:avLst/>
          </a:prstGeom>
        </p:spPr>
      </p:pic>
      <p:sp>
        <p:nvSpPr>
          <p:cNvPr id="5" name="正方形/長方形 4">
            <a:extLst>
              <a:ext uri="{FF2B5EF4-FFF2-40B4-BE49-F238E27FC236}">
                <a16:creationId xmlns:a16="http://schemas.microsoft.com/office/drawing/2014/main" id="{FFC6F764-5E91-4BC9-BCAE-74D17624DFFC}"/>
              </a:ext>
            </a:extLst>
          </p:cNvPr>
          <p:cNvSpPr/>
          <p:nvPr/>
        </p:nvSpPr>
        <p:spPr>
          <a:xfrm>
            <a:off x="6021444" y="5586690"/>
            <a:ext cx="2475451" cy="276999"/>
          </a:xfrm>
          <a:prstGeom prst="rect">
            <a:avLst/>
          </a:prstGeom>
        </p:spPr>
        <p:txBody>
          <a:bodyPr wrap="square">
            <a:spAutoFit/>
          </a:bodyPr>
          <a:lstStyle/>
          <a:p>
            <a:r>
              <a:rPr lang="en-US" altLang="ja-JP" sz="1200" dirty="0">
                <a:solidFill>
                  <a:srgbClr val="0070C0"/>
                </a:solidFill>
              </a:rPr>
              <a:t>Vector “</a:t>
            </a:r>
            <a:r>
              <a:rPr lang="ja-JP" altLang="en-US" sz="1200" dirty="0">
                <a:solidFill>
                  <a:srgbClr val="0070C0"/>
                </a:solidFill>
              </a:rPr>
              <a:t>はじめての</a:t>
            </a:r>
            <a:r>
              <a:rPr lang="en-US" altLang="ja-JP" sz="1200" dirty="0">
                <a:solidFill>
                  <a:srgbClr val="0070C0"/>
                </a:solidFill>
              </a:rPr>
              <a:t>AUTOSAR”</a:t>
            </a:r>
            <a:r>
              <a:rPr lang="ja-JP" altLang="en-US" sz="1200" dirty="0">
                <a:solidFill>
                  <a:srgbClr val="0070C0"/>
                </a:solidFill>
              </a:rPr>
              <a:t>より</a:t>
            </a:r>
          </a:p>
        </p:txBody>
      </p:sp>
      <p:sp>
        <p:nvSpPr>
          <p:cNvPr id="6" name="正方形/長方形 5">
            <a:extLst>
              <a:ext uri="{FF2B5EF4-FFF2-40B4-BE49-F238E27FC236}">
                <a16:creationId xmlns:a16="http://schemas.microsoft.com/office/drawing/2014/main" id="{723F4035-7A08-4C12-A7D0-A32C02ABC58F}"/>
              </a:ext>
            </a:extLst>
          </p:cNvPr>
          <p:cNvSpPr/>
          <p:nvPr/>
        </p:nvSpPr>
        <p:spPr bwMode="auto">
          <a:xfrm>
            <a:off x="4950200" y="1787693"/>
            <a:ext cx="1190625" cy="494318"/>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正方形/長方形 6">
            <a:extLst>
              <a:ext uri="{FF2B5EF4-FFF2-40B4-BE49-F238E27FC236}">
                <a16:creationId xmlns:a16="http://schemas.microsoft.com/office/drawing/2014/main" id="{E0CB6AF4-B2A5-43FA-A74B-A74162BC2DCA}"/>
              </a:ext>
            </a:extLst>
          </p:cNvPr>
          <p:cNvSpPr/>
          <p:nvPr/>
        </p:nvSpPr>
        <p:spPr bwMode="auto">
          <a:xfrm>
            <a:off x="4950200" y="2540729"/>
            <a:ext cx="1190625" cy="494317"/>
          </a:xfrm>
          <a:prstGeom prst="rect">
            <a:avLst/>
          </a:prstGeom>
          <a:noFill/>
          <a:ln w="508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正方形/長方形 7">
            <a:extLst>
              <a:ext uri="{FF2B5EF4-FFF2-40B4-BE49-F238E27FC236}">
                <a16:creationId xmlns:a16="http://schemas.microsoft.com/office/drawing/2014/main" id="{C1CCDA61-2496-4214-B098-4A50D131A6A3}"/>
              </a:ext>
            </a:extLst>
          </p:cNvPr>
          <p:cNvSpPr/>
          <p:nvPr/>
        </p:nvSpPr>
        <p:spPr bwMode="auto">
          <a:xfrm>
            <a:off x="4950199" y="3284800"/>
            <a:ext cx="1195107" cy="494318"/>
          </a:xfrm>
          <a:prstGeom prst="rect">
            <a:avLst/>
          </a:prstGeom>
          <a:noFill/>
          <a:ln w="508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cxnSp>
        <p:nvCxnSpPr>
          <p:cNvPr id="10" name="直線コネクタ 9">
            <a:extLst>
              <a:ext uri="{FF2B5EF4-FFF2-40B4-BE49-F238E27FC236}">
                <a16:creationId xmlns:a16="http://schemas.microsoft.com/office/drawing/2014/main" id="{B0BA5F05-910D-40FA-965E-87C35F147FC7}"/>
              </a:ext>
            </a:extLst>
          </p:cNvPr>
          <p:cNvCxnSpPr/>
          <p:nvPr/>
        </p:nvCxnSpPr>
        <p:spPr bwMode="auto">
          <a:xfrm>
            <a:off x="6611470" y="2084788"/>
            <a:ext cx="129540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3" name="テキスト ボックス 2">
            <a:extLst>
              <a:ext uri="{FF2B5EF4-FFF2-40B4-BE49-F238E27FC236}">
                <a16:creationId xmlns:a16="http://schemas.microsoft.com/office/drawing/2014/main" id="{49C64FFE-372B-41F2-852D-CED9EAC00499}"/>
              </a:ext>
            </a:extLst>
          </p:cNvPr>
          <p:cNvSpPr txBox="1"/>
          <p:nvPr/>
        </p:nvSpPr>
        <p:spPr>
          <a:xfrm>
            <a:off x="1752600" y="3035046"/>
            <a:ext cx="1447800" cy="307777"/>
          </a:xfrm>
          <a:prstGeom prst="rect">
            <a:avLst/>
          </a:prstGeom>
          <a:noFill/>
        </p:spPr>
        <p:txBody>
          <a:bodyPr wrap="square" rtlCol="0">
            <a:spAutoFit/>
          </a:bodyPr>
          <a:lstStyle/>
          <a:p>
            <a:r>
              <a:rPr kumimoji="1" lang="en-US" altLang="ja-JP" sz="1400" dirty="0"/>
              <a:t>※ </a:t>
            </a:r>
            <a:r>
              <a:rPr kumimoji="1" lang="en-US" altLang="ja-JP" sz="1400" dirty="0" err="1"/>
              <a:t>arxml</a:t>
            </a:r>
            <a:r>
              <a:rPr kumimoji="1" lang="ja-JP" altLang="en-US" sz="1400" dirty="0"/>
              <a:t>ファイル</a:t>
            </a:r>
          </a:p>
        </p:txBody>
      </p:sp>
    </p:spTree>
    <p:extLst>
      <p:ext uri="{BB962C8B-B14F-4D97-AF65-F5344CB8AC3E}">
        <p14:creationId xmlns:p14="http://schemas.microsoft.com/office/powerpoint/2010/main" val="81939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44CB0-E9EF-414A-B554-686C02895521}"/>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kumimoji="1" lang="ja-JP" altLang="en-US" dirty="0"/>
              <a:t>アプリケーション</a:t>
            </a:r>
            <a:r>
              <a:rPr kumimoji="1" lang="en-US" altLang="ja-JP" dirty="0"/>
              <a:t>(SW-C)</a:t>
            </a:r>
            <a:r>
              <a:rPr kumimoji="1" lang="ja-JP" altLang="en-US" dirty="0"/>
              <a:t>への</a:t>
            </a:r>
            <a:r>
              <a:rPr kumimoji="1" lang="en-US" altLang="ja-JP" dirty="0"/>
              <a:t>MBD</a:t>
            </a:r>
            <a:r>
              <a:rPr kumimoji="1" lang="ja-JP" altLang="en-US" dirty="0"/>
              <a:t>適用</a:t>
            </a:r>
          </a:p>
        </p:txBody>
      </p:sp>
      <p:pic>
        <p:nvPicPr>
          <p:cNvPr id="5" name="図 4">
            <a:extLst>
              <a:ext uri="{FF2B5EF4-FFF2-40B4-BE49-F238E27FC236}">
                <a16:creationId xmlns:a16="http://schemas.microsoft.com/office/drawing/2014/main" id="{3056DBD5-2305-4CB2-BDFB-7552DEF1B444}"/>
              </a:ext>
            </a:extLst>
          </p:cNvPr>
          <p:cNvPicPr>
            <a:picLocks noChangeAspect="1"/>
          </p:cNvPicPr>
          <p:nvPr/>
        </p:nvPicPr>
        <p:blipFill>
          <a:blip r:embed="rId2"/>
          <a:stretch>
            <a:fillRect/>
          </a:stretch>
        </p:blipFill>
        <p:spPr>
          <a:xfrm>
            <a:off x="1066800" y="1170169"/>
            <a:ext cx="5600700" cy="2529840"/>
          </a:xfrm>
          <a:prstGeom prst="rect">
            <a:avLst/>
          </a:prstGeom>
        </p:spPr>
      </p:pic>
      <p:sp>
        <p:nvSpPr>
          <p:cNvPr id="6" name="テキスト ボックス 5">
            <a:extLst>
              <a:ext uri="{FF2B5EF4-FFF2-40B4-BE49-F238E27FC236}">
                <a16:creationId xmlns:a16="http://schemas.microsoft.com/office/drawing/2014/main" id="{986ACDE0-4582-4591-90B7-A7BC501F5104}"/>
              </a:ext>
            </a:extLst>
          </p:cNvPr>
          <p:cNvSpPr txBox="1"/>
          <p:nvPr/>
        </p:nvSpPr>
        <p:spPr>
          <a:xfrm>
            <a:off x="609600" y="914400"/>
            <a:ext cx="5834063" cy="400110"/>
          </a:xfrm>
          <a:prstGeom prst="rect">
            <a:avLst/>
          </a:prstGeom>
          <a:noFill/>
        </p:spPr>
        <p:txBody>
          <a:bodyPr wrap="square" rtlCol="0">
            <a:spAutoFit/>
          </a:bodyPr>
          <a:lstStyle/>
          <a:p>
            <a:r>
              <a:rPr kumimoji="1" lang="ja-JP" altLang="en-US" sz="2000" dirty="0"/>
              <a:t>・ </a:t>
            </a:r>
            <a:r>
              <a:rPr kumimoji="1" lang="en-US" altLang="ja-JP" sz="2000" dirty="0"/>
              <a:t>KPIT</a:t>
            </a:r>
            <a:r>
              <a:rPr lang="ja-JP" altLang="en-US" sz="2000" dirty="0"/>
              <a:t>様 </a:t>
            </a:r>
            <a:r>
              <a:rPr kumimoji="1" lang="en-US" altLang="ja-JP" sz="2000" dirty="0"/>
              <a:t>(</a:t>
            </a:r>
            <a:r>
              <a:rPr kumimoji="1" lang="ja-JP" altLang="en-US" sz="2000" dirty="0"/>
              <a:t>インドのエンジニアリング会社</a:t>
            </a:r>
            <a:r>
              <a:rPr kumimoji="1" lang="en-US" altLang="ja-JP" sz="2000" dirty="0"/>
              <a:t>)</a:t>
            </a:r>
            <a:endParaRPr kumimoji="1" lang="ja-JP" altLang="en-US" sz="2000" dirty="0"/>
          </a:p>
        </p:txBody>
      </p:sp>
      <p:sp>
        <p:nvSpPr>
          <p:cNvPr id="7" name="テキスト ボックス 6">
            <a:extLst>
              <a:ext uri="{FF2B5EF4-FFF2-40B4-BE49-F238E27FC236}">
                <a16:creationId xmlns:a16="http://schemas.microsoft.com/office/drawing/2014/main" id="{B3612654-6AF2-454D-B785-980891F91221}"/>
              </a:ext>
            </a:extLst>
          </p:cNvPr>
          <p:cNvSpPr txBox="1"/>
          <p:nvPr/>
        </p:nvSpPr>
        <p:spPr>
          <a:xfrm>
            <a:off x="609599" y="3761534"/>
            <a:ext cx="5834063" cy="400110"/>
          </a:xfrm>
          <a:prstGeom prst="rect">
            <a:avLst/>
          </a:prstGeom>
          <a:noFill/>
        </p:spPr>
        <p:txBody>
          <a:bodyPr wrap="square" rtlCol="0">
            <a:spAutoFit/>
          </a:bodyPr>
          <a:lstStyle/>
          <a:p>
            <a:r>
              <a:rPr kumimoji="1" lang="ja-JP" altLang="en-US" sz="2000" dirty="0"/>
              <a:t>・ </a:t>
            </a:r>
            <a:r>
              <a:rPr kumimoji="1" lang="en-US" altLang="ja-JP" sz="2000" dirty="0"/>
              <a:t>JMAAB</a:t>
            </a:r>
            <a:r>
              <a:rPr kumimoji="1" lang="ja-JP" altLang="en-US" sz="2000" dirty="0"/>
              <a:t>コア会社様</a:t>
            </a:r>
          </a:p>
        </p:txBody>
      </p:sp>
      <p:sp>
        <p:nvSpPr>
          <p:cNvPr id="8" name="正方形/長方形 7">
            <a:extLst>
              <a:ext uri="{FF2B5EF4-FFF2-40B4-BE49-F238E27FC236}">
                <a16:creationId xmlns:a16="http://schemas.microsoft.com/office/drawing/2014/main" id="{F1D87A76-B2EA-489C-B0D1-63F4D7467CEC}"/>
              </a:ext>
            </a:extLst>
          </p:cNvPr>
          <p:cNvSpPr/>
          <p:nvPr/>
        </p:nvSpPr>
        <p:spPr>
          <a:xfrm>
            <a:off x="6324600" y="3331315"/>
            <a:ext cx="2330201" cy="276999"/>
          </a:xfrm>
          <a:prstGeom prst="rect">
            <a:avLst/>
          </a:prstGeom>
        </p:spPr>
        <p:txBody>
          <a:bodyPr wrap="square">
            <a:spAutoFit/>
          </a:bodyPr>
          <a:lstStyle/>
          <a:p>
            <a:r>
              <a:rPr lang="en-US" altLang="ja-JP" sz="1200" dirty="0">
                <a:solidFill>
                  <a:srgbClr val="0070C0"/>
                </a:solidFill>
              </a:rPr>
              <a:t>MathWorks “</a:t>
            </a:r>
            <a:r>
              <a:rPr lang="ja-JP" altLang="en-US" sz="1200" dirty="0">
                <a:solidFill>
                  <a:srgbClr val="0070C0"/>
                </a:solidFill>
              </a:rPr>
              <a:t>ユーザー事例</a:t>
            </a:r>
            <a:r>
              <a:rPr lang="en-US" altLang="ja-JP" sz="1200" dirty="0">
                <a:solidFill>
                  <a:srgbClr val="0070C0"/>
                </a:solidFill>
              </a:rPr>
              <a:t>”</a:t>
            </a:r>
            <a:r>
              <a:rPr lang="ja-JP" altLang="en-US" sz="1200" dirty="0">
                <a:solidFill>
                  <a:srgbClr val="0070C0"/>
                </a:solidFill>
              </a:rPr>
              <a:t>より</a:t>
            </a:r>
          </a:p>
        </p:txBody>
      </p:sp>
      <p:sp>
        <p:nvSpPr>
          <p:cNvPr id="10" name="正方形/長方形 9">
            <a:extLst>
              <a:ext uri="{FF2B5EF4-FFF2-40B4-BE49-F238E27FC236}">
                <a16:creationId xmlns:a16="http://schemas.microsoft.com/office/drawing/2014/main" id="{D5E3E321-B19D-4EAC-AC7A-D9D30D00C64B}"/>
              </a:ext>
            </a:extLst>
          </p:cNvPr>
          <p:cNvSpPr/>
          <p:nvPr/>
        </p:nvSpPr>
        <p:spPr>
          <a:xfrm>
            <a:off x="5334000" y="6060250"/>
            <a:ext cx="3558456" cy="276999"/>
          </a:xfrm>
          <a:prstGeom prst="rect">
            <a:avLst/>
          </a:prstGeom>
        </p:spPr>
        <p:txBody>
          <a:bodyPr wrap="square">
            <a:spAutoFit/>
          </a:bodyPr>
          <a:lstStyle/>
          <a:p>
            <a:r>
              <a:rPr lang="en-US" altLang="ja-JP" sz="1200" dirty="0">
                <a:solidFill>
                  <a:srgbClr val="0070C0"/>
                </a:solidFill>
              </a:rPr>
              <a:t>JMAAB Open Conference 2019</a:t>
            </a:r>
            <a:r>
              <a:rPr lang="ja-JP" altLang="en-US" sz="1200" dirty="0">
                <a:solidFill>
                  <a:srgbClr val="0070C0"/>
                </a:solidFill>
              </a:rPr>
              <a:t>ご講演資料より</a:t>
            </a:r>
          </a:p>
        </p:txBody>
      </p:sp>
      <p:pic>
        <p:nvPicPr>
          <p:cNvPr id="3" name="図 2">
            <a:extLst>
              <a:ext uri="{FF2B5EF4-FFF2-40B4-BE49-F238E27FC236}">
                <a16:creationId xmlns:a16="http://schemas.microsoft.com/office/drawing/2014/main" id="{2DB4EA1D-03B7-4020-8A9D-2C7BCF63D316}"/>
              </a:ext>
            </a:extLst>
          </p:cNvPr>
          <p:cNvPicPr>
            <a:picLocks noChangeAspect="1"/>
          </p:cNvPicPr>
          <p:nvPr/>
        </p:nvPicPr>
        <p:blipFill>
          <a:blip r:embed="rId3"/>
          <a:stretch>
            <a:fillRect/>
          </a:stretch>
        </p:blipFill>
        <p:spPr>
          <a:xfrm>
            <a:off x="1230043" y="4161644"/>
            <a:ext cx="4151852" cy="2175605"/>
          </a:xfrm>
          <a:prstGeom prst="rect">
            <a:avLst/>
          </a:prstGeom>
        </p:spPr>
      </p:pic>
    </p:spTree>
    <p:extLst>
      <p:ext uri="{BB962C8B-B14F-4D97-AF65-F5344CB8AC3E}">
        <p14:creationId xmlns:p14="http://schemas.microsoft.com/office/powerpoint/2010/main" val="198471000"/>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01512E6C-D9CE-48AF-920D-DC866C487E97}"/>
</file>

<file path=customXml/itemProps3.xml><?xml version="1.0" encoding="utf-8"?>
<ds:datastoreItem xmlns:ds="http://schemas.openxmlformats.org/officeDocument/2006/customXml" ds:itemID="{5DA664C2-CCE2-4B10-8669-5D34F1BEE413}">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be1755b9-d25e-4f78-a61b-31a9d2563526"/>
    <ds:schemaRef ds:uri="http://purl.org/dc/terms/"/>
    <ds:schemaRef ds:uri="http://purl.org/dc/dcmitype/"/>
    <ds:schemaRef ds:uri="http://schemas.microsoft.com/office/infopath/2007/PartnerControls"/>
    <ds:schemaRef ds:uri="9262dab0-1edd-4354-b3b6-ae001e97b5c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983</Words>
  <Application>Microsoft Office PowerPoint</Application>
  <PresentationFormat>画面に合わせる (4:3)</PresentationFormat>
  <Paragraphs>122</Paragraphs>
  <Slides>30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30</vt:i4>
      </vt:variant>
    </vt:vector>
  </HeadingPairs>
  <TitlesOfParts>
    <vt:vector size="33" baseType="lpstr">
      <vt:lpstr>ＭＳ Ｐゴシック</vt:lpstr>
      <vt:lpstr>Arial</vt:lpstr>
      <vt:lpstr>1_標準デザイン</vt:lpstr>
      <vt:lpstr>AUTOSAR Blocksetご紹介</vt:lpstr>
      <vt:lpstr>AUTOSARとは</vt:lpstr>
      <vt:lpstr>【参考】 AUTOSARパートナーシップ</vt:lpstr>
      <vt:lpstr>AUTOSAR導入の目的</vt:lpstr>
      <vt:lpstr>Classic PlatformとAdaptive Platform</vt:lpstr>
      <vt:lpstr>Classic Platformアーキテクチャ</vt:lpstr>
      <vt:lpstr>Classic PlatformへのMBD適用</vt:lpstr>
      <vt:lpstr>【参考】 Vector社 ”はじめてのAUTOSARより”</vt:lpstr>
      <vt:lpstr>【参考】 アプリケーション(SW-C)へのMBD適用</vt:lpstr>
      <vt:lpstr>【参考】 JMAABとAUTOSAR</vt:lpstr>
      <vt:lpstr>MathWorksのAUTOSAR対応製品</vt:lpstr>
      <vt:lpstr>MathWorks提案ワークフロー</vt:lpstr>
      <vt:lpstr>Classic Platform Cコード生成フロー</vt:lpstr>
      <vt:lpstr>コードマッピングエディタの役割</vt:lpstr>
      <vt:lpstr>コードマッピングエディタの役割 (AUTOSAR適応のコード生成)</vt:lpstr>
      <vt:lpstr>Simulinkへのarxmlファイルインポート</vt:lpstr>
      <vt:lpstr>【参考】 createComponentAsModel/updateModelの使用例</vt:lpstr>
      <vt:lpstr>【参考】 変更レポートについての詳細</vt:lpstr>
      <vt:lpstr>BSWサービスの提供 </vt:lpstr>
      <vt:lpstr>ご提供BSWブロック</vt:lpstr>
      <vt:lpstr>各BSWモジュールのRTE仕様に生成したコードを生成</vt:lpstr>
      <vt:lpstr>AUTOSARルックアップテーブル関数</vt:lpstr>
      <vt:lpstr>【参考】 ルックアップテーブル関数仕様</vt:lpstr>
      <vt:lpstr>サーバー/クライアントのモデリング</vt:lpstr>
      <vt:lpstr>【参考】 AUTOSARのポートインターフェースについて</vt:lpstr>
      <vt:lpstr>System Composerを用いたSW-C設計</vt:lpstr>
      <vt:lpstr>まとめ</vt:lpstr>
      <vt:lpstr>MATLAB EXPOへのご参加お待ちしております</vt:lpstr>
      <vt:lpstr>【Appendix】 Adaptiveアーキテクチャ </vt:lpstr>
      <vt:lpstr>【Appendix】 仮想ファンクションバス(VFB)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2020-08-25T04:09:07Z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