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19"/>
  </p:notesMasterIdLst>
  <p:sldIdLst>
    <p:sldId id="258" r:id="rId5"/>
    <p:sldId id="412" r:id="rId6"/>
    <p:sldId id="419" r:id="rId7"/>
    <p:sldId id="413" r:id="rId8"/>
    <p:sldId id="414" r:id="rId9"/>
    <p:sldId id="415" r:id="rId10"/>
    <p:sldId id="422" r:id="rId11"/>
    <p:sldId id="423" r:id="rId12"/>
    <p:sldId id="421" r:id="rId13"/>
    <p:sldId id="420" r:id="rId14"/>
    <p:sldId id="417" r:id="rId15"/>
    <p:sldId id="416" r:id="rId16"/>
    <p:sldId id="418" r:id="rId17"/>
    <p:sldId id="409" r:id="rId1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99A6A54-76E9-432D-960F-414449D2E847}">
          <p14:sldIdLst>
            <p14:sldId id="258"/>
            <p14:sldId id="412"/>
            <p14:sldId id="419"/>
            <p14:sldId id="413"/>
            <p14:sldId id="414"/>
            <p14:sldId id="415"/>
            <p14:sldId id="422"/>
            <p14:sldId id="423"/>
            <p14:sldId id="421"/>
            <p14:sldId id="420"/>
            <p14:sldId id="417"/>
            <p14:sldId id="416"/>
            <p14:sldId id="41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885" autoAdjust="0"/>
  </p:normalViewPr>
  <p:slideViewPr>
    <p:cSldViewPr>
      <p:cViewPr varScale="1">
        <p:scale>
          <a:sx n="89" d="100"/>
          <a:sy n="89" d="100"/>
        </p:scale>
        <p:origin x="7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p.mathworks.com/help/simulink/ug/interface-feature-detailed-example-2.html" TargetMode="Externa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fontAlgn="t"/>
            <a:r>
              <a:rPr lang="ja-JP" altLang="en-US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 調査項目</a:t>
            </a:r>
            <a:r>
              <a:rPr lang="en-US" altLang="ja-JP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インターフェースの表示</a:t>
            </a:r>
            <a:r>
              <a:rPr lang="ja-JP" altLang="en-US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endParaRPr lang="ja-JP" altLang="en-US" sz="4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23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調査者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：日産自動車株式会社　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8200" y="1143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fontAlgn="t"/>
            <a: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機能確認</a:t>
            </a:r>
            <a: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20WS</a:t>
            </a:r>
            <a:b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000" kern="0" dirty="0" smtClean="0">
                <a:solidFill>
                  <a:srgbClr val="00B050"/>
                </a:solidFill>
              </a:rPr>
              <a:t>Simulink function check20WS</a:t>
            </a:r>
            <a:endParaRPr lang="ja-JP" altLang="en-US" sz="4000" kern="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823398"/>
            <a:ext cx="5867400" cy="290633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67022"/>
            <a:ext cx="4240794" cy="1951351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 bwMode="auto">
          <a:xfrm>
            <a:off x="5234668" y="3429000"/>
            <a:ext cx="3638550" cy="3186633"/>
          </a:xfrm>
          <a:prstGeom prst="wedgeRectCallout">
            <a:avLst>
              <a:gd name="adj1" fmla="val -113616"/>
              <a:gd name="adj2" fmla="val -8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入れ子の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要素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38200" y="2133600"/>
            <a:ext cx="2781531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・入れ子の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構造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limits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の要素までは表示されない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 bwMode="auto">
          <a:xfrm flipH="1" flipV="1">
            <a:off x="1125459" y="1819365"/>
            <a:ext cx="76200" cy="3142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003855"/>
            <a:ext cx="2896550" cy="243249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5542566" y="3429000"/>
            <a:ext cx="320882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selector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のブロックまで展開すると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要素の選択可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529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315200" cy="297489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参照モデルの場合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978" y="4205536"/>
            <a:ext cx="4812634" cy="2447925"/>
          </a:xfrm>
          <a:prstGeom prst="rect">
            <a:avLst/>
          </a:prstGeom>
        </p:spPr>
      </p:pic>
      <p:cxnSp>
        <p:nvCxnSpPr>
          <p:cNvPr id="10" name="直線矢印コネクタ 9"/>
          <p:cNvCxnSpPr>
            <a:stCxn id="11" idx="1"/>
          </p:cNvCxnSpPr>
          <p:nvPr/>
        </p:nvCxnSpPr>
        <p:spPr bwMode="auto">
          <a:xfrm flipH="1">
            <a:off x="6096000" y="1821516"/>
            <a:ext cx="967649" cy="2358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正方形/長方形 10"/>
          <p:cNvSpPr/>
          <p:nvPr/>
        </p:nvSpPr>
        <p:spPr>
          <a:xfrm>
            <a:off x="7063649" y="1559906"/>
            <a:ext cx="1885655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ダブルクリックしても参照モデルが開かない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876800" y="1630239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参照モデル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267200"/>
            <a:ext cx="1790700" cy="91440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609600" y="5562600"/>
            <a:ext cx="1885655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左側ペインの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モデルブラウザー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から選択すると、参照モデルが開く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6" name="直線矢印コネクタ 15"/>
          <p:cNvCxnSpPr>
            <a:endCxn id="15" idx="0"/>
          </p:cNvCxnSpPr>
          <p:nvPr/>
        </p:nvCxnSpPr>
        <p:spPr bwMode="auto">
          <a:xfrm>
            <a:off x="1219200" y="4913936"/>
            <a:ext cx="333228" cy="6486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>
            <a:stCxn id="15" idx="3"/>
            <a:endCxn id="7" idx="1"/>
          </p:cNvCxnSpPr>
          <p:nvPr/>
        </p:nvCxnSpPr>
        <p:spPr bwMode="auto">
          <a:xfrm flipV="1">
            <a:off x="2495255" y="5429499"/>
            <a:ext cx="474723" cy="502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正方形/長方形 26"/>
          <p:cNvSpPr/>
          <p:nvPr/>
        </p:nvSpPr>
        <p:spPr>
          <a:xfrm>
            <a:off x="4303744" y="4642519"/>
            <a:ext cx="2502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参照モデル内も強調表示される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63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27" y="3017839"/>
            <a:ext cx="8173323" cy="3804646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 bwMode="auto">
          <a:xfrm>
            <a:off x="5181600" y="1868628"/>
            <a:ext cx="3638550" cy="1303199"/>
          </a:xfrm>
          <a:prstGeom prst="wedgeRectCallout">
            <a:avLst>
              <a:gd name="adj1" fmla="val -56242"/>
              <a:gd name="adj2" fmla="val 917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サブシステムを開くと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ブロックが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強調表示される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FROM-GOTO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ブロックの場合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73" y="1941583"/>
            <a:ext cx="1538287" cy="115728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4114800" y="3629027"/>
            <a:ext cx="685800" cy="83820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5200" y="3175557"/>
            <a:ext cx="1905000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強調表示されない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90600" y="990600"/>
            <a:ext cx="7315200" cy="70788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ja-JP" altLang="en-US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別階層に</a:t>
            </a:r>
            <a:r>
              <a:rPr lang="en-US" altLang="ja-JP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GOTO</a:t>
            </a:r>
            <a:r>
              <a:rPr lang="ja-JP" altLang="en-US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ブロックが接続される場合、</a:t>
            </a: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行先となるサブシステムが強調表示されない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>
            <a:off x="5181600" y="5562600"/>
            <a:ext cx="609600" cy="0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91200" y="5317225"/>
            <a:ext cx="2819400" cy="64633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接続先？ ？</a:t>
            </a:r>
            <a:r>
              <a:rPr lang="ja-JP" altLang="en-US" sz="18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r>
              <a:rPr lang="en-US" altLang="ja-JP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パッと見て分からない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43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強調表示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の場合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590800"/>
            <a:ext cx="6619081" cy="38518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31" y="1801673"/>
            <a:ext cx="3390900" cy="6762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90600" y="990600"/>
            <a:ext cx="7315200" cy="70788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ja-JP" altLang="en-US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類似機能となる</a:t>
            </a:r>
            <a:r>
              <a:rPr lang="en-US" altLang="ja-JP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強調表示</a:t>
            </a:r>
            <a:r>
              <a:rPr lang="en-US" altLang="ja-JP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の場合、</a:t>
            </a:r>
            <a:r>
              <a:rPr lang="en-US" altLang="ja-JP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GOTO</a:t>
            </a:r>
            <a:r>
              <a:rPr lang="ja-JP" altLang="en-US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接続先のサブシステムがハイライトされる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43300" y="2510639"/>
            <a:ext cx="1905000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強調表示される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" name="直線矢印コネクタ 9"/>
          <p:cNvCxnSpPr>
            <a:endCxn id="7" idx="2"/>
          </p:cNvCxnSpPr>
          <p:nvPr/>
        </p:nvCxnSpPr>
        <p:spPr bwMode="auto">
          <a:xfrm flipV="1">
            <a:off x="2590800" y="2477948"/>
            <a:ext cx="60081" cy="3160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9384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 txBox="1">
            <a:spLocks/>
          </p:cNvSpPr>
          <p:nvPr/>
        </p:nvSpPr>
        <p:spPr bwMode="auto">
          <a:xfrm>
            <a:off x="3591098" y="3225339"/>
            <a:ext cx="1959293" cy="89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4000" kern="0" dirty="0" smtClean="0"/>
              <a:t>以上</a:t>
            </a:r>
            <a:endParaRPr lang="ja-JP" alt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5324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Summary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1422" y="2137691"/>
            <a:ext cx="1219200" cy="40011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機能概要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5671" y="3753954"/>
            <a:ext cx="1219200" cy="40011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利点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71422" y="954891"/>
            <a:ext cx="1219200" cy="40011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ja-JP" altLang="en-US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調査</a:t>
            </a:r>
            <a:r>
              <a:rPr lang="ja-JP" altLang="en-US" sz="2000" b="1" noProof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62000" y="1496939"/>
            <a:ext cx="609600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インターフェースの表示機能</a:t>
            </a:r>
            <a:endParaRPr lang="ja-JP" altLang="en-US" sz="1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6" name="Picture 2" descr="https://jp.mathworks.com/help/simulink/ug/interface_feature_detailed_example_sldemo_mdlref_counter_bus_counter_counter_ou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61" y="2569578"/>
            <a:ext cx="2370442" cy="106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62000" y="2608442"/>
            <a:ext cx="6048555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・モデルの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インターフェース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接続をハイライト表示して追跡</a:t>
            </a:r>
            <a: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・追跡対象は信号線、及びバス（要素）</a:t>
            </a:r>
            <a: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・データ型、次元、サンプル時間を表示</a:t>
            </a:r>
            <a:endParaRPr lang="en-US" altLang="ja-JP" sz="18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01613" y="4286260"/>
            <a:ext cx="3894737" cy="14157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・バス要素毎に追跡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可</a:t>
            </a:r>
            <a: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・参照モデル内部まで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追跡可（</a:t>
            </a:r>
            <a: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・追跡対象の信号切り替えが楽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モデルブラウザー選択時のみ</a:t>
            </a:r>
            <a:endParaRPr lang="en-US" altLang="ja-JP" sz="18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3" y="1365094"/>
            <a:ext cx="942975" cy="666750"/>
          </a:xfrm>
          <a:prstGeom prst="rect">
            <a:avLst/>
          </a:prstGeom>
        </p:spPr>
      </p:pic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343400" y="3775819"/>
            <a:ext cx="1524000" cy="40011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1" lang="ja-JP" altLang="en-US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欠点・課題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419600" y="4286260"/>
            <a:ext cx="4545467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・最上位から</a:t>
            </a:r>
            <a:r>
              <a:rPr lang="ja-JP" altLang="en-US" sz="18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入れ子の</a:t>
            </a:r>
            <a:r>
              <a:rPr lang="en-US" altLang="ja-JP" sz="18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</a:t>
            </a:r>
            <a:r>
              <a:rPr lang="ja-JP" altLang="en-US" sz="18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要素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追跡不可</a:t>
            </a:r>
            <a: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8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別階層</a:t>
            </a:r>
            <a:r>
              <a:rPr lang="ja-JP" altLang="en-US" sz="18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に飛ぶ</a:t>
            </a:r>
            <a:r>
              <a:rPr lang="en-US" altLang="ja-JP" sz="18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GOTO</a:t>
            </a:r>
            <a:r>
              <a:rPr lang="ja-JP" altLang="en-US" sz="18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ブロック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追跡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困難</a:t>
            </a:r>
            <a: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8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モデルの編集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が不可</a:t>
            </a:r>
            <a:endParaRPr lang="en-US" altLang="ja-JP" sz="18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動作設定ボタン: 進む/次へ 2">
            <a:hlinkClick r:id="rId4" action="ppaction://hlinksldjump" highlightClick="1"/>
          </p:cNvPr>
          <p:cNvSpPr/>
          <p:nvPr/>
        </p:nvSpPr>
        <p:spPr bwMode="auto">
          <a:xfrm>
            <a:off x="2971800" y="5395449"/>
            <a:ext cx="457200" cy="228600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24000" y="5792249"/>
            <a:ext cx="6553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■参考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Mathworks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ヘルプ：インターフェイスの表示を使用した接続の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追跡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https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://jp.mathworks.com/help/simulink/ug/interface-feature-detailed-example-2.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html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59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類似機能 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強調表示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 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との比較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326905"/>
              </p:ext>
            </p:extLst>
          </p:nvPr>
        </p:nvGraphicFramePr>
        <p:xfrm>
          <a:off x="533400" y="1752600"/>
          <a:ext cx="8304530" cy="503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600200"/>
                <a:gridCol w="2362200"/>
                <a:gridCol w="312293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インターフェース表示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強調表示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接続のハイライト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最上位からの追跡対象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信号線</a:t>
                      </a:r>
                      <a:endParaRPr kumimoji="1" lang="ja-JP" altLang="en-US" sz="1400" dirty="0" smtClean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BUS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 smtClean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BUS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要素</a:t>
                      </a:r>
                      <a:endParaRPr kumimoji="1" lang="ja-JP" altLang="en-US" sz="1400" dirty="0" smtClean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b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BUS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要素選択時のみ可）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入れ子の</a:t>
                      </a:r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BUS</a:t>
                      </a:r>
                      <a:endParaRPr kumimoji="1" lang="ja-JP" altLang="en-US" sz="1400" dirty="0" smtClean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入れ子の</a:t>
                      </a:r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BUS</a:t>
                      </a: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要素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 </a:t>
                      </a:r>
                      <a:b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(BUS selector</a:t>
                      </a: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階層で可）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参照モデル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FROM-GOTO</a:t>
                      </a:r>
                      <a:endParaRPr kumimoji="1" lang="ja-JP" altLang="en-US" sz="1400" dirty="0" smtClean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</a:t>
                      </a:r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（階層を跨ぐと追跡難）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データ型・次元・サンプル時間表示</a:t>
                      </a:r>
                      <a:endParaRPr kumimoji="1" lang="ja-JP" altLang="en-US" sz="1400" dirty="0" smtClean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 </a:t>
                      </a:r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[</a:t>
                      </a: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情報</a:t>
                      </a: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</a:t>
                      </a: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オーバレイ</a:t>
                      </a:r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]</a:t>
                      </a: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との併用により可</a:t>
                      </a:r>
                      <a:endParaRPr kumimoji="1" lang="en-US" altLang="ja-JP" sz="1400" dirty="0" smtClean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1click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で追跡対象切り替え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（複数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click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で再選択）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モデルの編集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 bwMode="auto">
          <a:xfrm>
            <a:off x="3352800" y="3200400"/>
            <a:ext cx="2362200" cy="76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352800" y="4495800"/>
            <a:ext cx="23622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352800" y="5910178"/>
            <a:ext cx="2362200" cy="5109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09600" y="941327"/>
            <a:ext cx="7772400" cy="70788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en-US" altLang="ja-JP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</a:t>
            </a:r>
            <a:r>
              <a:rPr lang="ja-JP" altLang="en-US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要素や信号</a:t>
            </a:r>
            <a:r>
              <a:rPr lang="ja-JP" altLang="en-US" sz="2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の切り替えが容易　</a:t>
            </a: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 モデル</a:t>
            </a:r>
            <a:r>
              <a:rPr lang="ja-JP" altLang="en-US" sz="2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の解析時に</a:t>
            </a: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有用</a:t>
            </a:r>
            <a:r>
              <a:rPr lang="en-US" altLang="ja-JP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編集機能がない点が注意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715000" y="6421120"/>
            <a:ext cx="3122930" cy="3708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608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インターフェース起動方法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1038046" y="1517577"/>
            <a:ext cx="3524250" cy="1209675"/>
            <a:chOff x="1058174" y="1600200"/>
            <a:chExt cx="3524250" cy="12096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174" y="1600200"/>
              <a:ext cx="3524250" cy="12096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6" name="直線矢印コネクタ 5"/>
            <p:cNvCxnSpPr/>
            <p:nvPr/>
          </p:nvCxnSpPr>
          <p:spPr bwMode="auto">
            <a:xfrm>
              <a:off x="1820174" y="1828800"/>
              <a:ext cx="609600" cy="3048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05400" y="1498031"/>
            <a:ext cx="3442695" cy="64633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5795BB"/>
            </a:solidFill>
            <a:prstDash val="solid"/>
            <a:miter lim="800000"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モデル右下に</a:t>
            </a:r>
            <a:r>
              <a:rPr lang="ja-JP" altLang="en-US" sz="18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ある「パースペクティブ </a:t>
            </a:r>
            <a:r>
              <a:rPr lang="ja-JP" altLang="en-US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コントロール」を表示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51259"/>
            <a:ext cx="3876675" cy="1543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181600" y="3519565"/>
            <a:ext cx="3442695" cy="36933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5795BB"/>
            </a:solidFill>
            <a:prstDash val="solid"/>
            <a:miter lim="800000"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「インターフェース」を表示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09600" y="941327"/>
            <a:ext cx="3352800" cy="40011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ja-JP" altLang="en-US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・モデル画面から起動する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531079" y="3251259"/>
            <a:ext cx="1219200" cy="1295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2892725" y="2935559"/>
            <a:ext cx="609600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486400" y="5486400"/>
            <a:ext cx="3322533" cy="52322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マウスカーソルを合わせないと出ないため、若干分かりづらい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847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752600"/>
            <a:ext cx="6296025" cy="4200525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941327"/>
            <a:ext cx="3962400" cy="40011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ja-JP" altLang="en-US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モデル化</a:t>
            </a:r>
            <a:r>
              <a:rPr lang="en-US" altLang="ja-JP" sz="2000" b="1" noProof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 </a:t>
            </a: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タブから起動する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152400" y="152400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b="1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インターフェース起動方法</a:t>
            </a:r>
            <a:r>
              <a:rPr lang="en-US" altLang="ja-JP" b="1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lang="ja-JP" altLang="en-US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 bwMode="auto">
          <a:xfrm>
            <a:off x="1119187" y="4648200"/>
            <a:ext cx="1166813" cy="5606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 bwMode="auto">
          <a:xfrm>
            <a:off x="2286000" y="5208887"/>
            <a:ext cx="9144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64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インターフェース表示画面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651706" cy="3596302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885160"/>
            <a:ext cx="8153400" cy="70788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kumimoji="1" lang="ja-JP" altLang="en-US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入出力ポートが左右にまとめて表示される。</a:t>
            </a:r>
            <a:r>
              <a:rPr kumimoji="1" lang="en-US" altLang="ja-JP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</a:t>
            </a:r>
            <a:r>
              <a:rPr kumimoji="1" lang="ja-JP" altLang="en-US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信号の場合、要素が表示される。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867400" y="1828005"/>
            <a:ext cx="22749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en-US" altLang="ja-JP" sz="11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1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対象はサンプルモデル </a:t>
            </a:r>
            <a:r>
              <a:rPr lang="en-US" altLang="ja-JP" sz="11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en-US" altLang="ja-JP" sz="1100" dirty="0" err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sldemo_mdlref_counter_bus</a:t>
            </a:r>
            <a:r>
              <a:rPr lang="en-US" altLang="ja-JP" sz="11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87" y="5356549"/>
            <a:ext cx="1425946" cy="130195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290694" y="3287940"/>
            <a:ext cx="1612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入れ子の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構造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 flipH="1" flipV="1">
            <a:off x="1577953" y="2973705"/>
            <a:ext cx="76200" cy="3142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219200" y="1972480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信号の入力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566106" y="3395661"/>
            <a:ext cx="543739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出力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39031" y="3395661"/>
            <a:ext cx="543739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23192" y="5414893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構造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14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信号の追跡（上流⇒下流）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885160"/>
            <a:ext cx="8153400" cy="40011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kumimoji="1" lang="ja-JP" altLang="en-US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始点の選択により、終端までハイライトされる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42" y="1754689"/>
            <a:ext cx="3992115" cy="202262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83059"/>
            <a:ext cx="4307994" cy="19870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886200"/>
            <a:ext cx="7653104" cy="2552659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 bwMode="auto">
          <a:xfrm>
            <a:off x="1509906" y="1846432"/>
            <a:ext cx="495696" cy="4529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 bwMode="auto">
          <a:xfrm>
            <a:off x="373571" y="2119466"/>
            <a:ext cx="914400" cy="304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321573" y="2308633"/>
            <a:ext cx="914400" cy="304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3" name="直線矢印コネクタ 22"/>
          <p:cNvCxnSpPr>
            <a:stCxn id="27" idx="2"/>
          </p:cNvCxnSpPr>
          <p:nvPr/>
        </p:nvCxnSpPr>
        <p:spPr bwMode="auto">
          <a:xfrm flipH="1">
            <a:off x="779687" y="1839214"/>
            <a:ext cx="730220" cy="2802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975946" y="1531437"/>
            <a:ext cx="106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始点の選択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738927" y="1808087"/>
            <a:ext cx="1433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導線がハイライト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743200" y="3959468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終端までハイライト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03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信号の追跡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（下流⇒上流）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4459"/>
            <a:ext cx="4114800" cy="201412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94459"/>
            <a:ext cx="4347179" cy="1981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10000"/>
            <a:ext cx="7669823" cy="2710838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885160"/>
            <a:ext cx="8153400" cy="40011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終点の</a:t>
            </a:r>
            <a:r>
              <a:rPr lang="ja-JP" altLang="en-US" sz="2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選択により</a:t>
            </a: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2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始端</a:t>
            </a: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まで</a:t>
            </a:r>
            <a:r>
              <a:rPr lang="ja-JP" altLang="en-US" sz="2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ハイライトされる</a:t>
            </a:r>
            <a:endParaRPr lang="en-US" altLang="ja-JP" sz="20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2980235" y="2467291"/>
            <a:ext cx="914400" cy="304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>
            <a:off x="3386351" y="2205564"/>
            <a:ext cx="633747" cy="2617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486137" y="1929426"/>
            <a:ext cx="106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終点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の選択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2" idx="2"/>
            <a:endCxn id="16" idx="0"/>
          </p:cNvCxnSpPr>
          <p:nvPr/>
        </p:nvCxnSpPr>
        <p:spPr bwMode="auto">
          <a:xfrm>
            <a:off x="4020098" y="2237203"/>
            <a:ext cx="249854" cy="2682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 bwMode="auto">
          <a:xfrm>
            <a:off x="3894635" y="2505426"/>
            <a:ext cx="750634" cy="304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326149" y="1709459"/>
            <a:ext cx="1433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導線がハイライト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867400" y="4257636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始端までハイライト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15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データ型・次元・サンプル時間の表示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" y="885160"/>
            <a:ext cx="8153400" cy="70788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1"/>
                </a:solidFill>
                <a:latin typeface="Verdana" panose="020B0604030504040204" pitchFamily="34" charset="0"/>
                <a:ea typeface="HGS創英角ｺﾞｼｯｸUB" panose="020B0900000000000000" pitchFamily="50" charset="-128"/>
                <a:cs typeface="+mn-cs"/>
              </a:defRPr>
            </a:lvl9pPr>
          </a:lstStyle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kumimoji="1" lang="ja-JP" altLang="en-US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インターフェース表示後、</a:t>
            </a:r>
            <a:r>
              <a:rPr kumimoji="1" lang="en-US" altLang="ja-JP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kumimoji="1" lang="ja-JP" altLang="en-US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モデルの更新</a:t>
            </a:r>
            <a:r>
              <a:rPr kumimoji="1" lang="en-US" altLang="ja-JP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kumimoji="1" lang="ja-JP" altLang="en-US" sz="2000" b="1" i="0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を実行すると</a:t>
            </a:r>
            <a:r>
              <a:rPr lang="en-US" altLang="ja-JP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データ型</a:t>
            </a:r>
            <a:r>
              <a:rPr lang="ja-JP" altLang="en-US" sz="2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・次元・サンプル</a:t>
            </a:r>
            <a:r>
              <a:rPr lang="ja-JP" altLang="en-US" sz="20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時間が表示される</a:t>
            </a:r>
            <a:endParaRPr kumimoji="1" lang="en-US" altLang="ja-JP" sz="2000" b="1" i="0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5253249" cy="257272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026" y="4495800"/>
            <a:ext cx="5715000" cy="1946466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5105399" y="2750552"/>
            <a:ext cx="909850" cy="45101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124200" y="5243523"/>
            <a:ext cx="909850" cy="45101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8144774" y="5243522"/>
            <a:ext cx="909850" cy="45101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127526" y="2714451"/>
            <a:ext cx="2310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データ型・次元・サンプル時間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ex: int32(2), </a:t>
            </a:r>
            <a:r>
              <a:rPr lang="en-US" altLang="ja-JP" sz="1400" b="1" dirty="0" err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Ts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D1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5462" y="4484874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0070C0"/>
              </a:buClr>
              <a:defRPr/>
            </a:pP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BUS</a:t>
            </a:r>
            <a:r>
              <a:rPr lang="ja-JP" altLang="en-US" sz="1400" b="1" dirty="0" err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には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適用されない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2" name="直線矢印コネクタ 21"/>
          <p:cNvCxnSpPr>
            <a:stCxn id="21" idx="0"/>
          </p:cNvCxnSpPr>
          <p:nvPr/>
        </p:nvCxnSpPr>
        <p:spPr bwMode="auto">
          <a:xfrm flipH="1" flipV="1">
            <a:off x="1295400" y="3810000"/>
            <a:ext cx="247560" cy="6748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76769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664C2-CCE2-4B10-8669-5D34F1BEE413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4f9469a5-59df-4688-ab0c-43c66142dc4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3904B4-A61A-41D9-A789-35446813F635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410</Words>
  <Application>Microsoft Office PowerPoint</Application>
  <PresentationFormat>画面に合わせる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 UI</vt:lpstr>
      <vt:lpstr>ＭＳ Ｐゴシック</vt:lpstr>
      <vt:lpstr>ＭＳ Ｐ明朝</vt:lpstr>
      <vt:lpstr>Arial</vt:lpstr>
      <vt:lpstr>1_標準デザイン</vt:lpstr>
      <vt:lpstr>第5回 調査項目 インターフェースの表示機能</vt:lpstr>
      <vt:lpstr>Summary</vt:lpstr>
      <vt:lpstr>類似機能 [強調表示] との比較</vt:lpstr>
      <vt:lpstr>インターフェース起動方法1</vt:lpstr>
      <vt:lpstr>PowerPoint プレゼンテーション</vt:lpstr>
      <vt:lpstr>インターフェース表示画面</vt:lpstr>
      <vt:lpstr>信号の追跡（上流⇒下流）</vt:lpstr>
      <vt:lpstr>信号の追跡（下流⇒上流）</vt:lpstr>
      <vt:lpstr>データ型・次元・サンプル時間の表示</vt:lpstr>
      <vt:lpstr>入れ子のBUS要素</vt:lpstr>
      <vt:lpstr>参照モデルの場合</vt:lpstr>
      <vt:lpstr>FROM-GOTOブロックの場合</vt:lpstr>
      <vt:lpstr>[強調表示]の場合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2014-11-07T02:25:43Z</dcterms:created>
  <dcterms:modified xsi:type="dcterms:W3CDTF">2020-09-22T05:42:57Z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