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14"/>
  </p:notesMasterIdLst>
  <p:sldIdLst>
    <p:sldId id="256" r:id="rId5"/>
    <p:sldId id="257" r:id="rId6"/>
    <p:sldId id="258" r:id="rId7"/>
    <p:sldId id="259" r:id="rId8"/>
    <p:sldId id="265" r:id="rId9"/>
    <p:sldId id="260" r:id="rId10"/>
    <p:sldId id="261" r:id="rId11"/>
    <p:sldId id="262" r:id="rId12"/>
    <p:sldId id="263" r:id="rId13"/>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8EB4A0-7FBE-6387-93BD-E72CA06BF30A}" v="2" dt="2020-09-03T04:45:09.758"/>
  </p1510:revLst>
</p1510:revInfo>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9656" autoAdjust="0"/>
  </p:normalViewPr>
  <p:slideViewPr>
    <p:cSldViewPr>
      <p:cViewPr varScale="1">
        <p:scale>
          <a:sx n="87" d="100"/>
          <a:sy n="87" d="100"/>
        </p:scale>
        <p:origin x="768" y="77"/>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5AAF36D2-D007-4FDC-A1A4-1BADA54FAEBB}"/>
              </a:ext>
            </a:extLst>
          </p:cNvPr>
          <p:cNvSpPr>
            <a:spLocks noGrp="1"/>
          </p:cNvSpPr>
          <p:nvPr>
            <p:ph type="subTitle" idx="1"/>
          </p:nvPr>
        </p:nvSpPr>
        <p:spPr/>
        <p:txBody>
          <a:bodyPr/>
          <a:lstStyle/>
          <a:p>
            <a:r>
              <a:rPr kumimoji="1" lang="ja-JP" altLang="en-US" dirty="0" smtClean="0"/>
              <a:t>両毛</a:t>
            </a:r>
            <a:r>
              <a:rPr kumimoji="1" lang="ja-JP" altLang="en-US" dirty="0" smtClean="0"/>
              <a:t>システムズ</a:t>
            </a:r>
            <a:endParaRPr kumimoji="1" lang="en-US" altLang="ja-JP" dirty="0"/>
          </a:p>
          <a:p>
            <a:r>
              <a:rPr kumimoji="1" lang="ja-JP" altLang="en-US" dirty="0" smtClean="0"/>
              <a:t>松井 賢人</a:t>
            </a:r>
            <a:endParaRPr kumimoji="1" lang="en-US" altLang="ja-JP" dirty="0" smtClean="0"/>
          </a:p>
          <a:p>
            <a:endParaRPr kumimoji="1" lang="ja-JP" altLang="en-US" dirty="0"/>
          </a:p>
        </p:txBody>
      </p:sp>
      <p:sp>
        <p:nvSpPr>
          <p:cNvPr id="3" name="タイトル 2">
            <a:extLst>
              <a:ext uri="{FF2B5EF4-FFF2-40B4-BE49-F238E27FC236}">
                <a16:creationId xmlns:a16="http://schemas.microsoft.com/office/drawing/2014/main" id="{D2717D22-89D8-480D-AF40-E9CB8EC5C8E6}"/>
              </a:ext>
            </a:extLst>
          </p:cNvPr>
          <p:cNvSpPr>
            <a:spLocks noGrp="1"/>
          </p:cNvSpPr>
          <p:nvPr>
            <p:ph type="ctrTitle"/>
          </p:nvPr>
        </p:nvSpPr>
        <p:spPr/>
        <p:txBody>
          <a:bodyPr/>
          <a:lstStyle/>
          <a:p>
            <a:r>
              <a:rPr kumimoji="1" lang="ja-JP" altLang="en-US" dirty="0" smtClean="0"/>
              <a:t>モデルアドバイザー</a:t>
            </a:r>
            <a:endParaRPr kumimoji="1" lang="ja-JP" altLang="en-US" dirty="0"/>
          </a:p>
        </p:txBody>
      </p:sp>
    </p:spTree>
    <p:extLst>
      <p:ext uri="{BB962C8B-B14F-4D97-AF65-F5344CB8AC3E}">
        <p14:creationId xmlns:p14="http://schemas.microsoft.com/office/powerpoint/2010/main" val="392493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p:txBody>
          <a:bodyPr/>
          <a:lstStyle/>
          <a:p>
            <a:r>
              <a:rPr kumimoji="1" lang="ja-JP" altLang="en-US" dirty="0" smtClean="0"/>
              <a:t>概要</a:t>
            </a:r>
            <a:endParaRPr kumimoji="1" lang="en-US" altLang="ja-JP" dirty="0" smtClean="0"/>
          </a:p>
          <a:p>
            <a:r>
              <a:rPr kumimoji="1" lang="ja-JP" altLang="en-US" dirty="0" smtClean="0"/>
              <a:t>モデルアドバイザーの使い方</a:t>
            </a:r>
            <a:endParaRPr kumimoji="1" lang="en-US" altLang="ja-JP" dirty="0"/>
          </a:p>
          <a:p>
            <a:r>
              <a:rPr kumimoji="1" lang="ja-JP" altLang="en-US" dirty="0"/>
              <a:t>モデリング編集時の警告表示</a:t>
            </a:r>
            <a:r>
              <a:rPr kumimoji="1" lang="ja-JP" altLang="en-US" dirty="0" smtClean="0"/>
              <a:t>オプション</a:t>
            </a:r>
            <a:endParaRPr kumimoji="1" lang="en-US" altLang="ja-JP" dirty="0" smtClean="0"/>
          </a:p>
          <a:p>
            <a:r>
              <a:rPr kumimoji="1" lang="ja-JP" altLang="en-US" dirty="0" smtClean="0"/>
              <a:t>メリット・デメリット</a:t>
            </a:r>
            <a:endParaRPr kumimoji="1" lang="en-US" altLang="ja-JP" dirty="0" smtClean="0"/>
          </a:p>
          <a:p>
            <a:r>
              <a:rPr kumimoji="1" lang="ja-JP" altLang="en-US" dirty="0" smtClean="0"/>
              <a:t>注意点</a:t>
            </a:r>
            <a:endParaRPr kumimoji="1" lang="en-US" altLang="ja-JP" dirty="0" smtClean="0"/>
          </a:p>
          <a:p>
            <a:r>
              <a:rPr kumimoji="1" lang="ja-JP" altLang="en-US" dirty="0" smtClean="0"/>
              <a:t>考察</a:t>
            </a:r>
            <a:endParaRPr kumimoji="1" lang="ja-JP" altLang="en-US" dirty="0"/>
          </a:p>
        </p:txBody>
      </p:sp>
    </p:spTree>
    <p:extLst>
      <p:ext uri="{BB962C8B-B14F-4D97-AF65-F5344CB8AC3E}">
        <p14:creationId xmlns:p14="http://schemas.microsoft.com/office/powerpoint/2010/main" val="236931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lang="ja-JP" altLang="en-US" dirty="0"/>
              <a:t>モデルアドバイザーはモデルやサブシステムをチェックして、条件やコンフィギュレーション設定に、モデルが表現しているシステムのシミュレーションを不正確にしたり非効率にする条件が含まれていないかを調べます。</a:t>
            </a:r>
            <a:r>
              <a:rPr lang="en-US" altLang="ja-JP" dirty="0"/>
              <a:t>Simulink</a:t>
            </a:r>
            <a:r>
              <a:rPr lang="en-US" altLang="ja-JP" baseline="30000" dirty="0"/>
              <a:t>®</a:t>
            </a:r>
            <a:r>
              <a:rPr lang="ja-JP" altLang="en-US" dirty="0"/>
              <a:t> </a:t>
            </a:r>
            <a:r>
              <a:rPr lang="en-US" altLang="ja-JP" dirty="0"/>
              <a:t>Coder™ </a:t>
            </a:r>
            <a:r>
              <a:rPr lang="ja-JP" altLang="en-US" dirty="0"/>
              <a:t>または </a:t>
            </a:r>
            <a:r>
              <a:rPr lang="en-US" altLang="ja-JP" dirty="0"/>
              <a:t>Simulink Check™ </a:t>
            </a:r>
            <a:r>
              <a:rPr lang="ja-JP" altLang="en-US" dirty="0"/>
              <a:t>を使用している場合、モデル アドバイザーは非効率的なコードまたはセーフティ クリティカルなアプリケーションに不適切なコードの生成につながるモデル設定がないかを調べることが</a:t>
            </a:r>
            <a:r>
              <a:rPr lang="ja-JP" altLang="en-US" dirty="0" smtClean="0"/>
              <a:t>できます。</a:t>
            </a:r>
          </a:p>
        </p:txBody>
      </p:sp>
    </p:spTree>
    <p:extLst>
      <p:ext uri="{BB962C8B-B14F-4D97-AF65-F5344CB8AC3E}">
        <p14:creationId xmlns:p14="http://schemas.microsoft.com/office/powerpoint/2010/main" val="177135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モデルアドバイザーの使い方</a:t>
            </a:r>
            <a:endParaRPr kumimoji="1" lang="ja-JP" altLang="en-US" dirty="0"/>
          </a:p>
        </p:txBody>
      </p:sp>
      <p:sp>
        <p:nvSpPr>
          <p:cNvPr id="3" name="コンテンツ プレースホルダー 2"/>
          <p:cNvSpPr>
            <a:spLocks noGrp="1"/>
          </p:cNvSpPr>
          <p:nvPr>
            <p:ph idx="1"/>
          </p:nvPr>
        </p:nvSpPr>
        <p:spPr>
          <a:xfrm>
            <a:off x="590550" y="1052513"/>
            <a:ext cx="8477250" cy="5329237"/>
          </a:xfrm>
        </p:spPr>
        <p:txBody>
          <a:bodyPr/>
          <a:lstStyle/>
          <a:p>
            <a:r>
              <a:rPr lang="ja-JP" altLang="en-US" dirty="0" smtClean="0"/>
              <a:t>モデルアドバイザーでの</a:t>
            </a:r>
            <a:r>
              <a:rPr lang="ja-JP" altLang="en-US" dirty="0"/>
              <a:t>実行</a:t>
            </a:r>
            <a:endParaRPr lang="en-US" altLang="ja-JP" dirty="0" smtClean="0"/>
          </a:p>
          <a:p>
            <a:pPr lvl="1"/>
            <a:r>
              <a:rPr lang="ja-JP" altLang="en-US" sz="1800" dirty="0"/>
              <a:t>モデルエディターで［モデル化］</a:t>
            </a:r>
            <a:r>
              <a:rPr lang="en-US" altLang="ja-JP" sz="1800" dirty="0"/>
              <a:t>-</a:t>
            </a:r>
            <a:r>
              <a:rPr lang="ja-JP" altLang="en-US" sz="1800" dirty="0"/>
              <a:t>［モデルアドバイザー］</a:t>
            </a:r>
            <a:r>
              <a:rPr lang="en-US" altLang="ja-JP" sz="1800" dirty="0"/>
              <a:t>- </a:t>
            </a:r>
            <a:r>
              <a:rPr lang="ja-JP" altLang="en-US" sz="1800" dirty="0" smtClean="0"/>
              <a:t>［</a:t>
            </a:r>
            <a:r>
              <a:rPr lang="ja-JP" altLang="en-US" sz="1800" dirty="0"/>
              <a:t>モデルアドバイザー］</a:t>
            </a:r>
            <a:r>
              <a:rPr lang="en-US" altLang="ja-JP" sz="1800" dirty="0"/>
              <a:t>or</a:t>
            </a:r>
            <a:r>
              <a:rPr lang="ja-JP" altLang="en-US" sz="1800" dirty="0"/>
              <a:t>［モデルアドバイザー ダッシュボード］を選択する。</a:t>
            </a:r>
            <a:endParaRPr lang="en-US" altLang="ja-JP" sz="1800" dirty="0"/>
          </a:p>
          <a:p>
            <a:pPr lvl="1"/>
            <a:r>
              <a:rPr lang="ja-JP" altLang="en-US" sz="1800" dirty="0"/>
              <a:t>モデルアドバイザーの左側のペイン</a:t>
            </a:r>
            <a:r>
              <a:rPr lang="ja-JP" altLang="en-US" sz="1800" dirty="0" smtClean="0"/>
              <a:t>で</a:t>
            </a:r>
            <a:r>
              <a:rPr lang="ja-JP" altLang="en-US" sz="1800" dirty="0"/>
              <a:t>実行</a:t>
            </a:r>
            <a:r>
              <a:rPr lang="ja-JP" altLang="en-US" sz="1800" dirty="0" smtClean="0"/>
              <a:t>したい</a:t>
            </a:r>
            <a:r>
              <a:rPr lang="ja-JP" altLang="en-US" sz="1800" dirty="0"/>
              <a:t>項目</a:t>
            </a:r>
            <a:r>
              <a:rPr lang="en-US" altLang="ja-JP" sz="1800" dirty="0"/>
              <a:t>(</a:t>
            </a:r>
            <a:r>
              <a:rPr lang="ja-JP" altLang="en-US" sz="1800" dirty="0"/>
              <a:t>例</a:t>
            </a:r>
            <a:r>
              <a:rPr lang="ja-JP" altLang="en-US" sz="1800" dirty="0" smtClean="0"/>
              <a:t>：</a:t>
            </a:r>
            <a:r>
              <a:rPr lang="en-US" altLang="ja-JP" sz="1800" dirty="0" smtClean="0"/>
              <a:t>JMAAB</a:t>
            </a:r>
            <a:r>
              <a:rPr lang="ja-JP" altLang="en-US" sz="1800" dirty="0"/>
              <a:t>のモデリング標準</a:t>
            </a:r>
            <a:r>
              <a:rPr lang="en-US" altLang="ja-JP" sz="1800" dirty="0"/>
              <a:t>)</a:t>
            </a:r>
            <a:r>
              <a:rPr lang="ja-JP" altLang="en-US" sz="1800" dirty="0"/>
              <a:t>を選択する。</a:t>
            </a:r>
            <a:endParaRPr lang="en-US" altLang="ja-JP" sz="1800" dirty="0"/>
          </a:p>
          <a:p>
            <a:pPr lvl="1"/>
            <a:r>
              <a:rPr lang="ja-JP" altLang="en-US" sz="1800" dirty="0"/>
              <a:t>ツールバーで［実行］</a:t>
            </a:r>
            <a:r>
              <a:rPr lang="en-US" altLang="ja-JP" sz="1800" dirty="0"/>
              <a:t>-</a:t>
            </a:r>
            <a:r>
              <a:rPr lang="ja-JP" altLang="en-US" sz="1800" dirty="0"/>
              <a:t>［選択したチェックを実行］または再生ボタンを押下する。</a:t>
            </a:r>
            <a:endParaRPr lang="en-US" altLang="ja-JP" sz="1800" dirty="0"/>
          </a:p>
          <a:p>
            <a:pPr lvl="1"/>
            <a:r>
              <a:rPr lang="ja-JP" altLang="en-US" sz="1800" dirty="0"/>
              <a:t>実行</a:t>
            </a:r>
            <a:r>
              <a:rPr lang="ja-JP" altLang="en-US" sz="1800" dirty="0" smtClean="0"/>
              <a:t>結果</a:t>
            </a:r>
            <a:r>
              <a:rPr lang="ja-JP" altLang="en-US" sz="1800" dirty="0"/>
              <a:t>はブラウザーに表示される。</a:t>
            </a:r>
            <a:endParaRPr lang="en-US" altLang="ja-JP" sz="1800" dirty="0"/>
          </a:p>
        </p:txBody>
      </p:sp>
      <p:pic>
        <p:nvPicPr>
          <p:cNvPr id="4" name="図 3"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 y="3479342"/>
            <a:ext cx="2743200" cy="866576"/>
          </a:xfrm>
          <a:prstGeom prst="rect">
            <a:avLst/>
          </a:prstGeom>
        </p:spPr>
      </p:pic>
      <p:pic>
        <p:nvPicPr>
          <p:cNvPr id="6" name="図 5"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 y="4225204"/>
            <a:ext cx="2606919" cy="2212785"/>
          </a:xfrm>
          <a:prstGeom prst="rect">
            <a:avLst/>
          </a:prstGeom>
        </p:spPr>
      </p:pic>
      <p:pic>
        <p:nvPicPr>
          <p:cNvPr id="7" name="図 6" descr="画面の領域"/>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74673" y="3479342"/>
            <a:ext cx="5393128" cy="2930528"/>
          </a:xfrm>
          <a:prstGeom prst="rect">
            <a:avLst/>
          </a:prstGeom>
        </p:spPr>
      </p:pic>
    </p:spTree>
    <p:extLst>
      <p:ext uri="{BB962C8B-B14F-4D97-AF65-F5344CB8AC3E}">
        <p14:creationId xmlns:p14="http://schemas.microsoft.com/office/powerpoint/2010/main" val="700922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モデルアドバイザーの使い方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オプションの設定</a:t>
            </a:r>
            <a:endParaRPr kumimoji="1" lang="en-US" altLang="ja-JP" dirty="0"/>
          </a:p>
          <a:p>
            <a:pPr lvl="1"/>
            <a:r>
              <a:rPr kumimoji="1" lang="ja-JP" altLang="en-US" dirty="0" smtClean="0"/>
              <a:t>［モデルアドバイザーの設定エディター］を開き、対象のガイドライン</a:t>
            </a:r>
            <a:r>
              <a:rPr kumimoji="1" lang="en-US" altLang="ja-JP" dirty="0" smtClean="0"/>
              <a:t>ID</a:t>
            </a:r>
            <a:r>
              <a:rPr kumimoji="1" lang="ja-JP" altLang="en-US" dirty="0" smtClean="0"/>
              <a:t>を選択する。</a:t>
            </a:r>
            <a:endParaRPr kumimoji="1" lang="en-US" altLang="ja-JP" dirty="0" smtClean="0"/>
          </a:p>
          <a:p>
            <a:pPr lvl="1"/>
            <a:r>
              <a:rPr lang="ja-JP" altLang="en-US" dirty="0" smtClean="0"/>
              <a:t>表示名や入力パラメーターを変更することで独自ガイドラインとして</a:t>
            </a:r>
            <a:r>
              <a:rPr lang="ja-JP" altLang="en-US" dirty="0"/>
              <a:t>実行</a:t>
            </a:r>
            <a:r>
              <a:rPr lang="ja-JP" altLang="en-US" dirty="0" smtClean="0"/>
              <a:t>が可能</a:t>
            </a:r>
            <a:endParaRPr lang="en-US" altLang="ja-JP" dirty="0" smtClean="0"/>
          </a:p>
          <a:p>
            <a:pPr lvl="1"/>
            <a:r>
              <a:rPr kumimoji="1" lang="ja-JP" altLang="en-US" dirty="0" smtClean="0"/>
              <a:t>編集時のチェックには反映されない</a:t>
            </a:r>
            <a:endParaRPr kumimoji="1" lang="ja-JP" altLang="en-US" dirty="0"/>
          </a:p>
        </p:txBody>
      </p:sp>
      <p:grpSp>
        <p:nvGrpSpPr>
          <p:cNvPr id="7" name="グループ化 6"/>
          <p:cNvGrpSpPr/>
          <p:nvPr/>
        </p:nvGrpSpPr>
        <p:grpSpPr>
          <a:xfrm>
            <a:off x="2895600" y="3200400"/>
            <a:ext cx="4168804" cy="3333749"/>
            <a:chOff x="2895600" y="3200400"/>
            <a:chExt cx="4168804" cy="3333749"/>
          </a:xfrm>
        </p:grpSpPr>
        <p:pic>
          <p:nvPicPr>
            <p:cNvPr id="4" name="図 3"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200400"/>
              <a:ext cx="4168804" cy="3333749"/>
            </a:xfrm>
            <a:prstGeom prst="rect">
              <a:avLst/>
            </a:prstGeom>
          </p:spPr>
        </p:pic>
        <p:sp>
          <p:nvSpPr>
            <p:cNvPr id="5" name="正方形/長方形 4"/>
            <p:cNvSpPr/>
            <p:nvPr/>
          </p:nvSpPr>
          <p:spPr bwMode="auto">
            <a:xfrm>
              <a:off x="3886200" y="3505200"/>
              <a:ext cx="3118123" cy="33755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6" name="正方形/長方形 5"/>
            <p:cNvSpPr/>
            <p:nvPr/>
          </p:nvSpPr>
          <p:spPr bwMode="auto">
            <a:xfrm>
              <a:off x="3027184" y="5715328"/>
              <a:ext cx="3905636" cy="74262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grpSp>
    </p:spTree>
    <p:extLst>
      <p:ext uri="{BB962C8B-B14F-4D97-AF65-F5344CB8AC3E}">
        <p14:creationId xmlns:p14="http://schemas.microsoft.com/office/powerpoint/2010/main" val="4057503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モデリング編集</a:t>
            </a:r>
            <a:r>
              <a:rPr lang="ja-JP" altLang="en-US" dirty="0"/>
              <a:t>時の警告表示オプション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表示方法</a:t>
            </a:r>
            <a:endParaRPr kumimoji="1" lang="en-US" altLang="ja-JP" dirty="0" smtClean="0"/>
          </a:p>
          <a:p>
            <a:pPr lvl="1"/>
            <a:r>
              <a:rPr lang="ja-JP" altLang="en-US" sz="1800" dirty="0" smtClean="0"/>
              <a:t>モデルエディターで［モデル化］</a:t>
            </a:r>
            <a:r>
              <a:rPr lang="en-US" altLang="ja-JP" sz="1800" dirty="0" smtClean="0"/>
              <a:t>-</a:t>
            </a:r>
            <a:r>
              <a:rPr lang="ja-JP" altLang="en-US" sz="1800" dirty="0" smtClean="0"/>
              <a:t>［モデルアドバイザー］</a:t>
            </a:r>
            <a:r>
              <a:rPr lang="en-US" altLang="ja-JP" sz="1800" dirty="0" smtClean="0"/>
              <a:t>-</a:t>
            </a:r>
            <a:r>
              <a:rPr lang="ja-JP" altLang="en-US" sz="1800" dirty="0" smtClean="0"/>
              <a:t>［編集時チェック］にチェックを入れる</a:t>
            </a:r>
            <a:endParaRPr lang="en-US" altLang="ja-JP" sz="1800" dirty="0"/>
          </a:p>
          <a:p>
            <a:r>
              <a:rPr lang="ja-JP" altLang="en-US" sz="2200" dirty="0" smtClean="0"/>
              <a:t>警告ガイドラインの変更</a:t>
            </a:r>
            <a:endParaRPr lang="en-US" altLang="ja-JP" sz="2200" dirty="0" smtClean="0"/>
          </a:p>
          <a:p>
            <a:pPr lvl="1"/>
            <a:r>
              <a:rPr lang="ja-JP" altLang="en-US" sz="1800" dirty="0"/>
              <a:t>モデルエディターで［モデル化］</a:t>
            </a:r>
            <a:r>
              <a:rPr lang="en-US" altLang="ja-JP" sz="1800" dirty="0"/>
              <a:t>-</a:t>
            </a:r>
            <a:r>
              <a:rPr lang="ja-JP" altLang="en-US" sz="1800" dirty="0"/>
              <a:t>［モデルアドバイザー］</a:t>
            </a:r>
            <a:r>
              <a:rPr lang="en-US" altLang="ja-JP" sz="1800" dirty="0" smtClean="0"/>
              <a:t>-</a:t>
            </a:r>
            <a:r>
              <a:rPr lang="ja-JP" altLang="en-US" sz="1800" dirty="0" smtClean="0"/>
              <a:t>［編集時チェックのカスタマイズ］を選択</a:t>
            </a:r>
            <a:endParaRPr lang="en-US" altLang="ja-JP" sz="1800" dirty="0" smtClean="0"/>
          </a:p>
          <a:p>
            <a:pPr lvl="1"/>
            <a:r>
              <a:rPr lang="ja-JP" altLang="en-US" sz="1800" dirty="0" smtClean="0"/>
              <a:t>モデルアドバイザーの設定エディターで警告表示したいガイドラインを選択する</a:t>
            </a:r>
            <a:r>
              <a:rPr lang="en-US" altLang="ja-JP" sz="1800" dirty="0" smtClean="0"/>
              <a:t>(</a:t>
            </a:r>
            <a:r>
              <a:rPr lang="ja-JP" altLang="en-US" sz="1800" dirty="0" smtClean="0"/>
              <a:t>例：</a:t>
            </a:r>
            <a:r>
              <a:rPr lang="en-US" altLang="ja-JP" sz="1800" dirty="0" smtClean="0"/>
              <a:t>JMAAB</a:t>
            </a:r>
            <a:r>
              <a:rPr lang="ja-JP" altLang="en-US" sz="1800" dirty="0" smtClean="0"/>
              <a:t>のモデリング標準</a:t>
            </a:r>
            <a:r>
              <a:rPr lang="en-US" altLang="ja-JP" sz="1800" dirty="0" smtClean="0"/>
              <a:t>)</a:t>
            </a:r>
          </a:p>
        </p:txBody>
      </p:sp>
      <p:pic>
        <p:nvPicPr>
          <p:cNvPr id="4" name="図 3"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 y="3717131"/>
            <a:ext cx="5276850" cy="2571657"/>
          </a:xfrm>
          <a:prstGeom prst="rect">
            <a:avLst/>
          </a:prstGeom>
        </p:spPr>
      </p:pic>
      <p:pic>
        <p:nvPicPr>
          <p:cNvPr id="5" name="図 4"/>
          <p:cNvPicPr>
            <a:picLocks noChangeAspect="1"/>
          </p:cNvPicPr>
          <p:nvPr/>
        </p:nvPicPr>
        <p:blipFill>
          <a:blip r:embed="rId3"/>
          <a:stretch>
            <a:fillRect/>
          </a:stretch>
        </p:blipFill>
        <p:spPr>
          <a:xfrm>
            <a:off x="5943601" y="4038600"/>
            <a:ext cx="3048000" cy="1785341"/>
          </a:xfrm>
          <a:prstGeom prst="rect">
            <a:avLst/>
          </a:prstGeom>
        </p:spPr>
      </p:pic>
    </p:spTree>
    <p:extLst>
      <p:ext uri="{BB962C8B-B14F-4D97-AF65-F5344CB8AC3E}">
        <p14:creationId xmlns:p14="http://schemas.microsoft.com/office/powerpoint/2010/main" val="3397339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メリット・デメリット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メリット</a:t>
            </a:r>
            <a:endParaRPr kumimoji="1" lang="en-US" altLang="ja-JP" dirty="0" smtClean="0"/>
          </a:p>
          <a:p>
            <a:pPr lvl="1"/>
            <a:r>
              <a:rPr lang="ja-JP" altLang="en-US" dirty="0" smtClean="0"/>
              <a:t>モデル作成後、直ぐに</a:t>
            </a:r>
            <a:r>
              <a:rPr lang="ja-JP" altLang="en-US" dirty="0"/>
              <a:t>実行</a:t>
            </a:r>
            <a:r>
              <a:rPr lang="ja-JP" altLang="en-US" dirty="0" smtClean="0"/>
              <a:t>できる</a:t>
            </a:r>
            <a:endParaRPr lang="en-US" altLang="ja-JP" dirty="0" smtClean="0"/>
          </a:p>
          <a:p>
            <a:pPr lvl="1"/>
            <a:r>
              <a:rPr kumimoji="1" lang="ja-JP" altLang="en-US" dirty="0" smtClean="0"/>
              <a:t>モデル作成中でもガイドライン違反があれば指摘を出してくれる</a:t>
            </a:r>
            <a:endParaRPr kumimoji="1" lang="en-US" altLang="ja-JP" dirty="0" smtClean="0"/>
          </a:p>
          <a:p>
            <a:pPr lvl="1"/>
            <a:r>
              <a:rPr lang="ja-JP" altLang="en-US" dirty="0"/>
              <a:t>実行</a:t>
            </a:r>
            <a:r>
              <a:rPr lang="ja-JP" altLang="en-US" dirty="0" smtClean="0"/>
              <a:t>するガイドラインの数が豊富</a:t>
            </a:r>
            <a:endParaRPr lang="en-US" altLang="ja-JP" dirty="0" smtClean="0"/>
          </a:p>
          <a:p>
            <a:pPr lvl="1"/>
            <a:r>
              <a:rPr lang="ja-JP" altLang="en-US" dirty="0" smtClean="0"/>
              <a:t>ブロックに対して実行の対象外指定ができる</a:t>
            </a:r>
            <a:endParaRPr lang="en-US" altLang="ja-JP" dirty="0"/>
          </a:p>
          <a:p>
            <a:r>
              <a:rPr kumimoji="1" lang="ja-JP" altLang="en-US" dirty="0" smtClean="0"/>
              <a:t>デメリット</a:t>
            </a:r>
            <a:endParaRPr kumimoji="1" lang="en-US" altLang="ja-JP" dirty="0" smtClean="0"/>
          </a:p>
          <a:p>
            <a:pPr lvl="1"/>
            <a:r>
              <a:rPr lang="ja-JP" altLang="en-US" dirty="0" smtClean="0"/>
              <a:t>編集</a:t>
            </a:r>
            <a:r>
              <a:rPr lang="ja-JP" altLang="en-US" dirty="0"/>
              <a:t>時の警告表示するガイドラインは特定のガイドライン</a:t>
            </a:r>
            <a:r>
              <a:rPr lang="ja-JP" altLang="en-US" dirty="0" smtClean="0"/>
              <a:t>のみ</a:t>
            </a:r>
            <a:endParaRPr lang="en-US" altLang="ja-JP" dirty="0" smtClean="0"/>
          </a:p>
          <a:p>
            <a:pPr lvl="1"/>
            <a:r>
              <a:rPr lang="en-US" altLang="ja-JP" dirty="0"/>
              <a:t>JMAAB</a:t>
            </a:r>
            <a:r>
              <a:rPr lang="ja-JP" altLang="en-US" dirty="0"/>
              <a:t>ガイドラインのサブ</a:t>
            </a:r>
            <a:r>
              <a:rPr lang="en-US" altLang="ja-JP" dirty="0"/>
              <a:t>ID</a:t>
            </a:r>
            <a:r>
              <a:rPr lang="ja-JP" altLang="en-US" dirty="0"/>
              <a:t>に対応していない</a:t>
            </a:r>
            <a:r>
              <a:rPr lang="en-US" altLang="ja-JP" dirty="0"/>
              <a:t>ID</a:t>
            </a:r>
            <a:r>
              <a:rPr lang="ja-JP" altLang="en-US" dirty="0"/>
              <a:t>が</a:t>
            </a:r>
            <a:r>
              <a:rPr lang="ja-JP" altLang="en-US" dirty="0" smtClean="0"/>
              <a:t>ある</a:t>
            </a:r>
            <a:endParaRPr lang="en-US" altLang="ja-JP" dirty="0"/>
          </a:p>
          <a:p>
            <a:pPr lvl="1"/>
            <a:r>
              <a:rPr lang="en-US" altLang="ja-JP" dirty="0"/>
              <a:t>JMAAB</a:t>
            </a:r>
            <a:r>
              <a:rPr lang="ja-JP" altLang="en-US" dirty="0"/>
              <a:t>ガイドラインのサブ</a:t>
            </a:r>
            <a:r>
              <a:rPr lang="en-US" altLang="ja-JP" dirty="0"/>
              <a:t>ID</a:t>
            </a:r>
            <a:r>
              <a:rPr lang="ja-JP" altLang="en-US" dirty="0"/>
              <a:t>ごとの確認が</a:t>
            </a:r>
            <a:r>
              <a:rPr lang="ja-JP" altLang="en-US" dirty="0" smtClean="0"/>
              <a:t>できない</a:t>
            </a:r>
            <a:endParaRPr lang="en-US" altLang="ja-JP" dirty="0"/>
          </a:p>
          <a:p>
            <a:pPr lvl="1"/>
            <a:r>
              <a:rPr lang="en-US" altLang="ja-JP" dirty="0"/>
              <a:t>JMAAB</a:t>
            </a:r>
            <a:r>
              <a:rPr lang="ja-JP" altLang="en-US" dirty="0"/>
              <a:t>ガイドラインに対して正確な判定ができて</a:t>
            </a:r>
            <a:r>
              <a:rPr lang="ja-JP" altLang="en-US" dirty="0" smtClean="0"/>
              <a:t>いない</a:t>
            </a:r>
            <a:endParaRPr lang="en-US" altLang="ja-JP" dirty="0" smtClean="0"/>
          </a:p>
          <a:p>
            <a:pPr lvl="1"/>
            <a:endParaRPr kumimoji="1" lang="en-US" altLang="ja-JP" dirty="0"/>
          </a:p>
          <a:p>
            <a:pPr lvl="1"/>
            <a:endParaRPr kumimoji="1" lang="en-US" altLang="ja-JP" dirty="0" smtClean="0"/>
          </a:p>
        </p:txBody>
      </p:sp>
      <p:pic>
        <p:nvPicPr>
          <p:cNvPr id="4" name="図 3"/>
          <p:cNvPicPr>
            <a:picLocks noChangeAspect="1"/>
          </p:cNvPicPr>
          <p:nvPr/>
        </p:nvPicPr>
        <p:blipFill>
          <a:blip r:embed="rId2"/>
          <a:stretch>
            <a:fillRect/>
          </a:stretch>
        </p:blipFill>
        <p:spPr>
          <a:xfrm>
            <a:off x="685800" y="4953000"/>
            <a:ext cx="3704019" cy="1724025"/>
          </a:xfrm>
          <a:prstGeom prst="rect">
            <a:avLst/>
          </a:prstGeom>
        </p:spPr>
      </p:pic>
    </p:spTree>
    <p:extLst>
      <p:ext uri="{BB962C8B-B14F-4D97-AF65-F5344CB8AC3E}">
        <p14:creationId xmlns:p14="http://schemas.microsoft.com/office/powerpoint/2010/main" val="296880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注意点</a:t>
            </a:r>
            <a:endParaRPr kumimoji="1" lang="en-US" altLang="ja-JP" dirty="0" smtClean="0"/>
          </a:p>
          <a:p>
            <a:pPr lvl="1"/>
            <a:r>
              <a:rPr lang="en-US" altLang="ja-JP" dirty="0" smtClean="0"/>
              <a:t>JMAAB</a:t>
            </a:r>
            <a:r>
              <a:rPr lang="ja-JP" altLang="en-US" dirty="0"/>
              <a:t>ガイドラインのサブ</a:t>
            </a:r>
            <a:r>
              <a:rPr lang="en-US" altLang="ja-JP" dirty="0"/>
              <a:t>ID</a:t>
            </a:r>
            <a:r>
              <a:rPr lang="ja-JP" altLang="en-US" dirty="0"/>
              <a:t>に対応していない</a:t>
            </a:r>
            <a:r>
              <a:rPr lang="en-US" altLang="ja-JP" dirty="0"/>
              <a:t>ID</a:t>
            </a:r>
            <a:r>
              <a:rPr lang="ja-JP" altLang="en-US" dirty="0"/>
              <a:t>がある</a:t>
            </a:r>
            <a:endParaRPr lang="en-US" altLang="ja-JP" dirty="0"/>
          </a:p>
          <a:p>
            <a:pPr lvl="1"/>
            <a:r>
              <a:rPr lang="en-US" altLang="ja-JP" dirty="0"/>
              <a:t>JMAAB</a:t>
            </a:r>
            <a:r>
              <a:rPr lang="ja-JP" altLang="en-US" dirty="0" smtClean="0"/>
              <a:t>ガイドラインに対して正確な</a:t>
            </a:r>
            <a:r>
              <a:rPr lang="ja-JP" altLang="en-US" dirty="0"/>
              <a:t>判定</a:t>
            </a:r>
            <a:r>
              <a:rPr lang="ja-JP" altLang="en-US" dirty="0" smtClean="0"/>
              <a:t>が</a:t>
            </a:r>
            <a:r>
              <a:rPr lang="ja-JP" altLang="en-US" dirty="0"/>
              <a:t>できて</a:t>
            </a:r>
            <a:r>
              <a:rPr lang="ja-JP" altLang="en-US" dirty="0" smtClean="0"/>
              <a:t>いない</a:t>
            </a:r>
            <a:endParaRPr lang="en-US" altLang="ja-JP" dirty="0" smtClean="0"/>
          </a:p>
          <a:p>
            <a:pPr lvl="1"/>
            <a:endParaRPr lang="en-US" altLang="ja-JP" dirty="0"/>
          </a:p>
          <a:p>
            <a:endParaRPr kumimoji="1" lang="ja-JP" altLang="en-US" dirty="0"/>
          </a:p>
        </p:txBody>
      </p:sp>
      <p:grpSp>
        <p:nvGrpSpPr>
          <p:cNvPr id="11" name="グループ化 10"/>
          <p:cNvGrpSpPr/>
          <p:nvPr/>
        </p:nvGrpSpPr>
        <p:grpSpPr>
          <a:xfrm>
            <a:off x="590550" y="2297923"/>
            <a:ext cx="2686050" cy="2362200"/>
            <a:chOff x="590550" y="2438400"/>
            <a:chExt cx="3911990" cy="3145389"/>
          </a:xfrm>
        </p:grpSpPr>
        <p:pic>
          <p:nvPicPr>
            <p:cNvPr id="4" name="図 3"/>
            <p:cNvPicPr>
              <a:picLocks noChangeAspect="1"/>
            </p:cNvPicPr>
            <p:nvPr/>
          </p:nvPicPr>
          <p:blipFill>
            <a:blip r:embed="rId2"/>
            <a:stretch>
              <a:fillRect/>
            </a:stretch>
          </p:blipFill>
          <p:spPr>
            <a:xfrm>
              <a:off x="590550" y="2438400"/>
              <a:ext cx="3911990" cy="3145389"/>
            </a:xfrm>
            <a:prstGeom prst="rect">
              <a:avLst/>
            </a:prstGeom>
          </p:spPr>
        </p:pic>
        <p:sp>
          <p:nvSpPr>
            <p:cNvPr id="5" name="正方形/長方形 4"/>
            <p:cNvSpPr/>
            <p:nvPr/>
          </p:nvSpPr>
          <p:spPr>
            <a:xfrm>
              <a:off x="3803345" y="4288388"/>
              <a:ext cx="331100" cy="1376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458043" y="4288389"/>
              <a:ext cx="254051" cy="1376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035266" y="4288390"/>
              <a:ext cx="508378" cy="1376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8" name="図 7"/>
          <p:cNvPicPr>
            <a:picLocks noChangeAspect="1"/>
          </p:cNvPicPr>
          <p:nvPr/>
        </p:nvPicPr>
        <p:blipFill>
          <a:blip r:embed="rId3"/>
          <a:stretch>
            <a:fillRect/>
          </a:stretch>
        </p:blipFill>
        <p:spPr>
          <a:xfrm>
            <a:off x="3605397" y="2297923"/>
            <a:ext cx="2229996" cy="2264358"/>
          </a:xfrm>
          <a:prstGeom prst="rect">
            <a:avLst/>
          </a:prstGeom>
        </p:spPr>
      </p:pic>
      <p:grpSp>
        <p:nvGrpSpPr>
          <p:cNvPr id="12" name="グループ化 11"/>
          <p:cNvGrpSpPr/>
          <p:nvPr/>
        </p:nvGrpSpPr>
        <p:grpSpPr>
          <a:xfrm>
            <a:off x="6058385" y="2297923"/>
            <a:ext cx="2090935" cy="2390592"/>
            <a:chOff x="5715360" y="2438401"/>
            <a:chExt cx="2236799" cy="2516826"/>
          </a:xfrm>
        </p:grpSpPr>
        <p:pic>
          <p:nvPicPr>
            <p:cNvPr id="9" name="図 8"/>
            <p:cNvPicPr>
              <a:picLocks noChangeAspect="1"/>
            </p:cNvPicPr>
            <p:nvPr/>
          </p:nvPicPr>
          <p:blipFill>
            <a:blip r:embed="rId4"/>
            <a:stretch>
              <a:fillRect/>
            </a:stretch>
          </p:blipFill>
          <p:spPr>
            <a:xfrm>
              <a:off x="5715360" y="2438401"/>
              <a:ext cx="2236799" cy="2516826"/>
            </a:xfrm>
            <a:prstGeom prst="rect">
              <a:avLst/>
            </a:prstGeom>
          </p:spPr>
        </p:pic>
        <p:sp>
          <p:nvSpPr>
            <p:cNvPr id="10" name="正方形/長方形 9"/>
            <p:cNvSpPr/>
            <p:nvPr/>
          </p:nvSpPr>
          <p:spPr>
            <a:xfrm>
              <a:off x="5979919" y="4027892"/>
              <a:ext cx="1707679" cy="5833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3" name="図 12"/>
          <p:cNvPicPr>
            <a:picLocks noChangeAspect="1"/>
          </p:cNvPicPr>
          <p:nvPr/>
        </p:nvPicPr>
        <p:blipFill>
          <a:blip r:embed="rId5"/>
          <a:stretch>
            <a:fillRect/>
          </a:stretch>
        </p:blipFill>
        <p:spPr>
          <a:xfrm>
            <a:off x="3036754" y="4704436"/>
            <a:ext cx="3021631" cy="2041527"/>
          </a:xfrm>
          <a:prstGeom prst="rect">
            <a:avLst/>
          </a:prstGeom>
        </p:spPr>
      </p:pic>
    </p:spTree>
    <p:extLst>
      <p:ext uri="{BB962C8B-B14F-4D97-AF65-F5344CB8AC3E}">
        <p14:creationId xmlns:p14="http://schemas.microsoft.com/office/powerpoint/2010/main" val="4249541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モデルアドバイザーはモデル作成中や作成後すぐに</a:t>
            </a:r>
            <a:r>
              <a:rPr kumimoji="1" lang="ja-JP" altLang="en-US" dirty="0"/>
              <a:t>実行</a:t>
            </a:r>
            <a:r>
              <a:rPr kumimoji="1" lang="ja-JP" altLang="en-US" dirty="0" smtClean="0"/>
              <a:t>が可能で早期にガイドライン違反があるか判別ができる</a:t>
            </a:r>
            <a:endParaRPr kumimoji="1" lang="en-US" altLang="ja-JP" dirty="0" smtClean="0"/>
          </a:p>
          <a:p>
            <a:r>
              <a:rPr kumimoji="1" lang="ja-JP" altLang="en-US" dirty="0" smtClean="0"/>
              <a:t>モデル作成</a:t>
            </a:r>
            <a:r>
              <a:rPr kumimoji="1" lang="ja-JP" altLang="en-US" dirty="0"/>
              <a:t>時</a:t>
            </a:r>
            <a:r>
              <a:rPr kumimoji="1" lang="ja-JP" altLang="en-US" dirty="0" smtClean="0"/>
              <a:t>には違反があれば、警告表示をするので、ガイドライン違反を未然に防ぐことが可能</a:t>
            </a:r>
            <a:endParaRPr kumimoji="1" lang="en-US" altLang="ja-JP" dirty="0" smtClean="0"/>
          </a:p>
          <a:p>
            <a:r>
              <a:rPr kumimoji="1" lang="ja-JP" altLang="en-US" dirty="0" smtClean="0"/>
              <a:t>モデルアドバイザーはすべての</a:t>
            </a:r>
            <a:r>
              <a:rPr kumimoji="1" lang="en-US" altLang="ja-JP" dirty="0" smtClean="0"/>
              <a:t>ID</a:t>
            </a:r>
            <a:r>
              <a:rPr kumimoji="1" lang="ja-JP" altLang="en-US" dirty="0" smtClean="0"/>
              <a:t>やサブ</a:t>
            </a:r>
            <a:r>
              <a:rPr kumimoji="1" lang="en-US" altLang="ja-JP" dirty="0" smtClean="0"/>
              <a:t>ID</a:t>
            </a:r>
            <a:r>
              <a:rPr kumimoji="1" lang="ja-JP" altLang="en-US" dirty="0" smtClean="0"/>
              <a:t>ごとに対応しているわけではないので、実行して対象のガイドラインが実行されているか確認する必要がある</a:t>
            </a:r>
            <a:endParaRPr kumimoji="1" lang="en-US" altLang="ja-JP" dirty="0" smtClean="0"/>
          </a:p>
          <a:p>
            <a:endParaRPr kumimoji="1" lang="ja-JP" altLang="en-US" dirty="0"/>
          </a:p>
        </p:txBody>
      </p:sp>
    </p:spTree>
    <p:extLst>
      <p:ext uri="{BB962C8B-B14F-4D97-AF65-F5344CB8AC3E}">
        <p14:creationId xmlns:p14="http://schemas.microsoft.com/office/powerpoint/2010/main" val="1724306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7" ma:contentTypeDescription="新しいドキュメントを作成します。" ma:contentTypeScope="" ma:versionID="a436f1778138d24543795e64726b2366">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94bd4548841eaa43b96f0a2dfc2e6871"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6A28B0-91EE-4580-937F-72EBAF519362}">
  <ds:schemaRefs>
    <ds:schemaRef ds:uri="http://schemas.microsoft.com/sharepoint/v3/contenttype/forms"/>
  </ds:schemaRefs>
</ds:datastoreItem>
</file>

<file path=customXml/itemProps2.xml><?xml version="1.0" encoding="utf-8"?>
<ds:datastoreItem xmlns:ds="http://schemas.openxmlformats.org/officeDocument/2006/customXml" ds:itemID="{5DA664C2-CCE2-4B10-8669-5D34F1BEE413}">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4f9469a5-59df-4688-ab0c-43c66142dc4b"/>
    <ds:schemaRef ds:uri="http://purl.org/dc/dcmitype/"/>
    <ds:schemaRef ds:uri="http://www.w3.org/XML/1998/namespace"/>
  </ds:schemaRefs>
</ds:datastoreItem>
</file>

<file path=customXml/itemProps3.xml><?xml version="1.0" encoding="utf-8"?>
<ds:datastoreItem xmlns:ds="http://schemas.openxmlformats.org/officeDocument/2006/customXml" ds:itemID="{AB203501-C3E0-4F2A-A523-818CDC5A4A75}"/>
</file>

<file path=docProps/app.xml><?xml version="1.0" encoding="utf-8"?>
<Properties xmlns="http://schemas.openxmlformats.org/officeDocument/2006/extended-properties" xmlns:vt="http://schemas.openxmlformats.org/officeDocument/2006/docPropsVTypes">
  <Template>JMAAB</Template>
  <TotalTime>0</TotalTime>
  <Words>494</Words>
  <Application>Microsoft Office PowerPoint</Application>
  <PresentationFormat>画面に合わせる (4:3)</PresentationFormat>
  <Paragraphs>48</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ＭＳ Ｐゴシック</vt:lpstr>
      <vt:lpstr>ＭＳ Ｐ明朝</vt:lpstr>
      <vt:lpstr>Arial</vt:lpstr>
      <vt:lpstr>1_標準デザイン</vt:lpstr>
      <vt:lpstr>モデルアドバイザー</vt:lpstr>
      <vt:lpstr>目次</vt:lpstr>
      <vt:lpstr>概要</vt:lpstr>
      <vt:lpstr>モデルアドバイザーの使い方</vt:lpstr>
      <vt:lpstr>モデルアドバイザーの使い方</vt:lpstr>
      <vt:lpstr>モデリング編集時の警告表示オプション</vt:lpstr>
      <vt:lpstr>メリット・デメリット</vt:lpstr>
      <vt:lpstr>注意点</vt:lpstr>
      <vt:lpstr>考察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Simulink機能確認20WS Simulink function check20WS</dc:title>
  <dc:creator/>
  <cp:lastModifiedBy/>
  <cp:revision>5</cp:revision>
  <dcterms:created xsi:type="dcterms:W3CDTF">2014-11-07T02:25:43Z</dcterms:created>
  <dcterms:modified xsi:type="dcterms:W3CDTF">2020-09-23T04:28:40Z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