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4"/>
  </p:sldMasterIdLst>
  <p:notesMasterIdLst>
    <p:notesMasterId r:id="rId32"/>
  </p:notesMasterIdLst>
  <p:sldIdLst>
    <p:sldId id="256" r:id="rId5"/>
    <p:sldId id="257" r:id="rId6"/>
    <p:sldId id="260" r:id="rId7"/>
    <p:sldId id="259" r:id="rId8"/>
    <p:sldId id="261" r:id="rId9"/>
    <p:sldId id="262" r:id="rId10"/>
    <p:sldId id="264" r:id="rId11"/>
    <p:sldId id="347" r:id="rId12"/>
    <p:sldId id="348" r:id="rId13"/>
    <p:sldId id="349" r:id="rId14"/>
    <p:sldId id="289" r:id="rId15"/>
    <p:sldId id="325" r:id="rId16"/>
    <p:sldId id="350" r:id="rId17"/>
    <p:sldId id="351" r:id="rId18"/>
    <p:sldId id="356" r:id="rId19"/>
    <p:sldId id="357" r:id="rId20"/>
    <p:sldId id="358" r:id="rId21"/>
    <p:sldId id="334" r:id="rId22"/>
    <p:sldId id="335" r:id="rId23"/>
    <p:sldId id="352" r:id="rId24"/>
    <p:sldId id="353" r:id="rId25"/>
    <p:sldId id="338" r:id="rId26"/>
    <p:sldId id="355" r:id="rId27"/>
    <p:sldId id="339" r:id="rId28"/>
    <p:sldId id="354" r:id="rId29"/>
    <p:sldId id="342" r:id="rId30"/>
    <p:sldId id="345" r:id="rId31"/>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CC00"/>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35" autoAdjust="0"/>
    <p:restoredTop sz="99656" autoAdjust="0"/>
  </p:normalViewPr>
  <p:slideViewPr>
    <p:cSldViewPr>
      <p:cViewPr varScale="1">
        <p:scale>
          <a:sx n="73" d="100"/>
          <a:sy n="73" d="100"/>
        </p:scale>
        <p:origin x="780" y="66"/>
      </p:cViewPr>
      <p:guideLst>
        <p:guide orient="horz" pos="2160"/>
        <p:guide pos="2880"/>
      </p:guideLst>
    </p:cSldViewPr>
  </p:slideViewPr>
  <p:outlineViewPr>
    <p:cViewPr>
      <p:scale>
        <a:sx n="33" d="100"/>
        <a:sy n="33" d="100"/>
      </p:scale>
      <p:origin x="0" y="648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ja-JP"/>
          </a:p>
        </p:txBody>
      </p:sp>
      <p:sp>
        <p:nvSpPr>
          <p:cNvPr id="25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ja-JP"/>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25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ja-JP"/>
          </a:p>
        </p:txBody>
      </p:sp>
      <p:sp>
        <p:nvSpPr>
          <p:cNvPr id="25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E7DB175-ECF9-418C-9522-8BAE2DBBB5E3}" type="slidenum">
              <a:rPr lang="en-US" altLang="ja-JP"/>
              <a:pPr>
                <a:defRPr/>
              </a:pPr>
              <a:t>‹#›</a:t>
            </a:fld>
            <a:endParaRPr lang="en-US" altLang="ja-JP"/>
          </a:p>
        </p:txBody>
      </p:sp>
    </p:spTree>
    <p:extLst>
      <p:ext uri="{BB962C8B-B14F-4D97-AF65-F5344CB8AC3E}">
        <p14:creationId xmlns:p14="http://schemas.microsoft.com/office/powerpoint/2010/main" val="40894572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535487" y="1844676"/>
            <a:ext cx="73025" cy="9144000"/>
          </a:xfrm>
          <a:prstGeom prst="rect">
            <a:avLst/>
          </a:prstGeom>
          <a:solidFill>
            <a:srgbClr val="00CC00"/>
          </a:solidFill>
          <a:ln w="9525" algn="ctr">
            <a:noFill/>
            <a:miter lim="800000"/>
            <a:headEnd/>
            <a:tailEnd/>
          </a:ln>
          <a:effectLst/>
        </p:spPr>
        <p:txBody>
          <a:bodyPr wrap="none" anchor="ctr"/>
          <a:lstStyle/>
          <a:p>
            <a:pPr>
              <a:defRPr/>
            </a:pPr>
            <a:endParaRPr lang="en-US"/>
          </a:p>
        </p:txBody>
      </p:sp>
      <p:sp>
        <p:nvSpPr>
          <p:cNvPr id="5" name="Rectangle 3"/>
          <p:cNvSpPr>
            <a:spLocks noChangeArrowheads="1"/>
          </p:cNvSpPr>
          <p:nvPr/>
        </p:nvSpPr>
        <p:spPr bwMode="auto">
          <a:xfrm>
            <a:off x="0" y="-26988"/>
            <a:ext cx="9156700" cy="863601"/>
          </a:xfrm>
          <a:prstGeom prst="rect">
            <a:avLst/>
          </a:prstGeom>
          <a:solidFill>
            <a:srgbClr val="00CC00"/>
          </a:solidFill>
          <a:ln w="9525">
            <a:noFill/>
            <a:miter lim="800000"/>
            <a:headEnd/>
            <a:tailEnd/>
          </a:ln>
          <a:effectLst/>
        </p:spPr>
        <p:txBody>
          <a:bodyPr wrap="none" anchor="ctr"/>
          <a:lstStyle/>
          <a:p>
            <a:pPr>
              <a:defRPr/>
            </a:pPr>
            <a:endParaRPr lang="en-US"/>
          </a:p>
        </p:txBody>
      </p:sp>
      <p:pic>
        <p:nvPicPr>
          <p:cNvPr id="6" name="Picture 7" descr="J-MAAB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38" y="106363"/>
            <a:ext cx="2735262"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ja-JP" altLang="en-US"/>
              <a:t>マスタ サブタイトルの書式設定</a:t>
            </a:r>
          </a:p>
        </p:txBody>
      </p:sp>
      <p:sp>
        <p:nvSpPr>
          <p:cNvPr id="8197" name="Rectangle 5"/>
          <p:cNvSpPr>
            <a:spLocks noGrp="1" noChangeArrowheads="1"/>
          </p:cNvSpPr>
          <p:nvPr>
            <p:ph type="ctrTitle"/>
          </p:nvPr>
        </p:nvSpPr>
        <p:spPr>
          <a:xfrm>
            <a:off x="685800" y="2130425"/>
            <a:ext cx="7772400" cy="1470025"/>
          </a:xfrm>
        </p:spPr>
        <p:txBody>
          <a:bodyPr/>
          <a:lstStyle>
            <a:lvl1pPr algn="ctr">
              <a:defRPr kumimoji="0" sz="4400"/>
            </a:lvl1pPr>
          </a:lstStyle>
          <a:p>
            <a:r>
              <a:rPr lang="ja-JP" altLang="en-US"/>
              <a:t>マスタ タイトルの書式設定</a:t>
            </a:r>
          </a:p>
        </p:txBody>
      </p:sp>
      <p:sp>
        <p:nvSpPr>
          <p:cNvPr id="7" name="Rectangle 11"/>
          <p:cNvSpPr>
            <a:spLocks noGrp="1" noChangeArrowheads="1"/>
          </p:cNvSpPr>
          <p:nvPr>
            <p:ph type="dt" sz="quarter" idx="10"/>
          </p:nvPr>
        </p:nvSpPr>
        <p:spPr bwMode="auto">
          <a:xfrm>
            <a:off x="457200" y="6524625"/>
            <a:ext cx="2133600" cy="1968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mj-lt"/>
              </a:defRPr>
            </a:lvl1pPr>
          </a:lstStyle>
          <a:p>
            <a:pPr>
              <a:defRPr/>
            </a:pPr>
            <a:endParaRPr lang="en-US" altLang="ja-JP"/>
          </a:p>
        </p:txBody>
      </p:sp>
    </p:spTree>
    <p:extLst>
      <p:ext uri="{BB962C8B-B14F-4D97-AF65-F5344CB8AC3E}">
        <p14:creationId xmlns:p14="http://schemas.microsoft.com/office/powerpoint/2010/main" val="383422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13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130175"/>
            <a:ext cx="2162175" cy="6251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8275" y="130175"/>
            <a:ext cx="6337300" cy="6251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912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168275" y="130175"/>
            <a:ext cx="6275388" cy="419100"/>
          </a:xfrm>
        </p:spPr>
        <p:txBody>
          <a:bodyPr/>
          <a:lstStyle/>
          <a:p>
            <a:r>
              <a:rPr lang="ja-JP" altLang="en-US"/>
              <a:t>マスター タイトルの書式設定</a:t>
            </a:r>
          </a:p>
        </p:txBody>
      </p:sp>
      <p:sp>
        <p:nvSpPr>
          <p:cNvPr id="3" name="テキスト プレースホルダー 2"/>
          <p:cNvSpPr>
            <a:spLocks noGrp="1"/>
          </p:cNvSpPr>
          <p:nvPr>
            <p:ph type="body" sz="half" idx="1"/>
          </p:nvPr>
        </p:nvSpPr>
        <p:spPr>
          <a:xfrm>
            <a:off x="590550" y="1052513"/>
            <a:ext cx="4038600" cy="53292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グラフ プレースホルダー 3"/>
          <p:cNvSpPr>
            <a:spLocks noGrp="1"/>
          </p:cNvSpPr>
          <p:nvPr>
            <p:ph type="chart" sz="half" idx="2"/>
          </p:nvPr>
        </p:nvSpPr>
        <p:spPr>
          <a:xfrm>
            <a:off x="4781550" y="1052513"/>
            <a:ext cx="4038600" cy="5329237"/>
          </a:xfrm>
        </p:spPr>
        <p:txBody>
          <a:bodyPr/>
          <a:lstStyle/>
          <a:p>
            <a:endParaRPr lang="ja-JP" altLang="en-US"/>
          </a:p>
        </p:txBody>
      </p:sp>
    </p:spTree>
    <p:extLst>
      <p:ext uri="{BB962C8B-B14F-4D97-AF65-F5344CB8AC3E}">
        <p14:creationId xmlns:p14="http://schemas.microsoft.com/office/powerpoint/2010/main" val="423217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3304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0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81550" y="1052513"/>
            <a:ext cx="40386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037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423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70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3750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4439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8802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590550" y="1052513"/>
            <a:ext cx="8229600"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r>
              <a:rPr lang="en-US" altLang="ja-JP"/>
              <a:t>abc</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171" name="Rectangle 3"/>
          <p:cNvSpPr>
            <a:spLocks noChangeArrowheads="1"/>
          </p:cNvSpPr>
          <p:nvPr/>
        </p:nvSpPr>
        <p:spPr bwMode="auto">
          <a:xfrm>
            <a:off x="273050" y="549275"/>
            <a:ext cx="144463" cy="6308725"/>
          </a:xfrm>
          <a:prstGeom prst="rect">
            <a:avLst/>
          </a:prstGeom>
          <a:gradFill rotWithShape="1">
            <a:gsLst>
              <a:gs pos="0">
                <a:srgbClr val="CCFFCC"/>
              </a:gs>
              <a:gs pos="100000">
                <a:srgbClr val="00CC00"/>
              </a:gs>
            </a:gsLst>
            <a:lin ang="5400000" scaled="1"/>
          </a:gradFill>
          <a:ln w="9525" algn="ctr">
            <a:noFill/>
            <a:miter lim="800000"/>
            <a:headEnd/>
            <a:tailEnd/>
          </a:ln>
          <a:effectLst/>
        </p:spPr>
        <p:txBody>
          <a:bodyPr wrap="none" anchor="ctr"/>
          <a:lstStyle/>
          <a:p>
            <a:pPr>
              <a:defRPr/>
            </a:pPr>
            <a:endParaRPr lang="en-US"/>
          </a:p>
        </p:txBody>
      </p:sp>
      <p:sp>
        <p:nvSpPr>
          <p:cNvPr id="7172" name="Rectangle 4"/>
          <p:cNvSpPr>
            <a:spLocks noChangeArrowheads="1"/>
          </p:cNvSpPr>
          <p:nvPr/>
        </p:nvSpPr>
        <p:spPr bwMode="auto">
          <a:xfrm>
            <a:off x="0" y="0"/>
            <a:ext cx="9144000" cy="792163"/>
          </a:xfrm>
          <a:prstGeom prst="rect">
            <a:avLst/>
          </a:prstGeom>
          <a:gradFill rotWithShape="0">
            <a:gsLst>
              <a:gs pos="0">
                <a:schemeClr val="bg1"/>
              </a:gs>
              <a:gs pos="100000">
                <a:srgbClr val="00CC00"/>
              </a:gs>
            </a:gsLst>
            <a:lin ang="2700000" scaled="1"/>
          </a:gradFill>
          <a:ln w="9525">
            <a:noFill/>
            <a:miter lim="800000"/>
            <a:headEnd/>
            <a:tailEnd/>
          </a:ln>
          <a:effectLst/>
        </p:spPr>
        <p:txBody>
          <a:bodyPr wrap="none" anchor="ctr"/>
          <a:lstStyle/>
          <a:p>
            <a:pPr algn="ctr">
              <a:defRPr/>
            </a:pPr>
            <a:endParaRPr lang="en-US"/>
          </a:p>
        </p:txBody>
      </p:sp>
      <p:pic>
        <p:nvPicPr>
          <p:cNvPr id="1029" name="Picture 5" descr="J-MAAB_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19838" y="73025"/>
            <a:ext cx="273526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 Box 6"/>
          <p:cNvSpPr txBox="1">
            <a:spLocks noChangeArrowheads="1"/>
          </p:cNvSpPr>
          <p:nvPr/>
        </p:nvSpPr>
        <p:spPr bwMode="auto">
          <a:xfrm>
            <a:off x="3524250" y="6453188"/>
            <a:ext cx="2271713" cy="274637"/>
          </a:xfrm>
          <a:prstGeom prst="rect">
            <a:avLst/>
          </a:prstGeom>
          <a:noFill/>
          <a:ln w="9525">
            <a:noFill/>
            <a:miter lim="800000"/>
            <a:headEnd/>
            <a:tailEnd/>
          </a:ln>
          <a:effectLst/>
        </p:spPr>
        <p:txBody>
          <a:bodyPr wrap="none">
            <a:spAutoFit/>
          </a:bodyPr>
          <a:lstStyle/>
          <a:p>
            <a:pPr>
              <a:defRPr/>
            </a:pPr>
            <a:r>
              <a:rPr lang="en-US" altLang="ja-JP" sz="1200"/>
              <a:t>All Rights Reserved by JMAAB</a:t>
            </a:r>
          </a:p>
        </p:txBody>
      </p:sp>
      <p:sp>
        <p:nvSpPr>
          <p:cNvPr id="1031" name="Rectangle 7"/>
          <p:cNvSpPr>
            <a:spLocks noGrp="1" noChangeArrowheads="1"/>
          </p:cNvSpPr>
          <p:nvPr>
            <p:ph type="title"/>
          </p:nvPr>
        </p:nvSpPr>
        <p:spPr bwMode="auto">
          <a:xfrm>
            <a:off x="168275" y="130175"/>
            <a:ext cx="62753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7176" name="Text Box 8"/>
          <p:cNvSpPr txBox="1">
            <a:spLocks noChangeArrowheads="1"/>
          </p:cNvSpPr>
          <p:nvPr/>
        </p:nvSpPr>
        <p:spPr bwMode="auto">
          <a:xfrm>
            <a:off x="6629400" y="6491288"/>
            <a:ext cx="1981200" cy="366712"/>
          </a:xfrm>
          <a:prstGeom prst="rect">
            <a:avLst/>
          </a:prstGeom>
          <a:noFill/>
          <a:ln w="9525">
            <a:noFill/>
            <a:miter lim="800000"/>
            <a:headEnd/>
            <a:tailEnd/>
          </a:ln>
          <a:effectLst/>
        </p:spPr>
        <p:txBody>
          <a:bodyPr>
            <a:spAutoFit/>
          </a:bodyPr>
          <a:lstStyle/>
          <a:p>
            <a:pPr>
              <a:spcBef>
                <a:spcPct val="50000"/>
              </a:spcBef>
              <a:defRPr/>
            </a:pPr>
            <a:endParaRPr lang="en-US"/>
          </a:p>
        </p:txBody>
      </p:sp>
    </p:spTree>
  </p:cSld>
  <p:clrMap bg1="lt1" tx1="dk1" bg2="lt2" tx2="dk2" accent1="accent1" accent2="accent2" accent3="accent3" accent4="accent4" accent5="accent5" accent6="accent6" hlink="hlink" folHlink="folHlink"/>
  <p:sldLayoutIdLst>
    <p:sldLayoutId id="2147483685"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0" fontAlgn="base" hangingPunct="0">
        <a:spcBef>
          <a:spcPct val="0"/>
        </a:spcBef>
        <a:spcAft>
          <a:spcPct val="0"/>
        </a:spcAft>
        <a:defRPr kumimoji="1" sz="2400">
          <a:solidFill>
            <a:schemeClr val="tx1"/>
          </a:solidFill>
          <a:latin typeface="+mj-lt"/>
          <a:ea typeface="+mj-ea"/>
          <a:cs typeface="+mj-cs"/>
        </a:defRPr>
      </a:lvl1pPr>
      <a:lvl2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2pPr>
      <a:lvl3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3pPr>
      <a:lvl4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4pPr>
      <a:lvl5pPr algn="l" rtl="0" eaLnBrk="0" fontAlgn="base" hangingPunct="0">
        <a:spcBef>
          <a:spcPct val="0"/>
        </a:spcBef>
        <a:spcAft>
          <a:spcPct val="0"/>
        </a:spcAft>
        <a:defRPr kumimoji="1" sz="2400">
          <a:solidFill>
            <a:schemeClr val="tx1"/>
          </a:solidFill>
          <a:latin typeface="ＭＳ Ｐゴシック" pitchFamily="50" charset="-128"/>
          <a:ea typeface="ＭＳ Ｐゴシック" pitchFamily="50" charset="-128"/>
        </a:defRPr>
      </a:lvl5pPr>
      <a:lvl6pPr marL="4572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6pPr>
      <a:lvl7pPr marL="9144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7pPr>
      <a:lvl8pPr marL="13716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8pPr>
      <a:lvl9pPr marL="1828800" algn="l" rtl="0" fontAlgn="base">
        <a:spcBef>
          <a:spcPct val="0"/>
        </a:spcBef>
        <a:spcAft>
          <a:spcPct val="0"/>
        </a:spcAft>
        <a:defRPr kumimoji="1" sz="2400">
          <a:solidFill>
            <a:schemeClr val="tx1"/>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a16="http://schemas.microsoft.com/office/drawing/2014/main" id="{5AAF36D2-D007-4FDC-A1A4-1BADA54FAEBB}"/>
              </a:ext>
            </a:extLst>
          </p:cNvPr>
          <p:cNvSpPr>
            <a:spLocks noGrp="1"/>
          </p:cNvSpPr>
          <p:nvPr>
            <p:ph type="subTitle" idx="1"/>
          </p:nvPr>
        </p:nvSpPr>
        <p:spPr/>
        <p:txBody>
          <a:bodyPr/>
          <a:lstStyle/>
          <a:p>
            <a:r>
              <a:rPr kumimoji="1" lang="ja-JP" altLang="en-US" dirty="0" smtClean="0"/>
              <a:t>アイシン・ソフトウェア株式会社</a:t>
            </a:r>
            <a:endParaRPr kumimoji="1" lang="ja-JP" altLang="en-US" dirty="0"/>
          </a:p>
        </p:txBody>
      </p:sp>
      <p:sp>
        <p:nvSpPr>
          <p:cNvPr id="3" name="タイトル 2">
            <a:extLst>
              <a:ext uri="{FF2B5EF4-FFF2-40B4-BE49-F238E27FC236}">
                <a16:creationId xmlns:a16="http://schemas.microsoft.com/office/drawing/2014/main" id="{D2717D22-89D8-480D-AF40-E9CB8EC5C8E6}"/>
              </a:ext>
            </a:extLst>
          </p:cNvPr>
          <p:cNvSpPr>
            <a:spLocks noGrp="1"/>
          </p:cNvSpPr>
          <p:nvPr>
            <p:ph type="ctrTitle"/>
          </p:nvPr>
        </p:nvSpPr>
        <p:spPr/>
        <p:txBody>
          <a:bodyPr/>
          <a:lstStyle/>
          <a:p>
            <a:r>
              <a:rPr kumimoji="1" lang="ja-JP" altLang="en-US" dirty="0" smtClean="0"/>
              <a:t>モデルマスク調査結果</a:t>
            </a:r>
            <a:endParaRPr kumimoji="1" lang="ja-JP" altLang="en-US" dirty="0"/>
          </a:p>
        </p:txBody>
      </p:sp>
    </p:spTree>
    <p:extLst>
      <p:ext uri="{BB962C8B-B14F-4D97-AF65-F5344CB8AC3E}">
        <p14:creationId xmlns:p14="http://schemas.microsoft.com/office/powerpoint/2010/main" val="3924933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smtClean="0"/>
              <a:t>モデルマスク</a:t>
            </a:r>
            <a:r>
              <a:rPr lang="ja-JP" altLang="en-US" dirty="0"/>
              <a:t>の設定</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シミュレーション</a:t>
            </a:r>
            <a:r>
              <a:rPr kumimoji="1" lang="ja-JP" altLang="en-US" dirty="0" smtClean="0"/>
              <a:t>結果</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設定値　　　　　　　　　　　　　　モデルマスクを設定したモデル</a:t>
            </a:r>
            <a:endParaRPr kumimoji="1" lang="en-US" altLang="ja-JP" dirty="0" smtClean="0"/>
          </a:p>
        </p:txBody>
      </p:sp>
      <p:pic>
        <p:nvPicPr>
          <p:cNvPr id="3" name="図 2"/>
          <p:cNvPicPr>
            <a:picLocks noChangeAspect="1"/>
          </p:cNvPicPr>
          <p:nvPr/>
        </p:nvPicPr>
        <p:blipFill>
          <a:blip r:embed="rId2"/>
          <a:stretch>
            <a:fillRect/>
          </a:stretch>
        </p:blipFill>
        <p:spPr>
          <a:xfrm>
            <a:off x="4629150" y="3706245"/>
            <a:ext cx="4191000" cy="2295525"/>
          </a:xfrm>
          <a:prstGeom prst="rect">
            <a:avLst/>
          </a:prstGeom>
        </p:spPr>
      </p:pic>
      <p:pic>
        <p:nvPicPr>
          <p:cNvPr id="6" name="図 5"/>
          <p:cNvPicPr>
            <a:picLocks noChangeAspect="1"/>
          </p:cNvPicPr>
          <p:nvPr/>
        </p:nvPicPr>
        <p:blipFill>
          <a:blip r:embed="rId3"/>
          <a:stretch>
            <a:fillRect/>
          </a:stretch>
        </p:blipFill>
        <p:spPr>
          <a:xfrm>
            <a:off x="899108" y="3865924"/>
            <a:ext cx="3421484" cy="1083470"/>
          </a:xfrm>
          <a:prstGeom prst="rect">
            <a:avLst/>
          </a:prstGeom>
        </p:spPr>
      </p:pic>
      <p:pic>
        <p:nvPicPr>
          <p:cNvPr id="7" name="図 6"/>
          <p:cNvPicPr>
            <a:picLocks noChangeAspect="1"/>
          </p:cNvPicPr>
          <p:nvPr/>
        </p:nvPicPr>
        <p:blipFill>
          <a:blip r:embed="rId4"/>
          <a:stretch>
            <a:fillRect/>
          </a:stretch>
        </p:blipFill>
        <p:spPr>
          <a:xfrm>
            <a:off x="1143000" y="1709669"/>
            <a:ext cx="3705225" cy="723900"/>
          </a:xfrm>
          <a:prstGeom prst="rect">
            <a:avLst/>
          </a:prstGeom>
        </p:spPr>
      </p:pic>
    </p:spTree>
    <p:extLst>
      <p:ext uri="{BB962C8B-B14F-4D97-AF65-F5344CB8AC3E}">
        <p14:creationId xmlns:p14="http://schemas.microsoft.com/office/powerpoint/2010/main" val="2886013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smtClean="0"/>
              <a:t>モデル</a:t>
            </a:r>
            <a:r>
              <a:rPr kumimoji="1" lang="ja-JP" altLang="en-US" sz="4000" dirty="0"/>
              <a:t>マスク</a:t>
            </a:r>
            <a:r>
              <a:rPr kumimoji="1" lang="ja-JP" altLang="en-US" sz="4000" dirty="0" smtClean="0"/>
              <a:t>のコード生成</a:t>
            </a:r>
            <a:endParaRPr kumimoji="1" lang="en-US" altLang="ja-JP" sz="4000" dirty="0"/>
          </a:p>
        </p:txBody>
      </p:sp>
    </p:spTree>
    <p:extLst>
      <p:ext uri="{BB962C8B-B14F-4D97-AF65-F5344CB8AC3E}">
        <p14:creationId xmlns:p14="http://schemas.microsoft.com/office/powerpoint/2010/main" val="14700803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smtClean="0"/>
              <a:t>モデルマスクのコード生成</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以下</a:t>
            </a:r>
            <a:r>
              <a:rPr kumimoji="1" lang="ja-JP" altLang="en-US" dirty="0" smtClean="0"/>
              <a:t>のモデルをコード生成する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設定値　　　　　　　　　　　　　　モデルマスクを設定したモデル</a:t>
            </a:r>
            <a:endParaRPr kumimoji="1" lang="en-US" altLang="ja-JP" dirty="0" smtClean="0"/>
          </a:p>
          <a:p>
            <a:pPr marL="0" indent="0">
              <a:buNone/>
            </a:pPr>
            <a:endParaRPr kumimoji="1" lang="en-US" altLang="ja-JP" dirty="0" smtClean="0"/>
          </a:p>
        </p:txBody>
      </p:sp>
      <p:pic>
        <p:nvPicPr>
          <p:cNvPr id="3" name="図 2"/>
          <p:cNvPicPr>
            <a:picLocks noChangeAspect="1"/>
          </p:cNvPicPr>
          <p:nvPr/>
        </p:nvPicPr>
        <p:blipFill>
          <a:blip r:embed="rId2"/>
          <a:stretch>
            <a:fillRect/>
          </a:stretch>
        </p:blipFill>
        <p:spPr>
          <a:xfrm>
            <a:off x="4724400" y="3267075"/>
            <a:ext cx="4191000" cy="2295525"/>
          </a:xfrm>
          <a:prstGeom prst="rect">
            <a:avLst/>
          </a:prstGeom>
        </p:spPr>
      </p:pic>
      <p:pic>
        <p:nvPicPr>
          <p:cNvPr id="5" name="図 4"/>
          <p:cNvPicPr>
            <a:picLocks noChangeAspect="1"/>
          </p:cNvPicPr>
          <p:nvPr/>
        </p:nvPicPr>
        <p:blipFill>
          <a:blip r:embed="rId3"/>
          <a:stretch>
            <a:fillRect/>
          </a:stretch>
        </p:blipFill>
        <p:spPr>
          <a:xfrm>
            <a:off x="990600" y="1676400"/>
            <a:ext cx="3143250" cy="723900"/>
          </a:xfrm>
          <a:prstGeom prst="rect">
            <a:avLst/>
          </a:prstGeom>
        </p:spPr>
      </p:pic>
      <p:pic>
        <p:nvPicPr>
          <p:cNvPr id="6" name="図 5"/>
          <p:cNvPicPr>
            <a:picLocks noChangeAspect="1"/>
          </p:cNvPicPr>
          <p:nvPr/>
        </p:nvPicPr>
        <p:blipFill>
          <a:blip r:embed="rId4"/>
          <a:stretch>
            <a:fillRect/>
          </a:stretch>
        </p:blipFill>
        <p:spPr>
          <a:xfrm>
            <a:off x="712366" y="3581400"/>
            <a:ext cx="3421484" cy="1083470"/>
          </a:xfrm>
          <a:prstGeom prst="rect">
            <a:avLst/>
          </a:prstGeom>
        </p:spPr>
      </p:pic>
    </p:spTree>
    <p:extLst>
      <p:ext uri="{BB962C8B-B14F-4D97-AF65-F5344CB8AC3E}">
        <p14:creationId xmlns:p14="http://schemas.microsoft.com/office/powerpoint/2010/main" val="2759081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smtClean="0"/>
              <a:t>モデルマスクのコード生成</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生成結果　参照元のモデル</a:t>
            </a:r>
            <a:endParaRPr kumimoji="1" lang="en-US" altLang="ja-JP" dirty="0" smtClean="0"/>
          </a:p>
          <a:p>
            <a:pPr marL="0" indent="0">
              <a:buNone/>
            </a:pPr>
            <a:r>
              <a:rPr kumimoji="1" lang="ja-JP" altLang="en-US" dirty="0" smtClean="0"/>
              <a:t>　モデルを関数の形で呼び出す</a:t>
            </a:r>
            <a:endParaRPr kumimoji="1" lang="en-US" altLang="ja-JP" dirty="0"/>
          </a:p>
          <a:p>
            <a:pPr marL="0" indent="0">
              <a:buNone/>
            </a:pPr>
            <a:endParaRPr kumimoji="1" lang="en-US" altLang="ja-JP" dirty="0" smtClean="0"/>
          </a:p>
          <a:p>
            <a:pPr marL="0" indent="0">
              <a:buNone/>
            </a:pPr>
            <a:r>
              <a:rPr kumimoji="1" lang="ja-JP" altLang="en-US" dirty="0" smtClean="0"/>
              <a:t>　　　　　　　　　　　　　　　　　　　</a:t>
            </a: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設定値</a:t>
            </a:r>
            <a:endParaRPr kumimoji="1" lang="en-US" altLang="ja-JP" dirty="0" smtClean="0"/>
          </a:p>
          <a:p>
            <a:pPr marL="0" indent="0">
              <a:buNone/>
            </a:pPr>
            <a:endParaRPr kumimoji="1" lang="en-US" altLang="ja-JP" dirty="0"/>
          </a:p>
          <a:p>
            <a:pPr marL="0" indent="0">
              <a:buNone/>
            </a:pPr>
            <a:endParaRPr kumimoji="1" lang="en-US" altLang="ja-JP" dirty="0" smtClean="0"/>
          </a:p>
        </p:txBody>
      </p:sp>
      <p:pic>
        <p:nvPicPr>
          <p:cNvPr id="7" name="図 6"/>
          <p:cNvPicPr>
            <a:picLocks noChangeAspect="1"/>
          </p:cNvPicPr>
          <p:nvPr/>
        </p:nvPicPr>
        <p:blipFill>
          <a:blip r:embed="rId2"/>
          <a:stretch>
            <a:fillRect/>
          </a:stretch>
        </p:blipFill>
        <p:spPr>
          <a:xfrm>
            <a:off x="3938589" y="2676584"/>
            <a:ext cx="4881562" cy="1819216"/>
          </a:xfrm>
          <a:prstGeom prst="rect">
            <a:avLst/>
          </a:prstGeom>
        </p:spPr>
      </p:pic>
      <p:pic>
        <p:nvPicPr>
          <p:cNvPr id="8" name="図 7"/>
          <p:cNvPicPr>
            <a:picLocks noChangeAspect="1"/>
          </p:cNvPicPr>
          <p:nvPr/>
        </p:nvPicPr>
        <p:blipFill>
          <a:blip r:embed="rId3"/>
          <a:stretch>
            <a:fillRect/>
          </a:stretch>
        </p:blipFill>
        <p:spPr>
          <a:xfrm>
            <a:off x="795338" y="2095500"/>
            <a:ext cx="3143250" cy="723900"/>
          </a:xfrm>
          <a:prstGeom prst="rect">
            <a:avLst/>
          </a:prstGeom>
        </p:spPr>
      </p:pic>
      <p:pic>
        <p:nvPicPr>
          <p:cNvPr id="9" name="図 8"/>
          <p:cNvPicPr>
            <a:picLocks noChangeAspect="1"/>
          </p:cNvPicPr>
          <p:nvPr/>
        </p:nvPicPr>
        <p:blipFill>
          <a:blip r:embed="rId4"/>
          <a:stretch>
            <a:fillRect/>
          </a:stretch>
        </p:blipFill>
        <p:spPr>
          <a:xfrm>
            <a:off x="656221" y="4631530"/>
            <a:ext cx="3421484" cy="1083470"/>
          </a:xfrm>
          <a:prstGeom prst="rect">
            <a:avLst/>
          </a:prstGeom>
        </p:spPr>
      </p:pic>
    </p:spTree>
    <p:extLst>
      <p:ext uri="{BB962C8B-B14F-4D97-AF65-F5344CB8AC3E}">
        <p14:creationId xmlns:p14="http://schemas.microsoft.com/office/powerpoint/2010/main" val="1976393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smtClean="0"/>
              <a:t>モデルマスクのコード生成</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生成結果　</a:t>
            </a:r>
            <a:r>
              <a:rPr kumimoji="1" lang="ja-JP" altLang="en-US" dirty="0" smtClean="0"/>
              <a:t>参照先の</a:t>
            </a:r>
            <a:r>
              <a:rPr kumimoji="1" lang="ja-JP" altLang="en-US" dirty="0"/>
              <a:t>モデル</a:t>
            </a:r>
            <a:endParaRPr kumimoji="1" lang="en-US" altLang="ja-JP" dirty="0"/>
          </a:p>
          <a:p>
            <a:pPr marL="0" indent="0">
              <a:buNone/>
            </a:pPr>
            <a:r>
              <a:rPr kumimoji="1" lang="ja-JP" altLang="en-US" dirty="0" smtClean="0"/>
              <a:t>　引数設定された形で生成される。</a:t>
            </a:r>
            <a:endParaRPr kumimoji="1" lang="en-US" altLang="ja-JP" dirty="0"/>
          </a:p>
          <a:p>
            <a:pPr marL="0" indent="0">
              <a:buNone/>
            </a:pPr>
            <a:endParaRPr kumimoji="1" lang="en-US" altLang="ja-JP" dirty="0" smtClean="0"/>
          </a:p>
          <a:p>
            <a:pPr marL="0" indent="0">
              <a:buNone/>
            </a:pPr>
            <a:r>
              <a:rPr kumimoji="1" lang="ja-JP" altLang="en-US" dirty="0" smtClean="0"/>
              <a:t>　　　　　　　　　　　　　　　　　　　</a:t>
            </a:r>
            <a:endParaRPr kumimoji="1" lang="en-US" altLang="ja-JP" dirty="0"/>
          </a:p>
          <a:p>
            <a:pPr marL="0" indent="0">
              <a:buNone/>
            </a:pPr>
            <a:endParaRPr kumimoji="1" lang="en-US" altLang="ja-JP" dirty="0"/>
          </a:p>
          <a:p>
            <a:pPr marL="0" indent="0">
              <a:buNone/>
            </a:pPr>
            <a:endParaRPr kumimoji="1" lang="en-US" altLang="ja-JP" dirty="0" smtClean="0"/>
          </a:p>
        </p:txBody>
      </p:sp>
      <p:pic>
        <p:nvPicPr>
          <p:cNvPr id="10" name="図 9"/>
          <p:cNvPicPr>
            <a:picLocks noChangeAspect="1"/>
          </p:cNvPicPr>
          <p:nvPr/>
        </p:nvPicPr>
        <p:blipFill>
          <a:blip r:embed="rId2"/>
          <a:stretch>
            <a:fillRect/>
          </a:stretch>
        </p:blipFill>
        <p:spPr>
          <a:xfrm>
            <a:off x="685800" y="2024063"/>
            <a:ext cx="4191000" cy="2295525"/>
          </a:xfrm>
          <a:prstGeom prst="rect">
            <a:avLst/>
          </a:prstGeom>
        </p:spPr>
      </p:pic>
      <p:pic>
        <p:nvPicPr>
          <p:cNvPr id="3" name="図 2"/>
          <p:cNvPicPr>
            <a:picLocks noChangeAspect="1"/>
          </p:cNvPicPr>
          <p:nvPr/>
        </p:nvPicPr>
        <p:blipFill>
          <a:blip r:embed="rId3"/>
          <a:stretch>
            <a:fillRect/>
          </a:stretch>
        </p:blipFill>
        <p:spPr>
          <a:xfrm>
            <a:off x="3164755" y="3529013"/>
            <a:ext cx="5826845" cy="2262187"/>
          </a:xfrm>
          <a:prstGeom prst="rect">
            <a:avLst/>
          </a:prstGeom>
        </p:spPr>
      </p:pic>
    </p:spTree>
    <p:extLst>
      <p:ext uri="{BB962C8B-B14F-4D97-AF65-F5344CB8AC3E}">
        <p14:creationId xmlns:p14="http://schemas.microsoft.com/office/powerpoint/2010/main" val="373450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smtClean="0"/>
              <a:t>参考：モデル引数</a:t>
            </a:r>
            <a:r>
              <a:rPr lang="ja-JP" altLang="en-US" dirty="0" smtClean="0"/>
              <a:t>の</a:t>
            </a:r>
            <a:r>
              <a:rPr lang="ja-JP" altLang="en-US" dirty="0" smtClean="0"/>
              <a:t>コード生成</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以下</a:t>
            </a:r>
            <a:r>
              <a:rPr kumimoji="1" lang="ja-JP" altLang="en-US" dirty="0" smtClean="0"/>
              <a:t>のモデルをコード生成する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設定値　　　　　　　　　　　　　　</a:t>
            </a:r>
            <a:r>
              <a:rPr kumimoji="1" lang="ja-JP" altLang="en-US" dirty="0" smtClean="0"/>
              <a:t>参照先モデル</a:t>
            </a:r>
            <a:endParaRPr kumimoji="1" lang="en-US" altLang="ja-JP" dirty="0" smtClean="0"/>
          </a:p>
          <a:p>
            <a:pPr marL="0" indent="0">
              <a:buNone/>
            </a:pPr>
            <a:endParaRPr kumimoji="1" lang="en-US" altLang="ja-JP" dirty="0" smtClean="0"/>
          </a:p>
        </p:txBody>
      </p:sp>
      <p:pic>
        <p:nvPicPr>
          <p:cNvPr id="3" name="図 2"/>
          <p:cNvPicPr>
            <a:picLocks noChangeAspect="1"/>
          </p:cNvPicPr>
          <p:nvPr/>
        </p:nvPicPr>
        <p:blipFill>
          <a:blip r:embed="rId2"/>
          <a:stretch>
            <a:fillRect/>
          </a:stretch>
        </p:blipFill>
        <p:spPr>
          <a:xfrm>
            <a:off x="4724400" y="3267075"/>
            <a:ext cx="4191000" cy="2295525"/>
          </a:xfrm>
          <a:prstGeom prst="rect">
            <a:avLst/>
          </a:prstGeom>
        </p:spPr>
      </p:pic>
      <p:pic>
        <p:nvPicPr>
          <p:cNvPr id="5" name="図 4"/>
          <p:cNvPicPr>
            <a:picLocks noChangeAspect="1"/>
          </p:cNvPicPr>
          <p:nvPr/>
        </p:nvPicPr>
        <p:blipFill>
          <a:blip r:embed="rId3"/>
          <a:stretch>
            <a:fillRect/>
          </a:stretch>
        </p:blipFill>
        <p:spPr>
          <a:xfrm>
            <a:off x="990600" y="1676400"/>
            <a:ext cx="3143250" cy="723900"/>
          </a:xfrm>
          <a:prstGeom prst="rect">
            <a:avLst/>
          </a:prstGeom>
        </p:spPr>
      </p:pic>
      <p:pic>
        <p:nvPicPr>
          <p:cNvPr id="7" name="図 6"/>
          <p:cNvPicPr>
            <a:picLocks noChangeAspect="1"/>
          </p:cNvPicPr>
          <p:nvPr/>
        </p:nvPicPr>
        <p:blipFill>
          <a:blip r:embed="rId4"/>
          <a:stretch>
            <a:fillRect/>
          </a:stretch>
        </p:blipFill>
        <p:spPr>
          <a:xfrm>
            <a:off x="590550" y="3429000"/>
            <a:ext cx="3752850" cy="1381125"/>
          </a:xfrm>
          <a:prstGeom prst="rect">
            <a:avLst/>
          </a:prstGeom>
        </p:spPr>
      </p:pic>
    </p:spTree>
    <p:extLst>
      <p:ext uri="{BB962C8B-B14F-4D97-AF65-F5344CB8AC3E}">
        <p14:creationId xmlns:p14="http://schemas.microsoft.com/office/powerpoint/2010/main" val="7961312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a:t>参考：モデル引数のコード生成</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比較　参照元のモデル</a:t>
            </a:r>
            <a:endParaRPr kumimoji="1" lang="en-US" altLang="ja-JP" dirty="0" smtClean="0"/>
          </a:p>
          <a:p>
            <a:pPr marL="0" indent="0">
              <a:buNone/>
            </a:pPr>
            <a:r>
              <a:rPr kumimoji="1" lang="ja-JP" altLang="en-US" dirty="0" smtClean="0"/>
              <a:t>　生成結果に差異無し</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モデルマスク　　　　　　　　　　　　　モデル引数</a:t>
            </a:r>
            <a:endParaRPr kumimoji="1" lang="en-US" altLang="ja-JP" dirty="0" smtClean="0"/>
          </a:p>
          <a:p>
            <a:pPr marL="0" indent="0">
              <a:buNone/>
            </a:pPr>
            <a:endParaRPr kumimoji="1" lang="en-US" altLang="ja-JP" dirty="0"/>
          </a:p>
          <a:p>
            <a:pPr marL="0" indent="0">
              <a:buNone/>
            </a:pPr>
            <a:endParaRPr kumimoji="1" lang="en-US" altLang="ja-JP" dirty="0" smtClean="0"/>
          </a:p>
        </p:txBody>
      </p:sp>
      <p:pic>
        <p:nvPicPr>
          <p:cNvPr id="8" name="図 7"/>
          <p:cNvPicPr>
            <a:picLocks noChangeAspect="1"/>
          </p:cNvPicPr>
          <p:nvPr/>
        </p:nvPicPr>
        <p:blipFill>
          <a:blip r:embed="rId2"/>
          <a:stretch>
            <a:fillRect/>
          </a:stretch>
        </p:blipFill>
        <p:spPr>
          <a:xfrm>
            <a:off x="1981200" y="2167550"/>
            <a:ext cx="3143250" cy="723900"/>
          </a:xfrm>
          <a:prstGeom prst="rect">
            <a:avLst/>
          </a:prstGeom>
        </p:spPr>
      </p:pic>
      <p:pic>
        <p:nvPicPr>
          <p:cNvPr id="3" name="図 2"/>
          <p:cNvPicPr>
            <a:picLocks noChangeAspect="1"/>
          </p:cNvPicPr>
          <p:nvPr/>
        </p:nvPicPr>
        <p:blipFill>
          <a:blip r:embed="rId3"/>
          <a:stretch>
            <a:fillRect/>
          </a:stretch>
        </p:blipFill>
        <p:spPr>
          <a:xfrm>
            <a:off x="381000" y="3939200"/>
            <a:ext cx="8735853" cy="1394800"/>
          </a:xfrm>
          <a:prstGeom prst="rect">
            <a:avLst/>
          </a:prstGeom>
        </p:spPr>
      </p:pic>
    </p:spTree>
    <p:extLst>
      <p:ext uri="{BB962C8B-B14F-4D97-AF65-F5344CB8AC3E}">
        <p14:creationId xmlns:p14="http://schemas.microsoft.com/office/powerpoint/2010/main" val="3957524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a:t>参考：モデル引数のコード生成</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生成結果　</a:t>
            </a:r>
            <a:r>
              <a:rPr kumimoji="1" lang="ja-JP" altLang="en-US" dirty="0" smtClean="0"/>
              <a:t>参照先の</a:t>
            </a:r>
            <a:r>
              <a:rPr kumimoji="1" lang="ja-JP" altLang="en-US" dirty="0"/>
              <a:t>モデル</a:t>
            </a:r>
            <a:endParaRPr kumimoji="1" lang="en-US" altLang="ja-JP" dirty="0"/>
          </a:p>
          <a:p>
            <a:pPr marL="0" indent="0">
              <a:buNone/>
            </a:pPr>
            <a:r>
              <a:rPr kumimoji="1" lang="ja-JP" altLang="en-US" dirty="0" smtClean="0"/>
              <a:t>　</a:t>
            </a:r>
            <a:r>
              <a:rPr kumimoji="1" lang="ja-JP" altLang="en-US" dirty="0" smtClean="0"/>
              <a:t>生成</a:t>
            </a:r>
            <a:r>
              <a:rPr kumimoji="1" lang="ja-JP" altLang="en-US" dirty="0"/>
              <a:t>結果</a:t>
            </a:r>
            <a:r>
              <a:rPr kumimoji="1" lang="ja-JP" altLang="en-US" dirty="0" smtClean="0"/>
              <a:t>に差異無し</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r>
              <a:rPr kumimoji="1" lang="ja-JP" altLang="en-US" dirty="0" smtClean="0"/>
              <a:t>モデルマスク　　　　　　　　　　　モデル引数</a:t>
            </a:r>
            <a:endParaRPr kumimoji="1" lang="en-US" altLang="ja-JP" dirty="0"/>
          </a:p>
          <a:p>
            <a:pPr marL="0" indent="0">
              <a:buNone/>
            </a:pPr>
            <a:endParaRPr kumimoji="1" lang="en-US" altLang="ja-JP" dirty="0" smtClean="0"/>
          </a:p>
          <a:p>
            <a:pPr marL="0" indent="0">
              <a:buNone/>
            </a:pPr>
            <a:r>
              <a:rPr kumimoji="1" lang="ja-JP" altLang="en-US" dirty="0" smtClean="0"/>
              <a:t>　　　　　　　　　　　　　　　　　　　</a:t>
            </a:r>
            <a:endParaRPr kumimoji="1" lang="en-US" altLang="ja-JP" dirty="0"/>
          </a:p>
          <a:p>
            <a:pPr marL="0" indent="0">
              <a:buNone/>
            </a:pPr>
            <a:endParaRPr kumimoji="1" lang="en-US" altLang="ja-JP" dirty="0"/>
          </a:p>
          <a:p>
            <a:pPr marL="0" indent="0">
              <a:buNone/>
            </a:pPr>
            <a:endParaRPr kumimoji="1" lang="en-US" altLang="ja-JP" dirty="0" smtClean="0"/>
          </a:p>
        </p:txBody>
      </p:sp>
      <p:pic>
        <p:nvPicPr>
          <p:cNvPr id="10" name="図 9"/>
          <p:cNvPicPr>
            <a:picLocks noChangeAspect="1"/>
          </p:cNvPicPr>
          <p:nvPr/>
        </p:nvPicPr>
        <p:blipFill>
          <a:blip r:embed="rId2"/>
          <a:stretch>
            <a:fillRect/>
          </a:stretch>
        </p:blipFill>
        <p:spPr>
          <a:xfrm>
            <a:off x="3810000" y="1675829"/>
            <a:ext cx="3386711" cy="1854994"/>
          </a:xfrm>
          <a:prstGeom prst="rect">
            <a:avLst/>
          </a:prstGeom>
        </p:spPr>
      </p:pic>
      <p:pic>
        <p:nvPicPr>
          <p:cNvPr id="5" name="図 4"/>
          <p:cNvPicPr>
            <a:picLocks noChangeAspect="1"/>
          </p:cNvPicPr>
          <p:nvPr/>
        </p:nvPicPr>
        <p:blipFill>
          <a:blip r:embed="rId3"/>
          <a:stretch>
            <a:fillRect/>
          </a:stretch>
        </p:blipFill>
        <p:spPr>
          <a:xfrm>
            <a:off x="457200" y="4512190"/>
            <a:ext cx="8610599" cy="1336771"/>
          </a:xfrm>
          <a:prstGeom prst="rect">
            <a:avLst/>
          </a:prstGeom>
        </p:spPr>
      </p:pic>
    </p:spTree>
    <p:extLst>
      <p:ext uri="{BB962C8B-B14F-4D97-AF65-F5344CB8AC3E}">
        <p14:creationId xmlns:p14="http://schemas.microsoft.com/office/powerpoint/2010/main" val="28828194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smtClean="0"/>
              <a:t>モデルマスクの</a:t>
            </a:r>
            <a:r>
              <a:rPr kumimoji="1" lang="en-US" altLang="ja-JP" sz="4000" dirty="0" smtClean="0"/>
              <a:t>SLDV</a:t>
            </a:r>
            <a:endParaRPr kumimoji="1" lang="en-US" altLang="ja-JP" sz="4000" dirty="0"/>
          </a:p>
        </p:txBody>
      </p:sp>
    </p:spTree>
    <p:extLst>
      <p:ext uri="{BB962C8B-B14F-4D97-AF65-F5344CB8AC3E}">
        <p14:creationId xmlns:p14="http://schemas.microsoft.com/office/powerpoint/2010/main" val="3538938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a:t>モデルマスク</a:t>
            </a:r>
            <a:r>
              <a:rPr kumimoji="1" lang="ja-JP" altLang="en-US" dirty="0" smtClean="0"/>
              <a:t>の</a:t>
            </a:r>
            <a:r>
              <a:rPr kumimoji="1" lang="en-US" altLang="ja-JP" dirty="0" smtClean="0"/>
              <a:t>SLDV</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のモデルで</a:t>
            </a:r>
            <a:r>
              <a:rPr kumimoji="1" lang="en-US" altLang="ja-JP" dirty="0" smtClean="0"/>
              <a:t>SLDV</a:t>
            </a:r>
            <a:r>
              <a:rPr kumimoji="1" lang="ja-JP" altLang="en-US" dirty="0" smtClean="0"/>
              <a:t>を掛ける</a:t>
            </a:r>
            <a:endParaRPr kumimoji="1" lang="en-US" altLang="ja-JP" dirty="0" smtClean="0"/>
          </a:p>
          <a:p>
            <a:pPr marL="0" indent="0">
              <a:buNone/>
            </a:pPr>
            <a:r>
              <a:rPr kumimoji="1" lang="ja-JP" altLang="en-US" dirty="0"/>
              <a:t>　</a:t>
            </a:r>
            <a:r>
              <a:rPr kumimoji="1" lang="ja-JP" altLang="en-US" dirty="0" smtClean="0"/>
              <a:t>　　　　　　　　　　　　　　　　　　　　　設定値</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　　　　参照モデル中身</a:t>
            </a:r>
            <a:endParaRPr kumimoji="1" lang="en-US" altLang="ja-JP" dirty="0" smtClean="0"/>
          </a:p>
          <a:p>
            <a:pPr marL="0" indent="0">
              <a:buNone/>
            </a:pPr>
            <a:endParaRPr kumimoji="1" lang="en-US" altLang="ja-JP" dirty="0" smtClean="0"/>
          </a:p>
        </p:txBody>
      </p:sp>
      <p:pic>
        <p:nvPicPr>
          <p:cNvPr id="3" name="図 2"/>
          <p:cNvPicPr>
            <a:picLocks noChangeAspect="1"/>
          </p:cNvPicPr>
          <p:nvPr/>
        </p:nvPicPr>
        <p:blipFill>
          <a:blip r:embed="rId2"/>
          <a:stretch>
            <a:fillRect/>
          </a:stretch>
        </p:blipFill>
        <p:spPr>
          <a:xfrm>
            <a:off x="838200" y="1815397"/>
            <a:ext cx="3981450" cy="1866900"/>
          </a:xfrm>
          <a:prstGeom prst="rect">
            <a:avLst/>
          </a:prstGeom>
        </p:spPr>
      </p:pic>
      <p:pic>
        <p:nvPicPr>
          <p:cNvPr id="5" name="図 4"/>
          <p:cNvPicPr>
            <a:picLocks noChangeAspect="1"/>
          </p:cNvPicPr>
          <p:nvPr/>
        </p:nvPicPr>
        <p:blipFill>
          <a:blip r:embed="rId3"/>
          <a:stretch>
            <a:fillRect/>
          </a:stretch>
        </p:blipFill>
        <p:spPr>
          <a:xfrm>
            <a:off x="3686175" y="3971925"/>
            <a:ext cx="4772025" cy="2352675"/>
          </a:xfrm>
          <a:prstGeom prst="rect">
            <a:avLst/>
          </a:prstGeom>
        </p:spPr>
      </p:pic>
      <p:pic>
        <p:nvPicPr>
          <p:cNvPr id="6" name="図 5"/>
          <p:cNvPicPr>
            <a:picLocks noChangeAspect="1"/>
          </p:cNvPicPr>
          <p:nvPr/>
        </p:nvPicPr>
        <p:blipFill>
          <a:blip r:embed="rId4"/>
          <a:stretch>
            <a:fillRect/>
          </a:stretch>
        </p:blipFill>
        <p:spPr>
          <a:xfrm>
            <a:off x="5458764" y="2073077"/>
            <a:ext cx="1969798" cy="1351540"/>
          </a:xfrm>
          <a:prstGeom prst="rect">
            <a:avLst/>
          </a:prstGeom>
        </p:spPr>
      </p:pic>
    </p:spTree>
    <p:extLst>
      <p:ext uri="{BB962C8B-B14F-4D97-AF65-F5344CB8AC3E}">
        <p14:creationId xmlns:p14="http://schemas.microsoft.com/office/powerpoint/2010/main" val="4249076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kumimoji="1" lang="ja-JP" altLang="en-US" dirty="0" smtClean="0"/>
              <a:t>目次</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目次</a:t>
            </a:r>
            <a:endParaRPr kumimoji="1" lang="en-US" altLang="ja-JP" dirty="0" smtClean="0"/>
          </a:p>
          <a:p>
            <a:pPr marL="0" indent="0">
              <a:buNone/>
            </a:pPr>
            <a:r>
              <a:rPr kumimoji="1" lang="ja-JP" altLang="en-US" dirty="0"/>
              <a:t>１</a:t>
            </a:r>
            <a:r>
              <a:rPr kumimoji="1" lang="ja-JP" altLang="en-US" dirty="0" smtClean="0"/>
              <a:t>．モデルマスクとは</a:t>
            </a:r>
            <a:endParaRPr kumimoji="1" lang="en-US" altLang="ja-JP" dirty="0" smtClean="0"/>
          </a:p>
          <a:p>
            <a:pPr marL="0" indent="0">
              <a:buNone/>
            </a:pPr>
            <a:r>
              <a:rPr kumimoji="1" lang="ja-JP" altLang="en-US" dirty="0"/>
              <a:t>２</a:t>
            </a:r>
            <a:r>
              <a:rPr kumimoji="1" lang="ja-JP" altLang="en-US" dirty="0" smtClean="0"/>
              <a:t>．モデル</a:t>
            </a:r>
            <a:r>
              <a:rPr kumimoji="1" lang="ja-JP" altLang="en-US" dirty="0"/>
              <a:t>マスク</a:t>
            </a:r>
            <a:r>
              <a:rPr kumimoji="1" lang="ja-JP" altLang="en-US" dirty="0" smtClean="0"/>
              <a:t>の使い方</a:t>
            </a:r>
            <a:endParaRPr kumimoji="1" lang="en-US" altLang="ja-JP" dirty="0" smtClean="0"/>
          </a:p>
          <a:p>
            <a:pPr marL="0" indent="0">
              <a:buNone/>
            </a:pPr>
            <a:r>
              <a:rPr kumimoji="1" lang="ja-JP" altLang="en-US" dirty="0" smtClean="0"/>
              <a:t>３．</a:t>
            </a:r>
            <a:r>
              <a:rPr kumimoji="1" lang="ja-JP" altLang="en-US" dirty="0"/>
              <a:t>モデルマスクの</a:t>
            </a:r>
            <a:r>
              <a:rPr kumimoji="1" lang="ja-JP" altLang="en-US" dirty="0" smtClean="0"/>
              <a:t>コード生成</a:t>
            </a:r>
            <a:endParaRPr kumimoji="1" lang="en-US" altLang="ja-JP" dirty="0" smtClean="0"/>
          </a:p>
          <a:p>
            <a:pPr marL="0" indent="0">
              <a:buNone/>
            </a:pPr>
            <a:r>
              <a:rPr kumimoji="1" lang="ja-JP" altLang="en-US" dirty="0"/>
              <a:t>４</a:t>
            </a:r>
            <a:r>
              <a:rPr kumimoji="1" lang="ja-JP" altLang="en-US" dirty="0" smtClean="0"/>
              <a:t>．</a:t>
            </a:r>
            <a:r>
              <a:rPr kumimoji="1" lang="ja-JP" altLang="en-US" dirty="0"/>
              <a:t>モデルマスクの</a:t>
            </a:r>
            <a:r>
              <a:rPr kumimoji="1" lang="en-US" altLang="ja-JP" dirty="0" smtClean="0"/>
              <a:t>SLDV</a:t>
            </a:r>
          </a:p>
          <a:p>
            <a:pPr marL="0" indent="0">
              <a:buNone/>
            </a:pPr>
            <a:r>
              <a:rPr kumimoji="1" lang="ja-JP" altLang="en-US" dirty="0"/>
              <a:t>５</a:t>
            </a:r>
            <a:r>
              <a:rPr kumimoji="1" lang="ja-JP" altLang="en-US" dirty="0" smtClean="0"/>
              <a:t>．</a:t>
            </a:r>
            <a:r>
              <a:rPr kumimoji="1" lang="ja-JP" altLang="en-US" dirty="0" smtClean="0"/>
              <a:t>モデルマスクのダウングレード</a:t>
            </a:r>
            <a:endParaRPr kumimoji="1" lang="en-US" altLang="ja-JP" dirty="0" smtClean="0"/>
          </a:p>
        </p:txBody>
      </p:sp>
    </p:spTree>
    <p:extLst>
      <p:ext uri="{BB962C8B-B14F-4D97-AF65-F5344CB8AC3E}">
        <p14:creationId xmlns:p14="http://schemas.microsoft.com/office/powerpoint/2010/main" val="2369319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a:t>モデルマスクの</a:t>
            </a:r>
            <a:r>
              <a:rPr lang="en-US" altLang="ja-JP" dirty="0"/>
              <a:t>SLDV</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モデルマスクは</a:t>
            </a:r>
            <a:r>
              <a:rPr kumimoji="1" lang="en-US" altLang="ja-JP" dirty="0" smtClean="0"/>
              <a:t>SLDV</a:t>
            </a:r>
            <a:r>
              <a:rPr kumimoji="1" lang="ja-JP" altLang="en-US" dirty="0" smtClean="0"/>
              <a:t>と互換あり</a:t>
            </a:r>
            <a:endParaRPr kumimoji="1" lang="en-US" altLang="ja-JP" dirty="0" smtClean="0"/>
          </a:p>
          <a:p>
            <a:pPr marL="0" indent="0">
              <a:buNone/>
            </a:pPr>
            <a:endParaRPr kumimoji="1" lang="en-US" altLang="ja-JP" dirty="0" smtClean="0"/>
          </a:p>
        </p:txBody>
      </p:sp>
      <p:pic>
        <p:nvPicPr>
          <p:cNvPr id="7" name="図 6"/>
          <p:cNvPicPr>
            <a:picLocks noChangeAspect="1"/>
          </p:cNvPicPr>
          <p:nvPr/>
        </p:nvPicPr>
        <p:blipFill>
          <a:blip r:embed="rId2"/>
          <a:stretch>
            <a:fillRect/>
          </a:stretch>
        </p:blipFill>
        <p:spPr>
          <a:xfrm>
            <a:off x="1143000" y="2133600"/>
            <a:ext cx="5710844" cy="2057400"/>
          </a:xfrm>
          <a:prstGeom prst="rect">
            <a:avLst/>
          </a:prstGeom>
        </p:spPr>
      </p:pic>
    </p:spTree>
    <p:extLst>
      <p:ext uri="{BB962C8B-B14F-4D97-AF65-F5344CB8AC3E}">
        <p14:creationId xmlns:p14="http://schemas.microsoft.com/office/powerpoint/2010/main" val="28929569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a:t>モデルマスクの</a:t>
            </a:r>
            <a:r>
              <a:rPr lang="en-US" altLang="ja-JP" dirty="0"/>
              <a:t>SLDV</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意図通り未達成パターンが発生している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入力に</a:t>
            </a:r>
            <a:r>
              <a:rPr kumimoji="1" lang="en-US" altLang="ja-JP" dirty="0" smtClean="0"/>
              <a:t>-5</a:t>
            </a:r>
            <a:r>
              <a:rPr kumimoji="1" lang="ja-JP" altLang="en-US" dirty="0" smtClean="0"/>
              <a:t>～</a:t>
            </a:r>
            <a:r>
              <a:rPr kumimoji="1" lang="en-US" altLang="ja-JP" dirty="0" smtClean="0"/>
              <a:t>5</a:t>
            </a:r>
            <a:r>
              <a:rPr kumimoji="1" lang="ja-JP" altLang="en-US" dirty="0" smtClean="0"/>
              <a:t>の制限があるため、内部の</a:t>
            </a:r>
            <a:r>
              <a:rPr kumimoji="1" lang="en-US" altLang="ja-JP" dirty="0" err="1" smtClean="0"/>
              <a:t>RelationalOperator</a:t>
            </a:r>
            <a:r>
              <a:rPr kumimoji="1" lang="ja-JP" altLang="en-US" dirty="0" smtClean="0"/>
              <a:t>の</a:t>
            </a:r>
            <a:r>
              <a:rPr kumimoji="1" lang="en-US" altLang="ja-JP" dirty="0" smtClean="0"/>
              <a:t>10</a:t>
            </a:r>
            <a:r>
              <a:rPr kumimoji="1" lang="ja-JP" altLang="en-US" dirty="0" smtClean="0"/>
              <a:t>以上が未達となる</a:t>
            </a:r>
            <a:endParaRPr kumimoji="1" lang="en-US" altLang="ja-JP" dirty="0" smtClean="0"/>
          </a:p>
          <a:p>
            <a:pPr marL="0" indent="0">
              <a:buNone/>
            </a:pPr>
            <a:endParaRPr kumimoji="1" lang="en-US" altLang="ja-JP" dirty="0" smtClean="0"/>
          </a:p>
        </p:txBody>
      </p:sp>
      <p:pic>
        <p:nvPicPr>
          <p:cNvPr id="8" name="図 7"/>
          <p:cNvPicPr>
            <a:picLocks noChangeAspect="1"/>
          </p:cNvPicPr>
          <p:nvPr/>
        </p:nvPicPr>
        <p:blipFill>
          <a:blip r:embed="rId2"/>
          <a:stretch>
            <a:fillRect/>
          </a:stretch>
        </p:blipFill>
        <p:spPr>
          <a:xfrm>
            <a:off x="609600" y="1581150"/>
            <a:ext cx="4381500" cy="1085850"/>
          </a:xfrm>
          <a:prstGeom prst="rect">
            <a:avLst/>
          </a:prstGeom>
        </p:spPr>
      </p:pic>
      <p:pic>
        <p:nvPicPr>
          <p:cNvPr id="9" name="図 8"/>
          <p:cNvPicPr>
            <a:picLocks noChangeAspect="1"/>
          </p:cNvPicPr>
          <p:nvPr/>
        </p:nvPicPr>
        <p:blipFill>
          <a:blip r:embed="rId3"/>
          <a:stretch>
            <a:fillRect/>
          </a:stretch>
        </p:blipFill>
        <p:spPr>
          <a:xfrm>
            <a:off x="838200" y="4495800"/>
            <a:ext cx="3759381" cy="1556384"/>
          </a:xfrm>
          <a:prstGeom prst="rect">
            <a:avLst/>
          </a:prstGeom>
        </p:spPr>
      </p:pic>
      <p:pic>
        <p:nvPicPr>
          <p:cNvPr id="3" name="図 2"/>
          <p:cNvPicPr>
            <a:picLocks noChangeAspect="1"/>
          </p:cNvPicPr>
          <p:nvPr/>
        </p:nvPicPr>
        <p:blipFill>
          <a:blip r:embed="rId4"/>
          <a:stretch>
            <a:fillRect/>
          </a:stretch>
        </p:blipFill>
        <p:spPr>
          <a:xfrm>
            <a:off x="4876800" y="4175653"/>
            <a:ext cx="4054656" cy="2072747"/>
          </a:xfrm>
          <a:prstGeom prst="rect">
            <a:avLst/>
          </a:prstGeom>
        </p:spPr>
      </p:pic>
      <p:pic>
        <p:nvPicPr>
          <p:cNvPr id="5" name="図 4"/>
          <p:cNvPicPr>
            <a:picLocks noChangeAspect="1"/>
          </p:cNvPicPr>
          <p:nvPr/>
        </p:nvPicPr>
        <p:blipFill>
          <a:blip r:embed="rId5"/>
          <a:stretch>
            <a:fillRect/>
          </a:stretch>
        </p:blipFill>
        <p:spPr>
          <a:xfrm>
            <a:off x="5038725" y="1524000"/>
            <a:ext cx="4029075" cy="1905000"/>
          </a:xfrm>
          <a:prstGeom prst="rect">
            <a:avLst/>
          </a:prstGeom>
        </p:spPr>
      </p:pic>
    </p:spTree>
    <p:extLst>
      <p:ext uri="{BB962C8B-B14F-4D97-AF65-F5344CB8AC3E}">
        <p14:creationId xmlns:p14="http://schemas.microsoft.com/office/powerpoint/2010/main" val="42176110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smtClean="0"/>
              <a:t>モデルマスクのダウングレード</a:t>
            </a:r>
            <a:endParaRPr kumimoji="1" lang="en-US" altLang="ja-JP" sz="4000" dirty="0"/>
          </a:p>
        </p:txBody>
      </p:sp>
    </p:spTree>
    <p:extLst>
      <p:ext uri="{BB962C8B-B14F-4D97-AF65-F5344CB8AC3E}">
        <p14:creationId xmlns:p14="http://schemas.microsoft.com/office/powerpoint/2010/main" val="1584731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a:t>モデルマスクのダウングレード</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次のモデルをダウングレードする（</a:t>
            </a:r>
            <a:r>
              <a:rPr kumimoji="1" lang="en-US" altLang="ja-JP" dirty="0"/>
              <a:t>R2020a</a:t>
            </a:r>
            <a:r>
              <a:rPr kumimoji="1" lang="ja-JP" altLang="en-US" dirty="0"/>
              <a:t>→</a:t>
            </a:r>
            <a:r>
              <a:rPr kumimoji="1" lang="en-US" altLang="ja-JP" dirty="0"/>
              <a:t>R2015a</a:t>
            </a:r>
            <a:r>
              <a:rPr kumimoji="1" lang="ja-JP" altLang="en-US" dirty="0"/>
              <a:t>）</a:t>
            </a:r>
            <a:endParaRPr kumimoji="1" lang="en-US" altLang="ja-JP" dirty="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設定値　　　　　　　　　　　　　　モデルマスクを設定したモデル</a:t>
            </a:r>
            <a:endParaRPr kumimoji="1" lang="en-US" altLang="ja-JP" dirty="0" smtClean="0"/>
          </a:p>
          <a:p>
            <a:pPr marL="0" indent="0">
              <a:buNone/>
            </a:pPr>
            <a:endParaRPr kumimoji="1" lang="en-US" altLang="ja-JP" dirty="0" smtClean="0"/>
          </a:p>
        </p:txBody>
      </p:sp>
      <p:pic>
        <p:nvPicPr>
          <p:cNvPr id="3" name="図 2"/>
          <p:cNvPicPr>
            <a:picLocks noChangeAspect="1"/>
          </p:cNvPicPr>
          <p:nvPr/>
        </p:nvPicPr>
        <p:blipFill>
          <a:blip r:embed="rId2"/>
          <a:stretch>
            <a:fillRect/>
          </a:stretch>
        </p:blipFill>
        <p:spPr>
          <a:xfrm>
            <a:off x="4724400" y="3267075"/>
            <a:ext cx="4191000" cy="2295525"/>
          </a:xfrm>
          <a:prstGeom prst="rect">
            <a:avLst/>
          </a:prstGeom>
        </p:spPr>
      </p:pic>
      <p:pic>
        <p:nvPicPr>
          <p:cNvPr id="5" name="図 4"/>
          <p:cNvPicPr>
            <a:picLocks noChangeAspect="1"/>
          </p:cNvPicPr>
          <p:nvPr/>
        </p:nvPicPr>
        <p:blipFill>
          <a:blip r:embed="rId3"/>
          <a:stretch>
            <a:fillRect/>
          </a:stretch>
        </p:blipFill>
        <p:spPr>
          <a:xfrm>
            <a:off x="990600" y="1676400"/>
            <a:ext cx="3143250" cy="723900"/>
          </a:xfrm>
          <a:prstGeom prst="rect">
            <a:avLst/>
          </a:prstGeom>
        </p:spPr>
      </p:pic>
      <p:pic>
        <p:nvPicPr>
          <p:cNvPr id="6" name="図 5"/>
          <p:cNvPicPr>
            <a:picLocks noChangeAspect="1"/>
          </p:cNvPicPr>
          <p:nvPr/>
        </p:nvPicPr>
        <p:blipFill>
          <a:blip r:embed="rId4"/>
          <a:stretch>
            <a:fillRect/>
          </a:stretch>
        </p:blipFill>
        <p:spPr>
          <a:xfrm>
            <a:off x="712366" y="3581400"/>
            <a:ext cx="3421484" cy="1083470"/>
          </a:xfrm>
          <a:prstGeom prst="rect">
            <a:avLst/>
          </a:prstGeom>
        </p:spPr>
      </p:pic>
    </p:spTree>
    <p:extLst>
      <p:ext uri="{BB962C8B-B14F-4D97-AF65-F5344CB8AC3E}">
        <p14:creationId xmlns:p14="http://schemas.microsoft.com/office/powerpoint/2010/main" val="6528691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kumimoji="1" lang="ja-JP" altLang="en-US" dirty="0" smtClean="0"/>
              <a:t>モデルマスクのダウングレード</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のモデルをダウングレードする（</a:t>
            </a:r>
            <a:r>
              <a:rPr kumimoji="1" lang="en-US" altLang="ja-JP" dirty="0" smtClean="0"/>
              <a:t>R2020a</a:t>
            </a:r>
            <a:r>
              <a:rPr kumimoji="1" lang="ja-JP" altLang="en-US" dirty="0" smtClean="0"/>
              <a:t>→</a:t>
            </a:r>
            <a:r>
              <a:rPr kumimoji="1" lang="en-US" altLang="ja-JP" dirty="0" smtClean="0"/>
              <a:t>R2015a</a:t>
            </a:r>
            <a:r>
              <a:rPr kumimoji="1" lang="ja-JP" altLang="en-US" dirty="0" smtClean="0"/>
              <a:t>）</a:t>
            </a:r>
            <a:endParaRPr kumimoji="1" lang="en-US" altLang="ja-JP" dirty="0" smtClean="0"/>
          </a:p>
          <a:p>
            <a:pPr marL="0" indent="0">
              <a:buNone/>
            </a:pPr>
            <a:r>
              <a:rPr kumimoji="1" lang="ja-JP" altLang="en-US" dirty="0" smtClean="0"/>
              <a:t>親モデルでは次の警告が出力される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t>子モデルでは特に警告が表示されない</a:t>
            </a:r>
            <a:endParaRPr kumimoji="1" lang="en-US" altLang="ja-JP" dirty="0" smtClean="0"/>
          </a:p>
          <a:p>
            <a:pPr marL="0" indent="0">
              <a:buNone/>
            </a:pPr>
            <a:endParaRPr kumimoji="1" lang="en-US" altLang="ja-JP" dirty="0" smtClean="0"/>
          </a:p>
        </p:txBody>
      </p:sp>
      <p:pic>
        <p:nvPicPr>
          <p:cNvPr id="3" name="図 2"/>
          <p:cNvPicPr>
            <a:picLocks noChangeAspect="1"/>
          </p:cNvPicPr>
          <p:nvPr/>
        </p:nvPicPr>
        <p:blipFill>
          <a:blip r:embed="rId2"/>
          <a:stretch>
            <a:fillRect/>
          </a:stretch>
        </p:blipFill>
        <p:spPr>
          <a:xfrm>
            <a:off x="581841" y="1905000"/>
            <a:ext cx="6562725" cy="2114550"/>
          </a:xfrm>
          <a:prstGeom prst="rect">
            <a:avLst/>
          </a:prstGeom>
        </p:spPr>
      </p:pic>
      <p:pic>
        <p:nvPicPr>
          <p:cNvPr id="5" name="図 4"/>
          <p:cNvPicPr>
            <a:picLocks noChangeAspect="1"/>
          </p:cNvPicPr>
          <p:nvPr/>
        </p:nvPicPr>
        <p:blipFill>
          <a:blip r:embed="rId3"/>
          <a:stretch>
            <a:fillRect/>
          </a:stretch>
        </p:blipFill>
        <p:spPr>
          <a:xfrm>
            <a:off x="685800" y="4710112"/>
            <a:ext cx="6619875" cy="981075"/>
          </a:xfrm>
          <a:prstGeom prst="rect">
            <a:avLst/>
          </a:prstGeom>
        </p:spPr>
      </p:pic>
    </p:spTree>
    <p:extLst>
      <p:ext uri="{BB962C8B-B14F-4D97-AF65-F5344CB8AC3E}">
        <p14:creationId xmlns:p14="http://schemas.microsoft.com/office/powerpoint/2010/main" val="17361796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a:t>モデルマスクのダウングレード</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a:t>次</a:t>
            </a:r>
            <a:r>
              <a:rPr kumimoji="1" lang="ja-JP" altLang="en-US" dirty="0" smtClean="0"/>
              <a:t>のモデルをダウングレードする（</a:t>
            </a:r>
            <a:r>
              <a:rPr kumimoji="1" lang="en-US" altLang="ja-JP" dirty="0" smtClean="0"/>
              <a:t>R2020a</a:t>
            </a:r>
            <a:r>
              <a:rPr kumimoji="1" lang="ja-JP" altLang="en-US" dirty="0" smtClean="0"/>
              <a:t>→</a:t>
            </a:r>
            <a:r>
              <a:rPr kumimoji="1" lang="en-US" altLang="ja-JP" dirty="0" smtClean="0"/>
              <a:t>R2015a</a:t>
            </a:r>
            <a:r>
              <a:rPr kumimoji="1" lang="ja-JP" altLang="en-US" dirty="0" smtClean="0"/>
              <a:t>）</a:t>
            </a:r>
            <a:endParaRPr kumimoji="1" lang="en-US" altLang="ja-JP" dirty="0" smtClean="0"/>
          </a:p>
          <a:p>
            <a:pPr marL="0" indent="0">
              <a:buNone/>
            </a:pPr>
            <a:endParaRPr kumimoji="1" lang="en-US" altLang="ja-JP" dirty="0" smtClean="0"/>
          </a:p>
          <a:p>
            <a:pPr marL="0" indent="0">
              <a:buNone/>
            </a:pPr>
            <a:r>
              <a:rPr kumimoji="1" lang="ja-JP" altLang="en-US" dirty="0"/>
              <a:t>引数</a:t>
            </a:r>
            <a:r>
              <a:rPr kumimoji="1" lang="ja-JP" altLang="en-US" dirty="0" smtClean="0"/>
              <a:t>を使う形としてダウングレードされる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r>
              <a:rPr kumimoji="1" lang="ja-JP" altLang="en-US" dirty="0" smtClean="0">
                <a:solidFill>
                  <a:srgbClr val="FF0000"/>
                </a:solidFill>
              </a:rPr>
              <a:t>ただし、モデルの引数値は引き継がれない</a:t>
            </a:r>
            <a:endParaRPr kumimoji="1" lang="en-US" altLang="ja-JP" dirty="0" smtClean="0">
              <a:solidFill>
                <a:srgbClr val="FF0000"/>
              </a:solidFill>
            </a:endParaRPr>
          </a:p>
        </p:txBody>
      </p:sp>
      <p:pic>
        <p:nvPicPr>
          <p:cNvPr id="5" name="図 4"/>
          <p:cNvPicPr>
            <a:picLocks noChangeAspect="1"/>
          </p:cNvPicPr>
          <p:nvPr/>
        </p:nvPicPr>
        <p:blipFill>
          <a:blip r:embed="rId2"/>
          <a:stretch>
            <a:fillRect/>
          </a:stretch>
        </p:blipFill>
        <p:spPr>
          <a:xfrm>
            <a:off x="1371600" y="2607468"/>
            <a:ext cx="4295775" cy="2219325"/>
          </a:xfrm>
          <a:prstGeom prst="rect">
            <a:avLst/>
          </a:prstGeom>
        </p:spPr>
      </p:pic>
    </p:spTree>
    <p:extLst>
      <p:ext uri="{BB962C8B-B14F-4D97-AF65-F5344CB8AC3E}">
        <p14:creationId xmlns:p14="http://schemas.microsoft.com/office/powerpoint/2010/main" val="17141274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smtClean="0"/>
              <a:t>所感</a:t>
            </a:r>
            <a:endParaRPr kumimoji="1" lang="en-US" altLang="ja-JP" sz="4000" dirty="0"/>
          </a:p>
        </p:txBody>
      </p:sp>
    </p:spTree>
    <p:extLst>
      <p:ext uri="{BB962C8B-B14F-4D97-AF65-F5344CB8AC3E}">
        <p14:creationId xmlns:p14="http://schemas.microsoft.com/office/powerpoint/2010/main" val="27943912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kumimoji="1" lang="ja-JP" altLang="en-US" dirty="0" smtClean="0"/>
              <a:t>所感</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モデルの引数設定が容易になる</a:t>
            </a:r>
            <a:endParaRPr kumimoji="1" lang="en-US" altLang="ja-JP" dirty="0" smtClean="0"/>
          </a:p>
          <a:p>
            <a:pPr marL="0" indent="0">
              <a:buNone/>
            </a:pPr>
            <a:r>
              <a:rPr kumimoji="1" lang="ja-JP" altLang="en-US" dirty="0"/>
              <a:t>　</a:t>
            </a:r>
            <a:r>
              <a:rPr kumimoji="1" lang="ja-JP" altLang="en-US" dirty="0" smtClean="0"/>
              <a:t>説明を付与することが出来るので引数設定より見て分かりやすくなる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ダウングレードすると設定した値が無くなってしまうため、基本的にダウングレードを行わないモデルに対して行うことが前提となる</a:t>
            </a:r>
            <a:endParaRPr kumimoji="1" lang="en-US" altLang="ja-JP" dirty="0" smtClean="0"/>
          </a:p>
          <a:p>
            <a:pPr marL="0" indent="0">
              <a:buNone/>
            </a:pPr>
            <a:endParaRPr kumimoji="1" lang="en-US" altLang="ja-JP" dirty="0"/>
          </a:p>
          <a:p>
            <a:pPr marL="0" indent="0">
              <a:buNone/>
            </a:pPr>
            <a:endParaRPr kumimoji="1" lang="en-US" altLang="ja-JP" dirty="0" smtClean="0"/>
          </a:p>
        </p:txBody>
      </p:sp>
      <p:pic>
        <p:nvPicPr>
          <p:cNvPr id="3" name="図 2"/>
          <p:cNvPicPr>
            <a:picLocks noChangeAspect="1"/>
          </p:cNvPicPr>
          <p:nvPr/>
        </p:nvPicPr>
        <p:blipFill>
          <a:blip r:embed="rId2"/>
          <a:stretch>
            <a:fillRect/>
          </a:stretch>
        </p:blipFill>
        <p:spPr>
          <a:xfrm>
            <a:off x="457200" y="2362200"/>
            <a:ext cx="3686175" cy="790575"/>
          </a:xfrm>
          <a:prstGeom prst="rect">
            <a:avLst/>
          </a:prstGeom>
        </p:spPr>
      </p:pic>
      <p:pic>
        <p:nvPicPr>
          <p:cNvPr id="7" name="図 6"/>
          <p:cNvPicPr>
            <a:picLocks noChangeAspect="1"/>
          </p:cNvPicPr>
          <p:nvPr/>
        </p:nvPicPr>
        <p:blipFill>
          <a:blip r:embed="rId3"/>
          <a:stretch>
            <a:fillRect/>
          </a:stretch>
        </p:blipFill>
        <p:spPr>
          <a:xfrm>
            <a:off x="5143500" y="2128837"/>
            <a:ext cx="3924300" cy="1257300"/>
          </a:xfrm>
          <a:prstGeom prst="rect">
            <a:avLst/>
          </a:prstGeom>
        </p:spPr>
      </p:pic>
      <p:sp>
        <p:nvSpPr>
          <p:cNvPr id="8" name="右矢印 7"/>
          <p:cNvSpPr/>
          <p:nvPr/>
        </p:nvSpPr>
        <p:spPr bwMode="auto">
          <a:xfrm>
            <a:off x="4352925" y="2590800"/>
            <a:ext cx="600075"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pic>
        <p:nvPicPr>
          <p:cNvPr id="9" name="図 8"/>
          <p:cNvPicPr>
            <a:picLocks noChangeAspect="1"/>
          </p:cNvPicPr>
          <p:nvPr/>
        </p:nvPicPr>
        <p:blipFill>
          <a:blip r:embed="rId4"/>
          <a:stretch>
            <a:fillRect/>
          </a:stretch>
        </p:blipFill>
        <p:spPr>
          <a:xfrm>
            <a:off x="492034" y="4994003"/>
            <a:ext cx="3421484" cy="1083470"/>
          </a:xfrm>
          <a:prstGeom prst="rect">
            <a:avLst/>
          </a:prstGeom>
        </p:spPr>
      </p:pic>
      <p:pic>
        <p:nvPicPr>
          <p:cNvPr id="11" name="図 10"/>
          <p:cNvPicPr>
            <a:picLocks noChangeAspect="1"/>
          </p:cNvPicPr>
          <p:nvPr/>
        </p:nvPicPr>
        <p:blipFill>
          <a:blip r:embed="rId5"/>
          <a:stretch>
            <a:fillRect/>
          </a:stretch>
        </p:blipFill>
        <p:spPr>
          <a:xfrm>
            <a:off x="4867275" y="5105400"/>
            <a:ext cx="4276725" cy="942975"/>
          </a:xfrm>
          <a:prstGeom prst="rect">
            <a:avLst/>
          </a:prstGeom>
        </p:spPr>
      </p:pic>
      <p:sp>
        <p:nvSpPr>
          <p:cNvPr id="12" name="右矢印 11"/>
          <p:cNvSpPr/>
          <p:nvPr/>
        </p:nvSpPr>
        <p:spPr bwMode="auto">
          <a:xfrm>
            <a:off x="4143375" y="5348287"/>
            <a:ext cx="600075" cy="457200"/>
          </a:xfrm>
          <a:prstGeom prst="rightArrow">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275695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smtClean="0"/>
              <a:t>モデルマスクとは</a:t>
            </a:r>
            <a:endParaRPr kumimoji="1" lang="en-US" altLang="ja-JP" sz="4000" dirty="0"/>
          </a:p>
        </p:txBody>
      </p:sp>
    </p:spTree>
    <p:extLst>
      <p:ext uri="{BB962C8B-B14F-4D97-AF65-F5344CB8AC3E}">
        <p14:creationId xmlns:p14="http://schemas.microsoft.com/office/powerpoint/2010/main" val="3590707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a:t>モデルマスク</a:t>
            </a:r>
            <a:r>
              <a:rPr lang="ja-JP" altLang="en-US" dirty="0" smtClean="0"/>
              <a:t>とは</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マスクサブシステムのよう</a:t>
            </a:r>
            <a:r>
              <a:rPr kumimoji="1" lang="ja-JP" altLang="en-US" dirty="0" smtClean="0"/>
              <a:t>にモデルリファレンスブロックがマスクになる</a:t>
            </a:r>
            <a:endParaRPr kumimoji="1" lang="en-US" altLang="ja-JP" dirty="0" smtClean="0"/>
          </a:p>
          <a:p>
            <a:pPr marL="0" indent="0">
              <a:buNone/>
            </a:pPr>
            <a:r>
              <a:rPr kumimoji="1" lang="ja-JP" altLang="en-US" dirty="0" smtClean="0"/>
              <a:t>モデル</a:t>
            </a:r>
            <a:r>
              <a:rPr kumimoji="1" lang="ja-JP" altLang="en-US" dirty="0" smtClean="0"/>
              <a:t>引数をマスクパラメータとして指定できる</a:t>
            </a:r>
            <a:endParaRPr kumimoji="1" lang="en-US" altLang="ja-JP" dirty="0" smtClean="0"/>
          </a:p>
        </p:txBody>
      </p:sp>
      <p:pic>
        <p:nvPicPr>
          <p:cNvPr id="3" name="図 2"/>
          <p:cNvPicPr>
            <a:picLocks noChangeAspect="1"/>
          </p:cNvPicPr>
          <p:nvPr/>
        </p:nvPicPr>
        <p:blipFill>
          <a:blip r:embed="rId2"/>
          <a:stretch>
            <a:fillRect/>
          </a:stretch>
        </p:blipFill>
        <p:spPr>
          <a:xfrm>
            <a:off x="590550" y="2800350"/>
            <a:ext cx="4000500" cy="2476500"/>
          </a:xfrm>
          <a:prstGeom prst="rect">
            <a:avLst/>
          </a:prstGeom>
        </p:spPr>
      </p:pic>
      <p:pic>
        <p:nvPicPr>
          <p:cNvPr id="6" name="図 5"/>
          <p:cNvPicPr>
            <a:picLocks noChangeAspect="1"/>
          </p:cNvPicPr>
          <p:nvPr/>
        </p:nvPicPr>
        <p:blipFill>
          <a:blip r:embed="rId3"/>
          <a:stretch>
            <a:fillRect/>
          </a:stretch>
        </p:blipFill>
        <p:spPr>
          <a:xfrm>
            <a:off x="5557838" y="2977356"/>
            <a:ext cx="1771650" cy="809625"/>
          </a:xfrm>
          <a:prstGeom prst="rect">
            <a:avLst/>
          </a:prstGeom>
        </p:spPr>
      </p:pic>
      <p:pic>
        <p:nvPicPr>
          <p:cNvPr id="7" name="図 6"/>
          <p:cNvPicPr>
            <a:picLocks noChangeAspect="1"/>
          </p:cNvPicPr>
          <p:nvPr/>
        </p:nvPicPr>
        <p:blipFill>
          <a:blip r:embed="rId4"/>
          <a:stretch>
            <a:fillRect/>
          </a:stretch>
        </p:blipFill>
        <p:spPr>
          <a:xfrm>
            <a:off x="4872037" y="4038600"/>
            <a:ext cx="3457575" cy="1866900"/>
          </a:xfrm>
          <a:prstGeom prst="rect">
            <a:avLst/>
          </a:prstGeom>
        </p:spPr>
      </p:pic>
      <p:sp>
        <p:nvSpPr>
          <p:cNvPr id="8" name="正方形/長方形 7"/>
          <p:cNvSpPr/>
          <p:nvPr/>
        </p:nvSpPr>
        <p:spPr bwMode="auto">
          <a:xfrm>
            <a:off x="590550" y="3505200"/>
            <a:ext cx="4000500" cy="1066800"/>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242455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3276600"/>
            <a:ext cx="8229600" cy="685800"/>
          </a:xfrm>
        </p:spPr>
        <p:txBody>
          <a:bodyPr/>
          <a:lstStyle/>
          <a:p>
            <a:pPr marL="0" indent="0" algn="ctr">
              <a:buNone/>
            </a:pPr>
            <a:r>
              <a:rPr kumimoji="1" lang="ja-JP" altLang="en-US" sz="4000" dirty="0" smtClean="0"/>
              <a:t>モデルマスクの使い方</a:t>
            </a:r>
            <a:endParaRPr kumimoji="1" lang="en-US" altLang="ja-JP" sz="4000" dirty="0"/>
          </a:p>
        </p:txBody>
      </p:sp>
    </p:spTree>
    <p:extLst>
      <p:ext uri="{BB962C8B-B14F-4D97-AF65-F5344CB8AC3E}">
        <p14:creationId xmlns:p14="http://schemas.microsoft.com/office/powerpoint/2010/main" val="2372445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a:t>モデルマスク</a:t>
            </a:r>
            <a:r>
              <a:rPr lang="ja-JP" altLang="en-US" dirty="0" smtClean="0"/>
              <a:t>の設定</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モデルワークスペースに変数を定義し、引数設定する</a:t>
            </a:r>
            <a:endParaRPr kumimoji="1" lang="en-US" altLang="ja-JP" dirty="0" smtClean="0"/>
          </a:p>
        </p:txBody>
      </p:sp>
      <p:pic>
        <p:nvPicPr>
          <p:cNvPr id="5" name="図 4"/>
          <p:cNvPicPr>
            <a:picLocks noChangeAspect="1"/>
          </p:cNvPicPr>
          <p:nvPr/>
        </p:nvPicPr>
        <p:blipFill>
          <a:blip r:embed="rId2"/>
          <a:stretch>
            <a:fillRect/>
          </a:stretch>
        </p:blipFill>
        <p:spPr>
          <a:xfrm>
            <a:off x="1223962" y="1739106"/>
            <a:ext cx="6553200" cy="2276475"/>
          </a:xfrm>
          <a:prstGeom prst="rect">
            <a:avLst/>
          </a:prstGeom>
        </p:spPr>
      </p:pic>
      <p:pic>
        <p:nvPicPr>
          <p:cNvPr id="6" name="図 5"/>
          <p:cNvPicPr>
            <a:picLocks noChangeAspect="1"/>
          </p:cNvPicPr>
          <p:nvPr/>
        </p:nvPicPr>
        <p:blipFill>
          <a:blip r:embed="rId3"/>
          <a:stretch>
            <a:fillRect/>
          </a:stretch>
        </p:blipFill>
        <p:spPr>
          <a:xfrm>
            <a:off x="2362200" y="4267200"/>
            <a:ext cx="4276725" cy="1571625"/>
          </a:xfrm>
          <a:prstGeom prst="rect">
            <a:avLst/>
          </a:prstGeom>
        </p:spPr>
      </p:pic>
      <p:sp>
        <p:nvSpPr>
          <p:cNvPr id="7" name="正方形/長方形 6"/>
          <p:cNvSpPr/>
          <p:nvPr/>
        </p:nvSpPr>
        <p:spPr bwMode="auto">
          <a:xfrm>
            <a:off x="2362200" y="5562600"/>
            <a:ext cx="762000" cy="323850"/>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
        <p:nvSpPr>
          <p:cNvPr id="8" name="正方形/長方形 7"/>
          <p:cNvSpPr/>
          <p:nvPr/>
        </p:nvSpPr>
        <p:spPr bwMode="auto">
          <a:xfrm>
            <a:off x="3943350" y="3276600"/>
            <a:ext cx="3833812" cy="609600"/>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383553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smtClean="0"/>
              <a:t>モデルマスクの設定</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モデル化タブ内コンポーネントの「モデルマスクの作成」をクリックする</a:t>
            </a:r>
            <a:endParaRPr kumimoji="1" lang="en-US" altLang="ja-JP" dirty="0"/>
          </a:p>
          <a:p>
            <a:pPr marL="0" indent="0">
              <a:buNone/>
            </a:pPr>
            <a:endParaRPr kumimoji="1" lang="en-US" altLang="ja-JP" dirty="0"/>
          </a:p>
          <a:p>
            <a:pPr marL="0" indent="0">
              <a:buNone/>
            </a:pPr>
            <a:endParaRPr kumimoji="1" lang="en-US" altLang="ja-JP" dirty="0" smtClean="0"/>
          </a:p>
        </p:txBody>
      </p:sp>
      <p:pic>
        <p:nvPicPr>
          <p:cNvPr id="6" name="図 5"/>
          <p:cNvPicPr>
            <a:picLocks noChangeAspect="1"/>
          </p:cNvPicPr>
          <p:nvPr/>
        </p:nvPicPr>
        <p:blipFill>
          <a:blip r:embed="rId2"/>
          <a:stretch>
            <a:fillRect/>
          </a:stretch>
        </p:blipFill>
        <p:spPr>
          <a:xfrm>
            <a:off x="1447800" y="1981200"/>
            <a:ext cx="6276975" cy="3429000"/>
          </a:xfrm>
          <a:prstGeom prst="rect">
            <a:avLst/>
          </a:prstGeom>
        </p:spPr>
      </p:pic>
      <p:sp>
        <p:nvSpPr>
          <p:cNvPr id="9" name="正方形/長方形 8"/>
          <p:cNvSpPr/>
          <p:nvPr/>
        </p:nvSpPr>
        <p:spPr bwMode="auto">
          <a:xfrm>
            <a:off x="1371600" y="4419600"/>
            <a:ext cx="990600" cy="838200"/>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004137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smtClean="0"/>
              <a:t>モデルマスクの設定</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下記赤枠内に先ほど定義した変数が表示されることを確認し、「適用」ボタンをクリックすることで設定完了</a:t>
            </a:r>
            <a:endParaRPr kumimoji="1" lang="en-US" altLang="ja-JP" dirty="0"/>
          </a:p>
          <a:p>
            <a:pPr marL="0" indent="0">
              <a:buNone/>
            </a:pPr>
            <a:endParaRPr kumimoji="1" lang="en-US" altLang="ja-JP" dirty="0" smtClean="0"/>
          </a:p>
        </p:txBody>
      </p:sp>
      <p:pic>
        <p:nvPicPr>
          <p:cNvPr id="5" name="図 4"/>
          <p:cNvPicPr>
            <a:picLocks noChangeAspect="1"/>
          </p:cNvPicPr>
          <p:nvPr/>
        </p:nvPicPr>
        <p:blipFill>
          <a:blip r:embed="rId2"/>
          <a:stretch>
            <a:fillRect/>
          </a:stretch>
        </p:blipFill>
        <p:spPr>
          <a:xfrm>
            <a:off x="847725" y="2085975"/>
            <a:ext cx="7715250" cy="4314825"/>
          </a:xfrm>
          <a:prstGeom prst="rect">
            <a:avLst/>
          </a:prstGeom>
        </p:spPr>
      </p:pic>
      <p:sp>
        <p:nvSpPr>
          <p:cNvPr id="7" name="正方形/長方形 6"/>
          <p:cNvSpPr/>
          <p:nvPr/>
        </p:nvSpPr>
        <p:spPr bwMode="auto">
          <a:xfrm>
            <a:off x="2315368" y="3505200"/>
            <a:ext cx="3933031" cy="609600"/>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838390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425A44-7814-4CB5-9671-2B75DA530FCB}"/>
              </a:ext>
            </a:extLst>
          </p:cNvPr>
          <p:cNvSpPr>
            <a:spLocks noGrp="1"/>
          </p:cNvSpPr>
          <p:nvPr>
            <p:ph type="title"/>
          </p:nvPr>
        </p:nvSpPr>
        <p:spPr/>
        <p:txBody>
          <a:bodyPr/>
          <a:lstStyle/>
          <a:p>
            <a:r>
              <a:rPr lang="ja-JP" altLang="en-US" dirty="0" smtClean="0"/>
              <a:t>モデルマスクの設定</a:t>
            </a:r>
            <a:endParaRPr kumimoji="1" lang="ja-JP" altLang="en-US" dirty="0"/>
          </a:p>
        </p:txBody>
      </p:sp>
      <p:sp>
        <p:nvSpPr>
          <p:cNvPr id="4" name="コンテンツ プレースホルダー 2">
            <a:extLst>
              <a:ext uri="{FF2B5EF4-FFF2-40B4-BE49-F238E27FC236}">
                <a16:creationId xmlns:a16="http://schemas.microsoft.com/office/drawing/2014/main" id="{645338D4-445C-4134-8DEE-F76BAAA8C72D}"/>
              </a:ext>
            </a:extLst>
          </p:cNvPr>
          <p:cNvSpPr>
            <a:spLocks noGrp="1"/>
          </p:cNvSpPr>
          <p:nvPr>
            <p:ph idx="1"/>
          </p:nvPr>
        </p:nvSpPr>
        <p:spPr>
          <a:xfrm>
            <a:off x="590550" y="1052513"/>
            <a:ext cx="8229600" cy="5329237"/>
          </a:xfrm>
        </p:spPr>
        <p:txBody>
          <a:bodyPr/>
          <a:lstStyle/>
          <a:p>
            <a:pPr marL="0" indent="0">
              <a:buNone/>
            </a:pPr>
            <a:r>
              <a:rPr kumimoji="1" lang="ja-JP" altLang="en-US" dirty="0" smtClean="0"/>
              <a:t>参照モデルブロックで、モデルマスクを設定したモデルを開くとマスク化されている</a:t>
            </a: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smtClean="0"/>
          </a:p>
          <a:p>
            <a:pPr marL="0" indent="0">
              <a:buNone/>
            </a:pPr>
            <a:endParaRPr kumimoji="1" lang="en-US" altLang="ja-JP" dirty="0" smtClean="0"/>
          </a:p>
          <a:p>
            <a:pPr marL="0" indent="0">
              <a:buNone/>
            </a:pPr>
            <a:r>
              <a:rPr kumimoji="1" lang="ja-JP" altLang="en-US" dirty="0" smtClean="0"/>
              <a:t>パラメータの初期値はパラメータ名が入っている</a:t>
            </a:r>
            <a:endParaRPr kumimoji="1" lang="en-US" altLang="ja-JP" dirty="0" smtClean="0"/>
          </a:p>
        </p:txBody>
      </p:sp>
      <p:pic>
        <p:nvPicPr>
          <p:cNvPr id="7" name="図 6"/>
          <p:cNvPicPr>
            <a:picLocks noChangeAspect="1"/>
          </p:cNvPicPr>
          <p:nvPr/>
        </p:nvPicPr>
        <p:blipFill>
          <a:blip r:embed="rId2"/>
          <a:stretch>
            <a:fillRect/>
          </a:stretch>
        </p:blipFill>
        <p:spPr>
          <a:xfrm>
            <a:off x="1447800" y="2743200"/>
            <a:ext cx="1724025" cy="771525"/>
          </a:xfrm>
          <a:prstGeom prst="rect">
            <a:avLst/>
          </a:prstGeom>
        </p:spPr>
      </p:pic>
      <p:pic>
        <p:nvPicPr>
          <p:cNvPr id="8" name="図 7"/>
          <p:cNvPicPr>
            <a:picLocks noChangeAspect="1"/>
          </p:cNvPicPr>
          <p:nvPr/>
        </p:nvPicPr>
        <p:blipFill>
          <a:blip r:embed="rId3"/>
          <a:stretch>
            <a:fillRect/>
          </a:stretch>
        </p:blipFill>
        <p:spPr>
          <a:xfrm>
            <a:off x="4696974" y="2046683"/>
            <a:ext cx="3493378" cy="2164557"/>
          </a:xfrm>
          <a:prstGeom prst="rect">
            <a:avLst/>
          </a:prstGeom>
        </p:spPr>
      </p:pic>
      <p:sp>
        <p:nvSpPr>
          <p:cNvPr id="9" name="正方形/長方形 8"/>
          <p:cNvSpPr/>
          <p:nvPr/>
        </p:nvSpPr>
        <p:spPr bwMode="auto">
          <a:xfrm>
            <a:off x="4696975" y="2743200"/>
            <a:ext cx="3493378" cy="838200"/>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charset="0"/>
              <a:ea typeface="ＭＳ Ｐゴシック" pitchFamily="50" charset="-128"/>
            </a:endParaRPr>
          </a:p>
        </p:txBody>
      </p:sp>
    </p:spTree>
    <p:extLst>
      <p:ext uri="{BB962C8B-B14F-4D97-AF65-F5344CB8AC3E}">
        <p14:creationId xmlns:p14="http://schemas.microsoft.com/office/powerpoint/2010/main" val="3011496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標準デザイン">
  <a:themeElements>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標準デザイン">
      <a:majorFont>
        <a:latin typeface="ＭＳ Ｐゴシック"/>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986940A44CCD7145AA2E8857B7BDAD5B" ma:contentTypeVersion="4" ma:contentTypeDescription="新しいドキュメントを作成します。" ma:contentTypeScope="" ma:versionID="28d36059582986d3429dfa052653705c">
  <xsd:schema xmlns:xsd="http://www.w3.org/2001/XMLSchema" xmlns:xs="http://www.w3.org/2001/XMLSchema" xmlns:p="http://schemas.microsoft.com/office/2006/metadata/properties" xmlns:ns2="4f9469a5-59df-4688-ab0c-43c66142dc4b" xmlns:ns3="38d97a9f-996f-4e00-b9c5-e3c3d5b00014" targetNamespace="http://schemas.microsoft.com/office/2006/metadata/properties" ma:root="true" ma:fieldsID="7630960249235c74dc852e2cf19301d0" ns2:_="" ns3:_="">
    <xsd:import namespace="4f9469a5-59df-4688-ab0c-43c66142dc4b"/>
    <xsd:import namespace="38d97a9f-996f-4e00-b9c5-e3c3d5b0001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469a5-59df-4688-ab0c-43c66142dc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97a9f-996f-4e00-b9c5-e3c3d5b0001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6A28B0-91EE-4580-937F-72EBAF519362}">
  <ds:schemaRefs>
    <ds:schemaRef ds:uri="http://schemas.microsoft.com/sharepoint/v3/contenttype/forms"/>
  </ds:schemaRefs>
</ds:datastoreItem>
</file>

<file path=customXml/itemProps2.xml><?xml version="1.0" encoding="utf-8"?>
<ds:datastoreItem xmlns:ds="http://schemas.openxmlformats.org/officeDocument/2006/customXml" ds:itemID="{3D4DEF67-ABBE-4772-A642-1612F0DE3D0A}"/>
</file>

<file path=customXml/itemProps3.xml><?xml version="1.0" encoding="utf-8"?>
<ds:datastoreItem xmlns:ds="http://schemas.openxmlformats.org/officeDocument/2006/customXml" ds:itemID="{5DA664C2-CCE2-4B10-8669-5D34F1BEE413}">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4f9469a5-59df-4688-ab0c-43c66142dc4b"/>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JMAAB</Template>
  <TotalTime>0</TotalTime>
  <Words>635</Words>
  <Application>Microsoft Office PowerPoint</Application>
  <PresentationFormat>画面に合わせる (4:3)</PresentationFormat>
  <Paragraphs>134</Paragraphs>
  <Slides>27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27</vt:i4>
      </vt:variant>
    </vt:vector>
  </HeadingPairs>
  <TitlesOfParts>
    <vt:vector size="31" baseType="lpstr">
      <vt:lpstr>ＭＳ Ｐゴシック</vt:lpstr>
      <vt:lpstr>ＭＳ Ｐ明朝</vt:lpstr>
      <vt:lpstr>Arial</vt:lpstr>
      <vt:lpstr>1_標準デザイン</vt:lpstr>
      <vt:lpstr>モデルマスク調査結果</vt:lpstr>
      <vt:lpstr>目次</vt:lpstr>
      <vt:lpstr>PowerPoint プレゼンテーション</vt:lpstr>
      <vt:lpstr>モデルマスクとは</vt:lpstr>
      <vt:lpstr>PowerPoint プレゼンテーション</vt:lpstr>
      <vt:lpstr>モデルマスクの設定</vt:lpstr>
      <vt:lpstr>モデルマスクの設定</vt:lpstr>
      <vt:lpstr>モデルマスクの設定</vt:lpstr>
      <vt:lpstr>モデルマスクの設定</vt:lpstr>
      <vt:lpstr>モデルマスクの設定</vt:lpstr>
      <vt:lpstr>PowerPoint プレゼンテーション</vt:lpstr>
      <vt:lpstr>モデルマスクのコード生成</vt:lpstr>
      <vt:lpstr>モデルマスクのコード生成</vt:lpstr>
      <vt:lpstr>モデルマスクのコード生成</vt:lpstr>
      <vt:lpstr>参考：モデル引数のコード生成</vt:lpstr>
      <vt:lpstr>参考：モデル引数のコード生成</vt:lpstr>
      <vt:lpstr>参考：モデル引数のコード生成</vt:lpstr>
      <vt:lpstr>PowerPoint プレゼンテーション</vt:lpstr>
      <vt:lpstr>モデルマスクのSLDV</vt:lpstr>
      <vt:lpstr>モデルマスクのSLDV</vt:lpstr>
      <vt:lpstr>モデルマスクのSLDV</vt:lpstr>
      <vt:lpstr>PowerPoint プレゼンテーション</vt:lpstr>
      <vt:lpstr>モデルマスクのダウングレード</vt:lpstr>
      <vt:lpstr>モデルマスクのダウングレード</vt:lpstr>
      <vt:lpstr>モデルマスクのダウングレード</vt:lpstr>
      <vt:lpstr>PowerPoint プレゼンテーション</vt:lpstr>
      <vt:lpstr>所感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Simulink機能確認20WS Simulink function check20WS</dc:title>
  <dc:creator/>
  <cp:lastModifiedBy/>
  <cp:revision>2</cp:revision>
  <dcterms:created xsi:type="dcterms:W3CDTF">2014-11-07T02:25:43Z</dcterms:created>
  <dcterms:modified xsi:type="dcterms:W3CDTF">2020-09-22T09:37:46Z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0x010100986940A44CCD7145AA2E8857B7BDAD5B</vt:lpwstr>
  </property>
</Properties>
</file>