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9"/>
  </p:notesMasterIdLst>
  <p:sldIdLst>
    <p:sldId id="264" r:id="rId5"/>
    <p:sldId id="258" r:id="rId6"/>
    <p:sldId id="256" r:id="rId7"/>
    <p:sldId id="257" r:id="rId8"/>
    <p:sldId id="259" r:id="rId9"/>
    <p:sldId id="260" r:id="rId10"/>
    <p:sldId id="261" r:id="rId11"/>
    <p:sldId id="262" r:id="rId12"/>
    <p:sldId id="263" r:id="rId13"/>
    <p:sldId id="266" r:id="rId14"/>
    <p:sldId id="265" r:id="rId15"/>
    <p:sldId id="268" r:id="rId16"/>
    <p:sldId id="269" r:id="rId17"/>
    <p:sldId id="270" r:id="rId18"/>
    <p:sldId id="272" r:id="rId19"/>
    <p:sldId id="285" r:id="rId20"/>
    <p:sldId id="296" r:id="rId21"/>
    <p:sldId id="279" r:id="rId22"/>
    <p:sldId id="271" r:id="rId23"/>
    <p:sldId id="275" r:id="rId24"/>
    <p:sldId id="277" r:id="rId25"/>
    <p:sldId id="276" r:id="rId26"/>
    <p:sldId id="283" r:id="rId27"/>
    <p:sldId id="287" r:id="rId28"/>
    <p:sldId id="280" r:id="rId29"/>
    <p:sldId id="281" r:id="rId30"/>
    <p:sldId id="282" r:id="rId31"/>
    <p:sldId id="286" r:id="rId32"/>
    <p:sldId id="288" r:id="rId33"/>
    <p:sldId id="289" r:id="rId34"/>
    <p:sldId id="290" r:id="rId35"/>
    <p:sldId id="291" r:id="rId36"/>
    <p:sldId id="292" r:id="rId37"/>
    <p:sldId id="295" r:id="rId38"/>
    <p:sldId id="293" r:id="rId39"/>
    <p:sldId id="294" r:id="rId40"/>
    <p:sldId id="300" r:id="rId41"/>
    <p:sldId id="299" r:id="rId42"/>
    <p:sldId id="301" r:id="rId43"/>
    <p:sldId id="302" r:id="rId44"/>
    <p:sldId id="297" r:id="rId45"/>
    <p:sldId id="298" r:id="rId46"/>
    <p:sldId id="273" r:id="rId47"/>
    <p:sldId id="274" r:id="rId4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09" autoAdjust="0"/>
    <p:restoredTop sz="94660"/>
  </p:normalViewPr>
  <p:slideViewPr>
    <p:cSldViewPr>
      <p:cViewPr varScale="1">
        <p:scale>
          <a:sx n="164" d="100"/>
          <a:sy n="164" d="100"/>
        </p:scale>
        <p:origin x="2172"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5D04E2-5F19-4DEE-98EE-24F883577BAE}" type="datetimeFigureOut">
              <a:rPr kumimoji="1" lang="ja-JP" altLang="en-US" smtClean="0"/>
              <a:t>2020/9/24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2D7ACD-DE9B-4E00-9711-1356C5A68616}" type="slidenum">
              <a:rPr kumimoji="1" lang="ja-JP" altLang="en-US" smtClean="0"/>
              <a:t>‹#›</a:t>
            </a:fld>
            <a:endParaRPr kumimoji="1" lang="ja-JP" altLang="en-US"/>
          </a:p>
        </p:txBody>
      </p:sp>
    </p:spTree>
    <p:extLst>
      <p:ext uri="{BB962C8B-B14F-4D97-AF65-F5344CB8AC3E}">
        <p14:creationId xmlns:p14="http://schemas.microsoft.com/office/powerpoint/2010/main" val="37115954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22D7ACD-DE9B-4E00-9711-1356C5A68616}" type="slidenum">
              <a:rPr kumimoji="1" lang="ja-JP" altLang="en-US" smtClean="0"/>
              <a:t>5</a:t>
            </a:fld>
            <a:endParaRPr kumimoji="1" lang="ja-JP" altLang="en-US"/>
          </a:p>
        </p:txBody>
      </p:sp>
    </p:spTree>
    <p:extLst>
      <p:ext uri="{BB962C8B-B14F-4D97-AF65-F5344CB8AC3E}">
        <p14:creationId xmlns:p14="http://schemas.microsoft.com/office/powerpoint/2010/main" val="4010691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57535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981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7084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1193622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151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4753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1556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642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3660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762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16707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09361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extLst>
      <p:ext uri="{BB962C8B-B14F-4D97-AF65-F5344CB8AC3E}">
        <p14:creationId xmlns:p14="http://schemas.microsoft.com/office/powerpoint/2010/main" val="2890224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mathworks.com/help/releases/R2020a/rtw/ug/entry-point-functions-and-scheduling.html" TargetMode="External"/><Relationship Id="rId2" Type="http://schemas.openxmlformats.org/officeDocument/2006/relationships/hyperlink" Target="https://www.mathworks.com/help/releases/R2020a/ecoder/ref/codemappingseditor.html" TargetMode="External"/><Relationship Id="rId1" Type="http://schemas.openxmlformats.org/officeDocument/2006/relationships/slideLayout" Target="../slideLayouts/slideLayout2.xml"/><Relationship Id="rId4" Type="http://schemas.openxmlformats.org/officeDocument/2006/relationships/hyperlink" Target="https://www.mathworks.com/help/releases/R2020a/rtw/ug/generate-shared-utility-code-c1a54f83f920.htm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mathworks.com/help/releases/R2020a/ecoder/ug/config_code_defs_programmatically_example.html" TargetMode="External"/><Relationship Id="rId2" Type="http://schemas.openxmlformats.org/officeDocument/2006/relationships/hyperlink" Target="https://www.mathworks.com/help/releases/R2020a/ecoder/ug/configure-default-code-generation-for-categories-of-model-data-and-functions.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normAutofit/>
          </a:bodyPr>
          <a:lstStyle/>
          <a:p>
            <a:r>
              <a:rPr lang="ja-JP" altLang="en-US" dirty="0" smtClean="0"/>
              <a:t>調査収集ファイル</a:t>
            </a:r>
            <a:endParaRPr lang="en-US" altLang="ja-JP" dirty="0" smtClean="0"/>
          </a:p>
        </p:txBody>
      </p:sp>
      <p:sp>
        <p:nvSpPr>
          <p:cNvPr id="2" name="タイトル 1"/>
          <p:cNvSpPr>
            <a:spLocks noGrp="1"/>
          </p:cNvSpPr>
          <p:nvPr>
            <p:ph type="ctrTitle"/>
          </p:nvPr>
        </p:nvSpPr>
        <p:spPr/>
        <p:txBody>
          <a:bodyPr>
            <a:normAutofit/>
          </a:bodyPr>
          <a:lstStyle/>
          <a:p>
            <a:r>
              <a:rPr lang="en-US" altLang="ja-JP" dirty="0" smtClean="0"/>
              <a:t>Code</a:t>
            </a:r>
            <a:r>
              <a:rPr lang="ja-JP" altLang="en-US" dirty="0" smtClean="0"/>
              <a:t> </a:t>
            </a:r>
            <a:r>
              <a:rPr lang="en-US" altLang="ja-JP" dirty="0" smtClean="0"/>
              <a:t>Mappings</a:t>
            </a:r>
            <a:r>
              <a:rPr lang="ja-JP" altLang="en-US" dirty="0" smtClean="0"/>
              <a:t> </a:t>
            </a:r>
            <a:r>
              <a:rPr lang="en-US" altLang="ja-JP" dirty="0" smtClean="0"/>
              <a:t>Editor</a:t>
            </a:r>
            <a:br>
              <a:rPr lang="en-US" altLang="ja-JP" dirty="0" smtClean="0"/>
            </a:br>
            <a:r>
              <a:rPr lang="ja-JP" altLang="en-US" dirty="0" smtClean="0"/>
              <a:t>コードマッピングエディター</a:t>
            </a:r>
            <a:endParaRPr kumimoji="1" lang="ja-JP" altLang="en-US" dirty="0"/>
          </a:p>
        </p:txBody>
      </p:sp>
    </p:spTree>
    <p:extLst>
      <p:ext uri="{BB962C8B-B14F-4D97-AF65-F5344CB8AC3E}">
        <p14:creationId xmlns:p14="http://schemas.microsoft.com/office/powerpoint/2010/main" val="26362040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r>
              <a:rPr kumimoji="1" lang="ja-JP" altLang="en-US" dirty="0" smtClean="0"/>
              <a:t>コマンド操作</a:t>
            </a:r>
            <a:endParaRPr kumimoji="1" lang="ja-JP" altLang="en-US" dirty="0"/>
          </a:p>
        </p:txBody>
      </p:sp>
    </p:spTree>
    <p:extLst>
      <p:ext uri="{BB962C8B-B14F-4D97-AF65-F5344CB8AC3E}">
        <p14:creationId xmlns:p14="http://schemas.microsoft.com/office/powerpoint/2010/main" val="3884835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コマンド系</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GUI</a:t>
            </a:r>
            <a:r>
              <a:rPr lang="ja-JP" altLang="en-US" dirty="0" smtClean="0"/>
              <a:t>を出しておくと、ライセンスが取得されるので</a:t>
            </a:r>
            <a:endParaRPr lang="en-US" altLang="ja-JP" dirty="0" smtClean="0"/>
          </a:p>
          <a:p>
            <a:pPr marL="0" indent="0">
              <a:buNone/>
            </a:pPr>
            <a:r>
              <a:rPr lang="ja-JP" altLang="en-US" dirty="0"/>
              <a:t>コマンド</a:t>
            </a:r>
            <a:r>
              <a:rPr lang="ja-JP" altLang="en-US" dirty="0" smtClean="0"/>
              <a:t>で実行したほうが良い。</a:t>
            </a:r>
            <a:endParaRPr lang="en-US" altLang="ja-JP" dirty="0" smtClean="0"/>
          </a:p>
          <a:p>
            <a:pPr marL="0" indent="0">
              <a:buNone/>
            </a:pPr>
            <a:endParaRPr lang="en-US" altLang="ja-JP" dirty="0" smtClean="0"/>
          </a:p>
          <a:p>
            <a:pPr marL="0" indent="0">
              <a:buNone/>
            </a:pPr>
            <a:r>
              <a:rPr lang="ja-JP" altLang="en-US" dirty="0" smtClean="0"/>
              <a:t>コマンドの例</a:t>
            </a:r>
            <a:endParaRPr lang="en-US" altLang="ja-JP" dirty="0" smtClean="0"/>
          </a:p>
          <a:p>
            <a:pPr marL="0" indent="0">
              <a:buNone/>
            </a:pPr>
            <a:r>
              <a:rPr lang="en-US" altLang="ja-JP" dirty="0" smtClean="0"/>
              <a:t>%</a:t>
            </a:r>
            <a:r>
              <a:rPr lang="ja-JP" altLang="en-US" dirty="0" smtClean="0"/>
              <a:t>データを作る</a:t>
            </a:r>
            <a:endParaRPr lang="en-US" altLang="ja-JP" dirty="0" smtClean="0"/>
          </a:p>
          <a:p>
            <a:pPr marL="0" indent="0">
              <a:buNone/>
            </a:pPr>
            <a:r>
              <a:rPr lang="en-US" altLang="ja-JP" dirty="0" err="1" smtClean="0"/>
              <a:t>coder.mapping.create</a:t>
            </a:r>
            <a:r>
              <a:rPr lang="en-US" altLang="ja-JP" dirty="0"/>
              <a:t>('</a:t>
            </a:r>
            <a:r>
              <a:rPr lang="en-US" altLang="ja-JP" dirty="0" err="1"/>
              <a:t>rtwdemo_advsc</a:t>
            </a:r>
            <a:r>
              <a:rPr lang="en-US" altLang="ja-JP" dirty="0"/>
              <a:t>')</a:t>
            </a:r>
          </a:p>
          <a:p>
            <a:pPr marL="0" indent="0">
              <a:buNone/>
            </a:pPr>
            <a:r>
              <a:rPr lang="en-US" altLang="ja-JP" dirty="0" smtClean="0"/>
              <a:t>%</a:t>
            </a:r>
            <a:r>
              <a:rPr lang="ja-JP" altLang="en-US" dirty="0" smtClean="0"/>
              <a:t>設定を変更する</a:t>
            </a:r>
            <a:endParaRPr lang="en-US" altLang="ja-JP" dirty="0" smtClean="0"/>
          </a:p>
          <a:p>
            <a:pPr marL="0" indent="0">
              <a:buNone/>
            </a:pPr>
            <a:r>
              <a:rPr kumimoji="1" lang="en-US" altLang="ja-JP" dirty="0" err="1"/>
              <a:t>coder.mapping.defaults.set</a:t>
            </a:r>
            <a:r>
              <a:rPr kumimoji="1" lang="en-US" altLang="ja-JP" dirty="0"/>
              <a:t>('rtwdemo_</a:t>
            </a:r>
            <a:r>
              <a:rPr kumimoji="1" lang="en-US" altLang="ja-JP" dirty="0" err="1"/>
              <a:t>advsc</a:t>
            </a:r>
            <a:r>
              <a:rPr kumimoji="1" lang="en-US" altLang="ja-JP" dirty="0"/>
              <a:t>','</a:t>
            </a:r>
            <a:r>
              <a:rPr kumimoji="1" lang="en-US" altLang="ja-JP" dirty="0" err="1"/>
              <a:t>InternalData</a:t>
            </a:r>
            <a:r>
              <a:rPr kumimoji="1" lang="en-US" altLang="ja-JP" dirty="0"/>
              <a:t>','</a:t>
            </a:r>
            <a:r>
              <a:rPr kumimoji="1" lang="en-US" altLang="ja-JP" dirty="0" err="1"/>
              <a:t>StorageClass</a:t>
            </a:r>
            <a:r>
              <a:rPr kumimoji="1" lang="en-US" altLang="ja-JP" dirty="0"/>
              <a:t>','ExportedGlobal</a:t>
            </a:r>
            <a:r>
              <a:rPr kumimoji="1" lang="en-US" altLang="ja-JP" dirty="0" smtClean="0"/>
              <a:t>')</a:t>
            </a:r>
          </a:p>
          <a:p>
            <a:pPr marL="0" indent="0">
              <a:buNone/>
            </a:pP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3087661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コマンド例</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sz="1600" dirty="0" err="1" smtClean="0"/>
              <a:t>ert_make_rtw_hook</a:t>
            </a:r>
            <a:r>
              <a:rPr lang="ja-JP" altLang="en-US" sz="1600" dirty="0" smtClean="0"/>
              <a:t> 関数に設定する例</a:t>
            </a:r>
            <a:endParaRPr lang="en-US" altLang="ja-JP" sz="1600" dirty="0" smtClean="0"/>
          </a:p>
          <a:p>
            <a:pPr marL="0" indent="0">
              <a:buNone/>
            </a:pPr>
            <a:endParaRPr lang="en-US" altLang="ja-JP" sz="1600" dirty="0" smtClean="0"/>
          </a:p>
          <a:p>
            <a:pPr marL="0" indent="0">
              <a:buNone/>
            </a:pPr>
            <a:r>
              <a:rPr lang="en-US" altLang="ja-JP" sz="1600" dirty="0" smtClean="0"/>
              <a:t> </a:t>
            </a:r>
            <a:r>
              <a:rPr lang="en-US" altLang="ja-JP" sz="1600" dirty="0"/>
              <a:t>if ~</a:t>
            </a:r>
            <a:r>
              <a:rPr lang="en-US" altLang="ja-JP" sz="1600" dirty="0" err="1"/>
              <a:t>verLessThan</a:t>
            </a:r>
            <a:r>
              <a:rPr lang="en-US" altLang="ja-JP" sz="1600" dirty="0"/>
              <a:t>('</a:t>
            </a:r>
            <a:r>
              <a:rPr lang="en-US" altLang="ja-JP" sz="1600" dirty="0" err="1"/>
              <a:t>matlab</a:t>
            </a:r>
            <a:r>
              <a:rPr lang="en-US" altLang="ja-JP" sz="1600" dirty="0"/>
              <a:t>', '9.7.0')</a:t>
            </a:r>
          </a:p>
          <a:p>
            <a:pPr marL="0" indent="0">
              <a:buNone/>
            </a:pPr>
            <a:r>
              <a:rPr lang="en-US" altLang="ja-JP" sz="1600" dirty="0"/>
              <a:t>        try</a:t>
            </a:r>
          </a:p>
          <a:p>
            <a:pPr marL="0" indent="0">
              <a:buNone/>
            </a:pPr>
            <a:r>
              <a:rPr lang="en-US" altLang="ja-JP" sz="1600" dirty="0"/>
              <a:t>            </a:t>
            </a:r>
            <a:r>
              <a:rPr lang="en-US" altLang="ja-JP" sz="1600" dirty="0" err="1"/>
              <a:t>coder.mapping.create</a:t>
            </a:r>
            <a:r>
              <a:rPr lang="en-US" altLang="ja-JP" sz="1600" dirty="0"/>
              <a:t>(</a:t>
            </a:r>
            <a:r>
              <a:rPr lang="en-US" altLang="ja-JP" sz="1600" dirty="0" err="1"/>
              <a:t>modelName</a:t>
            </a:r>
            <a:r>
              <a:rPr lang="en-US" altLang="ja-JP" sz="1600" dirty="0"/>
              <a:t>);</a:t>
            </a:r>
          </a:p>
          <a:p>
            <a:pPr marL="0" indent="0">
              <a:buNone/>
            </a:pPr>
            <a:r>
              <a:rPr lang="en-US" altLang="ja-JP" sz="1600" dirty="0"/>
              <a:t>            </a:t>
            </a:r>
            <a:r>
              <a:rPr lang="en-US" altLang="ja-JP" sz="1600" dirty="0" err="1"/>
              <a:t>coder.mapping.defaults.set</a:t>
            </a:r>
            <a:r>
              <a:rPr lang="en-US" altLang="ja-JP" sz="1600" dirty="0"/>
              <a:t>(</a:t>
            </a:r>
            <a:r>
              <a:rPr lang="en-US" altLang="ja-JP" sz="1600" dirty="0" err="1"/>
              <a:t>modelName</a:t>
            </a:r>
            <a:r>
              <a:rPr lang="en-US" altLang="ja-JP" sz="1600" dirty="0"/>
              <a:t>,'</a:t>
            </a:r>
            <a:r>
              <a:rPr lang="en-US" altLang="ja-JP" sz="1600" dirty="0" err="1"/>
              <a:t>InternalData</a:t>
            </a:r>
            <a:r>
              <a:rPr lang="en-US" altLang="ja-JP" sz="1600" dirty="0"/>
              <a:t>','</a:t>
            </a:r>
            <a:r>
              <a:rPr lang="en-US" altLang="ja-JP" sz="1600" dirty="0" err="1"/>
              <a:t>StorageClass</a:t>
            </a:r>
            <a:r>
              <a:rPr lang="en-US" altLang="ja-JP" sz="1600" dirty="0"/>
              <a:t>','ExportedGlobal');</a:t>
            </a:r>
          </a:p>
          <a:p>
            <a:pPr marL="0" indent="0">
              <a:buNone/>
            </a:pPr>
            <a:r>
              <a:rPr lang="en-US" altLang="ja-JP" sz="1600" dirty="0"/>
              <a:t>        catch</a:t>
            </a:r>
          </a:p>
          <a:p>
            <a:pPr marL="0" indent="0">
              <a:buNone/>
            </a:pPr>
            <a:r>
              <a:rPr lang="en-US" altLang="ja-JP" sz="1600" dirty="0"/>
              <a:t>            </a:t>
            </a:r>
            <a:r>
              <a:rPr lang="en-US" altLang="ja-JP" sz="1600" dirty="0" err="1"/>
              <a:t>coder.dictionary.create</a:t>
            </a:r>
            <a:r>
              <a:rPr lang="en-US" altLang="ja-JP" sz="1600" dirty="0"/>
              <a:t>(</a:t>
            </a:r>
            <a:r>
              <a:rPr lang="en-US" altLang="ja-JP" sz="1600" dirty="0" err="1"/>
              <a:t>modelName</a:t>
            </a:r>
            <a:r>
              <a:rPr lang="en-US" altLang="ja-JP" sz="1600" dirty="0"/>
              <a:t>)</a:t>
            </a:r>
          </a:p>
          <a:p>
            <a:pPr marL="0" indent="0">
              <a:buNone/>
            </a:pPr>
            <a:r>
              <a:rPr lang="en-US" altLang="ja-JP" sz="1600" dirty="0"/>
              <a:t>            </a:t>
            </a:r>
            <a:r>
              <a:rPr lang="en-US" altLang="ja-JP" sz="1600" dirty="0" err="1"/>
              <a:t>coder.mapping.create</a:t>
            </a:r>
            <a:r>
              <a:rPr lang="en-US" altLang="ja-JP" sz="1600" dirty="0"/>
              <a:t>(</a:t>
            </a:r>
            <a:r>
              <a:rPr lang="en-US" altLang="ja-JP" sz="1600" dirty="0" err="1"/>
              <a:t>modelName</a:t>
            </a:r>
            <a:r>
              <a:rPr lang="en-US" altLang="ja-JP" sz="1600" dirty="0"/>
              <a:t>);</a:t>
            </a:r>
          </a:p>
          <a:p>
            <a:pPr marL="0" indent="0">
              <a:buNone/>
            </a:pPr>
            <a:r>
              <a:rPr lang="en-US" altLang="ja-JP" sz="1600" dirty="0"/>
              <a:t>            </a:t>
            </a:r>
            <a:r>
              <a:rPr lang="en-US" altLang="ja-JP" sz="1600" dirty="0" err="1"/>
              <a:t>coder.mapping.defaults.set</a:t>
            </a:r>
            <a:r>
              <a:rPr lang="en-US" altLang="ja-JP" sz="1600" dirty="0"/>
              <a:t>(</a:t>
            </a:r>
            <a:r>
              <a:rPr lang="en-US" altLang="ja-JP" sz="1600" dirty="0" err="1"/>
              <a:t>modelName</a:t>
            </a:r>
            <a:r>
              <a:rPr lang="en-US" altLang="ja-JP" sz="1600" dirty="0"/>
              <a:t>,'</a:t>
            </a:r>
            <a:r>
              <a:rPr lang="en-US" altLang="ja-JP" sz="1600" dirty="0" err="1"/>
              <a:t>InternalData</a:t>
            </a:r>
            <a:r>
              <a:rPr lang="en-US" altLang="ja-JP" sz="1600" dirty="0"/>
              <a:t>','</a:t>
            </a:r>
            <a:r>
              <a:rPr lang="en-US" altLang="ja-JP" sz="1600" dirty="0" err="1"/>
              <a:t>StorageClass</a:t>
            </a:r>
            <a:r>
              <a:rPr lang="en-US" altLang="ja-JP" sz="1600" dirty="0"/>
              <a:t>','ExportedGlobal');</a:t>
            </a:r>
          </a:p>
          <a:p>
            <a:pPr marL="0" indent="0">
              <a:buNone/>
            </a:pPr>
            <a:r>
              <a:rPr lang="en-US" altLang="ja-JP" sz="1600" dirty="0"/>
              <a:t>        end</a:t>
            </a:r>
          </a:p>
          <a:p>
            <a:pPr marL="0" indent="0">
              <a:buNone/>
            </a:pPr>
            <a:r>
              <a:rPr lang="en-US" altLang="ja-JP" sz="1600" dirty="0"/>
              <a:t>    </a:t>
            </a:r>
            <a:r>
              <a:rPr lang="en-US" altLang="ja-JP" sz="1600" dirty="0" smtClean="0"/>
              <a:t>end</a:t>
            </a:r>
          </a:p>
          <a:p>
            <a:pPr marL="0" indent="0">
              <a:buNone/>
            </a:pPr>
            <a:endParaRPr kumimoji="1" lang="en-US" altLang="ja-JP" sz="1600" dirty="0"/>
          </a:p>
          <a:p>
            <a:pPr marL="0" indent="0">
              <a:buNone/>
            </a:pPr>
            <a:r>
              <a:rPr kumimoji="1" lang="ja-JP" altLang="en-US" sz="1600" dirty="0"/>
              <a:t>理由</a:t>
            </a:r>
            <a:r>
              <a:rPr kumimoji="1" lang="ja-JP" altLang="en-US" sz="1600" dirty="0" smtClean="0"/>
              <a:t>は不明だが、設定が消失することがあるので、</a:t>
            </a:r>
            <a:r>
              <a:rPr kumimoji="1" lang="en-US" altLang="ja-JP" sz="1600" dirty="0" smtClean="0"/>
              <a:t>try-catch</a:t>
            </a:r>
            <a:r>
              <a:rPr kumimoji="1" lang="ja-JP" altLang="en-US" sz="1600" dirty="0" smtClean="0"/>
              <a:t> でエラーが出たら設定を</a:t>
            </a:r>
            <a:r>
              <a:rPr kumimoji="1" lang="en-US" altLang="ja-JP" sz="1600" dirty="0" smtClean="0"/>
              <a:t>create</a:t>
            </a:r>
            <a:r>
              <a:rPr kumimoji="1" lang="ja-JP" altLang="en-US" sz="1600" dirty="0" smtClean="0"/>
              <a:t>する。</a:t>
            </a:r>
            <a:endParaRPr kumimoji="1" lang="en-US" altLang="ja-JP" sz="1600" dirty="0" smtClean="0"/>
          </a:p>
        </p:txBody>
      </p:sp>
    </p:spTree>
    <p:extLst>
      <p:ext uri="{BB962C8B-B14F-4D97-AF65-F5344CB8AC3E}">
        <p14:creationId xmlns:p14="http://schemas.microsoft.com/office/powerpoint/2010/main" val="3568796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弊害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なんと、再利用可能関数が再利用可能関数にならなくなる。</a:t>
            </a:r>
            <a:endParaRPr kumimoji="1" lang="en-US" altLang="ja-JP" dirty="0" smtClean="0"/>
          </a:p>
          <a:p>
            <a:pPr marL="0" indent="0">
              <a:buNone/>
            </a:pPr>
            <a:endParaRPr kumimoji="1" lang="en-US" altLang="ja-JP" dirty="0" smtClean="0"/>
          </a:p>
          <a:p>
            <a:pPr marL="0" indent="0">
              <a:buNone/>
            </a:pPr>
            <a:endParaRPr kumimoji="1" lang="ja-JP" altLang="en-US" dirty="0"/>
          </a:p>
        </p:txBody>
      </p:sp>
      <p:sp>
        <p:nvSpPr>
          <p:cNvPr id="4" name="下矢印 3"/>
          <p:cNvSpPr/>
          <p:nvPr/>
        </p:nvSpPr>
        <p:spPr bwMode="auto">
          <a:xfrm>
            <a:off x="827584" y="2087560"/>
            <a:ext cx="2160240" cy="93610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 name="テキスト ボックス 4"/>
          <p:cNvSpPr txBox="1"/>
          <p:nvPr/>
        </p:nvSpPr>
        <p:spPr>
          <a:xfrm>
            <a:off x="962573" y="3469650"/>
            <a:ext cx="1890261" cy="369332"/>
          </a:xfrm>
          <a:prstGeom prst="rect">
            <a:avLst/>
          </a:prstGeom>
          <a:noFill/>
        </p:spPr>
        <p:txBody>
          <a:bodyPr wrap="none" rtlCol="0">
            <a:spAutoFit/>
          </a:bodyPr>
          <a:lstStyle/>
          <a:p>
            <a:r>
              <a:rPr lang="en-US" altLang="ja-JP" dirty="0"/>
              <a:t>function</a:t>
            </a:r>
            <a:r>
              <a:rPr lang="ja-JP" altLang="en-US" dirty="0"/>
              <a:t> </a:t>
            </a:r>
            <a:r>
              <a:rPr lang="en-US" altLang="ja-JP" dirty="0" smtClean="0"/>
              <a:t>Caller</a:t>
            </a:r>
            <a:r>
              <a:rPr lang="ja-JP" altLang="en-US" dirty="0" smtClean="0"/>
              <a:t>へ</a:t>
            </a:r>
            <a:endParaRPr kumimoji="1" lang="ja-JP" altLang="en-US" dirty="0"/>
          </a:p>
        </p:txBody>
      </p:sp>
      <p:sp>
        <p:nvSpPr>
          <p:cNvPr id="6" name="テキスト ボックス 5"/>
          <p:cNvSpPr txBox="1"/>
          <p:nvPr/>
        </p:nvSpPr>
        <p:spPr>
          <a:xfrm>
            <a:off x="3304823" y="2087560"/>
            <a:ext cx="5296643" cy="707886"/>
          </a:xfrm>
          <a:prstGeom prst="rect">
            <a:avLst/>
          </a:prstGeom>
          <a:noFill/>
        </p:spPr>
        <p:txBody>
          <a:bodyPr wrap="none" rtlCol="0">
            <a:spAutoFit/>
          </a:bodyPr>
          <a:lstStyle/>
          <a:p>
            <a:r>
              <a:rPr lang="ja-JP" altLang="en-US" sz="2000" dirty="0" smtClean="0"/>
              <a:t>再利用可能関数は　サブシステムで</a:t>
            </a:r>
            <a:endParaRPr lang="en-US" altLang="ja-JP" sz="2000" dirty="0" smtClean="0"/>
          </a:p>
          <a:p>
            <a:r>
              <a:rPr lang="ja-JP" altLang="en-US" sz="2000" dirty="0"/>
              <a:t>設定するのでは</a:t>
            </a:r>
            <a:r>
              <a:rPr lang="ja-JP" altLang="en-US" sz="2000" dirty="0" smtClean="0"/>
              <a:t>なく　新機能　</a:t>
            </a:r>
            <a:r>
              <a:rPr lang="en-US" altLang="ja-JP" sz="2000" dirty="0" smtClean="0"/>
              <a:t>function</a:t>
            </a:r>
            <a:r>
              <a:rPr lang="ja-JP" altLang="en-US" sz="2000" dirty="0" smtClean="0"/>
              <a:t> </a:t>
            </a:r>
            <a:r>
              <a:rPr lang="en-US" altLang="ja-JP" sz="2000" dirty="0" smtClean="0"/>
              <a:t>Caller</a:t>
            </a:r>
            <a:r>
              <a:rPr lang="ja-JP" altLang="en-US" sz="2000" dirty="0" smtClean="0"/>
              <a:t>へ</a:t>
            </a:r>
            <a:endParaRPr kumimoji="1" lang="ja-JP" altLang="en-US" sz="2000" dirty="0"/>
          </a:p>
        </p:txBody>
      </p:sp>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528" t="15914" r="6091" b="52387"/>
          <a:stretch/>
        </p:blipFill>
        <p:spPr bwMode="auto">
          <a:xfrm>
            <a:off x="3304823" y="3469650"/>
            <a:ext cx="4678710" cy="2275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bwMode="auto">
          <a:xfrm>
            <a:off x="6228184" y="3469650"/>
            <a:ext cx="1584176" cy="1137818"/>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271460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2400" dirty="0" smtClean="0"/>
              <a:t>以下、ダイハツ調査分</a:t>
            </a:r>
            <a:endParaRPr kumimoji="1" lang="ja-JP" altLang="en-US" sz="2400" dirty="0"/>
          </a:p>
        </p:txBody>
      </p:sp>
    </p:spTree>
    <p:extLst>
      <p:ext uri="{BB962C8B-B14F-4D97-AF65-F5344CB8AC3E}">
        <p14:creationId xmlns:p14="http://schemas.microsoft.com/office/powerpoint/2010/main" val="753857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コードマッピングエディタ</a:t>
            </a:r>
            <a:endParaRPr kumimoji="1" lang="ja-JP" altLang="en-US" dirty="0"/>
          </a:p>
        </p:txBody>
      </p:sp>
      <p:sp>
        <p:nvSpPr>
          <p:cNvPr id="3" name="コンテンツ プレースホルダー 2"/>
          <p:cNvSpPr>
            <a:spLocks noGrp="1"/>
          </p:cNvSpPr>
          <p:nvPr>
            <p:ph idx="1"/>
          </p:nvPr>
        </p:nvSpPr>
        <p:spPr>
          <a:xfrm>
            <a:off x="590550" y="1052513"/>
            <a:ext cx="8229600" cy="5544839"/>
          </a:xfrm>
        </p:spPr>
        <p:txBody>
          <a:bodyPr/>
          <a:lstStyle/>
          <a:p>
            <a:pPr marL="0" indent="0">
              <a:buNone/>
            </a:pPr>
            <a:r>
              <a:rPr kumimoji="1" lang="ja-JP" altLang="en-US" dirty="0" smtClean="0"/>
              <a:t>◆機能概要</a:t>
            </a:r>
            <a:endParaRPr kumimoji="1" lang="en-US" altLang="ja-JP" dirty="0" smtClean="0"/>
          </a:p>
          <a:p>
            <a:pPr marL="0" indent="0">
              <a:buNone/>
            </a:pPr>
            <a:r>
              <a:rPr kumimoji="1" lang="ja-JP" altLang="en-US" sz="1800" dirty="0" smtClean="0"/>
              <a:t>コード生成用にモデルのデータ、関数のデフォルト設定を行う</a:t>
            </a:r>
            <a:r>
              <a:rPr kumimoji="1" lang="en-US" altLang="ja-JP" sz="1800" dirty="0" smtClean="0"/>
              <a:t>GUI</a:t>
            </a:r>
            <a:r>
              <a:rPr kumimoji="1" lang="ja-JP" altLang="en-US" sz="1800" dirty="0" err="1" smtClean="0"/>
              <a:t>。</a:t>
            </a:r>
            <a:endParaRPr kumimoji="1" lang="en-US" altLang="ja-JP" sz="1800" dirty="0" smtClean="0"/>
          </a:p>
          <a:p>
            <a:pPr marL="0" indent="0">
              <a:buNone/>
            </a:pPr>
            <a:r>
              <a:rPr kumimoji="1" lang="ja-JP" altLang="en-US" sz="1800" dirty="0" smtClean="0"/>
              <a:t>デフォルト設定を行うことで工数削減、設定漏れ防止ができる。</a:t>
            </a:r>
            <a:endParaRPr kumimoji="1" lang="en-US" altLang="ja-JP" sz="1800" dirty="0" smtClean="0"/>
          </a:p>
          <a:p>
            <a:pPr marL="0" indent="0">
              <a:buNone/>
            </a:pPr>
            <a:endParaRPr kumimoji="1" lang="en-US" altLang="ja-JP" sz="1800" dirty="0" smtClean="0"/>
          </a:p>
          <a:p>
            <a:pPr marL="0" indent="0">
              <a:buNone/>
            </a:pPr>
            <a:r>
              <a:rPr kumimoji="1" lang="ja-JP" altLang="en-US" dirty="0" smtClean="0"/>
              <a:t>◆できるこ</a:t>
            </a:r>
            <a:r>
              <a:rPr kumimoji="1" lang="ja-JP" altLang="en-US" dirty="0"/>
              <a:t>と</a:t>
            </a:r>
            <a:endParaRPr kumimoji="1" lang="en-US" altLang="ja-JP" dirty="0" smtClean="0"/>
          </a:p>
          <a:p>
            <a:pPr marL="0" indent="0">
              <a:buNone/>
            </a:pPr>
            <a:r>
              <a:rPr kumimoji="1" lang="ja-JP" altLang="en-US" sz="1800" dirty="0" smtClean="0"/>
              <a:t>・</a:t>
            </a:r>
            <a:r>
              <a:rPr kumimoji="1" lang="en-US" altLang="ja-JP" sz="1800" dirty="0" smtClean="0"/>
              <a:t>Data Defaults</a:t>
            </a:r>
            <a:r>
              <a:rPr kumimoji="1" lang="ja-JP" altLang="en-US" sz="1800" dirty="0" smtClean="0"/>
              <a:t>タブ</a:t>
            </a:r>
            <a:endParaRPr kumimoji="1" lang="en-US" altLang="ja-JP" sz="1800" dirty="0" smtClean="0"/>
          </a:p>
          <a:p>
            <a:pPr marL="0" indent="0">
              <a:buNone/>
            </a:pPr>
            <a:r>
              <a:rPr kumimoji="1" lang="ja-JP" altLang="en-US" sz="1800" dirty="0"/>
              <a:t>　</a:t>
            </a:r>
            <a:r>
              <a:rPr kumimoji="1" lang="ja-JP" altLang="en-US" sz="1800" dirty="0" smtClean="0"/>
              <a:t>データのカテゴリ毎にストレージクラスのデフォルト設定を一括でできる</a:t>
            </a:r>
            <a:endParaRPr kumimoji="1" lang="en-US" altLang="ja-JP" sz="1800" dirty="0" smtClean="0"/>
          </a:p>
          <a:p>
            <a:pPr marL="0" indent="0">
              <a:buNone/>
            </a:pPr>
            <a:endParaRPr kumimoji="1" lang="en-US" altLang="ja-JP" sz="1800" dirty="0" smtClean="0"/>
          </a:p>
          <a:p>
            <a:pPr marL="0" indent="0">
              <a:buNone/>
            </a:pPr>
            <a:r>
              <a:rPr kumimoji="1" lang="ja-JP" altLang="en-US" sz="1800" dirty="0" smtClean="0"/>
              <a:t>・</a:t>
            </a:r>
            <a:r>
              <a:rPr kumimoji="1" lang="en-US" altLang="ja-JP" sz="1800" dirty="0" smtClean="0"/>
              <a:t>Function Defaults</a:t>
            </a:r>
            <a:r>
              <a:rPr kumimoji="1" lang="ja-JP" altLang="en-US" sz="1800" dirty="0" smtClean="0"/>
              <a:t>タブ</a:t>
            </a:r>
            <a:endParaRPr kumimoji="1" lang="en-US" altLang="ja-JP" sz="1800" dirty="0" smtClean="0"/>
          </a:p>
          <a:p>
            <a:pPr marL="0" indent="0">
              <a:buNone/>
            </a:pPr>
            <a:r>
              <a:rPr kumimoji="1" lang="ja-JP" altLang="en-US" sz="1800" dirty="0"/>
              <a:t>　</a:t>
            </a:r>
            <a:r>
              <a:rPr kumimoji="1" lang="ja-JP" altLang="en-US" sz="1800" dirty="0" smtClean="0"/>
              <a:t>エントリ</a:t>
            </a:r>
            <a:r>
              <a:rPr kumimoji="1" lang="ja-JP" altLang="en-US" sz="1800" dirty="0"/>
              <a:t>ポイント</a:t>
            </a:r>
            <a:r>
              <a:rPr kumimoji="1" lang="ja-JP" altLang="en-US" sz="1800" dirty="0" smtClean="0"/>
              <a:t>関数のカテゴリ毎にテンプレートのデフォルト設定を一括でできる</a:t>
            </a:r>
            <a:endParaRPr kumimoji="1" lang="en-US" altLang="ja-JP" sz="1800" dirty="0" smtClean="0"/>
          </a:p>
          <a:p>
            <a:pPr marL="0" indent="0">
              <a:buNone/>
            </a:pPr>
            <a:endParaRPr kumimoji="1" lang="en-US" altLang="ja-JP" sz="1800" dirty="0" smtClean="0"/>
          </a:p>
          <a:p>
            <a:pPr marL="0" indent="0">
              <a:buNone/>
            </a:pPr>
            <a:r>
              <a:rPr kumimoji="1" lang="ja-JP" altLang="en-US" sz="1800" dirty="0" smtClean="0"/>
              <a:t>・</a:t>
            </a:r>
            <a:r>
              <a:rPr kumimoji="1" lang="en-US" altLang="ja-JP" sz="1800" dirty="0" smtClean="0"/>
              <a:t>Functions</a:t>
            </a:r>
            <a:r>
              <a:rPr kumimoji="1" lang="ja-JP" altLang="en-US" sz="1800" dirty="0" smtClean="0"/>
              <a:t>タブ</a:t>
            </a:r>
            <a:endParaRPr kumimoji="1" lang="en-US" altLang="ja-JP" sz="1800" dirty="0" smtClean="0"/>
          </a:p>
          <a:p>
            <a:pPr marL="0" indent="0">
              <a:buNone/>
            </a:pPr>
            <a:r>
              <a:rPr kumimoji="1" lang="ja-JP" altLang="en-US" sz="1800" dirty="0"/>
              <a:t>　エントリポイント関数</a:t>
            </a:r>
            <a:r>
              <a:rPr kumimoji="1" lang="ja-JP" altLang="en-US" sz="1800" dirty="0" smtClean="0"/>
              <a:t>毎にテンプレート、</a:t>
            </a:r>
            <a:r>
              <a:rPr kumimoji="1" lang="ja-JP" altLang="en-US" sz="1800" smtClean="0"/>
              <a:t>関数名を設定できる</a:t>
            </a:r>
            <a:endParaRPr kumimoji="1" lang="en-US" altLang="ja-JP" sz="1800" dirty="0" smtClean="0"/>
          </a:p>
        </p:txBody>
      </p:sp>
    </p:spTree>
    <p:extLst>
      <p:ext uri="{BB962C8B-B14F-4D97-AF65-F5344CB8AC3E}">
        <p14:creationId xmlns:p14="http://schemas.microsoft.com/office/powerpoint/2010/main" val="775233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dirty="0" smtClean="0"/>
              <a:t>Data</a:t>
            </a:r>
            <a:r>
              <a:rPr kumimoji="1" lang="ja-JP" altLang="en-US" dirty="0" smtClean="0"/>
              <a:t> </a:t>
            </a:r>
            <a:r>
              <a:rPr kumimoji="1" lang="en-US" altLang="ja-JP" dirty="0" smtClean="0"/>
              <a:t>Defaults</a:t>
            </a:r>
            <a:endParaRPr kumimoji="1" lang="ja-JP" altLang="en-US" dirty="0"/>
          </a:p>
        </p:txBody>
      </p:sp>
    </p:spTree>
    <p:extLst>
      <p:ext uri="{BB962C8B-B14F-4D97-AF65-F5344CB8AC3E}">
        <p14:creationId xmlns:p14="http://schemas.microsoft.com/office/powerpoint/2010/main" val="4293074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タブ概要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Data Defaults</a:t>
            </a:r>
            <a:r>
              <a:rPr kumimoji="1" lang="ja-JP" altLang="en-US" dirty="0" smtClean="0"/>
              <a:t>タブ</a:t>
            </a:r>
            <a:endParaRPr kumimoji="1" lang="en-US" altLang="ja-JP" dirty="0" smtClean="0"/>
          </a:p>
          <a:p>
            <a:pPr lvl="1"/>
            <a:r>
              <a:rPr lang="ja-JP" altLang="en-US" dirty="0"/>
              <a:t>データのカテゴリ毎にストレージクラスを一括</a:t>
            </a:r>
            <a:r>
              <a:rPr lang="ja-JP" altLang="en-US" dirty="0" smtClean="0"/>
              <a:t>設定できる</a:t>
            </a:r>
            <a:endParaRPr lang="ja-JP" altLang="en-US" dirty="0"/>
          </a:p>
        </p:txBody>
      </p:sp>
      <p:pic>
        <p:nvPicPr>
          <p:cNvPr id="8" name="図 7"/>
          <p:cNvPicPr>
            <a:picLocks noChangeAspect="1"/>
          </p:cNvPicPr>
          <p:nvPr/>
        </p:nvPicPr>
        <p:blipFill>
          <a:blip r:embed="rId2"/>
          <a:stretch>
            <a:fillRect/>
          </a:stretch>
        </p:blipFill>
        <p:spPr>
          <a:xfrm>
            <a:off x="1403648" y="2132856"/>
            <a:ext cx="5715000" cy="2933700"/>
          </a:xfrm>
          <a:prstGeom prst="rect">
            <a:avLst/>
          </a:prstGeom>
        </p:spPr>
      </p:pic>
      <p:sp>
        <p:nvSpPr>
          <p:cNvPr id="6" name="テキスト ボックス 5"/>
          <p:cNvSpPr txBox="1"/>
          <p:nvPr/>
        </p:nvSpPr>
        <p:spPr>
          <a:xfrm>
            <a:off x="2267744" y="2641104"/>
            <a:ext cx="1806905" cy="369332"/>
          </a:xfrm>
          <a:prstGeom prst="rect">
            <a:avLst/>
          </a:prstGeom>
          <a:solidFill>
            <a:srgbClr val="FFFF00"/>
          </a:solidFill>
        </p:spPr>
        <p:txBody>
          <a:bodyPr wrap="none" rtlCol="0">
            <a:spAutoFit/>
          </a:bodyPr>
          <a:lstStyle/>
          <a:p>
            <a:r>
              <a:rPr lang="ja-JP" altLang="en-US" dirty="0" smtClean="0"/>
              <a:t>データ</a:t>
            </a:r>
            <a:r>
              <a:rPr lang="ja-JP" altLang="en-US" dirty="0"/>
              <a:t>の</a:t>
            </a:r>
            <a:r>
              <a:rPr kumimoji="1" lang="ja-JP" altLang="en-US" dirty="0" smtClean="0"/>
              <a:t>カテゴリ</a:t>
            </a:r>
            <a:endParaRPr kumimoji="1" lang="ja-JP" altLang="en-US" dirty="0"/>
          </a:p>
        </p:txBody>
      </p:sp>
      <p:sp>
        <p:nvSpPr>
          <p:cNvPr id="7" name="テキスト ボックス 6"/>
          <p:cNvSpPr txBox="1"/>
          <p:nvPr/>
        </p:nvSpPr>
        <p:spPr>
          <a:xfrm>
            <a:off x="4887747" y="2641104"/>
            <a:ext cx="1754006" cy="369332"/>
          </a:xfrm>
          <a:prstGeom prst="rect">
            <a:avLst/>
          </a:prstGeom>
          <a:solidFill>
            <a:srgbClr val="FFFF00"/>
          </a:solidFill>
        </p:spPr>
        <p:txBody>
          <a:bodyPr wrap="none" rtlCol="0">
            <a:spAutoFit/>
          </a:bodyPr>
          <a:lstStyle/>
          <a:p>
            <a:r>
              <a:rPr lang="ja-JP" altLang="en-US" dirty="0" smtClean="0"/>
              <a:t>ストレージクラス</a:t>
            </a:r>
            <a:endParaRPr kumimoji="1" lang="ja-JP" altLang="en-US" dirty="0"/>
          </a:p>
        </p:txBody>
      </p:sp>
    </p:spTree>
    <p:extLst>
      <p:ext uri="{BB962C8B-B14F-4D97-AF65-F5344CB8AC3E}">
        <p14:creationId xmlns:p14="http://schemas.microsoft.com/office/powerpoint/2010/main" val="2088911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Deta</a:t>
            </a:r>
            <a:r>
              <a:rPr lang="en-US" altLang="ja-JP" dirty="0"/>
              <a:t> Defaults</a:t>
            </a:r>
            <a:r>
              <a:rPr lang="ja-JP" altLang="en-US" dirty="0"/>
              <a:t>のカテゴリ</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Deta</a:t>
            </a:r>
            <a:r>
              <a:rPr kumimoji="1" lang="en-US" altLang="ja-JP" dirty="0" smtClean="0"/>
              <a:t> Defaults</a:t>
            </a:r>
            <a:r>
              <a:rPr kumimoji="1" lang="ja-JP" altLang="en-US" dirty="0" smtClean="0"/>
              <a:t>のカテゴリ</a:t>
            </a:r>
            <a:r>
              <a:rPr kumimoji="1" lang="en-US" altLang="ja-JP" dirty="0" smtClean="0"/>
              <a:t>(</a:t>
            </a:r>
            <a:r>
              <a:rPr kumimoji="1" lang="ja-JP" altLang="en-US" dirty="0" smtClean="0"/>
              <a:t>ヘルプの引用・和訳</a:t>
            </a:r>
            <a:r>
              <a:rPr kumimoji="1" lang="en-US" altLang="ja-JP" dirty="0" smtClean="0"/>
              <a:t>)</a:t>
            </a:r>
          </a:p>
          <a:p>
            <a:pPr lvl="1"/>
            <a:r>
              <a:rPr lang="en-US" altLang="ja-JP" sz="1400" dirty="0"/>
              <a:t>https://www.mathworks.com/help/releases/R2020a/ecoder/ref/codemappingseditor.html</a:t>
            </a:r>
            <a:endParaRPr lang="ja-JP" altLang="en-US" sz="1400" dirty="0"/>
          </a:p>
          <a:p>
            <a:pPr lvl="1"/>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1868031341"/>
              </p:ext>
            </p:extLst>
          </p:nvPr>
        </p:nvGraphicFramePr>
        <p:xfrm>
          <a:off x="557509" y="2166513"/>
          <a:ext cx="8568952" cy="4243999"/>
        </p:xfrm>
        <a:graphic>
          <a:graphicData uri="http://schemas.openxmlformats.org/drawingml/2006/table">
            <a:tbl>
              <a:tblPr>
                <a:tableStyleId>{5C22544A-7EE6-4342-B048-85BDC9FD1C3A}</a:tableStyleId>
              </a:tblPr>
              <a:tblGrid>
                <a:gridCol w="1512168">
                  <a:extLst>
                    <a:ext uri="{9D8B030D-6E8A-4147-A177-3AD203B41FA5}">
                      <a16:colId xmlns:a16="http://schemas.microsoft.com/office/drawing/2014/main" val="3623305880"/>
                    </a:ext>
                  </a:extLst>
                </a:gridCol>
                <a:gridCol w="3528392">
                  <a:extLst>
                    <a:ext uri="{9D8B030D-6E8A-4147-A177-3AD203B41FA5}">
                      <a16:colId xmlns:a16="http://schemas.microsoft.com/office/drawing/2014/main" val="3821640320"/>
                    </a:ext>
                  </a:extLst>
                </a:gridCol>
                <a:gridCol w="3528392">
                  <a:extLst>
                    <a:ext uri="{9D8B030D-6E8A-4147-A177-3AD203B41FA5}">
                      <a16:colId xmlns:a16="http://schemas.microsoft.com/office/drawing/2014/main" val="1579598327"/>
                    </a:ext>
                  </a:extLst>
                </a:gridCol>
              </a:tblGrid>
              <a:tr h="299018">
                <a:tc>
                  <a:txBody>
                    <a:bodyPr/>
                    <a:lstStyle/>
                    <a:p>
                      <a:pPr algn="l" fontAlgn="ctr"/>
                      <a:r>
                        <a:rPr lang="en-US" sz="900" u="none" strike="noStrike" dirty="0">
                          <a:effectLst/>
                        </a:rPr>
                        <a:t>Model Element Category</a:t>
                      </a:r>
                      <a:endParaRPr lang="en-US" sz="900" b="1" i="0" u="none" strike="noStrike" dirty="0">
                        <a:solidFill>
                          <a:srgbClr val="000000"/>
                        </a:solidFill>
                        <a:effectLst/>
                        <a:latin typeface="Arial" panose="020B0604020202020204" pitchFamily="34" charset="0"/>
                        <a:ea typeface="游ゴシック" panose="020B0400000000000000" pitchFamily="50" charset="-128"/>
                      </a:endParaRPr>
                    </a:p>
                  </a:txBody>
                  <a:tcPr marL="4803" marR="4803" marT="4803"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lumMod val="90000"/>
                      </a:schemeClr>
                    </a:solidFill>
                  </a:tcPr>
                </a:tc>
                <a:tc>
                  <a:txBody>
                    <a:bodyPr/>
                    <a:lstStyle/>
                    <a:p>
                      <a:pPr algn="l" fontAlgn="ctr"/>
                      <a:r>
                        <a:rPr lang="en-US" sz="900" u="none" strike="noStrike" dirty="0">
                          <a:effectLst/>
                        </a:rPr>
                        <a:t>Description</a:t>
                      </a:r>
                      <a:endParaRPr lang="en-US" sz="900" b="1" i="0" u="none" strike="noStrike" dirty="0">
                        <a:solidFill>
                          <a:srgbClr val="000000"/>
                        </a:solidFill>
                        <a:effectLst/>
                        <a:latin typeface="Arial" panose="020B0604020202020204" pitchFamily="34" charset="0"/>
                        <a:ea typeface="游ゴシック" panose="020B0400000000000000" pitchFamily="50" charset="-128"/>
                      </a:endParaRPr>
                    </a:p>
                  </a:txBody>
                  <a:tcPr marL="4803" marR="4803" marT="4803"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lumMod val="90000"/>
                      </a:schemeClr>
                    </a:solidFill>
                  </a:tcPr>
                </a:tc>
                <a:tc>
                  <a:txBody>
                    <a:bodyPr/>
                    <a:lstStyle/>
                    <a:p>
                      <a:pPr algn="l" fontAlgn="ctr"/>
                      <a:r>
                        <a:rPr lang="en-US" sz="900" u="none" strike="noStrike" dirty="0">
                          <a:effectLst/>
                        </a:rPr>
                        <a:t>Description(</a:t>
                      </a:r>
                      <a:r>
                        <a:rPr lang="ja-JP" altLang="en-US" sz="900" u="none" strike="noStrike" dirty="0">
                          <a:effectLst/>
                        </a:rPr>
                        <a:t>和訳</a:t>
                      </a:r>
                      <a:r>
                        <a:rPr lang="en-US" altLang="ja-JP" sz="900" u="none" strike="noStrike" dirty="0">
                          <a:effectLst/>
                        </a:rPr>
                        <a:t>)</a:t>
                      </a:r>
                      <a:endParaRPr lang="en-US" altLang="ja-JP" sz="900" b="1" i="0" u="none" strike="noStrike" dirty="0">
                        <a:solidFill>
                          <a:srgbClr val="000000"/>
                        </a:solidFill>
                        <a:effectLst/>
                        <a:latin typeface="Arial" panose="020B0604020202020204" pitchFamily="34" charset="0"/>
                        <a:ea typeface="游ゴシック" panose="020B0400000000000000" pitchFamily="50" charset="-128"/>
                      </a:endParaRPr>
                    </a:p>
                  </a:txBody>
                  <a:tcPr marL="4803" marR="4803" marT="4803"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3616012338"/>
                  </a:ext>
                </a:extLst>
              </a:tr>
              <a:tr h="154369">
                <a:tc>
                  <a:txBody>
                    <a:bodyPr/>
                    <a:lstStyle/>
                    <a:p>
                      <a:pPr algn="l" fontAlgn="t"/>
                      <a:r>
                        <a:rPr lang="en-US" sz="900" u="none" strike="noStrike" dirty="0" err="1">
                          <a:effectLst/>
                        </a:rPr>
                        <a:t>Inports</a:t>
                      </a:r>
                      <a:endParaRPr 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sz="900" u="none" strike="noStrike" dirty="0">
                          <a:effectLst/>
                        </a:rPr>
                        <a:t>Root-level input ports of a model.</a:t>
                      </a:r>
                      <a:endParaRPr 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ja-JP" altLang="en-US" sz="900" u="none" strike="noStrike">
                          <a:effectLst/>
                        </a:rPr>
                        <a:t>ルート階層のモデルの</a:t>
                      </a:r>
                      <a:r>
                        <a:rPr lang="en-US" altLang="ja-JP" sz="900" u="none" strike="noStrike">
                          <a:effectLst/>
                        </a:rPr>
                        <a:t>input</a:t>
                      </a:r>
                      <a:r>
                        <a:rPr lang="ja-JP" altLang="en-US" sz="900" u="none" strike="noStrike">
                          <a:effectLst/>
                        </a:rPr>
                        <a:t>ポート</a:t>
                      </a:r>
                      <a:endParaRPr lang="ja-JP" altLang="en-US" sz="900" b="0" i="0" u="none" strike="noStrike">
                        <a:solidFill>
                          <a:srgbClr val="404040"/>
                        </a:solidFill>
                        <a:effectLst/>
                        <a:latin typeface="ＭＳ Ｐゴシック" panose="020B0600070205080204" pitchFamily="50" charset="-128"/>
                        <a:ea typeface="ＭＳ Ｐゴシック" panose="020B0600070205080204"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43863786"/>
                  </a:ext>
                </a:extLst>
              </a:tr>
              <a:tr h="154369">
                <a:tc>
                  <a:txBody>
                    <a:bodyPr/>
                    <a:lstStyle/>
                    <a:p>
                      <a:pPr algn="l" fontAlgn="t"/>
                      <a:r>
                        <a:rPr lang="en-US" sz="900" u="none" strike="noStrike" dirty="0" err="1">
                          <a:effectLst/>
                        </a:rPr>
                        <a:t>Outports</a:t>
                      </a:r>
                      <a:endParaRPr 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sz="900" u="none" strike="noStrike" dirty="0">
                          <a:effectLst/>
                        </a:rPr>
                        <a:t>Root-level output ports of a model.</a:t>
                      </a:r>
                      <a:endParaRPr 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ja-JP" altLang="en-US" sz="900" u="none" strike="noStrike">
                          <a:effectLst/>
                        </a:rPr>
                        <a:t>ルート階層のモデルの</a:t>
                      </a:r>
                      <a:r>
                        <a:rPr lang="en-US" altLang="ja-JP" sz="900" u="none" strike="noStrike">
                          <a:effectLst/>
                        </a:rPr>
                        <a:t>output</a:t>
                      </a:r>
                      <a:r>
                        <a:rPr lang="ja-JP" altLang="en-US" sz="900" u="none" strike="noStrike">
                          <a:effectLst/>
                        </a:rPr>
                        <a:t>ポート</a:t>
                      </a:r>
                      <a:endParaRPr lang="ja-JP" altLang="en-US" sz="900" b="0" i="0" u="none" strike="noStrike">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62406487"/>
                  </a:ext>
                </a:extLst>
              </a:tr>
              <a:tr h="447668">
                <a:tc>
                  <a:txBody>
                    <a:bodyPr/>
                    <a:lstStyle/>
                    <a:p>
                      <a:pPr algn="l" fontAlgn="t"/>
                      <a:r>
                        <a:rPr lang="en-US" sz="900" u="none" strike="noStrike" dirty="0">
                          <a:effectLst/>
                        </a:rPr>
                        <a:t>Model parameters</a:t>
                      </a:r>
                      <a:endParaRPr 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sz="900" u="none" strike="noStrike" dirty="0">
                          <a:effectLst/>
                        </a:rPr>
                        <a:t>Parameters that are defined within a model, such as parameters in the model workspace. Excludes model arguments.</a:t>
                      </a:r>
                      <a:endParaRPr 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altLang="ja-JP" sz="900" u="none" strike="noStrike">
                          <a:effectLst/>
                        </a:rPr>
                        <a:t>model workspace</a:t>
                      </a:r>
                      <a:r>
                        <a:rPr lang="ja-JP" altLang="en-US" sz="900" u="none" strike="noStrike">
                          <a:effectLst/>
                        </a:rPr>
                        <a:t>に定義されたパラメーターで、モデル引数以外のもの</a:t>
                      </a:r>
                      <a:endParaRPr lang="ja-JP" altLang="en-US" sz="900" b="0" i="0" u="none" strike="noStrike">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1626240"/>
                  </a:ext>
                </a:extLst>
              </a:tr>
              <a:tr h="886761">
                <a:tc>
                  <a:txBody>
                    <a:bodyPr/>
                    <a:lstStyle/>
                    <a:p>
                      <a:pPr algn="l" fontAlgn="t"/>
                      <a:r>
                        <a:rPr lang="en-US" sz="900" u="none" strike="noStrike">
                          <a:effectLst/>
                        </a:rPr>
                        <a:t>Model parameter arguments</a:t>
                      </a:r>
                      <a:endParaRPr lang="en-US" sz="900" b="0" i="0" u="none" strike="noStrike">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sz="900" u="none" strike="noStrike" dirty="0">
                          <a:effectLst/>
                        </a:rPr>
                        <a:t>Block parameters in the model workspace that you configure as model arguments. These parameters are exposed at the model block to enable each model instance to provide its own value. To specify a parameter as a model argument, select the Model Data Editor + Parameters + Argument check box.</a:t>
                      </a:r>
                      <a:endParaRPr 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altLang="ja-JP" sz="900" u="none" strike="noStrike">
                          <a:effectLst/>
                        </a:rPr>
                        <a:t>model workspace</a:t>
                      </a:r>
                      <a:r>
                        <a:rPr lang="ja-JP" altLang="en-US" sz="900" u="none" strike="noStrike">
                          <a:effectLst/>
                        </a:rPr>
                        <a:t>に定義されたモデル引数として設定したパラメーター。</a:t>
                      </a:r>
                      <a:br>
                        <a:rPr lang="ja-JP" altLang="en-US" sz="900" u="none" strike="noStrike">
                          <a:effectLst/>
                        </a:rPr>
                      </a:br>
                      <a:r>
                        <a:rPr lang="ja-JP" altLang="en-US" sz="900" u="none" strike="noStrike">
                          <a:effectLst/>
                        </a:rPr>
                        <a:t>これらのパラメーターは</a:t>
                      </a:r>
                      <a:r>
                        <a:rPr lang="en-US" altLang="ja-JP" sz="900" u="none" strike="noStrike">
                          <a:effectLst/>
                        </a:rPr>
                        <a:t>model</a:t>
                      </a:r>
                      <a:r>
                        <a:rPr lang="ja-JP" altLang="en-US" sz="900" u="none" strike="noStrike">
                          <a:effectLst/>
                        </a:rPr>
                        <a:t>ブロックで公開され、各モデルのインスタンスが自身の値を提供するようにする。</a:t>
                      </a:r>
                      <a:br>
                        <a:rPr lang="ja-JP" altLang="en-US" sz="900" u="none" strike="noStrike">
                          <a:effectLst/>
                        </a:rPr>
                      </a:br>
                      <a:r>
                        <a:rPr lang="ja-JP" altLang="en-US" sz="900" u="none" strike="noStrike">
                          <a:effectLst/>
                        </a:rPr>
                        <a:t>モデル引数の設定方法は、モデルデータエディタのパラメータータブで、</a:t>
                      </a:r>
                      <a:r>
                        <a:rPr lang="en-US" altLang="ja-JP" sz="900" u="none" strike="noStrike">
                          <a:effectLst/>
                        </a:rPr>
                        <a:t>Argument</a:t>
                      </a:r>
                      <a:r>
                        <a:rPr lang="ja-JP" altLang="en-US" sz="900" u="none" strike="noStrike">
                          <a:effectLst/>
                        </a:rPr>
                        <a:t>のチェックボックスをオン。</a:t>
                      </a:r>
                      <a:endParaRPr lang="ja-JP" altLang="en-US" sz="900" b="0" i="0" u="none" strike="noStrike">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83068388"/>
                  </a:ext>
                </a:extLst>
              </a:tr>
              <a:tr h="447668">
                <a:tc>
                  <a:txBody>
                    <a:bodyPr/>
                    <a:lstStyle/>
                    <a:p>
                      <a:pPr algn="l" fontAlgn="t"/>
                      <a:r>
                        <a:rPr lang="en-US" sz="900" u="none" strike="noStrike">
                          <a:effectLst/>
                        </a:rPr>
                        <a:t>External parameter objects</a:t>
                      </a:r>
                      <a:endParaRPr lang="en-US" sz="900" b="0" i="0" u="none" strike="noStrike">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sz="900" u="none" strike="noStrike" dirty="0">
                          <a:effectLst/>
                        </a:rPr>
                        <a:t>Parameters that you define as objects in the base workspace or in a data dictionary. Multiple models in an application can use these parameters.</a:t>
                      </a:r>
                      <a:endParaRPr 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altLang="ja-JP" sz="900" u="none" strike="noStrike">
                          <a:effectLst/>
                        </a:rPr>
                        <a:t>base workspace</a:t>
                      </a:r>
                      <a:r>
                        <a:rPr lang="ja-JP" altLang="en-US" sz="900" u="none" strike="noStrike">
                          <a:effectLst/>
                        </a:rPr>
                        <a:t>か</a:t>
                      </a:r>
                      <a:r>
                        <a:rPr lang="en-US" altLang="ja-JP" sz="900" u="none" strike="noStrike">
                          <a:effectLst/>
                        </a:rPr>
                        <a:t>data dictionary</a:t>
                      </a:r>
                      <a:r>
                        <a:rPr lang="ja-JP" altLang="en-US" sz="900" u="none" strike="noStrike">
                          <a:effectLst/>
                        </a:rPr>
                        <a:t>でオブジェクトとして定義されたパラメーター。</a:t>
                      </a:r>
                      <a:br>
                        <a:rPr lang="ja-JP" altLang="en-US" sz="900" u="none" strike="noStrike">
                          <a:effectLst/>
                        </a:rPr>
                      </a:br>
                      <a:r>
                        <a:rPr lang="en-US" altLang="ja-JP" sz="900" u="none" strike="noStrike">
                          <a:effectLst/>
                        </a:rPr>
                        <a:t>1</a:t>
                      </a:r>
                      <a:r>
                        <a:rPr lang="ja-JP" altLang="en-US" sz="900" u="none" strike="noStrike">
                          <a:effectLst/>
                        </a:rPr>
                        <a:t>つのアプリケーション内の複数のモデルがこれらのパラメーターを使用可能。</a:t>
                      </a:r>
                      <a:endParaRPr lang="ja-JP" altLang="en-US" sz="900" b="0" i="0" u="none" strike="noStrike">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12027259"/>
                  </a:ext>
                </a:extLst>
              </a:tr>
              <a:tr h="596892">
                <a:tc>
                  <a:txBody>
                    <a:bodyPr/>
                    <a:lstStyle/>
                    <a:p>
                      <a:pPr algn="l" fontAlgn="t"/>
                      <a:r>
                        <a:rPr lang="en-US" sz="900" u="none" strike="noStrike">
                          <a:effectLst/>
                        </a:rPr>
                        <a:t>Shared local data stores</a:t>
                      </a:r>
                      <a:endParaRPr lang="en-US" sz="900" b="0" i="0" u="none" strike="noStrike">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sz="900" u="none" strike="noStrike" dirty="0">
                          <a:effectLst/>
                        </a:rPr>
                        <a:t>Data Store Memory blocks with the block parameter Share across model instances set. These data stores are accessible only in the model where they are defined. The data store value is shared across instances of the model.</a:t>
                      </a:r>
                      <a:endParaRPr 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altLang="ja-JP" sz="900" u="none" strike="noStrike" dirty="0">
                          <a:effectLst/>
                        </a:rPr>
                        <a:t>Data Store Memory</a:t>
                      </a:r>
                      <a:r>
                        <a:rPr lang="ja-JP" altLang="en-US" sz="900" u="none" strike="noStrike" dirty="0">
                          <a:effectLst/>
                        </a:rPr>
                        <a:t>ブロックのブロックパラメーター</a:t>
                      </a:r>
                      <a:r>
                        <a:rPr lang="en-US" altLang="ja-JP" sz="900" u="none" strike="noStrike" dirty="0">
                          <a:effectLst/>
                        </a:rPr>
                        <a:t>"</a:t>
                      </a:r>
                      <a:r>
                        <a:rPr lang="ja-JP" altLang="en-US" sz="900" u="none" strike="noStrike" dirty="0">
                          <a:effectLst/>
                        </a:rPr>
                        <a:t>モデル インスタンス間で共有する</a:t>
                      </a:r>
                      <a:r>
                        <a:rPr lang="en-US" altLang="ja-JP" sz="900" u="none" strike="noStrike" dirty="0">
                          <a:effectLst/>
                        </a:rPr>
                        <a:t>"</a:t>
                      </a:r>
                      <a:r>
                        <a:rPr lang="ja-JP" altLang="en-US" sz="900" u="none" strike="noStrike" dirty="0">
                          <a:effectLst/>
                        </a:rPr>
                        <a:t>をセットしてできたデータストア。</a:t>
                      </a:r>
                      <a:br>
                        <a:rPr lang="ja-JP" altLang="en-US" sz="900" u="none" strike="noStrike" dirty="0">
                          <a:effectLst/>
                        </a:rPr>
                      </a:br>
                      <a:r>
                        <a:rPr lang="ja-JP" altLang="en-US" sz="900" u="none" strike="noStrike" dirty="0">
                          <a:effectLst/>
                        </a:rPr>
                        <a:t>これらのデータストアは定義されたモデル内でのみアクセス可能。</a:t>
                      </a:r>
                      <a:br>
                        <a:rPr lang="ja-JP" altLang="en-US" sz="900" u="none" strike="noStrike" dirty="0">
                          <a:effectLst/>
                        </a:rPr>
                      </a:br>
                      <a:r>
                        <a:rPr lang="ja-JP" altLang="en-US" sz="900" u="none" strike="noStrike" dirty="0">
                          <a:effectLst/>
                        </a:rPr>
                        <a:t>データストアの値はモデルのインスタンス間で共有される。</a:t>
                      </a:r>
                      <a:endParaRPr lang="ja-JP" alt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51441608"/>
                  </a:ext>
                </a:extLst>
              </a:tr>
              <a:tr h="447668">
                <a:tc>
                  <a:txBody>
                    <a:bodyPr/>
                    <a:lstStyle/>
                    <a:p>
                      <a:pPr algn="l" fontAlgn="t"/>
                      <a:r>
                        <a:rPr lang="en-US" sz="900" u="none" strike="noStrike">
                          <a:effectLst/>
                        </a:rPr>
                        <a:t>Global data stores</a:t>
                      </a:r>
                      <a:endParaRPr lang="en-US" sz="900" b="0" i="0" u="none" strike="noStrike">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sz="900" u="none" strike="noStrike">
                          <a:effectLst/>
                        </a:rPr>
                        <a:t>Data stores that are defined by a signal object in the base workspace or in a data dictionary. Multiple models in an application can use these data stores.</a:t>
                      </a:r>
                      <a:endParaRPr lang="en-US" sz="900" b="0" i="0" u="none" strike="noStrike">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altLang="ja-JP" sz="900" u="none" strike="noStrike" dirty="0">
                          <a:effectLst/>
                        </a:rPr>
                        <a:t>base workspace</a:t>
                      </a:r>
                      <a:r>
                        <a:rPr lang="ja-JP" altLang="en-US" sz="900" u="none" strike="noStrike" dirty="0">
                          <a:effectLst/>
                        </a:rPr>
                        <a:t>か</a:t>
                      </a:r>
                      <a:r>
                        <a:rPr lang="en-US" altLang="ja-JP" sz="900" u="none" strike="noStrike" dirty="0">
                          <a:effectLst/>
                        </a:rPr>
                        <a:t>data dictionary</a:t>
                      </a:r>
                      <a:r>
                        <a:rPr lang="ja-JP" altLang="en-US" sz="900" u="none" strike="noStrike" dirty="0">
                          <a:effectLst/>
                        </a:rPr>
                        <a:t>で</a:t>
                      </a:r>
                      <a:r>
                        <a:rPr lang="en-US" altLang="ja-JP" sz="900" u="none" strike="noStrike" dirty="0">
                          <a:effectLst/>
                        </a:rPr>
                        <a:t>Signal</a:t>
                      </a:r>
                      <a:r>
                        <a:rPr lang="ja-JP" altLang="en-US" sz="900" u="none" strike="noStrike" dirty="0">
                          <a:effectLst/>
                        </a:rPr>
                        <a:t>オブジェクトによって定義されたデータストア。</a:t>
                      </a:r>
                      <a:br>
                        <a:rPr lang="ja-JP" altLang="en-US" sz="900" u="none" strike="noStrike" dirty="0">
                          <a:effectLst/>
                        </a:rPr>
                      </a:br>
                      <a:r>
                        <a:rPr lang="en-US" altLang="ja-JP" sz="900" u="none" strike="noStrike" dirty="0">
                          <a:effectLst/>
                        </a:rPr>
                        <a:t>1</a:t>
                      </a:r>
                      <a:r>
                        <a:rPr lang="ja-JP" altLang="en-US" sz="900" u="none" strike="noStrike" dirty="0" err="1">
                          <a:effectLst/>
                        </a:rPr>
                        <a:t>つの</a:t>
                      </a:r>
                      <a:r>
                        <a:rPr lang="ja-JP" altLang="en-US" sz="900" u="none" strike="noStrike" dirty="0">
                          <a:effectLst/>
                        </a:rPr>
                        <a:t>アプリケーション内の複数モデルがこれらのデータストアを使用可能。</a:t>
                      </a:r>
                      <a:endParaRPr lang="ja-JP" alt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70451255"/>
                  </a:ext>
                </a:extLst>
              </a:tr>
              <a:tr h="299018">
                <a:tc>
                  <a:txBody>
                    <a:bodyPr/>
                    <a:lstStyle/>
                    <a:p>
                      <a:pPr algn="l" fontAlgn="t"/>
                      <a:r>
                        <a:rPr lang="en-US" sz="900" u="none" strike="noStrike">
                          <a:effectLst/>
                        </a:rPr>
                        <a:t>Internal data</a:t>
                      </a:r>
                      <a:endParaRPr lang="en-US" sz="900" b="0" i="0" u="none" strike="noStrike">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sz="900" u="none" strike="noStrike">
                          <a:effectLst/>
                        </a:rPr>
                        <a:t>Local data, such as data stores, discrete block states, block output signals, and zero-crossing signals.</a:t>
                      </a:r>
                      <a:endParaRPr lang="en-US" sz="900" b="0" i="0" u="none" strike="noStrike">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ja-JP" altLang="en-US" sz="900" u="none" strike="noStrike" dirty="0">
                          <a:effectLst/>
                        </a:rPr>
                        <a:t>データストア、離散ブロック状態、ブロック出力信号、ゼロクロッシング信号などのローカルデータ。</a:t>
                      </a:r>
                      <a:endParaRPr lang="ja-JP" altLang="en-US" sz="900" b="0" i="0" u="none" strike="noStrike" dirty="0">
                        <a:solidFill>
                          <a:srgbClr val="404040"/>
                        </a:solidFill>
                        <a:effectLst/>
                        <a:latin typeface="ＭＳ Ｐゴシック" panose="020B0600070205080204" pitchFamily="50" charset="-128"/>
                        <a:ea typeface="ＭＳ Ｐゴシック" panose="020B0600070205080204"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00651425"/>
                  </a:ext>
                </a:extLst>
              </a:tr>
              <a:tr h="299018">
                <a:tc>
                  <a:txBody>
                    <a:bodyPr/>
                    <a:lstStyle/>
                    <a:p>
                      <a:pPr algn="l" fontAlgn="t"/>
                      <a:r>
                        <a:rPr lang="en-US" sz="900" u="none" strike="noStrike">
                          <a:effectLst/>
                        </a:rPr>
                        <a:t>Constants</a:t>
                      </a:r>
                      <a:endParaRPr lang="en-US" sz="900" b="0" i="0" u="none" strike="noStrike">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sz="900" u="none" strike="noStrike" dirty="0">
                          <a:effectLst/>
                        </a:rPr>
                        <a:t>Constant-value block output and constant parameters in a model.</a:t>
                      </a:r>
                      <a:endParaRPr 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ja-JP" altLang="en-US" sz="900" u="none" strike="noStrike" dirty="0">
                          <a:effectLst/>
                        </a:rPr>
                        <a:t>モデル内の</a:t>
                      </a:r>
                      <a:r>
                        <a:rPr lang="en-US" altLang="ja-JP" sz="900" u="none" strike="noStrike" dirty="0">
                          <a:effectLst/>
                        </a:rPr>
                        <a:t>Constant</a:t>
                      </a:r>
                      <a:r>
                        <a:rPr lang="ja-JP" altLang="en-US" sz="900" u="none" strike="noStrike" dirty="0">
                          <a:effectLst/>
                        </a:rPr>
                        <a:t>の出力や定数パラメーター</a:t>
                      </a:r>
                      <a:endParaRPr lang="ja-JP" altLang="en-US" sz="9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66880885"/>
                  </a:ext>
                </a:extLst>
              </a:tr>
            </a:tbl>
          </a:graphicData>
        </a:graphic>
      </p:graphicFrame>
    </p:spTree>
    <p:extLst>
      <p:ext uri="{BB962C8B-B14F-4D97-AF65-F5344CB8AC3E}">
        <p14:creationId xmlns:p14="http://schemas.microsoft.com/office/powerpoint/2010/main" val="3663089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a:stretch>
            <a:fillRect/>
          </a:stretch>
        </p:blipFill>
        <p:spPr>
          <a:xfrm>
            <a:off x="155424" y="684688"/>
            <a:ext cx="8791412" cy="5598094"/>
          </a:xfrm>
          <a:prstGeom prst="rect">
            <a:avLst/>
          </a:prstGeom>
        </p:spPr>
      </p:pic>
      <p:sp>
        <p:nvSpPr>
          <p:cNvPr id="2" name="タイトル 1"/>
          <p:cNvSpPr>
            <a:spLocks noGrp="1"/>
          </p:cNvSpPr>
          <p:nvPr>
            <p:ph type="title"/>
          </p:nvPr>
        </p:nvSpPr>
        <p:spPr/>
        <p:txBody>
          <a:bodyPr/>
          <a:lstStyle/>
          <a:p>
            <a:r>
              <a:rPr kumimoji="1" lang="ja-JP" altLang="en-US" dirty="0" smtClean="0"/>
              <a:t>プロパティインスペクターとの関係性</a:t>
            </a:r>
            <a:endParaRPr kumimoji="1" lang="ja-JP" altLang="en-US" dirty="0"/>
          </a:p>
        </p:txBody>
      </p:sp>
      <p:sp>
        <p:nvSpPr>
          <p:cNvPr id="6" name="正方形/長方形 5"/>
          <p:cNvSpPr/>
          <p:nvPr/>
        </p:nvSpPr>
        <p:spPr bwMode="auto">
          <a:xfrm>
            <a:off x="307132" y="4766039"/>
            <a:ext cx="5997674" cy="28803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正方形/長方形 6"/>
          <p:cNvSpPr/>
          <p:nvPr/>
        </p:nvSpPr>
        <p:spPr bwMode="auto">
          <a:xfrm>
            <a:off x="7190881" y="908720"/>
            <a:ext cx="1752275" cy="373135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テキスト ボックス 9"/>
          <p:cNvSpPr txBox="1"/>
          <p:nvPr/>
        </p:nvSpPr>
        <p:spPr>
          <a:xfrm>
            <a:off x="6623495" y="1869407"/>
            <a:ext cx="649537" cy="369332"/>
          </a:xfrm>
          <a:prstGeom prst="rect">
            <a:avLst/>
          </a:prstGeom>
          <a:noFill/>
        </p:spPr>
        <p:txBody>
          <a:bodyPr wrap="none" rtlCol="0">
            <a:spAutoFit/>
          </a:bodyPr>
          <a:lstStyle/>
          <a:p>
            <a:r>
              <a:rPr kumimoji="1" lang="ja-JP" altLang="en-US" b="1" dirty="0" smtClean="0"/>
              <a:t>拡大</a:t>
            </a:r>
            <a:endParaRPr kumimoji="1" lang="ja-JP" altLang="en-US" b="1" dirty="0"/>
          </a:p>
        </p:txBody>
      </p:sp>
      <p:pic>
        <p:nvPicPr>
          <p:cNvPr id="11" name="図 10"/>
          <p:cNvPicPr>
            <a:picLocks noChangeAspect="1"/>
          </p:cNvPicPr>
          <p:nvPr/>
        </p:nvPicPr>
        <p:blipFill>
          <a:blip r:embed="rId3"/>
          <a:stretch>
            <a:fillRect/>
          </a:stretch>
        </p:blipFill>
        <p:spPr>
          <a:xfrm>
            <a:off x="5425858" y="2305691"/>
            <a:ext cx="2809875" cy="1495425"/>
          </a:xfrm>
          <a:prstGeom prst="rect">
            <a:avLst/>
          </a:prstGeom>
          <a:ln w="38100">
            <a:solidFill>
              <a:srgbClr val="FF0000"/>
            </a:solidFill>
          </a:ln>
        </p:spPr>
      </p:pic>
      <p:sp>
        <p:nvSpPr>
          <p:cNvPr id="14" name="角丸四角形吹き出し 13"/>
          <p:cNvSpPr/>
          <p:nvPr/>
        </p:nvSpPr>
        <p:spPr bwMode="auto">
          <a:xfrm>
            <a:off x="6948264" y="4077072"/>
            <a:ext cx="1994892" cy="688967"/>
          </a:xfrm>
          <a:prstGeom prst="wedgeRoundRectCallout">
            <a:avLst>
              <a:gd name="adj1" fmla="val -33573"/>
              <a:gd name="adj2" fmla="val -102966"/>
              <a:gd name="adj3" fmla="val 16667"/>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err="1" smtClean="0">
                <a:ln>
                  <a:noFill/>
                </a:ln>
                <a:solidFill>
                  <a:schemeClr val="tx1"/>
                </a:solidFill>
                <a:effectLst/>
                <a:latin typeface="Arial" charset="0"/>
                <a:ea typeface="ＭＳ Ｐゴシック" pitchFamily="50" charset="-128"/>
              </a:rPr>
              <a:t>ImportFromFile</a:t>
            </a: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の場合、</a:t>
            </a:r>
            <a:endParaRPr kumimoji="1" lang="en-US" altLang="ja-JP" sz="12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ファイル設定</a:t>
            </a:r>
          </a:p>
        </p:txBody>
      </p:sp>
      <p:sp>
        <p:nvSpPr>
          <p:cNvPr id="16" name="テキスト ボックス 15"/>
          <p:cNvSpPr txBox="1"/>
          <p:nvPr/>
        </p:nvSpPr>
        <p:spPr>
          <a:xfrm>
            <a:off x="2153584" y="4142337"/>
            <a:ext cx="2502608" cy="369332"/>
          </a:xfrm>
          <a:prstGeom prst="rect">
            <a:avLst/>
          </a:prstGeom>
          <a:solidFill>
            <a:srgbClr val="FFFF00"/>
          </a:solidFill>
        </p:spPr>
        <p:txBody>
          <a:bodyPr wrap="none" rtlCol="0">
            <a:spAutoFit/>
          </a:bodyPr>
          <a:lstStyle/>
          <a:p>
            <a:r>
              <a:rPr kumimoji="1" lang="ja-JP" altLang="en-US" dirty="0" smtClean="0"/>
              <a:t>コードマッピングエディタ</a:t>
            </a:r>
            <a:endParaRPr kumimoji="1" lang="ja-JP" altLang="en-US" dirty="0"/>
          </a:p>
        </p:txBody>
      </p:sp>
      <p:sp>
        <p:nvSpPr>
          <p:cNvPr id="17" name="テキスト ボックス 16"/>
          <p:cNvSpPr txBox="1"/>
          <p:nvPr/>
        </p:nvSpPr>
        <p:spPr>
          <a:xfrm>
            <a:off x="6304806" y="472436"/>
            <a:ext cx="2573140" cy="369332"/>
          </a:xfrm>
          <a:prstGeom prst="rect">
            <a:avLst/>
          </a:prstGeom>
          <a:solidFill>
            <a:srgbClr val="FFFF00"/>
          </a:solidFill>
        </p:spPr>
        <p:txBody>
          <a:bodyPr wrap="none" rtlCol="0">
            <a:spAutoFit/>
          </a:bodyPr>
          <a:lstStyle/>
          <a:p>
            <a:r>
              <a:rPr kumimoji="1" lang="ja-JP" altLang="en-US" dirty="0" smtClean="0"/>
              <a:t>プロパティインスペクター</a:t>
            </a:r>
            <a:endParaRPr kumimoji="1" lang="ja-JP" altLang="en-US" dirty="0"/>
          </a:p>
        </p:txBody>
      </p:sp>
      <p:sp>
        <p:nvSpPr>
          <p:cNvPr id="18" name="角丸四角形吹き出し 17"/>
          <p:cNvSpPr/>
          <p:nvPr/>
        </p:nvSpPr>
        <p:spPr bwMode="auto">
          <a:xfrm>
            <a:off x="5005810" y="5287375"/>
            <a:ext cx="2875706" cy="776792"/>
          </a:xfrm>
          <a:prstGeom prst="wedgeRoundRectCallout">
            <a:avLst>
              <a:gd name="adj1" fmla="val -29542"/>
              <a:gd name="adj2" fmla="val -8603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sz="1200" b="1" dirty="0"/>
              <a:t>コードマッピングで各行選択時に</a:t>
            </a:r>
            <a:endParaRPr lang="en-US" altLang="ja-JP" sz="1200" b="1" dirty="0"/>
          </a:p>
          <a:p>
            <a:r>
              <a:rPr lang="ja-JP" altLang="en-US" sz="1200" b="1" dirty="0"/>
              <a:t>プロパティインスペクターで詳細設定できるようになる</a:t>
            </a:r>
          </a:p>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20" name="上下矢印 19"/>
          <p:cNvSpPr/>
          <p:nvPr/>
        </p:nvSpPr>
        <p:spPr bwMode="auto">
          <a:xfrm rot="2328614">
            <a:off x="5412275" y="3660092"/>
            <a:ext cx="237101" cy="1281995"/>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76571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73925" y="1025987"/>
            <a:ext cx="5722211" cy="1857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0" y="621984"/>
            <a:ext cx="8313494" cy="369332"/>
          </a:xfrm>
          <a:prstGeom prst="rect">
            <a:avLst/>
          </a:prstGeom>
          <a:noFill/>
        </p:spPr>
        <p:txBody>
          <a:bodyPr wrap="none" rtlCol="0">
            <a:spAutoFit/>
          </a:bodyPr>
          <a:lstStyle/>
          <a:p>
            <a:r>
              <a:rPr kumimoji="1" lang="ja-JP" altLang="en-US" dirty="0" smtClean="0"/>
              <a:t>最初に開いたオリジナル画面にはコードマッピングエディターへのリンクはありません</a:t>
            </a:r>
            <a:endParaRPr kumimoji="1" lang="ja-JP" altLang="en-US" dirty="0"/>
          </a:p>
        </p:txBody>
      </p:sp>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61585" y="2944179"/>
            <a:ext cx="5290163" cy="2034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683568" y="2625493"/>
            <a:ext cx="4859022" cy="369332"/>
          </a:xfrm>
          <a:prstGeom prst="rect">
            <a:avLst/>
          </a:prstGeom>
          <a:solidFill>
            <a:schemeClr val="bg1"/>
          </a:solidFill>
        </p:spPr>
        <p:txBody>
          <a:bodyPr wrap="none" rtlCol="0">
            <a:spAutoFit/>
          </a:bodyPr>
          <a:lstStyle/>
          <a:p>
            <a:r>
              <a:rPr kumimoji="1" lang="ja-JP" altLang="en-US" dirty="0" smtClean="0"/>
              <a:t>①アプリの中から</a:t>
            </a:r>
            <a:r>
              <a:rPr kumimoji="1" lang="en-US" altLang="ja-JP" dirty="0" smtClean="0"/>
              <a:t>Embedded</a:t>
            </a:r>
            <a:r>
              <a:rPr kumimoji="1" lang="ja-JP" altLang="en-US" dirty="0" smtClean="0"/>
              <a:t> </a:t>
            </a:r>
            <a:r>
              <a:rPr kumimoji="1" lang="en-US" altLang="ja-JP" dirty="0" smtClean="0"/>
              <a:t>Code</a:t>
            </a:r>
            <a:r>
              <a:rPr kumimoji="1" lang="ja-JP" altLang="en-US" dirty="0" smtClean="0"/>
              <a:t>を選択します。</a:t>
            </a:r>
            <a:endParaRPr kumimoji="1" lang="ja-JP" altLang="en-US" dirty="0"/>
          </a:p>
        </p:txBody>
      </p:sp>
      <p:pic>
        <p:nvPicPr>
          <p:cNvPr id="1028"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9219"/>
          <a:stretch/>
        </p:blipFill>
        <p:spPr bwMode="auto">
          <a:xfrm>
            <a:off x="930340" y="5449882"/>
            <a:ext cx="4365478" cy="1049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225545" y="5080550"/>
            <a:ext cx="3446777" cy="369332"/>
          </a:xfrm>
          <a:prstGeom prst="rect">
            <a:avLst/>
          </a:prstGeom>
          <a:solidFill>
            <a:schemeClr val="bg1"/>
          </a:solidFill>
        </p:spPr>
        <p:txBody>
          <a:bodyPr wrap="none" rtlCol="0">
            <a:spAutoFit/>
          </a:bodyPr>
          <a:lstStyle/>
          <a:p>
            <a:r>
              <a:rPr lang="ja-JP" altLang="en-US" dirty="0" smtClean="0"/>
              <a:t>②Ｃコードのタブが追加されます。</a:t>
            </a:r>
            <a:endParaRPr kumimoji="1" lang="ja-JP" altLang="en-US" dirty="0"/>
          </a:p>
        </p:txBody>
      </p:sp>
      <p:pic>
        <p:nvPicPr>
          <p:cNvPr id="1029" name="Picture 5"/>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796136" y="3186391"/>
            <a:ext cx="3213820" cy="3556273"/>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右矢印 3"/>
          <p:cNvSpPr/>
          <p:nvPr/>
        </p:nvSpPr>
        <p:spPr>
          <a:xfrm>
            <a:off x="4803676" y="5199225"/>
            <a:ext cx="1296144" cy="106806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6043496" y="2422184"/>
            <a:ext cx="2920992" cy="923330"/>
          </a:xfrm>
          <a:prstGeom prst="rect">
            <a:avLst/>
          </a:prstGeom>
          <a:solidFill>
            <a:schemeClr val="bg1"/>
          </a:solidFill>
        </p:spPr>
        <p:txBody>
          <a:bodyPr wrap="none" rtlCol="0">
            <a:spAutoFit/>
          </a:bodyPr>
          <a:lstStyle/>
          <a:p>
            <a:r>
              <a:rPr lang="ja-JP" altLang="en-US" dirty="0" smtClean="0"/>
              <a:t>③設定の下ボタンから</a:t>
            </a:r>
            <a:endParaRPr lang="en-US" altLang="ja-JP" dirty="0" smtClean="0"/>
          </a:p>
          <a:p>
            <a:r>
              <a:rPr kumimoji="1" lang="ja-JP" altLang="en-US" dirty="0" smtClean="0"/>
              <a:t>コードマッピングエディターを</a:t>
            </a:r>
            <a:endParaRPr kumimoji="1" lang="en-US" altLang="ja-JP" dirty="0" smtClean="0"/>
          </a:p>
          <a:p>
            <a:r>
              <a:rPr kumimoji="1" lang="ja-JP" altLang="en-US" dirty="0" smtClean="0"/>
              <a:t>ＯＮにします</a:t>
            </a:r>
            <a:endParaRPr kumimoji="1" lang="ja-JP" altLang="en-US" dirty="0"/>
          </a:p>
        </p:txBody>
      </p:sp>
      <p:sp>
        <p:nvSpPr>
          <p:cNvPr id="5" name="下矢印 4"/>
          <p:cNvSpPr/>
          <p:nvPr/>
        </p:nvSpPr>
        <p:spPr>
          <a:xfrm>
            <a:off x="179637" y="2422184"/>
            <a:ext cx="364046" cy="102082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p:cNvSpPr/>
          <p:nvPr/>
        </p:nvSpPr>
        <p:spPr>
          <a:xfrm>
            <a:off x="3669700" y="4130831"/>
            <a:ext cx="364046" cy="131905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51224" y="29601"/>
            <a:ext cx="4152099" cy="369332"/>
          </a:xfrm>
          <a:prstGeom prst="rect">
            <a:avLst/>
          </a:prstGeom>
          <a:noFill/>
        </p:spPr>
        <p:txBody>
          <a:bodyPr wrap="none" rtlCol="0">
            <a:spAutoFit/>
          </a:bodyPr>
          <a:lstStyle/>
          <a:p>
            <a:r>
              <a:rPr lang="ja-JP" altLang="en-US" dirty="0" smtClean="0"/>
              <a:t>コードマッピングエディターを起動しよう！</a:t>
            </a:r>
            <a:endParaRPr kumimoji="1" lang="ja-JP" altLang="en-US" dirty="0"/>
          </a:p>
        </p:txBody>
      </p:sp>
      <p:sp>
        <p:nvSpPr>
          <p:cNvPr id="6" name="正方形/長方形 5"/>
          <p:cNvSpPr/>
          <p:nvPr/>
        </p:nvSpPr>
        <p:spPr>
          <a:xfrm>
            <a:off x="3347864" y="3443011"/>
            <a:ext cx="936104" cy="6340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3347864" y="5567895"/>
            <a:ext cx="648072" cy="1653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6934994" y="3345514"/>
            <a:ext cx="468052" cy="6340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7046258" y="5080551"/>
            <a:ext cx="1558189" cy="3170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7774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a:blip r:embed="rId2"/>
          <a:stretch>
            <a:fillRect/>
          </a:stretch>
        </p:blipFill>
        <p:spPr>
          <a:xfrm>
            <a:off x="550908" y="1267823"/>
            <a:ext cx="5509929" cy="2291740"/>
          </a:xfrm>
          <a:prstGeom prst="rect">
            <a:avLst/>
          </a:prstGeom>
        </p:spPr>
      </p:pic>
      <p:sp>
        <p:nvSpPr>
          <p:cNvPr id="2" name="タイトル 1"/>
          <p:cNvSpPr>
            <a:spLocks noGrp="1"/>
          </p:cNvSpPr>
          <p:nvPr>
            <p:ph type="title"/>
          </p:nvPr>
        </p:nvSpPr>
        <p:spPr/>
        <p:txBody>
          <a:bodyPr/>
          <a:lstStyle/>
          <a:p>
            <a:r>
              <a:rPr kumimoji="1" lang="ja-JP" altLang="en-US" dirty="0" smtClean="0"/>
              <a:t>モデルデータエディタとの関係性</a:t>
            </a:r>
            <a:endParaRPr kumimoji="1" lang="ja-JP" altLang="en-US" dirty="0"/>
          </a:p>
        </p:txBody>
      </p:sp>
      <p:pic>
        <p:nvPicPr>
          <p:cNvPr id="5" name="図 4"/>
          <p:cNvPicPr>
            <a:picLocks noChangeAspect="1"/>
          </p:cNvPicPr>
          <p:nvPr/>
        </p:nvPicPr>
        <p:blipFill>
          <a:blip r:embed="rId3"/>
          <a:stretch>
            <a:fillRect/>
          </a:stretch>
        </p:blipFill>
        <p:spPr>
          <a:xfrm>
            <a:off x="467545" y="4088401"/>
            <a:ext cx="8575700" cy="2152777"/>
          </a:xfrm>
          <a:prstGeom prst="rect">
            <a:avLst/>
          </a:prstGeom>
        </p:spPr>
      </p:pic>
      <p:sp>
        <p:nvSpPr>
          <p:cNvPr id="6" name="正方形/長方形 5"/>
          <p:cNvSpPr/>
          <p:nvPr/>
        </p:nvSpPr>
        <p:spPr bwMode="auto">
          <a:xfrm>
            <a:off x="619624" y="3309106"/>
            <a:ext cx="1648120" cy="20103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上下矢印 7"/>
          <p:cNvSpPr/>
          <p:nvPr/>
        </p:nvSpPr>
        <p:spPr bwMode="auto">
          <a:xfrm>
            <a:off x="2291075" y="3402770"/>
            <a:ext cx="288032" cy="940677"/>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角丸四角形吹き出し 6"/>
          <p:cNvSpPr/>
          <p:nvPr/>
        </p:nvSpPr>
        <p:spPr bwMode="auto">
          <a:xfrm>
            <a:off x="971600" y="3662750"/>
            <a:ext cx="1296144" cy="360040"/>
          </a:xfrm>
          <a:prstGeom prst="wedgeRoundRectCallout">
            <a:avLst>
              <a:gd name="adj1" fmla="val -29542"/>
              <a:gd name="adj2" fmla="val -8603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タブ切替</a:t>
            </a:r>
          </a:p>
        </p:txBody>
      </p:sp>
      <p:sp>
        <p:nvSpPr>
          <p:cNvPr id="9" name="テキスト ボックス 8"/>
          <p:cNvSpPr txBox="1"/>
          <p:nvPr/>
        </p:nvSpPr>
        <p:spPr>
          <a:xfrm>
            <a:off x="1767191" y="874548"/>
            <a:ext cx="4054315" cy="369332"/>
          </a:xfrm>
          <a:prstGeom prst="rect">
            <a:avLst/>
          </a:prstGeom>
          <a:solidFill>
            <a:srgbClr val="FFFF00"/>
          </a:solidFill>
        </p:spPr>
        <p:txBody>
          <a:bodyPr wrap="none" rtlCol="0">
            <a:spAutoFit/>
          </a:bodyPr>
          <a:lstStyle/>
          <a:p>
            <a:r>
              <a:rPr kumimoji="1" lang="ja-JP" altLang="en-US" dirty="0" smtClean="0"/>
              <a:t>コードマッピングエディタ</a:t>
            </a:r>
            <a:r>
              <a:rPr kumimoji="1" lang="en-US" altLang="ja-JP" dirty="0" smtClean="0"/>
              <a:t>(</a:t>
            </a:r>
            <a:r>
              <a:rPr kumimoji="1" lang="en-US" altLang="ja-JP" dirty="0" err="1" smtClean="0"/>
              <a:t>Deta</a:t>
            </a:r>
            <a:r>
              <a:rPr kumimoji="1" lang="en-US" altLang="ja-JP" dirty="0" smtClean="0"/>
              <a:t> Defaults)</a:t>
            </a:r>
            <a:endParaRPr kumimoji="1" lang="ja-JP" altLang="en-US" dirty="0"/>
          </a:p>
        </p:txBody>
      </p:sp>
      <p:sp>
        <p:nvSpPr>
          <p:cNvPr id="10" name="テキスト ボックス 9"/>
          <p:cNvSpPr txBox="1"/>
          <p:nvPr/>
        </p:nvSpPr>
        <p:spPr>
          <a:xfrm>
            <a:off x="2869876" y="3794825"/>
            <a:ext cx="2278188" cy="369332"/>
          </a:xfrm>
          <a:prstGeom prst="rect">
            <a:avLst/>
          </a:prstGeom>
          <a:solidFill>
            <a:srgbClr val="FFFF00"/>
          </a:solidFill>
        </p:spPr>
        <p:txBody>
          <a:bodyPr wrap="none" rtlCol="0">
            <a:spAutoFit/>
          </a:bodyPr>
          <a:lstStyle/>
          <a:p>
            <a:r>
              <a:rPr kumimoji="1" lang="ja-JP" altLang="en-US" dirty="0" smtClean="0"/>
              <a:t>モデルデータエディタ</a:t>
            </a:r>
            <a:endParaRPr kumimoji="1" lang="ja-JP" altLang="en-US" dirty="0"/>
          </a:p>
        </p:txBody>
      </p:sp>
      <p:sp>
        <p:nvSpPr>
          <p:cNvPr id="11" name="右中かっこ 10"/>
          <p:cNvSpPr/>
          <p:nvPr/>
        </p:nvSpPr>
        <p:spPr bwMode="auto">
          <a:xfrm>
            <a:off x="6084168" y="1772816"/>
            <a:ext cx="432048" cy="1824322"/>
          </a:xfrm>
          <a:prstGeom prst="rightBrace">
            <a:avLst>
              <a:gd name="adj1" fmla="val 8333"/>
              <a:gd name="adj2" fmla="val 8102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テキスト ボックス 11"/>
          <p:cNvSpPr txBox="1"/>
          <p:nvPr/>
        </p:nvSpPr>
        <p:spPr>
          <a:xfrm>
            <a:off x="6607001" y="2726243"/>
            <a:ext cx="2048959" cy="646331"/>
          </a:xfrm>
          <a:prstGeom prst="rect">
            <a:avLst/>
          </a:prstGeom>
          <a:noFill/>
        </p:spPr>
        <p:txBody>
          <a:bodyPr wrap="none" rtlCol="0">
            <a:spAutoFit/>
          </a:bodyPr>
          <a:lstStyle/>
          <a:p>
            <a:r>
              <a:rPr lang="ja-JP" altLang="en-US" b="1" dirty="0" smtClean="0"/>
              <a:t>データ</a:t>
            </a:r>
            <a:r>
              <a:rPr kumimoji="1" lang="ja-JP" altLang="en-US" b="1" dirty="0" smtClean="0"/>
              <a:t>カテゴリ毎の</a:t>
            </a:r>
            <a:endParaRPr kumimoji="1" lang="en-US" altLang="ja-JP" b="1" dirty="0" smtClean="0"/>
          </a:p>
          <a:p>
            <a:r>
              <a:rPr lang="ja-JP" altLang="en-US" b="1" dirty="0"/>
              <a:t>デフォルト</a:t>
            </a:r>
            <a:r>
              <a:rPr lang="ja-JP" altLang="en-US" b="1" dirty="0" smtClean="0"/>
              <a:t>設定</a:t>
            </a:r>
            <a:endParaRPr kumimoji="1" lang="ja-JP" altLang="en-US" b="1" dirty="0"/>
          </a:p>
        </p:txBody>
      </p:sp>
      <p:sp>
        <p:nvSpPr>
          <p:cNvPr id="13" name="右中かっこ 12"/>
          <p:cNvSpPr/>
          <p:nvPr/>
        </p:nvSpPr>
        <p:spPr bwMode="auto">
          <a:xfrm>
            <a:off x="6015510" y="4885461"/>
            <a:ext cx="432048" cy="1344388"/>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テキスト ボックス 13"/>
          <p:cNvSpPr txBox="1"/>
          <p:nvPr/>
        </p:nvSpPr>
        <p:spPr>
          <a:xfrm>
            <a:off x="6451845" y="5372989"/>
            <a:ext cx="1273105" cy="646331"/>
          </a:xfrm>
          <a:prstGeom prst="rect">
            <a:avLst/>
          </a:prstGeom>
          <a:noFill/>
        </p:spPr>
        <p:txBody>
          <a:bodyPr wrap="none" rtlCol="0">
            <a:spAutoFit/>
          </a:bodyPr>
          <a:lstStyle/>
          <a:p>
            <a:r>
              <a:rPr lang="ja-JP" altLang="en-US" b="1" dirty="0" smtClean="0"/>
              <a:t>データ</a:t>
            </a:r>
            <a:r>
              <a:rPr kumimoji="1" lang="ja-JP" altLang="en-US" b="1" dirty="0" smtClean="0"/>
              <a:t>毎の</a:t>
            </a:r>
            <a:endParaRPr kumimoji="1" lang="en-US" altLang="ja-JP" b="1" dirty="0" smtClean="0"/>
          </a:p>
          <a:p>
            <a:r>
              <a:rPr kumimoji="1" lang="ja-JP" altLang="en-US" b="1" dirty="0" smtClean="0"/>
              <a:t>詳細</a:t>
            </a:r>
            <a:r>
              <a:rPr lang="ja-JP" altLang="en-US" b="1" dirty="0" smtClean="0"/>
              <a:t>設定</a:t>
            </a:r>
            <a:endParaRPr kumimoji="1" lang="ja-JP" altLang="en-US" b="1" dirty="0"/>
          </a:p>
        </p:txBody>
      </p:sp>
      <p:sp>
        <p:nvSpPr>
          <p:cNvPr id="15" name="正方形/長方形 14"/>
          <p:cNvSpPr/>
          <p:nvPr/>
        </p:nvSpPr>
        <p:spPr bwMode="auto">
          <a:xfrm>
            <a:off x="2991808" y="5454289"/>
            <a:ext cx="2084248" cy="28803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9" name="図 18"/>
          <p:cNvPicPr>
            <a:picLocks noChangeAspect="1"/>
          </p:cNvPicPr>
          <p:nvPr/>
        </p:nvPicPr>
        <p:blipFill>
          <a:blip r:embed="rId4"/>
          <a:stretch>
            <a:fillRect/>
          </a:stretch>
        </p:blipFill>
        <p:spPr>
          <a:xfrm>
            <a:off x="6573564" y="1196752"/>
            <a:ext cx="1912546" cy="969313"/>
          </a:xfrm>
          <a:prstGeom prst="rect">
            <a:avLst/>
          </a:prstGeom>
          <a:ln w="19050">
            <a:solidFill>
              <a:srgbClr val="FF0000"/>
            </a:solidFill>
          </a:ln>
        </p:spPr>
      </p:pic>
      <p:cxnSp>
        <p:nvCxnSpPr>
          <p:cNvPr id="21" name="直線矢印コネクタ 20"/>
          <p:cNvCxnSpPr/>
          <p:nvPr/>
        </p:nvCxnSpPr>
        <p:spPr bwMode="auto">
          <a:xfrm flipH="1">
            <a:off x="4755395" y="2166065"/>
            <a:ext cx="2027844" cy="3288224"/>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cxnSp>
        <p:nvCxnSpPr>
          <p:cNvPr id="25" name="直線コネクタ 24"/>
          <p:cNvCxnSpPr/>
          <p:nvPr/>
        </p:nvCxnSpPr>
        <p:spPr bwMode="auto">
          <a:xfrm flipH="1">
            <a:off x="5821506" y="1196752"/>
            <a:ext cx="752059" cy="847621"/>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6" name="直線コネクタ 25"/>
          <p:cNvCxnSpPr/>
          <p:nvPr/>
        </p:nvCxnSpPr>
        <p:spPr bwMode="auto">
          <a:xfrm flipH="1" flipV="1">
            <a:off x="5821506" y="2016101"/>
            <a:ext cx="749890" cy="141702"/>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29" name="正方形/長方形 28"/>
          <p:cNvSpPr/>
          <p:nvPr/>
        </p:nvSpPr>
        <p:spPr bwMode="auto">
          <a:xfrm>
            <a:off x="4984717" y="1920832"/>
            <a:ext cx="843087" cy="24834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2" name="テキスト ボックス 31"/>
          <p:cNvSpPr txBox="1"/>
          <p:nvPr/>
        </p:nvSpPr>
        <p:spPr>
          <a:xfrm>
            <a:off x="5421055" y="4180396"/>
            <a:ext cx="2890535" cy="646331"/>
          </a:xfrm>
          <a:prstGeom prst="rect">
            <a:avLst/>
          </a:prstGeom>
          <a:noFill/>
        </p:spPr>
        <p:txBody>
          <a:bodyPr wrap="none" rtlCol="0">
            <a:spAutoFit/>
          </a:bodyPr>
          <a:lstStyle/>
          <a:p>
            <a:r>
              <a:rPr lang="ja-JP" altLang="en-US" b="1" dirty="0" smtClean="0">
                <a:solidFill>
                  <a:srgbClr val="FF0000"/>
                </a:solidFill>
              </a:rPr>
              <a:t>データ毎に</a:t>
            </a:r>
            <a:endParaRPr lang="en-US" altLang="ja-JP" b="1" dirty="0" smtClean="0">
              <a:solidFill>
                <a:srgbClr val="FF0000"/>
              </a:solidFill>
            </a:endParaRPr>
          </a:p>
          <a:p>
            <a:r>
              <a:rPr lang="ja-JP" altLang="en-US" b="1" dirty="0" smtClean="0">
                <a:solidFill>
                  <a:srgbClr val="FF0000"/>
                </a:solidFill>
              </a:rPr>
              <a:t>設定</a:t>
            </a:r>
            <a:r>
              <a:rPr lang="ja-JP" altLang="en-US" b="1" dirty="0">
                <a:solidFill>
                  <a:srgbClr val="FF0000"/>
                </a:solidFill>
              </a:rPr>
              <a:t>を</a:t>
            </a:r>
            <a:r>
              <a:rPr lang="ja-JP" altLang="en-US" b="1" dirty="0" smtClean="0">
                <a:solidFill>
                  <a:srgbClr val="FF0000"/>
                </a:solidFill>
              </a:rPr>
              <a:t>オーバーライドできる</a:t>
            </a:r>
            <a:endParaRPr kumimoji="1" lang="ja-JP" altLang="en-US" b="1" dirty="0">
              <a:solidFill>
                <a:srgbClr val="FF0000"/>
              </a:solidFill>
            </a:endParaRPr>
          </a:p>
        </p:txBody>
      </p:sp>
      <p:sp>
        <p:nvSpPr>
          <p:cNvPr id="23" name="テキスト ボックス 22"/>
          <p:cNvSpPr txBox="1"/>
          <p:nvPr/>
        </p:nvSpPr>
        <p:spPr>
          <a:xfrm>
            <a:off x="3366375" y="5776470"/>
            <a:ext cx="2313454" cy="276999"/>
          </a:xfrm>
          <a:prstGeom prst="rect">
            <a:avLst/>
          </a:prstGeom>
          <a:noFill/>
        </p:spPr>
        <p:txBody>
          <a:bodyPr wrap="none" rtlCol="0">
            <a:spAutoFit/>
          </a:bodyPr>
          <a:lstStyle/>
          <a:p>
            <a:r>
              <a:rPr lang="ja-JP" altLang="en-US" sz="1200" b="1" dirty="0" smtClean="0">
                <a:solidFill>
                  <a:srgbClr val="FF0000"/>
                </a:solidFill>
              </a:rPr>
              <a:t>↑</a:t>
            </a:r>
            <a:r>
              <a:rPr lang="en-US" altLang="ja-JP" sz="1200" b="1" dirty="0" smtClean="0">
                <a:solidFill>
                  <a:srgbClr val="FF0000"/>
                </a:solidFill>
              </a:rPr>
              <a:t>Default</a:t>
            </a:r>
            <a:r>
              <a:rPr lang="ja-JP" altLang="en-US" sz="1200" b="1" dirty="0" smtClean="0">
                <a:solidFill>
                  <a:srgbClr val="FF0000"/>
                </a:solidFill>
              </a:rPr>
              <a:t>とは異なるファイル設定</a:t>
            </a:r>
            <a:endParaRPr kumimoji="1" lang="ja-JP" altLang="en-US" sz="1200" b="1" dirty="0">
              <a:solidFill>
                <a:srgbClr val="FF0000"/>
              </a:solidFill>
            </a:endParaRPr>
          </a:p>
        </p:txBody>
      </p:sp>
    </p:spTree>
    <p:extLst>
      <p:ext uri="{BB962C8B-B14F-4D97-AF65-F5344CB8AC3E}">
        <p14:creationId xmlns:p14="http://schemas.microsoft.com/office/powerpoint/2010/main" val="522315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モデルデータエディタとの関係性</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オーバーライドの例</a:t>
            </a:r>
            <a:endParaRPr kumimoji="1" lang="en-US" altLang="ja-JP" dirty="0" smtClean="0"/>
          </a:p>
          <a:p>
            <a:pPr lvl="1"/>
            <a:r>
              <a:rPr lang="ja-JP" altLang="en-US" dirty="0" smtClean="0"/>
              <a:t>下記ヘルプページの「</a:t>
            </a:r>
            <a:r>
              <a:rPr lang="en-US" altLang="ja-JP" b="1" dirty="0"/>
              <a:t>Override Default </a:t>
            </a:r>
            <a:r>
              <a:rPr lang="en-US" altLang="ja-JP" b="1" dirty="0" smtClean="0"/>
              <a:t>Mappings</a:t>
            </a:r>
            <a:r>
              <a:rPr lang="ja-JP" altLang="en-US" dirty="0" smtClean="0"/>
              <a:t>」実施結果</a:t>
            </a:r>
            <a:endParaRPr kumimoji="1" lang="en-US" altLang="ja-JP" dirty="0" smtClean="0"/>
          </a:p>
          <a:p>
            <a:pPr lvl="1"/>
            <a:r>
              <a:rPr lang="en-US" altLang="ja-JP" sz="1400" dirty="0"/>
              <a:t>https://www.mathworks.com/help/releases/R2020a/ecoder/ref/codemappingseditor.html</a:t>
            </a:r>
            <a:endParaRPr kumimoji="1" lang="ja-JP" altLang="en-US" sz="1400" dirty="0"/>
          </a:p>
        </p:txBody>
      </p:sp>
      <p:pic>
        <p:nvPicPr>
          <p:cNvPr id="4" name="図 3"/>
          <p:cNvPicPr>
            <a:picLocks noChangeAspect="1"/>
          </p:cNvPicPr>
          <p:nvPr/>
        </p:nvPicPr>
        <p:blipFill>
          <a:blip r:embed="rId2"/>
          <a:stretch>
            <a:fillRect/>
          </a:stretch>
        </p:blipFill>
        <p:spPr>
          <a:xfrm>
            <a:off x="697318" y="4612686"/>
            <a:ext cx="7734193" cy="864096"/>
          </a:xfrm>
          <a:prstGeom prst="rect">
            <a:avLst/>
          </a:prstGeom>
        </p:spPr>
      </p:pic>
      <p:pic>
        <p:nvPicPr>
          <p:cNvPr id="6" name="図 5"/>
          <p:cNvPicPr>
            <a:picLocks noChangeAspect="1"/>
          </p:cNvPicPr>
          <p:nvPr/>
        </p:nvPicPr>
        <p:blipFill>
          <a:blip r:embed="rId3"/>
          <a:stretch>
            <a:fillRect/>
          </a:stretch>
        </p:blipFill>
        <p:spPr>
          <a:xfrm>
            <a:off x="573703" y="5770135"/>
            <a:ext cx="8258175" cy="590550"/>
          </a:xfrm>
          <a:prstGeom prst="rect">
            <a:avLst/>
          </a:prstGeom>
        </p:spPr>
      </p:pic>
      <p:pic>
        <p:nvPicPr>
          <p:cNvPr id="7" name="図 6"/>
          <p:cNvPicPr>
            <a:picLocks noChangeAspect="1"/>
          </p:cNvPicPr>
          <p:nvPr/>
        </p:nvPicPr>
        <p:blipFill>
          <a:blip r:embed="rId4"/>
          <a:stretch>
            <a:fillRect/>
          </a:stretch>
        </p:blipFill>
        <p:spPr>
          <a:xfrm>
            <a:off x="5072063" y="3407987"/>
            <a:ext cx="2743200" cy="1123950"/>
          </a:xfrm>
          <a:prstGeom prst="rect">
            <a:avLst/>
          </a:prstGeom>
        </p:spPr>
      </p:pic>
      <p:sp>
        <p:nvSpPr>
          <p:cNvPr id="8" name="テキスト ボックス 7"/>
          <p:cNvSpPr txBox="1"/>
          <p:nvPr/>
        </p:nvSpPr>
        <p:spPr>
          <a:xfrm>
            <a:off x="689302" y="4440402"/>
            <a:ext cx="1189749" cy="276999"/>
          </a:xfrm>
          <a:prstGeom prst="rect">
            <a:avLst/>
          </a:prstGeom>
          <a:solidFill>
            <a:schemeClr val="accent5">
              <a:lumMod val="90000"/>
            </a:schemeClr>
          </a:solidFill>
        </p:spPr>
        <p:txBody>
          <a:bodyPr wrap="none" rtlCol="0">
            <a:spAutoFit/>
          </a:bodyPr>
          <a:lstStyle/>
          <a:p>
            <a:r>
              <a:rPr lang="en-US" altLang="ja-JP" sz="1200" dirty="0" err="1"/>
              <a:t>r</a:t>
            </a:r>
            <a:r>
              <a:rPr kumimoji="1" lang="en-US" altLang="ja-JP" sz="1200" dirty="0" err="1" smtClean="0"/>
              <a:t>twdemo_roll.h</a:t>
            </a:r>
            <a:endParaRPr kumimoji="1" lang="ja-JP" altLang="en-US" sz="1200" dirty="0"/>
          </a:p>
        </p:txBody>
      </p:sp>
      <p:sp>
        <p:nvSpPr>
          <p:cNvPr id="9" name="テキスト ボックス 8"/>
          <p:cNvSpPr txBox="1"/>
          <p:nvPr/>
        </p:nvSpPr>
        <p:spPr>
          <a:xfrm>
            <a:off x="728384" y="5544812"/>
            <a:ext cx="1181734" cy="276999"/>
          </a:xfrm>
          <a:prstGeom prst="rect">
            <a:avLst/>
          </a:prstGeom>
          <a:solidFill>
            <a:schemeClr val="accent5">
              <a:lumMod val="90000"/>
            </a:schemeClr>
          </a:solidFill>
        </p:spPr>
        <p:txBody>
          <a:bodyPr wrap="none" rtlCol="0">
            <a:spAutoFit/>
          </a:bodyPr>
          <a:lstStyle/>
          <a:p>
            <a:r>
              <a:rPr lang="en-US" altLang="ja-JP" sz="1200" dirty="0" err="1" smtClean="0"/>
              <a:t>r</a:t>
            </a:r>
            <a:r>
              <a:rPr kumimoji="1" lang="en-US" altLang="ja-JP" sz="1200" dirty="0" err="1" smtClean="0"/>
              <a:t>twdemo_roll.c</a:t>
            </a:r>
            <a:endParaRPr kumimoji="1" lang="ja-JP" altLang="en-US" sz="1200" dirty="0"/>
          </a:p>
        </p:txBody>
      </p:sp>
      <p:sp>
        <p:nvSpPr>
          <p:cNvPr id="10" name="テキスト ボックス 9"/>
          <p:cNvSpPr txBox="1"/>
          <p:nvPr/>
        </p:nvSpPr>
        <p:spPr>
          <a:xfrm>
            <a:off x="5312718" y="3147795"/>
            <a:ext cx="1612942" cy="276999"/>
          </a:xfrm>
          <a:prstGeom prst="rect">
            <a:avLst/>
          </a:prstGeom>
          <a:solidFill>
            <a:schemeClr val="accent5">
              <a:lumMod val="90000"/>
            </a:schemeClr>
          </a:solidFill>
        </p:spPr>
        <p:txBody>
          <a:bodyPr wrap="none" rtlCol="0">
            <a:spAutoFit/>
          </a:bodyPr>
          <a:lstStyle/>
          <a:p>
            <a:r>
              <a:rPr lang="en-US" altLang="ja-JP" sz="1200" dirty="0" err="1"/>
              <a:t>r</a:t>
            </a:r>
            <a:r>
              <a:rPr lang="en-US" altLang="ja-JP" sz="1200" dirty="0" err="1" smtClean="0"/>
              <a:t>oll_heading_mode.h</a:t>
            </a:r>
            <a:endParaRPr kumimoji="1" lang="ja-JP" altLang="en-US" sz="1200" dirty="0"/>
          </a:p>
        </p:txBody>
      </p:sp>
      <p:sp>
        <p:nvSpPr>
          <p:cNvPr id="11" name="テキスト ボックス 10"/>
          <p:cNvSpPr txBox="1"/>
          <p:nvPr/>
        </p:nvSpPr>
        <p:spPr>
          <a:xfrm>
            <a:off x="896881" y="2475650"/>
            <a:ext cx="3411511" cy="369332"/>
          </a:xfrm>
          <a:prstGeom prst="rect">
            <a:avLst/>
          </a:prstGeom>
          <a:solidFill>
            <a:srgbClr val="FFC000"/>
          </a:solidFill>
        </p:spPr>
        <p:txBody>
          <a:bodyPr wrap="none" rtlCol="0">
            <a:spAutoFit/>
          </a:bodyPr>
          <a:lstStyle/>
          <a:p>
            <a:r>
              <a:rPr kumimoji="1" lang="ja-JP" altLang="en-US" dirty="0" smtClean="0"/>
              <a:t>コードマッピングエディタ</a:t>
            </a:r>
            <a:r>
              <a:rPr lang="ja-JP" altLang="en-US" dirty="0" smtClean="0"/>
              <a:t>設定の</a:t>
            </a:r>
            <a:r>
              <a:rPr lang="ja-JP" altLang="en-US" dirty="0"/>
              <a:t>み</a:t>
            </a:r>
            <a:endParaRPr kumimoji="1" lang="ja-JP" altLang="en-US" dirty="0"/>
          </a:p>
        </p:txBody>
      </p:sp>
      <p:sp>
        <p:nvSpPr>
          <p:cNvPr id="12" name="テキスト ボックス 11"/>
          <p:cNvSpPr txBox="1"/>
          <p:nvPr/>
        </p:nvSpPr>
        <p:spPr>
          <a:xfrm>
            <a:off x="4539154" y="2430313"/>
            <a:ext cx="3853940" cy="677108"/>
          </a:xfrm>
          <a:prstGeom prst="rect">
            <a:avLst/>
          </a:prstGeom>
          <a:solidFill>
            <a:srgbClr val="FFC000"/>
          </a:solidFill>
        </p:spPr>
        <p:txBody>
          <a:bodyPr wrap="none" rtlCol="0">
            <a:spAutoFit/>
          </a:bodyPr>
          <a:lstStyle/>
          <a:p>
            <a:r>
              <a:rPr lang="ja-JP" altLang="en-US" dirty="0" smtClean="0"/>
              <a:t>モデルデータエディタで</a:t>
            </a:r>
            <a:r>
              <a:rPr lang="ja-JP" altLang="en-US" dirty="0"/>
              <a:t>オーバーライド</a:t>
            </a:r>
            <a:endParaRPr lang="en-US" altLang="ja-JP" dirty="0" smtClean="0"/>
          </a:p>
          <a:p>
            <a:r>
              <a:rPr lang="ja-JP" altLang="en-US" sz="1000" dirty="0" smtClean="0"/>
              <a:t>データ「</a:t>
            </a:r>
            <a:r>
              <a:rPr lang="en-US" altLang="ja-JP" sz="1000" dirty="0" err="1" smtClean="0"/>
              <a:t>HDG_Mode</a:t>
            </a:r>
            <a:r>
              <a:rPr lang="ja-JP" altLang="en-US" sz="1000" dirty="0" smtClean="0"/>
              <a:t>」のインポート元ファイルを</a:t>
            </a:r>
            <a:endParaRPr lang="en-US" altLang="ja-JP" sz="1000" dirty="0" smtClean="0"/>
          </a:p>
          <a:p>
            <a:r>
              <a:rPr lang="ja-JP" altLang="en-US" sz="1000" dirty="0" smtClean="0"/>
              <a:t>下記ヘッダファイル</a:t>
            </a:r>
            <a:r>
              <a:rPr lang="en-US" altLang="ja-JP" sz="1000" dirty="0" err="1" smtClean="0"/>
              <a:t>roll_heading_mode.h</a:t>
            </a:r>
            <a:r>
              <a:rPr lang="ja-JP" altLang="en-US" sz="1000" dirty="0" smtClean="0"/>
              <a:t>に設定</a:t>
            </a:r>
            <a:r>
              <a:rPr lang="en-US" altLang="ja-JP" sz="1000" dirty="0" smtClean="0"/>
              <a:t>(</a:t>
            </a:r>
            <a:r>
              <a:rPr lang="ja-JP" altLang="en-US" sz="1000" dirty="0"/>
              <a:t>前</a:t>
            </a:r>
            <a:r>
              <a:rPr lang="ja-JP" altLang="en-US" sz="1000" dirty="0" smtClean="0"/>
              <a:t>ページ参照</a:t>
            </a:r>
            <a:r>
              <a:rPr lang="en-US" altLang="ja-JP" sz="1000" dirty="0" smtClean="0"/>
              <a:t>)</a:t>
            </a:r>
            <a:endParaRPr lang="ja-JP" altLang="en-US" sz="1000" dirty="0"/>
          </a:p>
        </p:txBody>
      </p:sp>
      <p:cxnSp>
        <p:nvCxnSpPr>
          <p:cNvPr id="14" name="直線コネクタ 13"/>
          <p:cNvCxnSpPr/>
          <p:nvPr/>
        </p:nvCxnSpPr>
        <p:spPr bwMode="auto">
          <a:xfrm>
            <a:off x="4442659" y="2239822"/>
            <a:ext cx="0" cy="431421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 name="正方形/長方形 4"/>
          <p:cNvSpPr/>
          <p:nvPr/>
        </p:nvSpPr>
        <p:spPr bwMode="auto">
          <a:xfrm>
            <a:off x="6443663" y="4149080"/>
            <a:ext cx="720625" cy="21602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正方形/長方形 14"/>
          <p:cNvSpPr/>
          <p:nvPr/>
        </p:nvSpPr>
        <p:spPr bwMode="auto">
          <a:xfrm>
            <a:off x="5512766" y="5797658"/>
            <a:ext cx="720625" cy="21602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17" name="直線矢印コネクタ 16"/>
          <p:cNvCxnSpPr>
            <a:stCxn id="5" idx="2"/>
            <a:endCxn id="15" idx="0"/>
          </p:cNvCxnSpPr>
          <p:nvPr/>
        </p:nvCxnSpPr>
        <p:spPr bwMode="auto">
          <a:xfrm flipH="1">
            <a:off x="5873079" y="4365104"/>
            <a:ext cx="930897" cy="1432554"/>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8" name="テキスト ボックス 17"/>
          <p:cNvSpPr txBox="1"/>
          <p:nvPr/>
        </p:nvSpPr>
        <p:spPr>
          <a:xfrm>
            <a:off x="6663225" y="5521191"/>
            <a:ext cx="1524776" cy="430887"/>
          </a:xfrm>
          <a:prstGeom prst="rect">
            <a:avLst/>
          </a:prstGeom>
          <a:noFill/>
        </p:spPr>
        <p:txBody>
          <a:bodyPr wrap="none" rtlCol="0">
            <a:spAutoFit/>
          </a:bodyPr>
          <a:lstStyle/>
          <a:p>
            <a:r>
              <a:rPr lang="en-US" altLang="ja-JP" sz="1100" b="1" dirty="0" err="1" smtClean="0"/>
              <a:t>HDG_Mode</a:t>
            </a:r>
            <a:r>
              <a:rPr lang="ja-JP" altLang="en-US" sz="1100" b="1" dirty="0" err="1" smtClean="0"/>
              <a:t>だけ</a:t>
            </a:r>
            <a:r>
              <a:rPr lang="ja-JP" altLang="en-US" sz="1100" b="1" dirty="0" smtClean="0"/>
              <a:t>が</a:t>
            </a:r>
            <a:endParaRPr lang="en-US" altLang="ja-JP" sz="1100" b="1" dirty="0" smtClean="0"/>
          </a:p>
          <a:p>
            <a:r>
              <a:rPr kumimoji="1" lang="ja-JP" altLang="en-US" sz="1100" b="1" dirty="0"/>
              <a:t>変</a:t>
            </a:r>
            <a:r>
              <a:rPr kumimoji="1" lang="ja-JP" altLang="en-US" sz="1100" b="1" dirty="0" smtClean="0"/>
              <a:t>数名変更されている</a:t>
            </a:r>
            <a:endParaRPr kumimoji="1" lang="ja-JP" altLang="en-US" sz="1100" b="1" dirty="0"/>
          </a:p>
        </p:txBody>
      </p:sp>
    </p:spTree>
    <p:extLst>
      <p:ext uri="{BB962C8B-B14F-4D97-AF65-F5344CB8AC3E}">
        <p14:creationId xmlns:p14="http://schemas.microsoft.com/office/powerpoint/2010/main" val="284201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4" y="130175"/>
            <a:ext cx="7212037" cy="419100"/>
          </a:xfrm>
        </p:spPr>
        <p:txBody>
          <a:bodyPr/>
          <a:lstStyle/>
          <a:p>
            <a:r>
              <a:rPr kumimoji="1" lang="en-US" altLang="ja-JP" dirty="0" smtClean="0"/>
              <a:t>Embedded</a:t>
            </a:r>
            <a:r>
              <a:rPr kumimoji="1" lang="ja-JP" altLang="en-US" dirty="0" smtClean="0"/>
              <a:t> </a:t>
            </a:r>
            <a:r>
              <a:rPr kumimoji="1" lang="en-US" altLang="ja-JP" dirty="0" smtClean="0"/>
              <a:t>Coder</a:t>
            </a:r>
            <a:r>
              <a:rPr kumimoji="1" lang="ja-JP" altLang="en-US" dirty="0" smtClean="0"/>
              <a:t>データディクショナリとの関係性</a:t>
            </a:r>
            <a:endParaRPr kumimoji="1" lang="ja-JP" altLang="en-US" dirty="0"/>
          </a:p>
        </p:txBody>
      </p:sp>
      <p:pic>
        <p:nvPicPr>
          <p:cNvPr id="4" name="図 3"/>
          <p:cNvPicPr>
            <a:picLocks noChangeAspect="1"/>
          </p:cNvPicPr>
          <p:nvPr/>
        </p:nvPicPr>
        <p:blipFill rotWithShape="1">
          <a:blip r:embed="rId2"/>
          <a:srcRect r="30216"/>
          <a:stretch/>
        </p:blipFill>
        <p:spPr>
          <a:xfrm>
            <a:off x="683568" y="1340768"/>
            <a:ext cx="2592288" cy="1476375"/>
          </a:xfrm>
          <a:prstGeom prst="rect">
            <a:avLst/>
          </a:prstGeom>
        </p:spPr>
      </p:pic>
      <p:sp>
        <p:nvSpPr>
          <p:cNvPr id="5" name="正方形/長方形 4"/>
          <p:cNvSpPr/>
          <p:nvPr/>
        </p:nvSpPr>
        <p:spPr bwMode="auto">
          <a:xfrm>
            <a:off x="672024" y="1782394"/>
            <a:ext cx="443592" cy="35046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6" name="角丸四角形吹き出し 5"/>
          <p:cNvSpPr/>
          <p:nvPr/>
        </p:nvSpPr>
        <p:spPr bwMode="auto">
          <a:xfrm>
            <a:off x="1691680" y="2132855"/>
            <a:ext cx="1294382" cy="517889"/>
          </a:xfrm>
          <a:prstGeom prst="wedgeRoundRectCallout">
            <a:avLst>
              <a:gd name="adj1" fmla="val -86842"/>
              <a:gd name="adj2" fmla="val -6641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ja-JP" altLang="en-US" sz="1200" b="1" dirty="0" smtClean="0"/>
              <a:t>アイコン押下</a:t>
            </a:r>
            <a:endParaRPr kumimoji="1" lang="ja-JP" altLang="en-US" sz="1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7" name="テキスト ボックス 6"/>
          <p:cNvSpPr txBox="1"/>
          <p:nvPr/>
        </p:nvSpPr>
        <p:spPr>
          <a:xfrm>
            <a:off x="483454" y="913440"/>
            <a:ext cx="2502608" cy="369332"/>
          </a:xfrm>
          <a:prstGeom prst="rect">
            <a:avLst/>
          </a:prstGeom>
          <a:solidFill>
            <a:srgbClr val="FFFF00"/>
          </a:solidFill>
        </p:spPr>
        <p:txBody>
          <a:bodyPr wrap="none" rtlCol="0">
            <a:spAutoFit/>
          </a:bodyPr>
          <a:lstStyle/>
          <a:p>
            <a:r>
              <a:rPr kumimoji="1" lang="ja-JP" altLang="en-US" dirty="0" smtClean="0"/>
              <a:t>コードマッピングエディタ</a:t>
            </a:r>
            <a:endParaRPr kumimoji="1" lang="ja-JP" altLang="en-US" dirty="0"/>
          </a:p>
        </p:txBody>
      </p:sp>
      <p:pic>
        <p:nvPicPr>
          <p:cNvPr id="8" name="図 7"/>
          <p:cNvPicPr>
            <a:picLocks noChangeAspect="1"/>
          </p:cNvPicPr>
          <p:nvPr/>
        </p:nvPicPr>
        <p:blipFill>
          <a:blip r:embed="rId3"/>
          <a:stretch>
            <a:fillRect/>
          </a:stretch>
        </p:blipFill>
        <p:spPr>
          <a:xfrm>
            <a:off x="3425974" y="692696"/>
            <a:ext cx="5692874" cy="6076332"/>
          </a:xfrm>
          <a:prstGeom prst="rect">
            <a:avLst/>
          </a:prstGeom>
        </p:spPr>
      </p:pic>
      <p:sp>
        <p:nvSpPr>
          <p:cNvPr id="9" name="テキスト ボックス 8"/>
          <p:cNvSpPr txBox="1"/>
          <p:nvPr/>
        </p:nvSpPr>
        <p:spPr>
          <a:xfrm>
            <a:off x="5202576" y="956692"/>
            <a:ext cx="3911648" cy="369332"/>
          </a:xfrm>
          <a:prstGeom prst="rect">
            <a:avLst/>
          </a:prstGeom>
          <a:solidFill>
            <a:srgbClr val="FFFF00"/>
          </a:solidFill>
        </p:spPr>
        <p:txBody>
          <a:bodyPr wrap="none" rtlCol="0">
            <a:spAutoFit/>
          </a:bodyPr>
          <a:lstStyle/>
          <a:p>
            <a:r>
              <a:rPr kumimoji="1" lang="en-US" altLang="ja-JP" dirty="0" smtClean="0"/>
              <a:t>Embedded</a:t>
            </a:r>
            <a:r>
              <a:rPr kumimoji="1" lang="ja-JP" altLang="en-US" dirty="0" smtClean="0"/>
              <a:t> </a:t>
            </a:r>
            <a:r>
              <a:rPr kumimoji="1" lang="en-US" altLang="ja-JP" dirty="0" smtClean="0"/>
              <a:t>Coder</a:t>
            </a:r>
            <a:r>
              <a:rPr kumimoji="1" lang="ja-JP" altLang="en-US" dirty="0" smtClean="0"/>
              <a:t>データディクショナリ</a:t>
            </a:r>
            <a:endParaRPr kumimoji="1" lang="ja-JP" altLang="en-US" dirty="0"/>
          </a:p>
        </p:txBody>
      </p:sp>
      <p:sp>
        <p:nvSpPr>
          <p:cNvPr id="10" name="右矢印 9"/>
          <p:cNvSpPr/>
          <p:nvPr/>
        </p:nvSpPr>
        <p:spPr bwMode="auto">
          <a:xfrm>
            <a:off x="1259632" y="1782394"/>
            <a:ext cx="2166342" cy="29656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テキスト ボックス 10"/>
          <p:cNvSpPr txBox="1"/>
          <p:nvPr/>
        </p:nvSpPr>
        <p:spPr>
          <a:xfrm>
            <a:off x="403799" y="3631098"/>
            <a:ext cx="3151825" cy="923330"/>
          </a:xfrm>
          <a:prstGeom prst="rect">
            <a:avLst/>
          </a:prstGeom>
          <a:noFill/>
        </p:spPr>
        <p:txBody>
          <a:bodyPr wrap="none" rtlCol="0">
            <a:spAutoFit/>
          </a:bodyPr>
          <a:lstStyle/>
          <a:p>
            <a:r>
              <a:rPr lang="ja-JP" altLang="en-US" b="1" dirty="0" smtClean="0"/>
              <a:t>ストレージクラスや関数</a:t>
            </a:r>
            <a:endParaRPr lang="en-US" altLang="ja-JP" b="1" dirty="0" smtClean="0"/>
          </a:p>
          <a:p>
            <a:r>
              <a:rPr lang="ja-JP" altLang="en-US" b="1" dirty="0" smtClean="0"/>
              <a:t>カスタマイズテンプレート等の</a:t>
            </a:r>
            <a:endParaRPr lang="en-US" altLang="ja-JP" b="1" dirty="0" smtClean="0"/>
          </a:p>
          <a:p>
            <a:r>
              <a:rPr kumimoji="1" lang="ja-JP" altLang="en-US" b="1" dirty="0" smtClean="0"/>
              <a:t>設定内容がわかる</a:t>
            </a:r>
            <a:endParaRPr kumimoji="1" lang="ja-JP" altLang="en-US" b="1" dirty="0"/>
          </a:p>
        </p:txBody>
      </p:sp>
      <p:sp>
        <p:nvSpPr>
          <p:cNvPr id="12" name="正方形/長方形 11"/>
          <p:cNvSpPr/>
          <p:nvPr/>
        </p:nvSpPr>
        <p:spPr bwMode="auto">
          <a:xfrm>
            <a:off x="3315528" y="5851634"/>
            <a:ext cx="3488719" cy="100636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テキスト ボックス 12"/>
          <p:cNvSpPr txBox="1"/>
          <p:nvPr/>
        </p:nvSpPr>
        <p:spPr>
          <a:xfrm>
            <a:off x="825098" y="6354817"/>
            <a:ext cx="2467342" cy="369332"/>
          </a:xfrm>
          <a:prstGeom prst="rect">
            <a:avLst/>
          </a:prstGeom>
          <a:noFill/>
        </p:spPr>
        <p:txBody>
          <a:bodyPr wrap="none" rtlCol="0">
            <a:spAutoFit/>
          </a:bodyPr>
          <a:lstStyle/>
          <a:p>
            <a:r>
              <a:rPr lang="ja-JP" altLang="en-US" b="1" dirty="0" smtClean="0"/>
              <a:t>コードの</a:t>
            </a:r>
            <a:r>
              <a:rPr kumimoji="1" lang="ja-JP" altLang="en-US" b="1" dirty="0" smtClean="0"/>
              <a:t>プレビュー機能</a:t>
            </a:r>
            <a:endParaRPr kumimoji="1" lang="ja-JP" altLang="en-US" b="1" dirty="0"/>
          </a:p>
        </p:txBody>
      </p:sp>
    </p:spTree>
    <p:extLst>
      <p:ext uri="{BB962C8B-B14F-4D97-AF65-F5344CB8AC3E}">
        <p14:creationId xmlns:p14="http://schemas.microsoft.com/office/powerpoint/2010/main" val="268565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dirty="0" smtClean="0"/>
              <a:t>Function</a:t>
            </a:r>
            <a:r>
              <a:rPr kumimoji="1" lang="ja-JP" altLang="en-US" dirty="0" smtClean="0"/>
              <a:t> </a:t>
            </a:r>
            <a:r>
              <a:rPr kumimoji="1" lang="en-US" altLang="ja-JP" dirty="0" smtClean="0"/>
              <a:t>Defaults</a:t>
            </a:r>
            <a:endParaRPr kumimoji="1" lang="ja-JP" altLang="en-US" dirty="0"/>
          </a:p>
        </p:txBody>
      </p:sp>
    </p:spTree>
    <p:extLst>
      <p:ext uri="{BB962C8B-B14F-4D97-AF65-F5344CB8AC3E}">
        <p14:creationId xmlns:p14="http://schemas.microsoft.com/office/powerpoint/2010/main" val="4002636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タブ概要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a:t>Function Defaults</a:t>
            </a:r>
            <a:r>
              <a:rPr kumimoji="1" lang="ja-JP" altLang="en-US" dirty="0"/>
              <a:t>タブ</a:t>
            </a:r>
            <a:endParaRPr kumimoji="1" lang="en-US" altLang="ja-JP" dirty="0"/>
          </a:p>
          <a:p>
            <a:pPr marL="0" indent="0">
              <a:buNone/>
            </a:pPr>
            <a:r>
              <a:rPr kumimoji="1" lang="ja-JP" altLang="en-US" sz="2000" dirty="0" smtClean="0"/>
              <a:t>・</a:t>
            </a:r>
            <a:r>
              <a:rPr kumimoji="1" lang="ja-JP" altLang="en-US" sz="2000" dirty="0"/>
              <a:t>エントリポイント</a:t>
            </a:r>
            <a:r>
              <a:rPr kumimoji="1" lang="ja-JP" altLang="en-US" sz="2000" dirty="0" smtClean="0"/>
              <a:t>関数</a:t>
            </a:r>
            <a:r>
              <a:rPr kumimoji="1" lang="ja-JP" altLang="en-US" sz="2000" dirty="0"/>
              <a:t>のカテゴリ毎にテンプレート一括</a:t>
            </a:r>
            <a:r>
              <a:rPr kumimoji="1" lang="ja-JP" altLang="en-US" sz="2000" dirty="0" smtClean="0"/>
              <a:t>設定できる</a:t>
            </a:r>
            <a:endParaRPr kumimoji="1" lang="en-US" altLang="ja-JP" sz="2000" dirty="0"/>
          </a:p>
        </p:txBody>
      </p:sp>
      <p:pic>
        <p:nvPicPr>
          <p:cNvPr id="4" name="図 3"/>
          <p:cNvPicPr>
            <a:picLocks noChangeAspect="1"/>
          </p:cNvPicPr>
          <p:nvPr/>
        </p:nvPicPr>
        <p:blipFill rotWithShape="1">
          <a:blip r:embed="rId2"/>
          <a:srcRect b="14763"/>
          <a:stretch/>
        </p:blipFill>
        <p:spPr>
          <a:xfrm>
            <a:off x="1331640" y="2492896"/>
            <a:ext cx="5904656" cy="2221001"/>
          </a:xfrm>
          <a:prstGeom prst="rect">
            <a:avLst/>
          </a:prstGeom>
        </p:spPr>
      </p:pic>
      <p:sp>
        <p:nvSpPr>
          <p:cNvPr id="5" name="テキスト ボックス 4"/>
          <p:cNvSpPr txBox="1"/>
          <p:nvPr/>
        </p:nvSpPr>
        <p:spPr>
          <a:xfrm>
            <a:off x="2339752" y="3248790"/>
            <a:ext cx="1463862" cy="369332"/>
          </a:xfrm>
          <a:prstGeom prst="rect">
            <a:avLst/>
          </a:prstGeom>
          <a:solidFill>
            <a:srgbClr val="FFFF00"/>
          </a:solidFill>
        </p:spPr>
        <p:txBody>
          <a:bodyPr wrap="none" rtlCol="0">
            <a:spAutoFit/>
          </a:bodyPr>
          <a:lstStyle/>
          <a:p>
            <a:r>
              <a:rPr kumimoji="1" lang="ja-JP" altLang="en-US" dirty="0" smtClean="0"/>
              <a:t>関数カテゴリ</a:t>
            </a:r>
            <a:endParaRPr kumimoji="1" lang="ja-JP" altLang="en-US" dirty="0"/>
          </a:p>
        </p:txBody>
      </p:sp>
      <p:sp>
        <p:nvSpPr>
          <p:cNvPr id="6" name="テキスト ボックス 5"/>
          <p:cNvSpPr txBox="1"/>
          <p:nvPr/>
        </p:nvSpPr>
        <p:spPr>
          <a:xfrm>
            <a:off x="4355976" y="3234064"/>
            <a:ext cx="3018775" cy="369332"/>
          </a:xfrm>
          <a:prstGeom prst="rect">
            <a:avLst/>
          </a:prstGeom>
          <a:solidFill>
            <a:srgbClr val="FFFF00"/>
          </a:solidFill>
        </p:spPr>
        <p:txBody>
          <a:bodyPr wrap="none" rtlCol="0">
            <a:spAutoFit/>
          </a:bodyPr>
          <a:lstStyle/>
          <a:p>
            <a:r>
              <a:rPr kumimoji="1" lang="ja-JP" altLang="en-US" dirty="0" smtClean="0"/>
              <a:t>関数カスタマイズテンプレート</a:t>
            </a:r>
            <a:endParaRPr kumimoji="1" lang="ja-JP" altLang="en-US" dirty="0"/>
          </a:p>
        </p:txBody>
      </p:sp>
      <p:sp>
        <p:nvSpPr>
          <p:cNvPr id="7" name="角丸四角形吹き出し 6"/>
          <p:cNvSpPr/>
          <p:nvPr/>
        </p:nvSpPr>
        <p:spPr bwMode="auto">
          <a:xfrm>
            <a:off x="6090730" y="4597755"/>
            <a:ext cx="2585726" cy="857310"/>
          </a:xfrm>
          <a:prstGeom prst="wedgeRoundRectCallout">
            <a:avLst>
              <a:gd name="adj1" fmla="val -54489"/>
              <a:gd name="adj2" fmla="val -83171"/>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テンプレートは</a:t>
            </a:r>
            <a:endParaRPr kumimoji="1" lang="en-US" altLang="ja-JP" sz="12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ja-JP" sz="1200" dirty="0" smtClean="0">
                <a:latin typeface="Arial" charset="0"/>
                <a:ea typeface="ＭＳ Ｐゴシック" pitchFamily="50" charset="-128"/>
              </a:rPr>
              <a:t>Embedded</a:t>
            </a:r>
            <a:r>
              <a:rPr lang="ja-JP" altLang="en-US" sz="1200" dirty="0" smtClean="0">
                <a:latin typeface="Arial" charset="0"/>
                <a:ea typeface="ＭＳ Ｐゴシック" pitchFamily="50" charset="-128"/>
              </a:rPr>
              <a:t> </a:t>
            </a:r>
            <a:r>
              <a:rPr lang="en-US" altLang="ja-JP" sz="1200" dirty="0" smtClean="0">
                <a:latin typeface="Arial" charset="0"/>
                <a:ea typeface="ＭＳ Ｐゴシック" pitchFamily="50" charset="-128"/>
              </a:rPr>
              <a:t>Coder</a:t>
            </a:r>
            <a:r>
              <a:rPr lang="ja-JP" altLang="en-US" sz="1200" dirty="0" smtClean="0">
                <a:latin typeface="Arial" charset="0"/>
                <a:ea typeface="ＭＳ Ｐゴシック" pitchFamily="50" charset="-128"/>
              </a:rPr>
              <a:t>データディクショナリで設定する</a:t>
            </a:r>
            <a:endParaRPr kumimoji="1" lang="ja-JP" altLang="en-US" sz="12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951944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Function</a:t>
            </a:r>
            <a:r>
              <a:rPr lang="ja-JP" altLang="en-US" dirty="0"/>
              <a:t> </a:t>
            </a:r>
            <a:r>
              <a:rPr lang="en-US" altLang="ja-JP" dirty="0"/>
              <a:t>Defaults</a:t>
            </a:r>
            <a:r>
              <a:rPr lang="ja-JP" altLang="en-US" dirty="0"/>
              <a:t>のカテゴリ</a:t>
            </a:r>
            <a:endParaRPr kumimoji="1" lang="ja-JP" altLang="en-US" dirty="0"/>
          </a:p>
        </p:txBody>
      </p:sp>
      <p:sp>
        <p:nvSpPr>
          <p:cNvPr id="3" name="コンテンツ プレースホルダー 2"/>
          <p:cNvSpPr>
            <a:spLocks noGrp="1"/>
          </p:cNvSpPr>
          <p:nvPr>
            <p:ph idx="1"/>
          </p:nvPr>
        </p:nvSpPr>
        <p:spPr>
          <a:xfrm>
            <a:off x="590550" y="1052513"/>
            <a:ext cx="8553450" cy="5329237"/>
          </a:xfrm>
        </p:spPr>
        <p:txBody>
          <a:bodyPr/>
          <a:lstStyle/>
          <a:p>
            <a:r>
              <a:rPr kumimoji="1" lang="en-US" altLang="ja-JP" dirty="0" smtClean="0"/>
              <a:t>Function</a:t>
            </a:r>
            <a:r>
              <a:rPr kumimoji="1" lang="ja-JP" altLang="en-US" dirty="0" smtClean="0"/>
              <a:t> </a:t>
            </a:r>
            <a:r>
              <a:rPr kumimoji="1" lang="en-US" altLang="ja-JP" dirty="0" smtClean="0"/>
              <a:t>Defaults</a:t>
            </a:r>
            <a:r>
              <a:rPr kumimoji="1" lang="ja-JP" altLang="en-US" dirty="0" smtClean="0"/>
              <a:t>のカテゴリ</a:t>
            </a:r>
            <a:r>
              <a:rPr kumimoji="1" lang="en-US" altLang="ja-JP" dirty="0"/>
              <a:t>(</a:t>
            </a:r>
            <a:r>
              <a:rPr kumimoji="1" lang="ja-JP" altLang="en-US" dirty="0"/>
              <a:t>ヘルプの引用・和訳</a:t>
            </a:r>
            <a:r>
              <a:rPr kumimoji="1" lang="en-US" altLang="ja-JP" dirty="0"/>
              <a:t>)</a:t>
            </a:r>
          </a:p>
          <a:p>
            <a:pPr lvl="1"/>
            <a:r>
              <a:rPr lang="en-US" altLang="ja-JP" sz="1400" dirty="0">
                <a:hlinkClick r:id="rId2"/>
              </a:rPr>
              <a:t>https://</a:t>
            </a:r>
            <a:r>
              <a:rPr lang="en-US" altLang="ja-JP" sz="1400" dirty="0" smtClean="0">
                <a:hlinkClick r:id="rId2"/>
              </a:rPr>
              <a:t>www.mathworks.com/help/releases/R2020a/ecoder/ref/codemappingseditor.html</a:t>
            </a:r>
            <a:endParaRPr lang="en-US" altLang="ja-JP" sz="1400" dirty="0" smtClean="0"/>
          </a:p>
          <a:p>
            <a:pPr marL="457200" lvl="1" indent="0">
              <a:buNone/>
            </a:pPr>
            <a:endParaRPr lang="en-US" altLang="ja-JP" sz="1400" dirty="0" smtClean="0"/>
          </a:p>
          <a:p>
            <a:pPr marL="457200" lvl="1" indent="0">
              <a:buNone/>
            </a:pPr>
            <a:endParaRPr lang="en-US" altLang="ja-JP" sz="1400" dirty="0"/>
          </a:p>
          <a:p>
            <a:pPr marL="457200" lvl="1" indent="0">
              <a:buNone/>
            </a:pPr>
            <a:endParaRPr lang="en-US" altLang="ja-JP" sz="1400" dirty="0" smtClean="0"/>
          </a:p>
          <a:p>
            <a:pPr marL="457200" lvl="1" indent="0">
              <a:buNone/>
            </a:pPr>
            <a:endParaRPr lang="en-US" altLang="ja-JP" sz="1400" dirty="0"/>
          </a:p>
          <a:p>
            <a:pPr marL="457200" lvl="1" indent="0">
              <a:buNone/>
            </a:pPr>
            <a:endParaRPr lang="en-US" altLang="ja-JP" sz="1400" dirty="0" smtClean="0"/>
          </a:p>
          <a:p>
            <a:pPr marL="457200" lvl="1" indent="0">
              <a:buNone/>
            </a:pPr>
            <a:endParaRPr lang="en-US" altLang="ja-JP" sz="1400" dirty="0"/>
          </a:p>
          <a:p>
            <a:pPr marL="457200" lvl="1" indent="0">
              <a:buNone/>
            </a:pPr>
            <a:endParaRPr lang="en-US" altLang="ja-JP" sz="1400" dirty="0" smtClean="0"/>
          </a:p>
          <a:p>
            <a:pPr marL="57150" indent="0">
              <a:buNone/>
            </a:pPr>
            <a:endParaRPr lang="en-US" altLang="ja-JP" sz="1800" dirty="0" smtClean="0"/>
          </a:p>
          <a:p>
            <a:pPr marL="57150" indent="0">
              <a:buNone/>
            </a:pPr>
            <a:r>
              <a:rPr lang="ja-JP" altLang="en-US" sz="1800" dirty="0" smtClean="0"/>
              <a:t>　エントリポイント関数の説明</a:t>
            </a:r>
            <a:endParaRPr lang="en-US" altLang="ja-JP" sz="1800" dirty="0" smtClean="0"/>
          </a:p>
          <a:p>
            <a:pPr marL="57150" indent="0">
              <a:buNone/>
            </a:pPr>
            <a:r>
              <a:rPr lang="ja-JP" altLang="en-US" sz="1800" dirty="0"/>
              <a:t>　</a:t>
            </a:r>
            <a:r>
              <a:rPr lang="ja-JP" altLang="en-US" sz="1800" dirty="0" smtClean="0"/>
              <a:t>　モデル</a:t>
            </a:r>
            <a:r>
              <a:rPr lang="ja-JP" altLang="en-US" sz="1800" dirty="0"/>
              <a:t>のエントリポイント関数用のコード生成の</a:t>
            </a:r>
            <a:r>
              <a:rPr lang="ja-JP" altLang="en-US" sz="1800" dirty="0" smtClean="0"/>
              <a:t>構成</a:t>
            </a:r>
            <a:r>
              <a:rPr lang="en-US" altLang="ja-JP" sz="1800" dirty="0" smtClean="0"/>
              <a:t>(</a:t>
            </a:r>
            <a:r>
              <a:rPr lang="ja-JP" altLang="en-US" sz="1800" dirty="0" smtClean="0"/>
              <a:t>ヘルプ</a:t>
            </a:r>
            <a:r>
              <a:rPr lang="en-US" altLang="ja-JP" sz="1800" dirty="0" smtClean="0"/>
              <a:t>)</a:t>
            </a:r>
          </a:p>
          <a:p>
            <a:pPr marL="57150" indent="0">
              <a:buNone/>
            </a:pPr>
            <a:r>
              <a:rPr lang="ja-JP" altLang="en-US" sz="1400" dirty="0" smtClean="0"/>
              <a:t>　</a:t>
            </a:r>
            <a:r>
              <a:rPr lang="en-US" altLang="ja-JP" sz="1400" dirty="0"/>
              <a:t> </a:t>
            </a:r>
            <a:r>
              <a:rPr lang="ja-JP" altLang="en-US" sz="1400" dirty="0" smtClean="0"/>
              <a:t>　</a:t>
            </a:r>
            <a:r>
              <a:rPr lang="en-US" altLang="ja-JP" sz="1400" dirty="0" smtClean="0">
                <a:hlinkClick r:id="rId3"/>
              </a:rPr>
              <a:t>https</a:t>
            </a:r>
            <a:r>
              <a:rPr lang="en-US" altLang="ja-JP" sz="1400" dirty="0">
                <a:hlinkClick r:id="rId3"/>
              </a:rPr>
              <a:t>://</a:t>
            </a:r>
            <a:r>
              <a:rPr lang="en-US" altLang="ja-JP" sz="1400" dirty="0" smtClean="0">
                <a:hlinkClick r:id="rId3"/>
              </a:rPr>
              <a:t>www.mathworks.com/help/releases/R2020a/rtw/ug/entry-point-functions-and-scheduling.html</a:t>
            </a:r>
            <a:endParaRPr lang="en-US" altLang="ja-JP" sz="1400" dirty="0" smtClean="0"/>
          </a:p>
          <a:p>
            <a:pPr marL="57150" indent="0">
              <a:buNone/>
            </a:pPr>
            <a:endParaRPr lang="en-US" altLang="ja-JP" sz="1800" dirty="0" smtClean="0"/>
          </a:p>
          <a:p>
            <a:pPr marL="57150" indent="0">
              <a:buNone/>
            </a:pPr>
            <a:r>
              <a:rPr lang="ja-JP" altLang="en-US" sz="1800" dirty="0"/>
              <a:t>　</a:t>
            </a:r>
            <a:r>
              <a:rPr lang="ja-JP" altLang="en-US" sz="1800" dirty="0" smtClean="0"/>
              <a:t>共有ユーティリティ関数の説明</a:t>
            </a:r>
            <a:endParaRPr lang="en-US" altLang="ja-JP" sz="1800" dirty="0" smtClean="0"/>
          </a:p>
          <a:p>
            <a:pPr marL="57150" indent="0">
              <a:buNone/>
            </a:pPr>
            <a:r>
              <a:rPr lang="ja-JP" altLang="en-US" sz="1800" dirty="0"/>
              <a:t>　　共有ユーティリティ コードの</a:t>
            </a:r>
            <a:r>
              <a:rPr lang="ja-JP" altLang="en-US" sz="1800" dirty="0" smtClean="0"/>
              <a:t>生成</a:t>
            </a:r>
            <a:endParaRPr lang="en-US" altLang="ja-JP" sz="1800" dirty="0" smtClean="0"/>
          </a:p>
          <a:p>
            <a:pPr marL="57150" indent="0">
              <a:buNone/>
            </a:pPr>
            <a:r>
              <a:rPr lang="ja-JP" altLang="en-US" sz="1400" dirty="0"/>
              <a:t>　</a:t>
            </a:r>
            <a:r>
              <a:rPr lang="ja-JP" altLang="en-US" sz="1400" dirty="0" smtClean="0"/>
              <a:t>　</a:t>
            </a:r>
            <a:r>
              <a:rPr lang="en-US" altLang="ja-JP" sz="1400" dirty="0"/>
              <a:t> </a:t>
            </a:r>
            <a:r>
              <a:rPr lang="en-US" altLang="ja-JP" sz="1400" dirty="0">
                <a:hlinkClick r:id="rId4"/>
              </a:rPr>
              <a:t>https://</a:t>
            </a:r>
            <a:r>
              <a:rPr lang="en-US" altLang="ja-JP" sz="1400" dirty="0" smtClean="0">
                <a:hlinkClick r:id="rId4"/>
              </a:rPr>
              <a:t>www.mathworks.com/help/releases/R2020a/rtw/ug/generate-shared-utility-code-c1a54f83f920.html</a:t>
            </a:r>
            <a:endParaRPr lang="en-US" altLang="ja-JP" sz="1400" dirty="0" smtClean="0"/>
          </a:p>
          <a:p>
            <a:pPr marL="57150" indent="0">
              <a:buNone/>
            </a:pPr>
            <a:endParaRPr lang="ja-JP" altLang="en-US" sz="1800" dirty="0"/>
          </a:p>
          <a:p>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833039929"/>
              </p:ext>
            </p:extLst>
          </p:nvPr>
        </p:nvGraphicFramePr>
        <p:xfrm>
          <a:off x="548444" y="1988840"/>
          <a:ext cx="8344037" cy="1559357"/>
        </p:xfrm>
        <a:graphic>
          <a:graphicData uri="http://schemas.openxmlformats.org/drawingml/2006/table">
            <a:tbl>
              <a:tblPr>
                <a:tableStyleId>{5C22544A-7EE6-4342-B048-85BDC9FD1C3A}</a:tableStyleId>
              </a:tblPr>
              <a:tblGrid>
                <a:gridCol w="1472477">
                  <a:extLst>
                    <a:ext uri="{9D8B030D-6E8A-4147-A177-3AD203B41FA5}">
                      <a16:colId xmlns:a16="http://schemas.microsoft.com/office/drawing/2014/main" val="3623305880"/>
                    </a:ext>
                  </a:extLst>
                </a:gridCol>
                <a:gridCol w="3435780">
                  <a:extLst>
                    <a:ext uri="{9D8B030D-6E8A-4147-A177-3AD203B41FA5}">
                      <a16:colId xmlns:a16="http://schemas.microsoft.com/office/drawing/2014/main" val="3821640320"/>
                    </a:ext>
                  </a:extLst>
                </a:gridCol>
                <a:gridCol w="3435780">
                  <a:extLst>
                    <a:ext uri="{9D8B030D-6E8A-4147-A177-3AD203B41FA5}">
                      <a16:colId xmlns:a16="http://schemas.microsoft.com/office/drawing/2014/main" val="1579598327"/>
                    </a:ext>
                  </a:extLst>
                </a:gridCol>
              </a:tblGrid>
              <a:tr h="299018">
                <a:tc>
                  <a:txBody>
                    <a:bodyPr/>
                    <a:lstStyle/>
                    <a:p>
                      <a:pPr algn="l" fontAlgn="ctr"/>
                      <a:r>
                        <a:rPr lang="en-US" sz="1200" u="none" strike="noStrike" dirty="0">
                          <a:effectLst/>
                        </a:rPr>
                        <a:t>Model </a:t>
                      </a:r>
                      <a:r>
                        <a:rPr lang="en-US" altLang="ja-JP" sz="1200" u="none" strike="noStrike" dirty="0" smtClean="0">
                          <a:effectLst/>
                        </a:rPr>
                        <a:t>Function</a:t>
                      </a:r>
                      <a:r>
                        <a:rPr lang="en-US" sz="1200" u="none" strike="noStrike" dirty="0" smtClean="0">
                          <a:effectLst/>
                        </a:rPr>
                        <a:t> </a:t>
                      </a:r>
                      <a:r>
                        <a:rPr lang="en-US" sz="1200" u="none" strike="noStrike" dirty="0">
                          <a:effectLst/>
                        </a:rPr>
                        <a:t>Category</a:t>
                      </a:r>
                      <a:endParaRPr lang="en-US" sz="1200" b="1" i="0" u="none" strike="noStrike" dirty="0">
                        <a:solidFill>
                          <a:srgbClr val="000000"/>
                        </a:solidFill>
                        <a:effectLst/>
                        <a:latin typeface="Arial" panose="020B0604020202020204" pitchFamily="34" charset="0"/>
                        <a:ea typeface="游ゴシック" panose="020B0400000000000000" pitchFamily="50" charset="-128"/>
                      </a:endParaRPr>
                    </a:p>
                  </a:txBody>
                  <a:tcPr marL="4803" marR="4803" marT="4803"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lumMod val="90000"/>
                      </a:schemeClr>
                    </a:solidFill>
                  </a:tcPr>
                </a:tc>
                <a:tc>
                  <a:txBody>
                    <a:bodyPr/>
                    <a:lstStyle/>
                    <a:p>
                      <a:pPr algn="l" fontAlgn="ctr"/>
                      <a:r>
                        <a:rPr lang="en-US" sz="1200" u="none" strike="noStrike" dirty="0">
                          <a:effectLst/>
                        </a:rPr>
                        <a:t>Description</a:t>
                      </a:r>
                      <a:endParaRPr lang="en-US" sz="1200" b="1" i="0" u="none" strike="noStrike" dirty="0">
                        <a:solidFill>
                          <a:srgbClr val="000000"/>
                        </a:solidFill>
                        <a:effectLst/>
                        <a:latin typeface="Arial" panose="020B0604020202020204" pitchFamily="34" charset="0"/>
                        <a:ea typeface="游ゴシック" panose="020B0400000000000000" pitchFamily="50" charset="-128"/>
                      </a:endParaRPr>
                    </a:p>
                  </a:txBody>
                  <a:tcPr marL="4803" marR="4803" marT="4803"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lumMod val="90000"/>
                      </a:schemeClr>
                    </a:solidFill>
                  </a:tcPr>
                </a:tc>
                <a:tc>
                  <a:txBody>
                    <a:bodyPr/>
                    <a:lstStyle/>
                    <a:p>
                      <a:pPr algn="l" fontAlgn="ctr"/>
                      <a:r>
                        <a:rPr lang="en-US" sz="1200" u="none" strike="noStrike" dirty="0">
                          <a:effectLst/>
                        </a:rPr>
                        <a:t>Description(</a:t>
                      </a:r>
                      <a:r>
                        <a:rPr lang="ja-JP" altLang="en-US" sz="1200" u="none" strike="noStrike" dirty="0">
                          <a:effectLst/>
                        </a:rPr>
                        <a:t>和訳</a:t>
                      </a:r>
                      <a:r>
                        <a:rPr lang="en-US" altLang="ja-JP" sz="1200" u="none" strike="noStrike" dirty="0">
                          <a:effectLst/>
                        </a:rPr>
                        <a:t>)</a:t>
                      </a:r>
                      <a:endParaRPr lang="en-US" altLang="ja-JP" sz="1200" b="1" i="0" u="none" strike="noStrike" dirty="0">
                        <a:solidFill>
                          <a:srgbClr val="000000"/>
                        </a:solidFill>
                        <a:effectLst/>
                        <a:latin typeface="Arial" panose="020B0604020202020204" pitchFamily="34" charset="0"/>
                        <a:ea typeface="游ゴシック" panose="020B0400000000000000" pitchFamily="50" charset="-128"/>
                      </a:endParaRPr>
                    </a:p>
                  </a:txBody>
                  <a:tcPr marL="4803" marR="4803" marT="4803"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3616012338"/>
                  </a:ext>
                </a:extLst>
              </a:tr>
              <a:tr h="154369">
                <a:tc>
                  <a:txBody>
                    <a:bodyPr/>
                    <a:lstStyle/>
                    <a:p>
                      <a:pPr algn="l" fontAlgn="t"/>
                      <a:r>
                        <a:rPr lang="en-US" sz="1200" u="none" strike="noStrike" dirty="0" smtClean="0">
                          <a:effectLst/>
                        </a:rPr>
                        <a:t>Initialize/Terminate</a:t>
                      </a:r>
                      <a:endParaRPr lang="en-US" sz="12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sz="1200" u="none" strike="noStrike" dirty="0" smtClean="0">
                          <a:effectLst/>
                        </a:rPr>
                        <a:t>Entry-point functions for initialization and termination</a:t>
                      </a:r>
                      <a:endParaRPr lang="en-US" sz="12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ja-JP" altLang="en-US" sz="1200" u="none" strike="noStrike" dirty="0" smtClean="0">
                          <a:effectLst/>
                        </a:rPr>
                        <a:t>初期化、終了のエントリポイント関数</a:t>
                      </a:r>
                      <a:endParaRPr lang="ja-JP" altLang="en-US" sz="1200" b="0" i="0" u="none" strike="noStrike" dirty="0">
                        <a:solidFill>
                          <a:srgbClr val="404040"/>
                        </a:solidFill>
                        <a:effectLst/>
                        <a:latin typeface="ＭＳ Ｐゴシック" panose="020B0600070205080204" pitchFamily="50" charset="-128"/>
                        <a:ea typeface="ＭＳ Ｐゴシック" panose="020B0600070205080204"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43863786"/>
                  </a:ext>
                </a:extLst>
              </a:tr>
              <a:tr h="154369">
                <a:tc>
                  <a:txBody>
                    <a:bodyPr/>
                    <a:lstStyle/>
                    <a:p>
                      <a:pPr algn="l" fontAlgn="t"/>
                      <a:r>
                        <a:rPr lang="en-US" sz="1200" u="none" strike="noStrike" dirty="0" smtClean="0">
                          <a:effectLst/>
                        </a:rPr>
                        <a:t>Execution</a:t>
                      </a:r>
                      <a:endParaRPr lang="en-US" sz="12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sz="1200" u="none" strike="noStrike" dirty="0" smtClean="0">
                          <a:effectLst/>
                        </a:rPr>
                        <a:t>Entry-point functions for initiating execution and resets</a:t>
                      </a:r>
                      <a:endParaRPr lang="en-US" sz="12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ja-JP" altLang="en-US" sz="1200" u="none" strike="noStrike" dirty="0" smtClean="0">
                          <a:effectLst/>
                        </a:rPr>
                        <a:t>実行とリセットを開始するエントリポイント関数</a:t>
                      </a:r>
                      <a:endParaRPr lang="ja-JP" altLang="en-US" sz="12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62406487"/>
                  </a:ext>
                </a:extLst>
              </a:tr>
              <a:tr h="447668">
                <a:tc>
                  <a:txBody>
                    <a:bodyPr/>
                    <a:lstStyle/>
                    <a:p>
                      <a:pPr algn="l" fontAlgn="t"/>
                      <a:r>
                        <a:rPr lang="en-US" sz="1200" u="none" strike="noStrike" dirty="0" smtClean="0">
                          <a:effectLst/>
                        </a:rPr>
                        <a:t>Shared utility</a:t>
                      </a:r>
                      <a:endParaRPr lang="en-US" sz="12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en-US" sz="1200" u="none" strike="noStrike" dirty="0" smtClean="0">
                          <a:effectLst/>
                        </a:rPr>
                        <a:t>Shared utility functions</a:t>
                      </a:r>
                      <a:endParaRPr lang="en-US" sz="12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l" fontAlgn="t"/>
                      <a:r>
                        <a:rPr lang="ja-JP" altLang="en-US" sz="1200" u="none" strike="noStrike" dirty="0" smtClean="0">
                          <a:effectLst/>
                        </a:rPr>
                        <a:t>共有ユーティリティ関数</a:t>
                      </a:r>
                      <a:endParaRPr lang="ja-JP" altLang="en-US" sz="1200" b="0" i="0" u="none" strike="noStrike" dirty="0">
                        <a:solidFill>
                          <a:srgbClr val="404040"/>
                        </a:solidFill>
                        <a:effectLst/>
                        <a:latin typeface="Arial" panose="020B0604020202020204" pitchFamily="34" charset="0"/>
                        <a:ea typeface="游ゴシック" panose="020B0400000000000000" pitchFamily="50" charset="-128"/>
                      </a:endParaRPr>
                    </a:p>
                  </a:txBody>
                  <a:tcPr marL="4803" marR="4803" marT="4803"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1626240"/>
                  </a:ext>
                </a:extLst>
              </a:tr>
            </a:tbl>
          </a:graphicData>
        </a:graphic>
      </p:graphicFrame>
    </p:spTree>
    <p:extLst>
      <p:ext uri="{BB962C8B-B14F-4D97-AF65-F5344CB8AC3E}">
        <p14:creationId xmlns:p14="http://schemas.microsoft.com/office/powerpoint/2010/main" val="1119473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関数カスタマイズテンプレート例</a:t>
            </a:r>
            <a:endParaRPr kumimoji="1" lang="ja-JP" altLang="en-US" dirty="0"/>
          </a:p>
        </p:txBody>
      </p:sp>
      <p:sp>
        <p:nvSpPr>
          <p:cNvPr id="3" name="コンテンツ プレースホルダー 2"/>
          <p:cNvSpPr>
            <a:spLocks noGrp="1"/>
          </p:cNvSpPr>
          <p:nvPr>
            <p:ph idx="1"/>
          </p:nvPr>
        </p:nvSpPr>
        <p:spPr/>
        <p:txBody>
          <a:bodyPr/>
          <a:lstStyle/>
          <a:p>
            <a:pPr marL="57150" indent="0">
              <a:buNone/>
            </a:pPr>
            <a:r>
              <a:rPr lang="ja-JP" altLang="en-US" sz="1800" dirty="0"/>
              <a:t>下記ヘルプページの</a:t>
            </a:r>
            <a:r>
              <a:rPr lang="ja-JP" altLang="en-US" sz="1800" dirty="0" smtClean="0"/>
              <a:t>「</a:t>
            </a:r>
            <a:r>
              <a:rPr lang="en-US" altLang="ja-JP" sz="1800" dirty="0"/>
              <a:t>Configure Default Function Names for Entry-Point Functions</a:t>
            </a:r>
            <a:r>
              <a:rPr lang="ja-JP" altLang="en-US" sz="1800" dirty="0" smtClean="0"/>
              <a:t>実施</a:t>
            </a:r>
            <a:r>
              <a:rPr lang="ja-JP" altLang="en-US" sz="1800" dirty="0"/>
              <a:t>結果</a:t>
            </a:r>
            <a:endParaRPr lang="en-US" altLang="ja-JP" sz="1800" dirty="0"/>
          </a:p>
          <a:p>
            <a:pPr lvl="1"/>
            <a:r>
              <a:rPr lang="en-US" altLang="ja-JP" sz="1400" dirty="0"/>
              <a:t>https://www.mathworks.com/help/releases/R2020a/ecoder/ref/codemappingseditor.html</a:t>
            </a:r>
            <a:endParaRPr lang="ja-JP" altLang="en-US" sz="1400" dirty="0"/>
          </a:p>
          <a:p>
            <a:endParaRPr kumimoji="1" lang="ja-JP" altLang="en-US" dirty="0"/>
          </a:p>
        </p:txBody>
      </p:sp>
      <p:pic>
        <p:nvPicPr>
          <p:cNvPr id="5" name="図 4"/>
          <p:cNvPicPr>
            <a:picLocks noChangeAspect="1"/>
          </p:cNvPicPr>
          <p:nvPr/>
        </p:nvPicPr>
        <p:blipFill rotWithShape="1">
          <a:blip r:embed="rId2"/>
          <a:srcRect b="14763"/>
          <a:stretch/>
        </p:blipFill>
        <p:spPr>
          <a:xfrm>
            <a:off x="2189749" y="3934363"/>
            <a:ext cx="3792850" cy="1426658"/>
          </a:xfrm>
          <a:prstGeom prst="rect">
            <a:avLst/>
          </a:prstGeom>
        </p:spPr>
      </p:pic>
      <p:pic>
        <p:nvPicPr>
          <p:cNvPr id="6" name="図 5"/>
          <p:cNvPicPr>
            <a:picLocks noChangeAspect="1"/>
          </p:cNvPicPr>
          <p:nvPr/>
        </p:nvPicPr>
        <p:blipFill>
          <a:blip r:embed="rId3"/>
          <a:stretch>
            <a:fillRect/>
          </a:stretch>
        </p:blipFill>
        <p:spPr>
          <a:xfrm>
            <a:off x="627287" y="1916832"/>
            <a:ext cx="5382746" cy="2005337"/>
          </a:xfrm>
          <a:prstGeom prst="rect">
            <a:avLst/>
          </a:prstGeom>
        </p:spPr>
      </p:pic>
      <p:pic>
        <p:nvPicPr>
          <p:cNvPr id="7" name="図 6"/>
          <p:cNvPicPr>
            <a:picLocks noChangeAspect="1"/>
          </p:cNvPicPr>
          <p:nvPr/>
        </p:nvPicPr>
        <p:blipFill>
          <a:blip r:embed="rId4"/>
          <a:stretch>
            <a:fillRect/>
          </a:stretch>
        </p:blipFill>
        <p:spPr>
          <a:xfrm>
            <a:off x="2189749" y="5455742"/>
            <a:ext cx="6453507" cy="1377458"/>
          </a:xfrm>
          <a:prstGeom prst="rect">
            <a:avLst/>
          </a:prstGeom>
        </p:spPr>
      </p:pic>
      <p:sp>
        <p:nvSpPr>
          <p:cNvPr id="8" name="正方形/長方形 7"/>
          <p:cNvSpPr/>
          <p:nvPr/>
        </p:nvSpPr>
        <p:spPr bwMode="auto">
          <a:xfrm>
            <a:off x="627287" y="3454955"/>
            <a:ext cx="5382746" cy="43204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正方形/長方形 8"/>
          <p:cNvSpPr/>
          <p:nvPr/>
        </p:nvSpPr>
        <p:spPr bwMode="auto">
          <a:xfrm>
            <a:off x="3923928" y="4788268"/>
            <a:ext cx="1224136" cy="44093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正方形/長方形 9"/>
          <p:cNvSpPr/>
          <p:nvPr/>
        </p:nvSpPr>
        <p:spPr bwMode="auto">
          <a:xfrm>
            <a:off x="3707904" y="6141797"/>
            <a:ext cx="2592288" cy="65614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14" name="カギ線コネクタ 13"/>
          <p:cNvCxnSpPr>
            <a:stCxn id="8" idx="2"/>
            <a:endCxn id="9" idx="1"/>
          </p:cNvCxnSpPr>
          <p:nvPr/>
        </p:nvCxnSpPr>
        <p:spPr bwMode="auto">
          <a:xfrm rot="16200000" flipH="1">
            <a:off x="3060429" y="4145234"/>
            <a:ext cx="1121731" cy="605268"/>
          </a:xfrm>
          <a:prstGeom prst="bentConnector2">
            <a:avLst/>
          </a:prstGeom>
          <a:solidFill>
            <a:schemeClr val="accent1"/>
          </a:solidFill>
          <a:ln w="28575" cap="flat" cmpd="sng" algn="ctr">
            <a:solidFill>
              <a:srgbClr val="FF0000"/>
            </a:solidFill>
            <a:prstDash val="solid"/>
            <a:round/>
            <a:headEnd type="none" w="med" len="med"/>
            <a:tailEnd type="triangle"/>
          </a:ln>
          <a:effectLst/>
        </p:spPr>
      </p:cxnSp>
      <p:cxnSp>
        <p:nvCxnSpPr>
          <p:cNvPr id="15" name="カギ線コネクタ 14"/>
          <p:cNvCxnSpPr>
            <a:stCxn id="6" idx="2"/>
            <a:endCxn id="10" idx="1"/>
          </p:cNvCxnSpPr>
          <p:nvPr/>
        </p:nvCxnSpPr>
        <p:spPr bwMode="auto">
          <a:xfrm rot="16200000" flipH="1">
            <a:off x="2239433" y="5001396"/>
            <a:ext cx="2547699" cy="389244"/>
          </a:xfrm>
          <a:prstGeom prst="bentConnector2">
            <a:avLst/>
          </a:prstGeom>
          <a:solidFill>
            <a:schemeClr val="accent1"/>
          </a:solidFill>
          <a:ln w="28575" cap="flat" cmpd="sng" algn="ctr">
            <a:solidFill>
              <a:srgbClr val="FF0000"/>
            </a:solidFill>
            <a:prstDash val="solid"/>
            <a:round/>
            <a:headEnd type="none" w="med" len="med"/>
            <a:tailEnd type="triangle"/>
          </a:ln>
          <a:effectLst/>
        </p:spPr>
      </p:cxnSp>
      <p:sp>
        <p:nvSpPr>
          <p:cNvPr id="20" name="テキスト ボックス 19"/>
          <p:cNvSpPr txBox="1"/>
          <p:nvPr/>
        </p:nvSpPr>
        <p:spPr>
          <a:xfrm>
            <a:off x="2761715" y="2535173"/>
            <a:ext cx="3244799" cy="523220"/>
          </a:xfrm>
          <a:prstGeom prst="rect">
            <a:avLst/>
          </a:prstGeom>
          <a:solidFill>
            <a:schemeClr val="accent5">
              <a:lumMod val="90000"/>
            </a:schemeClr>
          </a:solidFill>
        </p:spPr>
        <p:txBody>
          <a:bodyPr wrap="none" rtlCol="0">
            <a:spAutoFit/>
          </a:bodyPr>
          <a:lstStyle/>
          <a:p>
            <a:r>
              <a:rPr kumimoji="1" lang="en-US" altLang="ja-JP" sz="1400" dirty="0" smtClean="0">
                <a:solidFill>
                  <a:sysClr val="windowText" lastClr="000000"/>
                </a:solidFill>
              </a:rPr>
              <a:t>Embedded</a:t>
            </a:r>
            <a:r>
              <a:rPr kumimoji="1" lang="ja-JP" altLang="en-US" sz="1400" dirty="0" smtClean="0">
                <a:solidFill>
                  <a:sysClr val="windowText" lastClr="000000"/>
                </a:solidFill>
              </a:rPr>
              <a:t> </a:t>
            </a:r>
            <a:r>
              <a:rPr kumimoji="1" lang="en-US" altLang="ja-JP" sz="1400" dirty="0" smtClean="0">
                <a:solidFill>
                  <a:sysClr val="windowText" lastClr="000000"/>
                </a:solidFill>
              </a:rPr>
              <a:t>Coder</a:t>
            </a:r>
            <a:r>
              <a:rPr kumimoji="1" lang="ja-JP" altLang="en-US" sz="1400" dirty="0" smtClean="0">
                <a:solidFill>
                  <a:sysClr val="windowText" lastClr="000000"/>
                </a:solidFill>
              </a:rPr>
              <a:t>データディクショナリ</a:t>
            </a:r>
            <a:r>
              <a:rPr lang="ja-JP" altLang="en-US" sz="1400" dirty="0" smtClean="0">
                <a:solidFill>
                  <a:sysClr val="windowText" lastClr="000000"/>
                </a:solidFill>
              </a:rPr>
              <a:t>で</a:t>
            </a:r>
            <a:endParaRPr lang="en-US" altLang="ja-JP" sz="1400" dirty="0" smtClean="0">
              <a:solidFill>
                <a:sysClr val="windowText" lastClr="000000"/>
              </a:solidFill>
            </a:endParaRPr>
          </a:p>
          <a:p>
            <a:r>
              <a:rPr kumimoji="1" lang="ja-JP" altLang="en-US" sz="1400" dirty="0" smtClean="0">
                <a:solidFill>
                  <a:sysClr val="windowText" lastClr="000000"/>
                </a:solidFill>
              </a:rPr>
              <a:t>テンプレート作成</a:t>
            </a:r>
            <a:endParaRPr kumimoji="1" lang="ja-JP" altLang="en-US" sz="1400" dirty="0">
              <a:solidFill>
                <a:sysClr val="windowText" lastClr="000000"/>
              </a:solidFill>
            </a:endParaRPr>
          </a:p>
        </p:txBody>
      </p:sp>
      <p:sp>
        <p:nvSpPr>
          <p:cNvPr id="21" name="角丸四角形吹き出し 20"/>
          <p:cNvSpPr/>
          <p:nvPr/>
        </p:nvSpPr>
        <p:spPr bwMode="auto">
          <a:xfrm>
            <a:off x="5174618" y="4005779"/>
            <a:ext cx="1865765" cy="587400"/>
          </a:xfrm>
          <a:prstGeom prst="wedgeRoundRectCallout">
            <a:avLst>
              <a:gd name="adj1" fmla="val -76704"/>
              <a:gd name="adj2" fmla="val 9048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chemeClr val="tx1"/>
                </a:solidFill>
                <a:effectLst/>
                <a:latin typeface="Arial" charset="0"/>
                <a:ea typeface="ＭＳ Ｐゴシック" pitchFamily="50" charset="-128"/>
              </a:rPr>
              <a:t>Function</a:t>
            </a: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 </a:t>
            </a:r>
            <a:r>
              <a:rPr kumimoji="1" lang="en-US" altLang="ja-JP" sz="1200" b="0" i="0" u="none" strike="noStrike" cap="none" normalizeH="0" baseline="0" dirty="0" smtClean="0">
                <a:ln>
                  <a:noFill/>
                </a:ln>
                <a:solidFill>
                  <a:schemeClr val="tx1"/>
                </a:solidFill>
                <a:effectLst/>
                <a:latin typeface="Arial" charset="0"/>
                <a:ea typeface="ＭＳ Ｐゴシック" pitchFamily="50" charset="-128"/>
              </a:rPr>
              <a:t>Defaults</a:t>
            </a: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で</a:t>
            </a:r>
            <a:endParaRPr kumimoji="1" lang="en-US" altLang="ja-JP" sz="12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テンプレート</a:t>
            </a:r>
            <a:r>
              <a:rPr lang="ja-JP" altLang="en-US" sz="1200" dirty="0">
                <a:latin typeface="Arial" charset="0"/>
                <a:ea typeface="ＭＳ Ｐゴシック" pitchFamily="50" charset="-128"/>
              </a:rPr>
              <a:t>設定</a:t>
            </a:r>
            <a:endParaRPr kumimoji="1" lang="ja-JP" altLang="en-US" sz="1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22" name="角丸四角形吹き出し 21"/>
          <p:cNvSpPr/>
          <p:nvPr/>
        </p:nvSpPr>
        <p:spPr bwMode="auto">
          <a:xfrm>
            <a:off x="5416502" y="4834389"/>
            <a:ext cx="2918000" cy="1004313"/>
          </a:xfrm>
          <a:prstGeom prst="wedgeRoundRectCallout">
            <a:avLst>
              <a:gd name="adj1" fmla="val -47090"/>
              <a:gd name="adj2" fmla="val 7532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200" b="0" i="0" u="none" strike="noStrike" cap="none" normalizeH="0" baseline="0" dirty="0" smtClean="0">
                <a:ln>
                  <a:noFill/>
                </a:ln>
                <a:solidFill>
                  <a:schemeClr val="tx1"/>
                </a:solidFill>
                <a:effectLst/>
                <a:latin typeface="Arial" charset="0"/>
                <a:ea typeface="ＭＳ Ｐゴシック" pitchFamily="50" charset="-128"/>
              </a:rPr>
              <a:t>Function</a:t>
            </a: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で各関数の</a:t>
            </a:r>
            <a:r>
              <a:rPr lang="ja-JP" altLang="en-US" sz="1200" dirty="0" smtClean="0">
                <a:latin typeface="Arial" charset="0"/>
                <a:ea typeface="ＭＳ Ｐゴシック" pitchFamily="50" charset="-128"/>
              </a:rPr>
              <a:t>テンプレート設定が</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確認できるが、</a:t>
            </a:r>
            <a:r>
              <a:rPr kumimoji="1" lang="ja-JP" altLang="en-US" sz="1200" b="1" i="0" u="none" strike="noStrike" cap="none" normalizeH="0" baseline="0" dirty="0" smtClean="0">
                <a:ln>
                  <a:noFill/>
                </a:ln>
                <a:solidFill>
                  <a:schemeClr val="tx1"/>
                </a:solidFill>
                <a:effectLst/>
                <a:latin typeface="Arial" charset="0"/>
                <a:ea typeface="ＭＳ Ｐゴシック" pitchFamily="50" charset="-128"/>
              </a:rPr>
              <a:t>このタブの</a:t>
            </a:r>
            <a:r>
              <a:rPr kumimoji="1" lang="en-US" altLang="ja-JP" sz="1200" b="1" i="0" u="none" strike="noStrike" cap="none" normalizeH="0" baseline="0" dirty="0" smtClean="0">
                <a:ln>
                  <a:noFill/>
                </a:ln>
                <a:solidFill>
                  <a:schemeClr val="tx1"/>
                </a:solidFill>
                <a:effectLst/>
                <a:latin typeface="Arial" charset="0"/>
                <a:ea typeface="ＭＳ Ｐゴシック" pitchFamily="50" charset="-128"/>
              </a:rPr>
              <a:t>[Function</a:t>
            </a:r>
            <a:r>
              <a:rPr kumimoji="1" lang="ja-JP" altLang="en-US" sz="1200" b="1" i="0" u="none" strike="noStrike" cap="none" normalizeH="0" baseline="0" dirty="0" smtClean="0">
                <a:ln>
                  <a:noFill/>
                </a:ln>
                <a:solidFill>
                  <a:schemeClr val="tx1"/>
                </a:solidFill>
                <a:effectLst/>
                <a:latin typeface="Arial" charset="0"/>
                <a:ea typeface="ＭＳ Ｐゴシック" pitchFamily="50" charset="-128"/>
              </a:rPr>
              <a:t> </a:t>
            </a:r>
            <a:r>
              <a:rPr kumimoji="1" lang="en-US" altLang="ja-JP" sz="1200" b="1" i="0" u="none" strike="noStrike" cap="none" normalizeH="0" baseline="0" dirty="0" smtClean="0">
                <a:ln>
                  <a:noFill/>
                </a:ln>
                <a:solidFill>
                  <a:schemeClr val="tx1"/>
                </a:solidFill>
                <a:effectLst/>
                <a:latin typeface="Arial" charset="0"/>
                <a:ea typeface="ＭＳ Ｐゴシック" pitchFamily="50" charset="-128"/>
              </a:rPr>
              <a:t>Name]</a:t>
            </a:r>
            <a:r>
              <a:rPr kumimoji="1" lang="ja-JP" altLang="en-US" sz="1200" b="1" i="0" u="none" strike="noStrike" cap="none" normalizeH="0" baseline="0" dirty="0" smtClean="0">
                <a:ln>
                  <a:noFill/>
                </a:ln>
                <a:solidFill>
                  <a:schemeClr val="tx1"/>
                </a:solidFill>
                <a:effectLst/>
                <a:latin typeface="Arial" charset="0"/>
                <a:ea typeface="ＭＳ Ｐゴシック" pitchFamily="50" charset="-128"/>
              </a:rPr>
              <a:t>がテンプレートと別のものになっているとオーバーライドする</a:t>
            </a:r>
            <a:endParaRPr kumimoji="1" lang="en-US" altLang="ja-JP" sz="1200" b="1" i="0" u="none" strike="noStrike" cap="none" normalizeH="0" baseline="0" dirty="0" smtClean="0">
              <a:ln>
                <a:noFill/>
              </a:ln>
              <a:solidFill>
                <a:schemeClr val="tx1"/>
              </a:solidFill>
              <a:effectLst/>
              <a:latin typeface="Arial" charset="0"/>
              <a:ea typeface="ＭＳ Ｐゴシック" pitchFamily="50" charset="-128"/>
            </a:endParaRPr>
          </a:p>
        </p:txBody>
      </p:sp>
      <p:sp>
        <p:nvSpPr>
          <p:cNvPr id="24" name="角丸四角形吹き出し 23"/>
          <p:cNvSpPr/>
          <p:nvPr/>
        </p:nvSpPr>
        <p:spPr bwMode="auto">
          <a:xfrm>
            <a:off x="7717572" y="5661248"/>
            <a:ext cx="1398144" cy="480549"/>
          </a:xfrm>
          <a:prstGeom prst="wedgeRoundRectCallout">
            <a:avLst>
              <a:gd name="adj1" fmla="val -36778"/>
              <a:gd name="adj2" fmla="val 82450"/>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charset="0"/>
                <a:ea typeface="ＭＳ Ｐゴシック" pitchFamily="50" charset="-128"/>
              </a:rPr>
              <a:t>Function</a:t>
            </a:r>
            <a:r>
              <a:rPr kumimoji="1" lang="ja-JP" altLang="en-US" sz="900" b="0" i="0" u="none" strike="noStrike" cap="none" normalizeH="0" baseline="0" dirty="0" smtClean="0">
                <a:ln>
                  <a:noFill/>
                </a:ln>
                <a:solidFill>
                  <a:schemeClr val="tx1"/>
                </a:solidFill>
                <a:effectLst/>
                <a:latin typeface="Arial" charset="0"/>
                <a:ea typeface="ＭＳ Ｐゴシック" pitchFamily="50" charset="-128"/>
              </a:rPr>
              <a:t> </a:t>
            </a:r>
            <a:r>
              <a:rPr kumimoji="1" lang="en-US" altLang="ja-JP" sz="900" b="0" i="0" u="none" strike="noStrike" cap="none" normalizeH="0" baseline="0" dirty="0" smtClean="0">
                <a:ln>
                  <a:noFill/>
                </a:ln>
                <a:solidFill>
                  <a:schemeClr val="tx1"/>
                </a:solidFill>
                <a:effectLst/>
                <a:latin typeface="Arial" charset="0"/>
                <a:ea typeface="ＭＳ Ｐゴシック" pitchFamily="50" charset="-128"/>
              </a:rPr>
              <a:t>Name</a:t>
            </a:r>
            <a:r>
              <a:rPr lang="ja-JP" altLang="en-US" sz="900" dirty="0" smtClean="0">
                <a:latin typeface="Arial" charset="0"/>
                <a:ea typeface="ＭＳ Ｐゴシック" pitchFamily="50" charset="-128"/>
              </a:rPr>
              <a:t>の</a:t>
            </a:r>
            <a:endParaRPr lang="en-US" altLang="ja-JP" sz="9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charset="0"/>
                <a:ea typeface="ＭＳ Ｐゴシック" pitchFamily="50" charset="-128"/>
              </a:rPr>
              <a:t>“$R$N”</a:t>
            </a:r>
            <a:r>
              <a:rPr kumimoji="1" lang="ja-JP" altLang="en-US" sz="900" b="0" i="0" u="none" strike="noStrike" cap="none" normalizeH="0" baseline="0" dirty="0" smtClean="0">
                <a:ln>
                  <a:noFill/>
                </a:ln>
                <a:solidFill>
                  <a:schemeClr val="tx1"/>
                </a:solidFill>
                <a:effectLst/>
                <a:latin typeface="Arial" charset="0"/>
                <a:ea typeface="ＭＳ Ｐゴシック" pitchFamily="50" charset="-128"/>
              </a:rPr>
              <a:t>が採用されていることがわかる</a:t>
            </a:r>
          </a:p>
        </p:txBody>
      </p:sp>
      <p:sp>
        <p:nvSpPr>
          <p:cNvPr id="25" name="角丸四角形吹き出し 24"/>
          <p:cNvSpPr/>
          <p:nvPr/>
        </p:nvSpPr>
        <p:spPr bwMode="auto">
          <a:xfrm>
            <a:off x="574830" y="4005779"/>
            <a:ext cx="1398144" cy="480549"/>
          </a:xfrm>
          <a:prstGeom prst="wedgeRoundRectCallout">
            <a:avLst>
              <a:gd name="adj1" fmla="val 45440"/>
              <a:gd name="adj2" fmla="val -82461"/>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900" b="0" i="0" u="none" strike="noStrike" cap="none" normalizeH="0" baseline="0" dirty="0" smtClean="0">
                <a:ln>
                  <a:noFill/>
                </a:ln>
                <a:solidFill>
                  <a:schemeClr val="tx1"/>
                </a:solidFill>
                <a:effectLst/>
                <a:latin typeface="Arial" charset="0"/>
                <a:ea typeface="ＭＳ Ｐゴシック" pitchFamily="50" charset="-128"/>
              </a:rPr>
              <a:t>関数名の頭に</a:t>
            </a:r>
            <a:r>
              <a:rPr kumimoji="1" lang="en-US" altLang="ja-JP" sz="900" b="0" i="0" u="none" strike="noStrike" cap="none" normalizeH="0" baseline="0" dirty="0" err="1" smtClean="0">
                <a:ln>
                  <a:noFill/>
                </a:ln>
                <a:solidFill>
                  <a:schemeClr val="tx1"/>
                </a:solidFill>
                <a:effectLst/>
                <a:latin typeface="Arial" charset="0"/>
                <a:ea typeface="ＭＳ Ｐゴシック" pitchFamily="50" charset="-128"/>
              </a:rPr>
              <a:t>myproj</a:t>
            </a:r>
            <a:r>
              <a:rPr kumimoji="1" lang="en-US" altLang="ja-JP" sz="900" b="0" i="0" u="none" strike="noStrike" cap="none" normalizeH="0" baseline="0" dirty="0" smtClean="0">
                <a:ln>
                  <a:noFill/>
                </a:ln>
                <a:solidFill>
                  <a:schemeClr val="tx1"/>
                </a:solidFill>
                <a:effectLst/>
                <a:latin typeface="Arial" charset="0"/>
                <a:ea typeface="ＭＳ Ｐゴシック" pitchFamily="50" charset="-128"/>
              </a:rPr>
              <a:t>_</a:t>
            </a:r>
            <a:r>
              <a:rPr kumimoji="1" lang="ja-JP" altLang="en-US" sz="900" b="0" i="0" u="none" strike="noStrike" cap="none" normalizeH="0" baseline="0" dirty="0" smtClean="0">
                <a:ln>
                  <a:noFill/>
                </a:ln>
                <a:solidFill>
                  <a:schemeClr val="tx1"/>
                </a:solidFill>
                <a:effectLst/>
                <a:latin typeface="Arial" charset="0"/>
                <a:ea typeface="ＭＳ Ｐゴシック" pitchFamily="50" charset="-128"/>
              </a:rPr>
              <a:t>を付ける設定</a:t>
            </a:r>
          </a:p>
        </p:txBody>
      </p:sp>
    </p:spTree>
    <p:extLst>
      <p:ext uri="{BB962C8B-B14F-4D97-AF65-F5344CB8AC3E}">
        <p14:creationId xmlns:p14="http://schemas.microsoft.com/office/powerpoint/2010/main" val="3933598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関数カスタマイズ</a:t>
            </a:r>
            <a:r>
              <a:rPr lang="ja-JP" altLang="en-US" dirty="0"/>
              <a:t>テンプレート例</a:t>
            </a:r>
            <a:endParaRPr kumimoji="1" lang="ja-JP" altLang="en-US" dirty="0"/>
          </a:p>
        </p:txBody>
      </p:sp>
      <p:pic>
        <p:nvPicPr>
          <p:cNvPr id="5" name="図 4"/>
          <p:cNvPicPr>
            <a:picLocks noChangeAspect="1"/>
          </p:cNvPicPr>
          <p:nvPr/>
        </p:nvPicPr>
        <p:blipFill>
          <a:blip r:embed="rId2"/>
          <a:stretch>
            <a:fillRect/>
          </a:stretch>
        </p:blipFill>
        <p:spPr>
          <a:xfrm>
            <a:off x="777527" y="4351630"/>
            <a:ext cx="8077200" cy="1809750"/>
          </a:xfrm>
          <a:prstGeom prst="rect">
            <a:avLst/>
          </a:prstGeom>
        </p:spPr>
      </p:pic>
      <p:pic>
        <p:nvPicPr>
          <p:cNvPr id="6" name="図 5"/>
          <p:cNvPicPr>
            <a:picLocks noChangeAspect="1"/>
          </p:cNvPicPr>
          <p:nvPr/>
        </p:nvPicPr>
        <p:blipFill>
          <a:blip r:embed="rId3"/>
          <a:stretch>
            <a:fillRect/>
          </a:stretch>
        </p:blipFill>
        <p:spPr>
          <a:xfrm>
            <a:off x="777527" y="2348880"/>
            <a:ext cx="8077200" cy="1724024"/>
          </a:xfrm>
          <a:prstGeom prst="rect">
            <a:avLst/>
          </a:prstGeom>
        </p:spPr>
      </p:pic>
      <p:sp>
        <p:nvSpPr>
          <p:cNvPr id="7" name="正方形/長方形 6"/>
          <p:cNvSpPr/>
          <p:nvPr/>
        </p:nvSpPr>
        <p:spPr bwMode="auto">
          <a:xfrm>
            <a:off x="5025999" y="5431750"/>
            <a:ext cx="936104" cy="44093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正方形/長方形 7"/>
          <p:cNvSpPr/>
          <p:nvPr/>
        </p:nvSpPr>
        <p:spPr bwMode="auto">
          <a:xfrm>
            <a:off x="6250135" y="5431750"/>
            <a:ext cx="432048" cy="44093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下矢印 8"/>
          <p:cNvSpPr/>
          <p:nvPr/>
        </p:nvSpPr>
        <p:spPr bwMode="auto">
          <a:xfrm>
            <a:off x="4240063" y="4122329"/>
            <a:ext cx="576064" cy="63876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コンテンツ プレースホルダー 2"/>
          <p:cNvSpPr>
            <a:spLocks noGrp="1"/>
          </p:cNvSpPr>
          <p:nvPr>
            <p:ph idx="1"/>
          </p:nvPr>
        </p:nvSpPr>
        <p:spPr>
          <a:xfrm>
            <a:off x="590550" y="1052513"/>
            <a:ext cx="8229600" cy="5329237"/>
          </a:xfrm>
        </p:spPr>
        <p:txBody>
          <a:bodyPr/>
          <a:lstStyle/>
          <a:p>
            <a:r>
              <a:rPr kumimoji="1" lang="en-US" altLang="ja-JP" sz="1800" dirty="0" err="1" smtClean="0"/>
              <a:t>Deta</a:t>
            </a:r>
            <a:r>
              <a:rPr kumimoji="1" lang="en-US" altLang="ja-JP" sz="1800" dirty="0" smtClean="0"/>
              <a:t> Defaults</a:t>
            </a:r>
            <a:r>
              <a:rPr kumimoji="1" lang="ja-JP" altLang="en-US" sz="1800" dirty="0" smtClean="0"/>
              <a:t>設定を採用するには</a:t>
            </a:r>
            <a:r>
              <a:rPr kumimoji="1" lang="en-US" altLang="ja-JP" sz="1800" dirty="0" smtClean="0"/>
              <a:t>Functions</a:t>
            </a:r>
            <a:r>
              <a:rPr kumimoji="1" lang="ja-JP" altLang="en-US" sz="1800" dirty="0" smtClean="0"/>
              <a:t>タブの</a:t>
            </a:r>
            <a:r>
              <a:rPr kumimoji="1" lang="en-US" altLang="ja-JP" sz="1800" dirty="0" smtClean="0"/>
              <a:t>[Function</a:t>
            </a:r>
            <a:r>
              <a:rPr kumimoji="1" lang="ja-JP" altLang="en-US" sz="1800" dirty="0" smtClean="0"/>
              <a:t> </a:t>
            </a:r>
            <a:r>
              <a:rPr kumimoji="1" lang="en-US" altLang="ja-JP" sz="1800" dirty="0" smtClean="0"/>
              <a:t>Name]</a:t>
            </a:r>
            <a:r>
              <a:rPr kumimoji="1" lang="ja-JP" altLang="en-US" sz="1800" dirty="0" err="1" smtClean="0"/>
              <a:t>を削</a:t>
            </a:r>
            <a:r>
              <a:rPr kumimoji="1" lang="ja-JP" altLang="en-US" sz="1800" dirty="0" smtClean="0"/>
              <a:t>除する必要あり</a:t>
            </a:r>
            <a:endParaRPr kumimoji="1" lang="en-US" altLang="ja-JP" sz="1800" dirty="0" smtClean="0"/>
          </a:p>
          <a:p>
            <a:endParaRPr kumimoji="1" lang="ja-JP" altLang="en-US" sz="1800" dirty="0"/>
          </a:p>
        </p:txBody>
      </p:sp>
      <p:sp>
        <p:nvSpPr>
          <p:cNvPr id="11" name="角丸四角形吹き出し 10"/>
          <p:cNvSpPr/>
          <p:nvPr/>
        </p:nvSpPr>
        <p:spPr bwMode="auto">
          <a:xfrm>
            <a:off x="6474598" y="6283318"/>
            <a:ext cx="2167452" cy="480549"/>
          </a:xfrm>
          <a:prstGeom prst="wedgeRoundRectCallout">
            <a:avLst>
              <a:gd name="adj1" fmla="val -39992"/>
              <a:gd name="adj2" fmla="val -12414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charset="0"/>
                <a:ea typeface="ＭＳ Ｐゴシック" pitchFamily="50" charset="-128"/>
              </a:rPr>
              <a:t>Function</a:t>
            </a:r>
            <a:r>
              <a:rPr kumimoji="1" lang="ja-JP" altLang="en-US" sz="900" b="0" i="0" u="none" strike="noStrike" cap="none" normalizeH="0" baseline="0" dirty="0" smtClean="0">
                <a:ln>
                  <a:noFill/>
                </a:ln>
                <a:solidFill>
                  <a:schemeClr val="tx1"/>
                </a:solidFill>
                <a:effectLst/>
                <a:latin typeface="Arial" charset="0"/>
                <a:ea typeface="ＭＳ Ｐゴシック" pitchFamily="50" charset="-128"/>
              </a:rPr>
              <a:t> </a:t>
            </a:r>
            <a:r>
              <a:rPr kumimoji="1" lang="en-US" altLang="ja-JP" sz="900" b="0" i="0" u="none" strike="noStrike" cap="none" normalizeH="0" baseline="0" dirty="0" smtClean="0">
                <a:ln>
                  <a:noFill/>
                </a:ln>
                <a:solidFill>
                  <a:schemeClr val="tx1"/>
                </a:solidFill>
                <a:effectLst/>
                <a:latin typeface="Arial" charset="0"/>
                <a:ea typeface="ＭＳ Ｐゴシック" pitchFamily="50" charset="-128"/>
              </a:rPr>
              <a:t>Defaults</a:t>
            </a:r>
            <a:r>
              <a:rPr kumimoji="1" lang="ja-JP" altLang="en-US" sz="900" b="0" i="0" u="none" strike="noStrike" cap="none" normalizeH="0" baseline="0" dirty="0" smtClean="0">
                <a:ln>
                  <a:noFill/>
                </a:ln>
                <a:solidFill>
                  <a:schemeClr val="tx1"/>
                </a:solidFill>
                <a:effectLst/>
                <a:latin typeface="Arial" charset="0"/>
                <a:ea typeface="ＭＳ Ｐゴシック" pitchFamily="50" charset="-128"/>
              </a:rPr>
              <a:t>で設定したカスタマイズテンプレート設定が有効</a:t>
            </a:r>
          </a:p>
        </p:txBody>
      </p:sp>
    </p:spTree>
    <p:extLst>
      <p:ext uri="{BB962C8B-B14F-4D97-AF65-F5344CB8AC3E}">
        <p14:creationId xmlns:p14="http://schemas.microsoft.com/office/powerpoint/2010/main" val="3509959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関数カスタマイズテンプレート例</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Function Defaults</a:t>
            </a:r>
            <a:r>
              <a:rPr kumimoji="1" lang="ja-JP" altLang="en-US" dirty="0" smtClean="0"/>
              <a:t>関数カスタマイズ設定</a:t>
            </a:r>
            <a:r>
              <a:rPr kumimoji="1" lang="en-US" altLang="ja-JP" dirty="0"/>
              <a:t/>
            </a:r>
            <a:br>
              <a:rPr kumimoji="1" lang="en-US" altLang="ja-JP" dirty="0"/>
            </a:br>
            <a:r>
              <a:rPr kumimoji="1" lang="ja-JP" altLang="en-US" dirty="0" smtClean="0"/>
              <a:t>コード生成結果比較</a:t>
            </a:r>
            <a:endParaRPr kumimoji="1" lang="ja-JP" altLang="en-US" dirty="0"/>
          </a:p>
        </p:txBody>
      </p:sp>
      <p:pic>
        <p:nvPicPr>
          <p:cNvPr id="8" name="図 7"/>
          <p:cNvPicPr>
            <a:picLocks noChangeAspect="1"/>
          </p:cNvPicPr>
          <p:nvPr/>
        </p:nvPicPr>
        <p:blipFill>
          <a:blip r:embed="rId2"/>
          <a:stretch>
            <a:fillRect/>
          </a:stretch>
        </p:blipFill>
        <p:spPr>
          <a:xfrm>
            <a:off x="562612" y="2548939"/>
            <a:ext cx="8343900" cy="717963"/>
          </a:xfrm>
          <a:prstGeom prst="rect">
            <a:avLst/>
          </a:prstGeom>
        </p:spPr>
      </p:pic>
      <p:sp>
        <p:nvSpPr>
          <p:cNvPr id="9" name="正方形/長方形 8"/>
          <p:cNvSpPr/>
          <p:nvPr/>
        </p:nvSpPr>
        <p:spPr bwMode="auto">
          <a:xfrm>
            <a:off x="5840205" y="2577432"/>
            <a:ext cx="575519" cy="44093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角丸四角形吹き出し 9"/>
          <p:cNvSpPr/>
          <p:nvPr/>
        </p:nvSpPr>
        <p:spPr bwMode="auto">
          <a:xfrm>
            <a:off x="6064669" y="3429000"/>
            <a:ext cx="2167452" cy="480549"/>
          </a:xfrm>
          <a:prstGeom prst="wedgeRoundRectCallout">
            <a:avLst>
              <a:gd name="adj1" fmla="val -39992"/>
              <a:gd name="adj2" fmla="val -12414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charset="0"/>
                <a:ea typeface="ＭＳ Ｐゴシック" pitchFamily="50" charset="-128"/>
              </a:rPr>
              <a:t>Function</a:t>
            </a:r>
            <a:r>
              <a:rPr kumimoji="1" lang="ja-JP" altLang="en-US" sz="900" b="0" i="0" u="none" strike="noStrike" cap="none" normalizeH="0" baseline="0" dirty="0" smtClean="0">
                <a:ln>
                  <a:noFill/>
                </a:ln>
                <a:solidFill>
                  <a:schemeClr val="tx1"/>
                </a:solidFill>
                <a:effectLst/>
                <a:latin typeface="Arial" charset="0"/>
                <a:ea typeface="ＭＳ Ｐゴシック" pitchFamily="50" charset="-128"/>
              </a:rPr>
              <a:t> </a:t>
            </a:r>
            <a:r>
              <a:rPr kumimoji="1" lang="en-US" altLang="ja-JP" sz="900" b="0" i="0" u="none" strike="noStrike" cap="none" normalizeH="0" baseline="0" dirty="0" smtClean="0">
                <a:ln>
                  <a:noFill/>
                </a:ln>
                <a:solidFill>
                  <a:schemeClr val="tx1"/>
                </a:solidFill>
                <a:effectLst/>
                <a:latin typeface="Arial" charset="0"/>
                <a:ea typeface="ＭＳ Ｐゴシック" pitchFamily="50" charset="-128"/>
              </a:rPr>
              <a:t>Defaults</a:t>
            </a:r>
            <a:r>
              <a:rPr kumimoji="1" lang="ja-JP" altLang="en-US" sz="900" b="0" i="0" u="none" strike="noStrike" cap="none" normalizeH="0" baseline="0" dirty="0" smtClean="0">
                <a:ln>
                  <a:noFill/>
                </a:ln>
                <a:solidFill>
                  <a:schemeClr val="tx1"/>
                </a:solidFill>
                <a:effectLst/>
                <a:latin typeface="Arial" charset="0"/>
                <a:ea typeface="ＭＳ Ｐゴシック" pitchFamily="50" charset="-128"/>
              </a:rPr>
              <a:t>で設定したカスタマイズテンプレート設定が有効</a:t>
            </a:r>
          </a:p>
        </p:txBody>
      </p:sp>
      <p:sp>
        <p:nvSpPr>
          <p:cNvPr id="11" name="テキスト ボックス 10"/>
          <p:cNvSpPr txBox="1"/>
          <p:nvPr/>
        </p:nvSpPr>
        <p:spPr>
          <a:xfrm>
            <a:off x="1250030" y="1988840"/>
            <a:ext cx="877163" cy="369332"/>
          </a:xfrm>
          <a:prstGeom prst="rect">
            <a:avLst/>
          </a:prstGeom>
          <a:noFill/>
        </p:spPr>
        <p:txBody>
          <a:bodyPr wrap="none" rtlCol="0">
            <a:spAutoFit/>
          </a:bodyPr>
          <a:lstStyle/>
          <a:p>
            <a:r>
              <a:rPr kumimoji="1" lang="ja-JP" altLang="en-US" dirty="0" smtClean="0"/>
              <a:t>設定前</a:t>
            </a:r>
            <a:endParaRPr kumimoji="1" lang="ja-JP" altLang="en-US" dirty="0"/>
          </a:p>
        </p:txBody>
      </p:sp>
      <p:sp>
        <p:nvSpPr>
          <p:cNvPr id="12" name="テキスト ボックス 11"/>
          <p:cNvSpPr txBox="1"/>
          <p:nvPr/>
        </p:nvSpPr>
        <p:spPr>
          <a:xfrm>
            <a:off x="5689382" y="2084224"/>
            <a:ext cx="877163" cy="369332"/>
          </a:xfrm>
          <a:prstGeom prst="rect">
            <a:avLst/>
          </a:prstGeom>
          <a:noFill/>
        </p:spPr>
        <p:txBody>
          <a:bodyPr wrap="none" rtlCol="0">
            <a:spAutoFit/>
          </a:bodyPr>
          <a:lstStyle/>
          <a:p>
            <a:r>
              <a:rPr kumimoji="1" lang="ja-JP" altLang="en-US" dirty="0" smtClean="0"/>
              <a:t>設定後</a:t>
            </a:r>
            <a:endParaRPr kumimoji="1" lang="ja-JP" altLang="en-US" dirty="0"/>
          </a:p>
        </p:txBody>
      </p:sp>
    </p:spTree>
    <p:extLst>
      <p:ext uri="{BB962C8B-B14F-4D97-AF65-F5344CB8AC3E}">
        <p14:creationId xmlns:p14="http://schemas.microsoft.com/office/powerpoint/2010/main" val="1675324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dirty="0" smtClean="0"/>
              <a:t>Functions</a:t>
            </a:r>
            <a:endParaRPr kumimoji="1" lang="ja-JP" altLang="en-US" dirty="0"/>
          </a:p>
        </p:txBody>
      </p:sp>
    </p:spTree>
    <p:extLst>
      <p:ext uri="{BB962C8B-B14F-4D97-AF65-F5344CB8AC3E}">
        <p14:creationId xmlns:p14="http://schemas.microsoft.com/office/powerpoint/2010/main" val="185632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68760"/>
            <a:ext cx="7917205" cy="4904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カギ線コネクタ 8"/>
          <p:cNvCxnSpPr/>
          <p:nvPr/>
        </p:nvCxnSpPr>
        <p:spPr>
          <a:xfrm rot="10800000" flipV="1">
            <a:off x="4572000" y="980727"/>
            <a:ext cx="1514005" cy="576064"/>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6228183" y="622427"/>
            <a:ext cx="2839239" cy="646331"/>
          </a:xfrm>
          <a:prstGeom prst="rect">
            <a:avLst/>
          </a:prstGeom>
          <a:noFill/>
        </p:spPr>
        <p:txBody>
          <a:bodyPr wrap="none" rtlCol="0">
            <a:spAutoFit/>
          </a:bodyPr>
          <a:lstStyle/>
          <a:p>
            <a:r>
              <a:rPr kumimoji="1" lang="en-US" altLang="ja-JP" dirty="0" smtClean="0"/>
              <a:t>C</a:t>
            </a:r>
            <a:r>
              <a:rPr kumimoji="1" lang="ja-JP" altLang="en-US" dirty="0" smtClean="0"/>
              <a:t>コード生成を一度やるなど</a:t>
            </a:r>
            <a:endParaRPr kumimoji="1" lang="en-US" altLang="ja-JP" dirty="0" smtClean="0"/>
          </a:p>
          <a:p>
            <a:r>
              <a:rPr lang="ja-JP" altLang="en-US" dirty="0"/>
              <a:t>しなければ</a:t>
            </a:r>
            <a:r>
              <a:rPr lang="ja-JP" altLang="en-US" dirty="0" smtClean="0"/>
              <a:t>、出てこない</a:t>
            </a:r>
            <a:endParaRPr kumimoji="1" lang="en-US" altLang="ja-JP" dirty="0" smtClean="0"/>
          </a:p>
        </p:txBody>
      </p:sp>
      <p:sp>
        <p:nvSpPr>
          <p:cNvPr id="13" name="テキスト ボックス 12"/>
          <p:cNvSpPr txBox="1"/>
          <p:nvPr/>
        </p:nvSpPr>
        <p:spPr>
          <a:xfrm>
            <a:off x="539552" y="5147900"/>
            <a:ext cx="7736413" cy="369332"/>
          </a:xfrm>
          <a:prstGeom prst="rect">
            <a:avLst/>
          </a:prstGeom>
          <a:noFill/>
        </p:spPr>
        <p:txBody>
          <a:bodyPr wrap="none" rtlCol="0">
            <a:spAutoFit/>
          </a:bodyPr>
          <a:lstStyle/>
          <a:p>
            <a:r>
              <a:rPr lang="ja-JP" altLang="en-US" dirty="0" smtClean="0">
                <a:solidFill>
                  <a:srgbClr val="FF0000"/>
                </a:solidFill>
              </a:rPr>
              <a:t>コードマッピングエディターはツールストリップバーに追加されるわけでは無い。</a:t>
            </a:r>
            <a:endParaRPr lang="en-US" altLang="ja-JP" dirty="0" smtClean="0">
              <a:solidFill>
                <a:srgbClr val="FF0000"/>
              </a:solidFill>
            </a:endParaRPr>
          </a:p>
        </p:txBody>
      </p:sp>
      <p:sp>
        <p:nvSpPr>
          <p:cNvPr id="8" name="正方形/長方形 7"/>
          <p:cNvSpPr/>
          <p:nvPr/>
        </p:nvSpPr>
        <p:spPr>
          <a:xfrm>
            <a:off x="1403648" y="5733257"/>
            <a:ext cx="936104" cy="3170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683568" y="6200170"/>
            <a:ext cx="2624436" cy="369332"/>
          </a:xfrm>
          <a:prstGeom prst="rect">
            <a:avLst/>
          </a:prstGeom>
          <a:noFill/>
        </p:spPr>
        <p:txBody>
          <a:bodyPr wrap="none" rtlCol="0">
            <a:spAutoFit/>
          </a:bodyPr>
          <a:lstStyle/>
          <a:p>
            <a:r>
              <a:rPr lang="ja-JP" altLang="en-US" dirty="0" smtClean="0">
                <a:solidFill>
                  <a:srgbClr val="FF0000"/>
                </a:solidFill>
              </a:rPr>
              <a:t>画面の左下に表示される</a:t>
            </a:r>
            <a:endParaRPr lang="en-US" altLang="ja-JP" dirty="0" smtClean="0">
              <a:solidFill>
                <a:srgbClr val="FF0000"/>
              </a:solidFill>
            </a:endParaRPr>
          </a:p>
        </p:txBody>
      </p:sp>
    </p:spTree>
    <p:extLst>
      <p:ext uri="{BB962C8B-B14F-4D97-AF65-F5344CB8AC3E}">
        <p14:creationId xmlns:p14="http://schemas.microsoft.com/office/powerpoint/2010/main" val="37862320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kumimoji="1" lang="en-US" altLang="ja-JP" dirty="0" smtClean="0"/>
              <a:t>Functions</a:t>
            </a:r>
            <a:r>
              <a:rPr kumimoji="1" lang="ja-JP" altLang="en-US" dirty="0" smtClean="0"/>
              <a:t>タブ</a:t>
            </a:r>
            <a:endParaRPr kumimoji="1" lang="en-US" altLang="ja-JP" dirty="0"/>
          </a:p>
          <a:p>
            <a:pPr marL="0" indent="0">
              <a:buNone/>
            </a:pPr>
            <a:r>
              <a:rPr kumimoji="1" lang="ja-JP" altLang="en-US" sz="2000" dirty="0" smtClean="0"/>
              <a:t>・エントリポイント関数毎</a:t>
            </a:r>
            <a:r>
              <a:rPr kumimoji="1" lang="ja-JP" altLang="en-US" sz="2000" dirty="0"/>
              <a:t>にテンプレート一括</a:t>
            </a:r>
            <a:r>
              <a:rPr kumimoji="1" lang="ja-JP" altLang="en-US" sz="2000" dirty="0" smtClean="0"/>
              <a:t>設定できる</a:t>
            </a:r>
            <a:endParaRPr kumimoji="1" lang="en-US" altLang="ja-JP" sz="2000" dirty="0"/>
          </a:p>
        </p:txBody>
      </p:sp>
      <p:pic>
        <p:nvPicPr>
          <p:cNvPr id="8" name="図 7"/>
          <p:cNvPicPr>
            <a:picLocks noChangeAspect="1"/>
          </p:cNvPicPr>
          <p:nvPr/>
        </p:nvPicPr>
        <p:blipFill>
          <a:blip r:embed="rId2"/>
          <a:stretch>
            <a:fillRect/>
          </a:stretch>
        </p:blipFill>
        <p:spPr>
          <a:xfrm>
            <a:off x="145665" y="2204864"/>
            <a:ext cx="8962206" cy="1643071"/>
          </a:xfrm>
          <a:prstGeom prst="rect">
            <a:avLst/>
          </a:prstGeom>
        </p:spPr>
      </p:pic>
      <p:sp>
        <p:nvSpPr>
          <p:cNvPr id="2" name="タイトル 1"/>
          <p:cNvSpPr>
            <a:spLocks noGrp="1"/>
          </p:cNvSpPr>
          <p:nvPr>
            <p:ph type="title"/>
          </p:nvPr>
        </p:nvSpPr>
        <p:spPr/>
        <p:txBody>
          <a:bodyPr/>
          <a:lstStyle/>
          <a:p>
            <a:r>
              <a:rPr kumimoji="1" lang="ja-JP" altLang="en-US" dirty="0" smtClean="0"/>
              <a:t>タブ概要</a:t>
            </a:r>
            <a:endParaRPr kumimoji="1" lang="ja-JP" altLang="en-US" dirty="0"/>
          </a:p>
        </p:txBody>
      </p:sp>
      <p:sp>
        <p:nvSpPr>
          <p:cNvPr id="5" name="テキスト ボックス 4"/>
          <p:cNvSpPr txBox="1"/>
          <p:nvPr/>
        </p:nvSpPr>
        <p:spPr>
          <a:xfrm>
            <a:off x="769629" y="2663821"/>
            <a:ext cx="543739" cy="307777"/>
          </a:xfrm>
          <a:prstGeom prst="rect">
            <a:avLst/>
          </a:prstGeom>
          <a:solidFill>
            <a:srgbClr val="FFFF00"/>
          </a:solidFill>
        </p:spPr>
        <p:txBody>
          <a:bodyPr wrap="none" rtlCol="0">
            <a:spAutoFit/>
          </a:bodyPr>
          <a:lstStyle/>
          <a:p>
            <a:r>
              <a:rPr kumimoji="1" lang="ja-JP" altLang="en-US" sz="1400" dirty="0" smtClean="0"/>
              <a:t>関数</a:t>
            </a:r>
            <a:endParaRPr kumimoji="1" lang="ja-JP" altLang="en-US" sz="1400" dirty="0"/>
          </a:p>
        </p:txBody>
      </p:sp>
      <p:sp>
        <p:nvSpPr>
          <p:cNvPr id="6" name="テキスト ボックス 5"/>
          <p:cNvSpPr txBox="1"/>
          <p:nvPr/>
        </p:nvSpPr>
        <p:spPr>
          <a:xfrm>
            <a:off x="1825798" y="2663822"/>
            <a:ext cx="2388795" cy="307777"/>
          </a:xfrm>
          <a:prstGeom prst="rect">
            <a:avLst/>
          </a:prstGeom>
          <a:solidFill>
            <a:srgbClr val="FFFF00"/>
          </a:solidFill>
        </p:spPr>
        <p:txBody>
          <a:bodyPr wrap="none" rtlCol="0">
            <a:spAutoFit/>
          </a:bodyPr>
          <a:lstStyle/>
          <a:p>
            <a:r>
              <a:rPr kumimoji="1" lang="ja-JP" altLang="en-US" sz="1400" dirty="0" smtClean="0"/>
              <a:t>関数カスタマイズテンプレート</a:t>
            </a:r>
            <a:endParaRPr kumimoji="1" lang="ja-JP" altLang="en-US" sz="1400" dirty="0"/>
          </a:p>
        </p:txBody>
      </p:sp>
      <p:sp>
        <p:nvSpPr>
          <p:cNvPr id="7" name="角丸四角形吹き出し 6"/>
          <p:cNvSpPr/>
          <p:nvPr/>
        </p:nvSpPr>
        <p:spPr bwMode="auto">
          <a:xfrm>
            <a:off x="177510" y="4005064"/>
            <a:ext cx="1958411" cy="792088"/>
          </a:xfrm>
          <a:prstGeom prst="wedgeRoundRectCallout">
            <a:avLst>
              <a:gd name="adj1" fmla="val -27882"/>
              <a:gd name="adj2" fmla="val -68950"/>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・初期化関数</a:t>
            </a:r>
            <a:endParaRPr kumimoji="1" lang="en-US" altLang="ja-JP" sz="12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・ステップ関数</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solidFill>
                  <a:schemeClr val="tx1"/>
                </a:solidFill>
                <a:effectLst/>
                <a:latin typeface="Arial" charset="0"/>
                <a:ea typeface="ＭＳ Ｐゴシック" pitchFamily="50" charset="-128"/>
              </a:rPr>
              <a:t>　</a:t>
            </a: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　レート毎に設定可能</a:t>
            </a:r>
            <a:endParaRPr kumimoji="1" lang="en-US" altLang="ja-JP" sz="12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9" name="テキスト ボックス 8"/>
          <p:cNvSpPr txBox="1"/>
          <p:nvPr/>
        </p:nvSpPr>
        <p:spPr>
          <a:xfrm>
            <a:off x="4717649" y="2630190"/>
            <a:ext cx="723275" cy="307777"/>
          </a:xfrm>
          <a:prstGeom prst="rect">
            <a:avLst/>
          </a:prstGeom>
          <a:solidFill>
            <a:srgbClr val="FFFF00"/>
          </a:solidFill>
        </p:spPr>
        <p:txBody>
          <a:bodyPr wrap="none" rtlCol="0">
            <a:spAutoFit/>
          </a:bodyPr>
          <a:lstStyle/>
          <a:p>
            <a:r>
              <a:rPr kumimoji="1" lang="ja-JP" altLang="en-US" sz="1400" dirty="0" smtClean="0"/>
              <a:t>関数名</a:t>
            </a:r>
            <a:endParaRPr kumimoji="1" lang="ja-JP" altLang="en-US" sz="1400" dirty="0"/>
          </a:p>
        </p:txBody>
      </p:sp>
      <p:sp>
        <p:nvSpPr>
          <p:cNvPr id="10" name="テキスト ボックス 9"/>
          <p:cNvSpPr txBox="1"/>
          <p:nvPr/>
        </p:nvSpPr>
        <p:spPr>
          <a:xfrm>
            <a:off x="6771596" y="2625186"/>
            <a:ext cx="970137" cy="307777"/>
          </a:xfrm>
          <a:prstGeom prst="rect">
            <a:avLst/>
          </a:prstGeom>
          <a:solidFill>
            <a:srgbClr val="FFFF00"/>
          </a:solidFill>
        </p:spPr>
        <p:txBody>
          <a:bodyPr wrap="none" rtlCol="0">
            <a:spAutoFit/>
          </a:bodyPr>
          <a:lstStyle/>
          <a:p>
            <a:r>
              <a:rPr kumimoji="1" lang="ja-JP" altLang="en-US" sz="1400" dirty="0" smtClean="0"/>
              <a:t>プレビュー</a:t>
            </a:r>
            <a:endParaRPr kumimoji="1" lang="ja-JP" altLang="en-US" sz="1400" dirty="0"/>
          </a:p>
        </p:txBody>
      </p:sp>
      <p:sp>
        <p:nvSpPr>
          <p:cNvPr id="17" name="正方形/長方形 16"/>
          <p:cNvSpPr/>
          <p:nvPr/>
        </p:nvSpPr>
        <p:spPr bwMode="auto">
          <a:xfrm>
            <a:off x="177510" y="2971598"/>
            <a:ext cx="1958411" cy="87633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8" name="正方形/長方形 17"/>
          <p:cNvSpPr/>
          <p:nvPr/>
        </p:nvSpPr>
        <p:spPr bwMode="auto">
          <a:xfrm>
            <a:off x="2135921" y="2971598"/>
            <a:ext cx="2148047" cy="87633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角丸四角形吹き出し 11"/>
          <p:cNvSpPr/>
          <p:nvPr/>
        </p:nvSpPr>
        <p:spPr bwMode="auto">
          <a:xfrm>
            <a:off x="2481780" y="4006652"/>
            <a:ext cx="4970540" cy="2375098"/>
          </a:xfrm>
          <a:prstGeom prst="wedgeRoundRectCallout">
            <a:avLst>
              <a:gd name="adj1" fmla="val -35703"/>
              <a:gd name="adj2" fmla="val -6043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下記から選択可能</a:t>
            </a:r>
            <a:endParaRPr kumimoji="1" lang="en-US" altLang="ja-JP" sz="12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a:t>
            </a:r>
            <a:r>
              <a:rPr kumimoji="1" lang="en-US" altLang="ja-JP" sz="1200" b="0" i="0" u="none" strike="noStrike" cap="none" normalizeH="0" baseline="0" dirty="0" smtClean="0">
                <a:ln>
                  <a:noFill/>
                </a:ln>
                <a:solidFill>
                  <a:schemeClr val="tx1"/>
                </a:solidFill>
                <a:effectLst/>
                <a:latin typeface="Arial" charset="0"/>
                <a:ea typeface="ＭＳ Ｐゴシック" pitchFamily="50" charset="-128"/>
              </a:rPr>
              <a:t>Default</a:t>
            </a: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（設定しない）</a:t>
            </a:r>
            <a:endParaRPr kumimoji="1" lang="en-US" altLang="ja-JP" sz="12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ja-JP" sz="12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a:t>
            </a:r>
            <a:r>
              <a:rPr lang="en-US" altLang="ja-JP" sz="1200" dirty="0" smtClean="0">
                <a:latin typeface="Arial" charset="0"/>
                <a:ea typeface="ＭＳ Ｐゴシック" pitchFamily="50" charset="-128"/>
              </a:rPr>
              <a:t>Model default</a:t>
            </a: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solidFill>
                  <a:schemeClr val="tx1"/>
                </a:solidFill>
                <a:effectLst/>
                <a:latin typeface="Arial" charset="0"/>
                <a:ea typeface="ＭＳ Ｐゴシック" pitchFamily="50" charset="-128"/>
              </a:rPr>
              <a:t>　</a:t>
            </a:r>
            <a:r>
              <a:rPr lang="ja-JP" altLang="en-US" sz="1200" dirty="0">
                <a:latin typeface="Arial" charset="0"/>
                <a:ea typeface="ＭＳ Ｐゴシック" pitchFamily="50" charset="-128"/>
              </a:rPr>
              <a:t> </a:t>
            </a:r>
            <a:r>
              <a:rPr lang="en-US" altLang="ja-JP" sz="1200" dirty="0" smtClean="0">
                <a:latin typeface="Arial" charset="0"/>
                <a:ea typeface="ＭＳ Ｐゴシック" pitchFamily="50" charset="-128"/>
              </a:rPr>
              <a:t>Function</a:t>
            </a:r>
            <a:r>
              <a:rPr lang="ja-JP" altLang="en-US" sz="1200" dirty="0">
                <a:latin typeface="Arial" charset="0"/>
                <a:ea typeface="ＭＳ Ｐゴシック" pitchFamily="50" charset="-128"/>
              </a:rPr>
              <a:t> </a:t>
            </a:r>
            <a:r>
              <a:rPr lang="en-US" altLang="ja-JP" sz="1200" dirty="0" smtClean="0">
                <a:latin typeface="Arial" charset="0"/>
                <a:ea typeface="ＭＳ Ｐゴシック" pitchFamily="50" charset="-128"/>
              </a:rPr>
              <a:t>Default</a:t>
            </a:r>
            <a:r>
              <a:rPr lang="ja-JP" altLang="en-US" sz="1200" dirty="0" smtClean="0">
                <a:latin typeface="Arial" charset="0"/>
                <a:ea typeface="ＭＳ Ｐゴシック" pitchFamily="50" charset="-128"/>
              </a:rPr>
              <a:t>設定を</a:t>
            </a:r>
            <a:r>
              <a:rPr lang="ja-JP" altLang="en-US" sz="1200" dirty="0">
                <a:latin typeface="Arial" charset="0"/>
                <a:ea typeface="ＭＳ Ｐゴシック" pitchFamily="50" charset="-128"/>
              </a:rPr>
              <a:t>採用</a:t>
            </a:r>
            <a:r>
              <a:rPr lang="ja-JP" altLang="en-US" sz="1200" dirty="0" smtClean="0">
                <a:latin typeface="Arial" charset="0"/>
                <a:ea typeface="ＭＳ Ｐゴシック" pitchFamily="50" charset="-128"/>
              </a:rPr>
              <a:t>する</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a:latin typeface="Arial" charset="0"/>
                <a:ea typeface="ＭＳ Ｐゴシック" pitchFamily="50" charset="-128"/>
              </a:rPr>
              <a:t>　 </a:t>
            </a:r>
            <a:r>
              <a:rPr lang="en-US" altLang="ja-JP" sz="1200" dirty="0" smtClean="0">
                <a:latin typeface="Arial" charset="0"/>
                <a:ea typeface="ＭＳ Ｐゴシック" pitchFamily="50" charset="-128"/>
              </a:rPr>
              <a:t>※</a:t>
            </a:r>
            <a:r>
              <a:rPr lang="ja-JP" altLang="en-US" sz="1200" dirty="0" smtClean="0">
                <a:latin typeface="Arial" charset="0"/>
                <a:ea typeface="ＭＳ Ｐゴシック" pitchFamily="50" charset="-128"/>
              </a:rPr>
              <a:t>ただし</a:t>
            </a:r>
            <a:r>
              <a:rPr lang="en-US" altLang="ja-JP" sz="1200" dirty="0" smtClean="0">
                <a:latin typeface="Arial" charset="0"/>
                <a:ea typeface="ＭＳ Ｐゴシック" pitchFamily="50" charset="-128"/>
              </a:rPr>
              <a:t>Function</a:t>
            </a:r>
            <a:r>
              <a:rPr lang="ja-JP" altLang="en-US" sz="1200" dirty="0" smtClean="0">
                <a:latin typeface="Arial" charset="0"/>
                <a:ea typeface="ＭＳ Ｐゴシック" pitchFamily="50" charset="-128"/>
              </a:rPr>
              <a:t> </a:t>
            </a:r>
            <a:r>
              <a:rPr lang="en-US" altLang="ja-JP" sz="1200" dirty="0" smtClean="0">
                <a:latin typeface="Arial" charset="0"/>
                <a:ea typeface="ＭＳ Ｐゴシック" pitchFamily="50" charset="-128"/>
              </a:rPr>
              <a:t>Name</a:t>
            </a:r>
            <a:r>
              <a:rPr lang="ja-JP" altLang="en-US" sz="1200" dirty="0" smtClean="0">
                <a:latin typeface="Arial" charset="0"/>
                <a:ea typeface="ＭＳ Ｐゴシック" pitchFamily="50" charset="-128"/>
              </a:rPr>
              <a:t>で上書きできる</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a:t>
            </a:r>
            <a:r>
              <a:rPr lang="en-US" altLang="ja-JP" sz="1200" dirty="0" smtClean="0">
                <a:latin typeface="Arial" charset="0"/>
                <a:ea typeface="ＭＳ Ｐゴシック" pitchFamily="50" charset="-128"/>
              </a:rPr>
              <a:t>Embedded</a:t>
            </a:r>
            <a:r>
              <a:rPr lang="ja-JP" altLang="en-US" sz="1200" dirty="0" smtClean="0">
                <a:latin typeface="Arial" charset="0"/>
                <a:ea typeface="ＭＳ Ｐゴシック" pitchFamily="50" charset="-128"/>
              </a:rPr>
              <a:t> </a:t>
            </a:r>
            <a:r>
              <a:rPr lang="en-US" altLang="ja-JP" sz="1200" dirty="0" smtClean="0">
                <a:latin typeface="Arial" charset="0"/>
                <a:ea typeface="ＭＳ Ｐゴシック" pitchFamily="50" charset="-128"/>
              </a:rPr>
              <a:t>Coder</a:t>
            </a:r>
            <a:r>
              <a:rPr lang="ja-JP" altLang="en-US" sz="1200" dirty="0" smtClean="0">
                <a:latin typeface="Arial" charset="0"/>
                <a:ea typeface="ＭＳ Ｐゴシック" pitchFamily="50" charset="-128"/>
              </a:rPr>
              <a:t>データディクショナリの</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a:latin typeface="Arial" charset="0"/>
                <a:ea typeface="ＭＳ Ｐゴシック" pitchFamily="50" charset="-128"/>
              </a:rPr>
              <a:t>　</a:t>
            </a:r>
            <a:r>
              <a:rPr lang="ja-JP" altLang="en-US" sz="1200" dirty="0" smtClean="0">
                <a:latin typeface="Arial" charset="0"/>
                <a:ea typeface="ＭＳ Ｐゴシック" pitchFamily="50" charset="-128"/>
              </a:rPr>
              <a:t>設定を選択する</a:t>
            </a:r>
            <a:endParaRPr lang="en-US" altLang="ja-JP" sz="1200" dirty="0" smtClean="0">
              <a:latin typeface="Arial" charset="0"/>
              <a:ea typeface="ＭＳ Ｐゴシック" pitchFamily="50" charset="-128"/>
            </a:endParaRPr>
          </a:p>
          <a:p>
            <a:pPr fontAlgn="base">
              <a:spcBef>
                <a:spcPct val="0"/>
              </a:spcBef>
              <a:spcAft>
                <a:spcPct val="0"/>
              </a:spcAft>
            </a:pPr>
            <a:r>
              <a:rPr lang="ja-JP" altLang="en-US" sz="1200" dirty="0">
                <a:latin typeface="Arial" charset="0"/>
                <a:ea typeface="ＭＳ Ｐゴシック" pitchFamily="50" charset="-128"/>
              </a:rPr>
              <a:t>　</a:t>
            </a:r>
            <a:r>
              <a:rPr lang="en-US" altLang="ja-JP" sz="1200" dirty="0">
                <a:latin typeface="Arial" charset="0"/>
                <a:ea typeface="ＭＳ Ｐゴシック" pitchFamily="50" charset="-128"/>
              </a:rPr>
              <a:t>※</a:t>
            </a:r>
            <a:r>
              <a:rPr lang="ja-JP" altLang="en-US" sz="1200" dirty="0">
                <a:latin typeface="Arial" charset="0"/>
                <a:ea typeface="ＭＳ Ｐゴシック" pitchFamily="50" charset="-128"/>
              </a:rPr>
              <a:t>ただし</a:t>
            </a:r>
            <a:r>
              <a:rPr lang="en-US" altLang="ja-JP" sz="1200" dirty="0">
                <a:latin typeface="Arial" charset="0"/>
                <a:ea typeface="ＭＳ Ｐゴシック" pitchFamily="50" charset="-128"/>
              </a:rPr>
              <a:t>Function</a:t>
            </a:r>
            <a:r>
              <a:rPr lang="ja-JP" altLang="en-US" sz="1200" dirty="0">
                <a:latin typeface="Arial" charset="0"/>
                <a:ea typeface="ＭＳ Ｐゴシック" pitchFamily="50" charset="-128"/>
              </a:rPr>
              <a:t> </a:t>
            </a:r>
            <a:r>
              <a:rPr lang="en-US" altLang="ja-JP" sz="1200" dirty="0">
                <a:latin typeface="Arial" charset="0"/>
                <a:ea typeface="ＭＳ Ｐゴシック" pitchFamily="50" charset="-128"/>
              </a:rPr>
              <a:t>Name</a:t>
            </a:r>
            <a:r>
              <a:rPr lang="ja-JP" altLang="en-US" sz="1200" dirty="0">
                <a:latin typeface="Arial" charset="0"/>
                <a:ea typeface="ＭＳ Ｐゴシック" pitchFamily="50" charset="-128"/>
              </a:rPr>
              <a:t>で上書き</a:t>
            </a:r>
            <a:r>
              <a:rPr lang="ja-JP" altLang="en-US" sz="1200" dirty="0" smtClean="0">
                <a:latin typeface="Arial" charset="0"/>
                <a:ea typeface="ＭＳ Ｐゴシック" pitchFamily="50" charset="-128"/>
              </a:rPr>
              <a:t>できる</a:t>
            </a:r>
            <a:endParaRPr lang="en-US" altLang="ja-JP" sz="1200" dirty="0">
              <a:latin typeface="Arial" charset="0"/>
              <a:ea typeface="ＭＳ Ｐゴシック" pitchFamily="50" charset="-128"/>
            </a:endParaRPr>
          </a:p>
        </p:txBody>
      </p:sp>
      <p:pic>
        <p:nvPicPr>
          <p:cNvPr id="11" name="図 10"/>
          <p:cNvPicPr>
            <a:picLocks noChangeAspect="1"/>
          </p:cNvPicPr>
          <p:nvPr/>
        </p:nvPicPr>
        <p:blipFill>
          <a:blip r:embed="rId3"/>
          <a:stretch>
            <a:fillRect/>
          </a:stretch>
        </p:blipFill>
        <p:spPr>
          <a:xfrm>
            <a:off x="5435461" y="4268257"/>
            <a:ext cx="2419350" cy="990600"/>
          </a:xfrm>
          <a:prstGeom prst="rect">
            <a:avLst/>
          </a:prstGeom>
        </p:spPr>
      </p:pic>
    </p:spTree>
    <p:extLst>
      <p:ext uri="{BB962C8B-B14F-4D97-AF65-F5344CB8AC3E}">
        <p14:creationId xmlns:p14="http://schemas.microsoft.com/office/powerpoint/2010/main" val="2255412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kumimoji="1" lang="en-US" altLang="ja-JP" dirty="0" smtClean="0"/>
              <a:t>Functions</a:t>
            </a:r>
            <a:r>
              <a:rPr kumimoji="1" lang="ja-JP" altLang="en-US" dirty="0" smtClean="0"/>
              <a:t>タブ</a:t>
            </a:r>
            <a:endParaRPr kumimoji="1" lang="en-US" altLang="ja-JP" dirty="0"/>
          </a:p>
          <a:p>
            <a:pPr marL="0" indent="0">
              <a:buNone/>
            </a:pPr>
            <a:r>
              <a:rPr kumimoji="1" lang="ja-JP" altLang="en-US" sz="2000" dirty="0" smtClean="0"/>
              <a:t>・エントリポイント関数毎</a:t>
            </a:r>
            <a:r>
              <a:rPr kumimoji="1" lang="ja-JP" altLang="en-US" sz="2000" dirty="0"/>
              <a:t>にテンプレート一括</a:t>
            </a:r>
            <a:r>
              <a:rPr kumimoji="1" lang="ja-JP" altLang="en-US" sz="2000" dirty="0" smtClean="0"/>
              <a:t>設定できる</a:t>
            </a:r>
            <a:endParaRPr kumimoji="1" lang="en-US" altLang="ja-JP" sz="2000" dirty="0"/>
          </a:p>
        </p:txBody>
      </p:sp>
      <p:pic>
        <p:nvPicPr>
          <p:cNvPr id="8" name="図 7"/>
          <p:cNvPicPr>
            <a:picLocks noChangeAspect="1"/>
          </p:cNvPicPr>
          <p:nvPr/>
        </p:nvPicPr>
        <p:blipFill>
          <a:blip r:embed="rId2"/>
          <a:stretch>
            <a:fillRect/>
          </a:stretch>
        </p:blipFill>
        <p:spPr>
          <a:xfrm>
            <a:off x="145665" y="2204864"/>
            <a:ext cx="8962206" cy="1643071"/>
          </a:xfrm>
          <a:prstGeom prst="rect">
            <a:avLst/>
          </a:prstGeom>
        </p:spPr>
      </p:pic>
      <p:sp>
        <p:nvSpPr>
          <p:cNvPr id="2" name="タイトル 1"/>
          <p:cNvSpPr>
            <a:spLocks noGrp="1"/>
          </p:cNvSpPr>
          <p:nvPr>
            <p:ph type="title"/>
          </p:nvPr>
        </p:nvSpPr>
        <p:spPr/>
        <p:txBody>
          <a:bodyPr/>
          <a:lstStyle/>
          <a:p>
            <a:r>
              <a:rPr kumimoji="1" lang="ja-JP" altLang="en-US" dirty="0" smtClean="0"/>
              <a:t>タブ概要</a:t>
            </a:r>
            <a:endParaRPr kumimoji="1" lang="ja-JP" altLang="en-US" dirty="0"/>
          </a:p>
        </p:txBody>
      </p:sp>
      <p:sp>
        <p:nvSpPr>
          <p:cNvPr id="5" name="テキスト ボックス 4"/>
          <p:cNvSpPr txBox="1"/>
          <p:nvPr/>
        </p:nvSpPr>
        <p:spPr>
          <a:xfrm>
            <a:off x="769629" y="2663821"/>
            <a:ext cx="543739" cy="307777"/>
          </a:xfrm>
          <a:prstGeom prst="rect">
            <a:avLst/>
          </a:prstGeom>
          <a:solidFill>
            <a:srgbClr val="FFFF00"/>
          </a:solidFill>
        </p:spPr>
        <p:txBody>
          <a:bodyPr wrap="none" rtlCol="0">
            <a:spAutoFit/>
          </a:bodyPr>
          <a:lstStyle/>
          <a:p>
            <a:r>
              <a:rPr kumimoji="1" lang="ja-JP" altLang="en-US" sz="1400" dirty="0" smtClean="0"/>
              <a:t>関数</a:t>
            </a:r>
            <a:endParaRPr kumimoji="1" lang="ja-JP" altLang="en-US" sz="1400" dirty="0"/>
          </a:p>
        </p:txBody>
      </p:sp>
      <p:sp>
        <p:nvSpPr>
          <p:cNvPr id="6" name="テキスト ボックス 5"/>
          <p:cNvSpPr txBox="1"/>
          <p:nvPr/>
        </p:nvSpPr>
        <p:spPr>
          <a:xfrm>
            <a:off x="1825798" y="2663822"/>
            <a:ext cx="2388795" cy="307777"/>
          </a:xfrm>
          <a:prstGeom prst="rect">
            <a:avLst/>
          </a:prstGeom>
          <a:solidFill>
            <a:srgbClr val="FFFF00"/>
          </a:solidFill>
        </p:spPr>
        <p:txBody>
          <a:bodyPr wrap="none" rtlCol="0">
            <a:spAutoFit/>
          </a:bodyPr>
          <a:lstStyle/>
          <a:p>
            <a:r>
              <a:rPr kumimoji="1" lang="ja-JP" altLang="en-US" sz="1400" dirty="0" smtClean="0"/>
              <a:t>関数カスタマイズテンプレート</a:t>
            </a:r>
            <a:endParaRPr kumimoji="1" lang="ja-JP" altLang="en-US" sz="1400" dirty="0"/>
          </a:p>
        </p:txBody>
      </p:sp>
      <p:sp>
        <p:nvSpPr>
          <p:cNvPr id="9" name="テキスト ボックス 8"/>
          <p:cNvSpPr txBox="1"/>
          <p:nvPr/>
        </p:nvSpPr>
        <p:spPr>
          <a:xfrm>
            <a:off x="4717649" y="2630190"/>
            <a:ext cx="723275" cy="307777"/>
          </a:xfrm>
          <a:prstGeom prst="rect">
            <a:avLst/>
          </a:prstGeom>
          <a:solidFill>
            <a:srgbClr val="FFFF00"/>
          </a:solidFill>
        </p:spPr>
        <p:txBody>
          <a:bodyPr wrap="none" rtlCol="0">
            <a:spAutoFit/>
          </a:bodyPr>
          <a:lstStyle/>
          <a:p>
            <a:r>
              <a:rPr kumimoji="1" lang="ja-JP" altLang="en-US" sz="1400" dirty="0" smtClean="0"/>
              <a:t>関数名</a:t>
            </a:r>
            <a:endParaRPr kumimoji="1" lang="ja-JP" altLang="en-US" sz="1400" dirty="0"/>
          </a:p>
        </p:txBody>
      </p:sp>
      <p:sp>
        <p:nvSpPr>
          <p:cNvPr id="10" name="テキスト ボックス 9"/>
          <p:cNvSpPr txBox="1"/>
          <p:nvPr/>
        </p:nvSpPr>
        <p:spPr>
          <a:xfrm>
            <a:off x="6732240" y="2630190"/>
            <a:ext cx="970137" cy="307777"/>
          </a:xfrm>
          <a:prstGeom prst="rect">
            <a:avLst/>
          </a:prstGeom>
          <a:solidFill>
            <a:srgbClr val="FFFF00"/>
          </a:solidFill>
        </p:spPr>
        <p:txBody>
          <a:bodyPr wrap="none" rtlCol="0">
            <a:spAutoFit/>
          </a:bodyPr>
          <a:lstStyle/>
          <a:p>
            <a:r>
              <a:rPr kumimoji="1" lang="ja-JP" altLang="en-US" sz="1400" dirty="0" smtClean="0"/>
              <a:t>プレビュー</a:t>
            </a:r>
            <a:endParaRPr kumimoji="1" lang="ja-JP" altLang="en-US" sz="1400" dirty="0"/>
          </a:p>
        </p:txBody>
      </p:sp>
      <p:sp>
        <p:nvSpPr>
          <p:cNvPr id="17" name="正方形/長方形 16"/>
          <p:cNvSpPr/>
          <p:nvPr/>
        </p:nvSpPr>
        <p:spPr bwMode="auto">
          <a:xfrm>
            <a:off x="4283968" y="3004577"/>
            <a:ext cx="1368153" cy="87633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8" name="正方形/長方形 17"/>
          <p:cNvSpPr/>
          <p:nvPr/>
        </p:nvSpPr>
        <p:spPr bwMode="auto">
          <a:xfrm>
            <a:off x="5652121" y="3004577"/>
            <a:ext cx="3455750" cy="87633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角丸四角形吹き出し 11"/>
          <p:cNvSpPr/>
          <p:nvPr/>
        </p:nvSpPr>
        <p:spPr bwMode="auto">
          <a:xfrm>
            <a:off x="899592" y="3906038"/>
            <a:ext cx="3565344" cy="1303695"/>
          </a:xfrm>
          <a:prstGeom prst="wedgeRoundRectCallout">
            <a:avLst>
              <a:gd name="adj1" fmla="val 68717"/>
              <a:gd name="adj2" fmla="val -57631"/>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・空白にすると</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a:latin typeface="Arial" charset="0"/>
                <a:ea typeface="ＭＳ Ｐゴシック" pitchFamily="50" charset="-128"/>
              </a:rPr>
              <a:t>　</a:t>
            </a:r>
            <a:r>
              <a:rPr lang="ja-JP" altLang="en-US" sz="1200" dirty="0" smtClean="0">
                <a:latin typeface="Arial" charset="0"/>
                <a:ea typeface="ＭＳ Ｐゴシック" pitchFamily="50" charset="-128"/>
              </a:rPr>
              <a:t>関数カスタマイズテンプレート設定のままになる</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ja-JP" sz="1200" dirty="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・書式トークン</a:t>
            </a:r>
            <a:r>
              <a:rPr lang="en-US" altLang="ja-JP" sz="1200" dirty="0" smtClean="0">
                <a:latin typeface="Arial" charset="0"/>
                <a:ea typeface="ＭＳ Ｐゴシック" pitchFamily="50" charset="-128"/>
              </a:rPr>
              <a:t>($R</a:t>
            </a:r>
            <a:r>
              <a:rPr lang="ja-JP" altLang="en-US" sz="1200" dirty="0" smtClean="0">
                <a:latin typeface="Arial" charset="0"/>
                <a:ea typeface="ＭＳ Ｐゴシック" pitchFamily="50" charset="-128"/>
              </a:rPr>
              <a:t>など</a:t>
            </a:r>
            <a:r>
              <a:rPr lang="en-US" altLang="ja-JP" sz="1200" dirty="0" smtClean="0">
                <a:latin typeface="Arial" charset="0"/>
                <a:ea typeface="ＭＳ Ｐゴシック" pitchFamily="50" charset="-128"/>
              </a:rPr>
              <a:t>)</a:t>
            </a:r>
            <a:r>
              <a:rPr lang="ja-JP" altLang="en-US" sz="1200" dirty="0" smtClean="0">
                <a:latin typeface="Arial" charset="0"/>
                <a:ea typeface="ＭＳ Ｐゴシック" pitchFamily="50" charset="-128"/>
              </a:rPr>
              <a:t>を使用可能</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ja-JP" sz="1200" dirty="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・文字列指定可能</a:t>
            </a:r>
            <a:endParaRPr lang="en-US" altLang="ja-JP" sz="1200" dirty="0" smtClean="0">
              <a:latin typeface="Arial" charset="0"/>
              <a:ea typeface="ＭＳ Ｐゴシック" pitchFamily="50" charset="-128"/>
            </a:endParaRPr>
          </a:p>
        </p:txBody>
      </p:sp>
      <p:pic>
        <p:nvPicPr>
          <p:cNvPr id="16" name="図 15"/>
          <p:cNvPicPr>
            <a:picLocks noChangeAspect="1"/>
          </p:cNvPicPr>
          <p:nvPr/>
        </p:nvPicPr>
        <p:blipFill>
          <a:blip r:embed="rId3"/>
          <a:stretch>
            <a:fillRect/>
          </a:stretch>
        </p:blipFill>
        <p:spPr>
          <a:xfrm>
            <a:off x="4955103" y="5032988"/>
            <a:ext cx="4105100" cy="1510166"/>
          </a:xfrm>
          <a:prstGeom prst="rect">
            <a:avLst/>
          </a:prstGeom>
        </p:spPr>
      </p:pic>
      <p:sp>
        <p:nvSpPr>
          <p:cNvPr id="13" name="下矢印 12"/>
          <p:cNvSpPr/>
          <p:nvPr/>
        </p:nvSpPr>
        <p:spPr bwMode="auto">
          <a:xfrm>
            <a:off x="8028384" y="3847935"/>
            <a:ext cx="216024" cy="145327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テキスト ボックス 14"/>
          <p:cNvSpPr txBox="1"/>
          <p:nvPr/>
        </p:nvSpPr>
        <p:spPr>
          <a:xfrm>
            <a:off x="7674887" y="4214770"/>
            <a:ext cx="1385316" cy="523220"/>
          </a:xfrm>
          <a:prstGeom prst="rect">
            <a:avLst/>
          </a:prstGeom>
          <a:solidFill>
            <a:srgbClr val="FFFF00"/>
          </a:solidFill>
        </p:spPr>
        <p:txBody>
          <a:bodyPr wrap="none" rtlCol="0">
            <a:spAutoFit/>
          </a:bodyPr>
          <a:lstStyle/>
          <a:p>
            <a:r>
              <a:rPr kumimoji="1" lang="ja-JP" altLang="en-US" sz="1400" dirty="0" smtClean="0"/>
              <a:t>インターフェイス</a:t>
            </a:r>
            <a:endParaRPr kumimoji="1" lang="en-US" altLang="ja-JP" sz="1400" dirty="0" smtClean="0"/>
          </a:p>
          <a:p>
            <a:r>
              <a:rPr kumimoji="1" lang="ja-JP" altLang="en-US" sz="1400" dirty="0" smtClean="0"/>
              <a:t>設定画面リンク</a:t>
            </a:r>
            <a:endParaRPr kumimoji="1" lang="ja-JP" altLang="en-US" sz="1400" dirty="0"/>
          </a:p>
        </p:txBody>
      </p:sp>
      <p:sp>
        <p:nvSpPr>
          <p:cNvPr id="19" name="角丸四角形吹き出し 18"/>
          <p:cNvSpPr/>
          <p:nvPr/>
        </p:nvSpPr>
        <p:spPr bwMode="auto">
          <a:xfrm>
            <a:off x="5711167" y="4068808"/>
            <a:ext cx="1786972" cy="561597"/>
          </a:xfrm>
          <a:prstGeom prst="wedgeRoundRectCallout">
            <a:avLst>
              <a:gd name="adj1" fmla="val 24857"/>
              <a:gd name="adj2" fmla="val -7468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設定した関数の</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プレビュー</a:t>
            </a:r>
            <a:r>
              <a:rPr lang="ja-JP" altLang="en-US" sz="1200" dirty="0">
                <a:latin typeface="Arial" charset="0"/>
                <a:ea typeface="ＭＳ Ｐゴシック" pitchFamily="50" charset="-128"/>
              </a:rPr>
              <a:t>表示</a:t>
            </a:r>
            <a:endParaRPr lang="en-US" altLang="ja-JP" sz="1200" dirty="0" smtClean="0">
              <a:latin typeface="Arial" charset="0"/>
              <a:ea typeface="ＭＳ Ｐゴシック" pitchFamily="50" charset="-128"/>
            </a:endParaRPr>
          </a:p>
        </p:txBody>
      </p:sp>
    </p:spTree>
    <p:extLst>
      <p:ext uri="{BB962C8B-B14F-4D97-AF65-F5344CB8AC3E}">
        <p14:creationId xmlns:p14="http://schemas.microsoft.com/office/powerpoint/2010/main" val="1910266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インターフェイス設定</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 Initialize</a:t>
            </a:r>
            <a:r>
              <a:rPr kumimoji="1" lang="ja-JP" altLang="en-US" dirty="0" smtClean="0"/>
              <a:t>関数用</a:t>
            </a:r>
            <a:endParaRPr kumimoji="1" lang="en-US" altLang="ja-JP" dirty="0" smtClean="0"/>
          </a:p>
          <a:p>
            <a:pPr lvl="1"/>
            <a:r>
              <a:rPr lang="ja-JP" altLang="en-US" dirty="0" smtClean="0"/>
              <a:t>プレビューのみで、設定可能な箇所がない</a:t>
            </a:r>
            <a:endParaRPr kumimoji="1" lang="en-US" altLang="ja-JP" dirty="0"/>
          </a:p>
          <a:p>
            <a:endParaRPr kumimoji="1" lang="en-US" altLang="ja-JP" dirty="0" smtClean="0"/>
          </a:p>
          <a:p>
            <a:endParaRPr kumimoji="1" lang="en-US" altLang="ja-JP" dirty="0"/>
          </a:p>
          <a:p>
            <a:endParaRPr kumimoji="1" lang="en-US" altLang="ja-JP" dirty="0" smtClean="0"/>
          </a:p>
          <a:p>
            <a:pPr marL="0" indent="0">
              <a:buNone/>
            </a:pPr>
            <a:endParaRPr kumimoji="1" lang="en-US" altLang="ja-JP" dirty="0"/>
          </a:p>
        </p:txBody>
      </p:sp>
      <p:pic>
        <p:nvPicPr>
          <p:cNvPr id="4" name="図 3"/>
          <p:cNvPicPr>
            <a:picLocks noChangeAspect="1"/>
          </p:cNvPicPr>
          <p:nvPr/>
        </p:nvPicPr>
        <p:blipFill>
          <a:blip r:embed="rId2"/>
          <a:stretch>
            <a:fillRect/>
          </a:stretch>
        </p:blipFill>
        <p:spPr>
          <a:xfrm>
            <a:off x="1547664" y="1987593"/>
            <a:ext cx="4680520" cy="1721849"/>
          </a:xfrm>
          <a:prstGeom prst="rect">
            <a:avLst/>
          </a:prstGeom>
        </p:spPr>
      </p:pic>
    </p:spTree>
    <p:extLst>
      <p:ext uri="{BB962C8B-B14F-4D97-AF65-F5344CB8AC3E}">
        <p14:creationId xmlns:p14="http://schemas.microsoft.com/office/powerpoint/2010/main" val="608205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インターフェイス設定</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a:t>
            </a:r>
            <a:r>
              <a:rPr kumimoji="1" lang="ja-JP" altLang="en-US" dirty="0" smtClean="0"/>
              <a:t> </a:t>
            </a:r>
            <a:r>
              <a:rPr kumimoji="1" lang="en-US" altLang="ja-JP" dirty="0" smtClean="0"/>
              <a:t>Step</a:t>
            </a:r>
            <a:r>
              <a:rPr kumimoji="1" lang="ja-JP" altLang="en-US" dirty="0" smtClean="0"/>
              <a:t>関数用</a:t>
            </a:r>
            <a:endParaRPr kumimoji="1" lang="en-US" altLang="ja-JP" dirty="0" smtClean="0"/>
          </a:p>
          <a:p>
            <a:pPr lvl="1"/>
            <a:r>
              <a:rPr lang="en-US" altLang="ja-JP" dirty="0" smtClean="0"/>
              <a:t>[</a:t>
            </a:r>
            <a:r>
              <a:rPr lang="ja-JP" altLang="en-US" dirty="0" smtClean="0"/>
              <a:t>ステップ関数プロトタイプの引数を設定</a:t>
            </a:r>
            <a:r>
              <a:rPr lang="en-US" altLang="ja-JP" dirty="0" smtClean="0"/>
              <a:t>]</a:t>
            </a:r>
            <a:r>
              <a:rPr lang="ja-JP" altLang="en-US" dirty="0" smtClean="0"/>
              <a:t>チェックボックスから</a:t>
            </a:r>
            <a:r>
              <a:rPr lang="en-US" altLang="ja-JP" dirty="0" smtClean="0"/>
              <a:t/>
            </a:r>
            <a:br>
              <a:rPr lang="en-US" altLang="ja-JP" dirty="0" smtClean="0"/>
            </a:br>
            <a:r>
              <a:rPr lang="ja-JP" altLang="en-US" dirty="0" smtClean="0"/>
              <a:t>引数の詳細設定可能</a:t>
            </a:r>
            <a:endParaRPr kumimoji="1" lang="ja-JP" altLang="en-US" dirty="0"/>
          </a:p>
        </p:txBody>
      </p:sp>
      <p:pic>
        <p:nvPicPr>
          <p:cNvPr id="5" name="図 4"/>
          <p:cNvPicPr>
            <a:picLocks noChangeAspect="1"/>
          </p:cNvPicPr>
          <p:nvPr/>
        </p:nvPicPr>
        <p:blipFill>
          <a:blip r:embed="rId2"/>
          <a:stretch>
            <a:fillRect/>
          </a:stretch>
        </p:blipFill>
        <p:spPr>
          <a:xfrm>
            <a:off x="1043608" y="2201224"/>
            <a:ext cx="3656501" cy="1601213"/>
          </a:xfrm>
          <a:prstGeom prst="rect">
            <a:avLst/>
          </a:prstGeom>
        </p:spPr>
      </p:pic>
      <p:sp>
        <p:nvSpPr>
          <p:cNvPr id="6" name="正方形/長方形 5"/>
          <p:cNvSpPr/>
          <p:nvPr/>
        </p:nvSpPr>
        <p:spPr bwMode="auto">
          <a:xfrm>
            <a:off x="1092614" y="3001993"/>
            <a:ext cx="1607178" cy="21098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7" name="図 6"/>
          <p:cNvPicPr>
            <a:picLocks noChangeAspect="1"/>
          </p:cNvPicPr>
          <p:nvPr/>
        </p:nvPicPr>
        <p:blipFill>
          <a:blip r:embed="rId3"/>
          <a:stretch>
            <a:fillRect/>
          </a:stretch>
        </p:blipFill>
        <p:spPr>
          <a:xfrm>
            <a:off x="1043608" y="4150541"/>
            <a:ext cx="3656501" cy="1601213"/>
          </a:xfrm>
          <a:prstGeom prst="rect">
            <a:avLst/>
          </a:prstGeom>
        </p:spPr>
      </p:pic>
      <p:sp>
        <p:nvSpPr>
          <p:cNvPr id="8" name="正方形/長方形 7"/>
          <p:cNvSpPr/>
          <p:nvPr/>
        </p:nvSpPr>
        <p:spPr bwMode="auto">
          <a:xfrm>
            <a:off x="1095994" y="5157375"/>
            <a:ext cx="1607178" cy="21098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 name="図 8"/>
          <p:cNvPicPr>
            <a:picLocks noChangeAspect="1"/>
          </p:cNvPicPr>
          <p:nvPr/>
        </p:nvPicPr>
        <p:blipFill>
          <a:blip r:embed="rId4"/>
          <a:stretch>
            <a:fillRect/>
          </a:stretch>
        </p:blipFill>
        <p:spPr>
          <a:xfrm>
            <a:off x="5128205" y="2207468"/>
            <a:ext cx="3654921" cy="4478214"/>
          </a:xfrm>
          <a:prstGeom prst="rect">
            <a:avLst/>
          </a:prstGeom>
        </p:spPr>
      </p:pic>
      <p:sp>
        <p:nvSpPr>
          <p:cNvPr id="10" name="正方形/長方形 9"/>
          <p:cNvSpPr/>
          <p:nvPr/>
        </p:nvSpPr>
        <p:spPr bwMode="auto">
          <a:xfrm>
            <a:off x="5177211" y="3540314"/>
            <a:ext cx="3491338" cy="279029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テキスト ボックス 10"/>
          <p:cNvSpPr txBox="1"/>
          <p:nvPr/>
        </p:nvSpPr>
        <p:spPr>
          <a:xfrm>
            <a:off x="599785" y="3277792"/>
            <a:ext cx="2398413" cy="369332"/>
          </a:xfrm>
          <a:prstGeom prst="rect">
            <a:avLst/>
          </a:prstGeom>
          <a:solidFill>
            <a:srgbClr val="FFFF00"/>
          </a:solidFill>
        </p:spPr>
        <p:txBody>
          <a:bodyPr wrap="none" rtlCol="0">
            <a:spAutoFit/>
          </a:bodyPr>
          <a:lstStyle/>
          <a:p>
            <a:r>
              <a:rPr kumimoji="1" lang="ja-JP" altLang="en-US" dirty="0" smtClean="0"/>
              <a:t>①チェックボックス押下</a:t>
            </a:r>
            <a:endParaRPr kumimoji="1" lang="ja-JP" altLang="en-US" dirty="0"/>
          </a:p>
        </p:txBody>
      </p:sp>
      <p:sp>
        <p:nvSpPr>
          <p:cNvPr id="12" name="テキスト ボックス 11"/>
          <p:cNvSpPr txBox="1"/>
          <p:nvPr/>
        </p:nvSpPr>
        <p:spPr>
          <a:xfrm>
            <a:off x="590550" y="5438256"/>
            <a:ext cx="2369559" cy="646331"/>
          </a:xfrm>
          <a:prstGeom prst="rect">
            <a:avLst/>
          </a:prstGeom>
          <a:solidFill>
            <a:srgbClr val="FFFF00"/>
          </a:solidFill>
        </p:spPr>
        <p:txBody>
          <a:bodyPr wrap="none" rtlCol="0">
            <a:spAutoFit/>
          </a:bodyPr>
          <a:lstStyle/>
          <a:p>
            <a:r>
              <a:rPr lang="ja-JP" altLang="en-US" dirty="0" smtClean="0"/>
              <a:t>②</a:t>
            </a:r>
            <a:r>
              <a:rPr lang="en-US" altLang="ja-JP" dirty="0" smtClean="0"/>
              <a:t>Get </a:t>
            </a:r>
            <a:r>
              <a:rPr lang="en-US" altLang="ja-JP" dirty="0" err="1" smtClean="0"/>
              <a:t>dafault</a:t>
            </a:r>
            <a:r>
              <a:rPr lang="ja-JP" altLang="en-US" dirty="0" smtClean="0"/>
              <a:t>ボタンが</a:t>
            </a:r>
            <a:endParaRPr lang="en-US" altLang="ja-JP" dirty="0" smtClean="0"/>
          </a:p>
          <a:p>
            <a:r>
              <a:rPr lang="ja-JP" altLang="en-US" dirty="0"/>
              <a:t>　</a:t>
            </a:r>
            <a:r>
              <a:rPr lang="ja-JP" altLang="en-US" dirty="0" smtClean="0"/>
              <a:t>表示される→押下</a:t>
            </a:r>
            <a:endParaRPr lang="en-US" altLang="ja-JP" dirty="0" smtClean="0"/>
          </a:p>
        </p:txBody>
      </p:sp>
      <p:sp>
        <p:nvSpPr>
          <p:cNvPr id="13" name="テキスト ボックス 12"/>
          <p:cNvSpPr txBox="1"/>
          <p:nvPr/>
        </p:nvSpPr>
        <p:spPr>
          <a:xfrm>
            <a:off x="6469103" y="2842843"/>
            <a:ext cx="2031325" cy="646331"/>
          </a:xfrm>
          <a:prstGeom prst="rect">
            <a:avLst/>
          </a:prstGeom>
          <a:solidFill>
            <a:srgbClr val="FFFF00"/>
          </a:solidFill>
        </p:spPr>
        <p:txBody>
          <a:bodyPr wrap="none" rtlCol="0">
            <a:spAutoFit/>
          </a:bodyPr>
          <a:lstStyle/>
          <a:p>
            <a:r>
              <a:rPr lang="ja-JP" altLang="en-US" dirty="0" smtClean="0"/>
              <a:t>③詳細設定画面が</a:t>
            </a:r>
            <a:endParaRPr lang="en-US" altLang="ja-JP" dirty="0" smtClean="0"/>
          </a:p>
          <a:p>
            <a:r>
              <a:rPr lang="ja-JP" altLang="en-US" dirty="0"/>
              <a:t>　</a:t>
            </a:r>
            <a:r>
              <a:rPr lang="ja-JP" altLang="en-US" dirty="0" smtClean="0"/>
              <a:t>表示される</a:t>
            </a:r>
            <a:endParaRPr lang="en-US" altLang="ja-JP" dirty="0" smtClean="0"/>
          </a:p>
        </p:txBody>
      </p:sp>
      <p:cxnSp>
        <p:nvCxnSpPr>
          <p:cNvPr id="15" name="直線矢印コネクタ 14"/>
          <p:cNvCxnSpPr>
            <a:stCxn id="11" idx="2"/>
            <a:endCxn id="8" idx="0"/>
          </p:cNvCxnSpPr>
          <p:nvPr/>
        </p:nvCxnSpPr>
        <p:spPr bwMode="auto">
          <a:xfrm>
            <a:off x="1798992" y="3647124"/>
            <a:ext cx="100591" cy="1510251"/>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6" name="直線矢印コネクタ 15"/>
          <p:cNvCxnSpPr>
            <a:stCxn id="12" idx="3"/>
            <a:endCxn id="10" idx="1"/>
          </p:cNvCxnSpPr>
          <p:nvPr/>
        </p:nvCxnSpPr>
        <p:spPr bwMode="auto">
          <a:xfrm flipV="1">
            <a:off x="2960109" y="4935462"/>
            <a:ext cx="2217102" cy="82596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9" name="角丸四角形吹き出し 18"/>
          <p:cNvSpPr/>
          <p:nvPr/>
        </p:nvSpPr>
        <p:spPr bwMode="auto">
          <a:xfrm>
            <a:off x="7142814" y="5537436"/>
            <a:ext cx="1934273" cy="579923"/>
          </a:xfrm>
          <a:prstGeom prst="wedgeRoundRectCallout">
            <a:avLst>
              <a:gd name="adj1" fmla="val -44740"/>
              <a:gd name="adj2" fmla="val -10418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モデルの入出力信号が</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自動で表示される</a:t>
            </a:r>
            <a:endParaRPr lang="en-US" altLang="ja-JP" sz="1200" dirty="0" smtClean="0">
              <a:latin typeface="Arial" charset="0"/>
              <a:ea typeface="ＭＳ Ｐゴシック" pitchFamily="50" charset="-128"/>
            </a:endParaRPr>
          </a:p>
        </p:txBody>
      </p:sp>
    </p:spTree>
    <p:extLst>
      <p:ext uri="{BB962C8B-B14F-4D97-AF65-F5344CB8AC3E}">
        <p14:creationId xmlns:p14="http://schemas.microsoft.com/office/powerpoint/2010/main" val="1966886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上下矢印 7"/>
          <p:cNvSpPr/>
          <p:nvPr/>
        </p:nvSpPr>
        <p:spPr bwMode="auto">
          <a:xfrm>
            <a:off x="2375022" y="3429211"/>
            <a:ext cx="134245" cy="1224136"/>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 name="タイトル 1"/>
          <p:cNvSpPr>
            <a:spLocks noGrp="1"/>
          </p:cNvSpPr>
          <p:nvPr>
            <p:ph type="title"/>
          </p:nvPr>
        </p:nvSpPr>
        <p:spPr/>
        <p:txBody>
          <a:bodyPr/>
          <a:lstStyle/>
          <a:p>
            <a:r>
              <a:rPr kumimoji="1" lang="ja-JP" altLang="en-US" dirty="0" smtClean="0"/>
              <a:t>インターフェイス設定画面</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概要</a:t>
            </a:r>
            <a:endParaRPr kumimoji="1" lang="ja-JP" altLang="en-US" dirty="0"/>
          </a:p>
        </p:txBody>
      </p:sp>
      <p:pic>
        <p:nvPicPr>
          <p:cNvPr id="4" name="図 3"/>
          <p:cNvPicPr>
            <a:picLocks noChangeAspect="1"/>
          </p:cNvPicPr>
          <p:nvPr/>
        </p:nvPicPr>
        <p:blipFill>
          <a:blip r:embed="rId2"/>
          <a:stretch>
            <a:fillRect/>
          </a:stretch>
        </p:blipFill>
        <p:spPr>
          <a:xfrm>
            <a:off x="2555776" y="1340768"/>
            <a:ext cx="4114227" cy="5040982"/>
          </a:xfrm>
          <a:prstGeom prst="rect">
            <a:avLst/>
          </a:prstGeom>
        </p:spPr>
      </p:pic>
      <p:sp>
        <p:nvSpPr>
          <p:cNvPr id="5" name="角丸四角形吹き出し 4"/>
          <p:cNvSpPr/>
          <p:nvPr/>
        </p:nvSpPr>
        <p:spPr bwMode="auto">
          <a:xfrm>
            <a:off x="5652120" y="2204864"/>
            <a:ext cx="1224136" cy="360040"/>
          </a:xfrm>
          <a:prstGeom prst="wedgeRoundRectCallout">
            <a:avLst>
              <a:gd name="adj1" fmla="val -78546"/>
              <a:gd name="adj2" fmla="val -43601"/>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関数名設定</a:t>
            </a:r>
            <a:endParaRPr lang="en-US" altLang="ja-JP" sz="1200" dirty="0" smtClean="0">
              <a:latin typeface="Arial" charset="0"/>
              <a:ea typeface="ＭＳ Ｐゴシック" pitchFamily="50" charset="-128"/>
            </a:endParaRPr>
          </a:p>
        </p:txBody>
      </p:sp>
      <p:sp>
        <p:nvSpPr>
          <p:cNvPr id="6" name="角丸四角形吹き出し 5"/>
          <p:cNvSpPr/>
          <p:nvPr/>
        </p:nvSpPr>
        <p:spPr bwMode="auto">
          <a:xfrm>
            <a:off x="5749754" y="2708102"/>
            <a:ext cx="1702566" cy="504874"/>
          </a:xfrm>
          <a:prstGeom prst="wedgeRoundRectCallout">
            <a:avLst>
              <a:gd name="adj1" fmla="val -68174"/>
              <a:gd name="adj2" fmla="val 7194"/>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戻り引数を設定する</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ja-JP" sz="1200" dirty="0" smtClean="0">
                <a:latin typeface="Arial" charset="0"/>
                <a:ea typeface="ＭＳ Ｐゴシック" pitchFamily="50" charset="-128"/>
              </a:rPr>
              <a:t>void</a:t>
            </a:r>
            <a:r>
              <a:rPr lang="ja-JP" altLang="en-US" sz="1200" dirty="0" smtClean="0">
                <a:latin typeface="Arial" charset="0"/>
                <a:ea typeface="ＭＳ Ｐゴシック" pitchFamily="50" charset="-128"/>
              </a:rPr>
              <a:t>か出力信号</a:t>
            </a:r>
            <a:endParaRPr lang="en-US" altLang="ja-JP" sz="1200" dirty="0" smtClean="0">
              <a:latin typeface="Arial" charset="0"/>
              <a:ea typeface="ＭＳ Ｐゴシック" pitchFamily="50" charset="-128"/>
            </a:endParaRPr>
          </a:p>
        </p:txBody>
      </p:sp>
      <p:sp>
        <p:nvSpPr>
          <p:cNvPr id="7" name="角丸四角形吹き出し 6"/>
          <p:cNvSpPr/>
          <p:nvPr/>
        </p:nvSpPr>
        <p:spPr bwMode="auto">
          <a:xfrm>
            <a:off x="961095" y="3861259"/>
            <a:ext cx="1224136" cy="360040"/>
          </a:xfrm>
          <a:prstGeom prst="wedgeRoundRectCallout">
            <a:avLst>
              <a:gd name="adj1" fmla="val 82232"/>
              <a:gd name="adj2" fmla="val -3392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並び替え可能</a:t>
            </a:r>
            <a:endParaRPr lang="en-US" altLang="ja-JP" sz="1200" dirty="0" smtClean="0">
              <a:latin typeface="Arial" charset="0"/>
              <a:ea typeface="ＭＳ Ｐゴシック" pitchFamily="50" charset="-128"/>
            </a:endParaRPr>
          </a:p>
        </p:txBody>
      </p:sp>
      <p:sp>
        <p:nvSpPr>
          <p:cNvPr id="9" name="角丸四角形吹き出し 8"/>
          <p:cNvSpPr/>
          <p:nvPr/>
        </p:nvSpPr>
        <p:spPr bwMode="auto">
          <a:xfrm>
            <a:off x="4499992" y="4892379"/>
            <a:ext cx="1755024" cy="552845"/>
          </a:xfrm>
          <a:prstGeom prst="wedgeRoundRectCallout">
            <a:avLst>
              <a:gd name="adj1" fmla="val -30881"/>
              <a:gd name="adj2" fmla="val -10165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値渡し、ポインタ渡し等</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選択す</a:t>
            </a:r>
            <a:r>
              <a:rPr lang="ja-JP" altLang="en-US" sz="1200" dirty="0">
                <a:latin typeface="Arial" charset="0"/>
                <a:ea typeface="ＭＳ Ｐゴシック" pitchFamily="50" charset="-128"/>
              </a:rPr>
              <a:t>る</a:t>
            </a:r>
            <a:endParaRPr lang="en-US" altLang="ja-JP" sz="1200" dirty="0" smtClean="0">
              <a:latin typeface="Arial" charset="0"/>
              <a:ea typeface="ＭＳ Ｐゴシック" pitchFamily="50" charset="-128"/>
            </a:endParaRPr>
          </a:p>
        </p:txBody>
      </p:sp>
      <p:sp>
        <p:nvSpPr>
          <p:cNvPr id="10" name="角丸四角形吹き出し 9"/>
          <p:cNvSpPr/>
          <p:nvPr/>
        </p:nvSpPr>
        <p:spPr bwMode="auto">
          <a:xfrm>
            <a:off x="6574807" y="3356174"/>
            <a:ext cx="2291851" cy="1080938"/>
          </a:xfrm>
          <a:prstGeom prst="wedgeRoundRectCallout">
            <a:avLst>
              <a:gd name="adj1" fmla="val -66608"/>
              <a:gd name="adj2" fmla="val -365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引数名設定</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a:latin typeface="Arial" charset="0"/>
                <a:ea typeface="ＭＳ Ｐゴシック" pitchFamily="50" charset="-128"/>
              </a:rPr>
              <a:t>無効</a:t>
            </a:r>
            <a:r>
              <a:rPr lang="ja-JP" altLang="en-US" sz="1200" dirty="0" smtClean="0">
                <a:latin typeface="Arial" charset="0"/>
                <a:ea typeface="ＭＳ Ｐゴシック" pitchFamily="50" charset="-128"/>
              </a:rPr>
              <a:t>な値を入力すると黄色背景になる。</a:t>
            </a:r>
            <a:endParaRPr lang="en-US" altLang="ja-JP" sz="12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ja-JP" sz="1200" dirty="0" smtClean="0">
                <a:latin typeface="Arial" charset="0"/>
                <a:ea typeface="ＭＳ Ｐゴシック" pitchFamily="50" charset="-128"/>
              </a:rPr>
              <a:t>Validate</a:t>
            </a:r>
            <a:r>
              <a:rPr lang="ja-JP" altLang="en-US" sz="1200" dirty="0" smtClean="0">
                <a:latin typeface="Arial" charset="0"/>
                <a:ea typeface="ＭＳ Ｐゴシック" pitchFamily="50" charset="-128"/>
              </a:rPr>
              <a:t>ボタンは無効になる。</a:t>
            </a:r>
            <a:endParaRPr lang="en-US" altLang="ja-JP" sz="1200" dirty="0" smtClean="0">
              <a:latin typeface="Arial" charset="0"/>
              <a:ea typeface="ＭＳ Ｐゴシック" pitchFamily="50" charset="-128"/>
            </a:endParaRPr>
          </a:p>
        </p:txBody>
      </p:sp>
      <p:pic>
        <p:nvPicPr>
          <p:cNvPr id="11" name="図 10"/>
          <p:cNvPicPr>
            <a:picLocks noChangeAspect="1"/>
          </p:cNvPicPr>
          <p:nvPr/>
        </p:nvPicPr>
        <p:blipFill>
          <a:blip r:embed="rId3"/>
          <a:stretch>
            <a:fillRect/>
          </a:stretch>
        </p:blipFill>
        <p:spPr>
          <a:xfrm>
            <a:off x="7013794" y="5482635"/>
            <a:ext cx="1425616" cy="1243025"/>
          </a:xfrm>
          <a:prstGeom prst="rect">
            <a:avLst/>
          </a:prstGeom>
        </p:spPr>
      </p:pic>
      <p:cxnSp>
        <p:nvCxnSpPr>
          <p:cNvPr id="13" name="直線矢印コネクタ 12"/>
          <p:cNvCxnSpPr>
            <a:stCxn id="9" idx="3"/>
            <a:endCxn id="11" idx="1"/>
          </p:cNvCxnSpPr>
          <p:nvPr/>
        </p:nvCxnSpPr>
        <p:spPr bwMode="auto">
          <a:xfrm>
            <a:off x="6255016" y="5168802"/>
            <a:ext cx="758778" cy="935346"/>
          </a:xfrm>
          <a:prstGeom prst="straightConnector1">
            <a:avLst/>
          </a:prstGeom>
          <a:ln w="38100">
            <a:headEnd type="none" w="med" len="med"/>
            <a:tailEnd type="triangle"/>
          </a:ln>
        </p:spPr>
        <p:style>
          <a:lnRef idx="1">
            <a:schemeClr val="accent6"/>
          </a:lnRef>
          <a:fillRef idx="0">
            <a:schemeClr val="accent6"/>
          </a:fillRef>
          <a:effectRef idx="0">
            <a:schemeClr val="accent6"/>
          </a:effectRef>
          <a:fontRef idx="minor">
            <a:schemeClr val="tx1"/>
          </a:fontRef>
        </p:style>
      </p:cxnSp>
      <p:sp>
        <p:nvSpPr>
          <p:cNvPr id="15" name="角丸四角形吹き出し 14"/>
          <p:cNvSpPr/>
          <p:nvPr/>
        </p:nvSpPr>
        <p:spPr bwMode="auto">
          <a:xfrm>
            <a:off x="1133329" y="5337528"/>
            <a:ext cx="1241693" cy="360040"/>
          </a:xfrm>
          <a:prstGeom prst="wedgeRoundRectCallout">
            <a:avLst>
              <a:gd name="adj1" fmla="val 80823"/>
              <a:gd name="adj2" fmla="val 139"/>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検証開始</a:t>
            </a:r>
            <a:endParaRPr lang="en-US" altLang="ja-JP" sz="1200" dirty="0" smtClean="0">
              <a:latin typeface="Arial" charset="0"/>
              <a:ea typeface="ＭＳ Ｐゴシック" pitchFamily="50" charset="-128"/>
            </a:endParaRPr>
          </a:p>
        </p:txBody>
      </p:sp>
      <p:pic>
        <p:nvPicPr>
          <p:cNvPr id="17" name="図 16"/>
          <p:cNvPicPr>
            <a:picLocks noChangeAspect="1"/>
          </p:cNvPicPr>
          <p:nvPr/>
        </p:nvPicPr>
        <p:blipFill>
          <a:blip r:embed="rId4"/>
          <a:stretch>
            <a:fillRect/>
          </a:stretch>
        </p:blipFill>
        <p:spPr>
          <a:xfrm>
            <a:off x="7263629" y="4266167"/>
            <a:ext cx="1371600" cy="685800"/>
          </a:xfrm>
          <a:prstGeom prst="rect">
            <a:avLst/>
          </a:prstGeom>
        </p:spPr>
      </p:pic>
    </p:spTree>
    <p:extLst>
      <p:ext uri="{BB962C8B-B14F-4D97-AF65-F5344CB8AC3E}">
        <p14:creationId xmlns:p14="http://schemas.microsoft.com/office/powerpoint/2010/main" val="2503864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関数引数設定例</a:t>
            </a:r>
            <a:endParaRPr kumimoji="1" lang="ja-JP" altLang="en-US" dirty="0"/>
          </a:p>
        </p:txBody>
      </p:sp>
      <p:sp>
        <p:nvSpPr>
          <p:cNvPr id="5" name="コンテンツ プレースホルダー 4"/>
          <p:cNvSpPr>
            <a:spLocks noGrp="1"/>
          </p:cNvSpPr>
          <p:nvPr>
            <p:ph idx="1"/>
          </p:nvPr>
        </p:nvSpPr>
        <p:spPr/>
        <p:txBody>
          <a:bodyPr/>
          <a:lstStyle/>
          <a:p>
            <a:r>
              <a:rPr lang="ja-JP" altLang="en-US" sz="2000" dirty="0"/>
              <a:t>下記</a:t>
            </a:r>
            <a:r>
              <a:rPr lang="ja-JP" altLang="en-US" sz="2000" dirty="0" smtClean="0"/>
              <a:t>ヘルプページ「</a:t>
            </a:r>
            <a:r>
              <a:rPr lang="en-US" altLang="ja-JP" sz="2000" b="1" dirty="0"/>
              <a:t>Customize Individual Entry-Point </a:t>
            </a:r>
            <a:r>
              <a:rPr lang="en-US" altLang="ja-JP" sz="2000" b="1" dirty="0" smtClean="0"/>
              <a:t>Functions</a:t>
            </a:r>
            <a:r>
              <a:rPr lang="ja-JP" altLang="en-US" sz="2000" dirty="0" smtClean="0"/>
              <a:t>」実施結果</a:t>
            </a:r>
            <a:endParaRPr lang="en-US" altLang="ja-JP" sz="2000" dirty="0" smtClean="0"/>
          </a:p>
          <a:p>
            <a:pPr lvl="1"/>
            <a:r>
              <a:rPr lang="en-US" altLang="ja-JP" sz="1200" dirty="0"/>
              <a:t>https://www.mathworks.com/help/releases/R2020a/ecoder/ref/codemappingseditor.html</a:t>
            </a:r>
            <a:endParaRPr lang="ja-JP" altLang="en-US" sz="1200" dirty="0"/>
          </a:p>
          <a:p>
            <a:pPr lvl="1"/>
            <a:endParaRPr lang="en-US" altLang="ja-JP" dirty="0"/>
          </a:p>
          <a:p>
            <a:endParaRPr kumimoji="1" lang="ja-JP" altLang="en-US" dirty="0"/>
          </a:p>
        </p:txBody>
      </p:sp>
      <p:pic>
        <p:nvPicPr>
          <p:cNvPr id="9" name="図 8"/>
          <p:cNvPicPr>
            <a:picLocks noChangeAspect="1"/>
          </p:cNvPicPr>
          <p:nvPr/>
        </p:nvPicPr>
        <p:blipFill>
          <a:blip r:embed="rId2"/>
          <a:stretch>
            <a:fillRect/>
          </a:stretch>
        </p:blipFill>
        <p:spPr>
          <a:xfrm>
            <a:off x="755576" y="2132856"/>
            <a:ext cx="3385262" cy="4437112"/>
          </a:xfrm>
          <a:prstGeom prst="rect">
            <a:avLst/>
          </a:prstGeom>
        </p:spPr>
      </p:pic>
      <p:pic>
        <p:nvPicPr>
          <p:cNvPr id="11" name="図 10"/>
          <p:cNvPicPr>
            <a:picLocks noChangeAspect="1"/>
          </p:cNvPicPr>
          <p:nvPr/>
        </p:nvPicPr>
        <p:blipFill>
          <a:blip r:embed="rId3"/>
          <a:stretch>
            <a:fillRect/>
          </a:stretch>
        </p:blipFill>
        <p:spPr>
          <a:xfrm>
            <a:off x="4585539" y="2132856"/>
            <a:ext cx="3621376" cy="4437112"/>
          </a:xfrm>
          <a:prstGeom prst="rect">
            <a:avLst/>
          </a:prstGeom>
        </p:spPr>
      </p:pic>
      <p:sp>
        <p:nvSpPr>
          <p:cNvPr id="12" name="正方形/長方形 11"/>
          <p:cNvSpPr/>
          <p:nvPr/>
        </p:nvSpPr>
        <p:spPr bwMode="auto">
          <a:xfrm>
            <a:off x="841028" y="2780928"/>
            <a:ext cx="5891211" cy="21602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正方形/長方形 12"/>
          <p:cNvSpPr/>
          <p:nvPr/>
        </p:nvSpPr>
        <p:spPr bwMode="auto">
          <a:xfrm>
            <a:off x="841028" y="3451975"/>
            <a:ext cx="5891211" cy="21602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正方形/長方形 13"/>
          <p:cNvSpPr/>
          <p:nvPr/>
        </p:nvSpPr>
        <p:spPr bwMode="auto">
          <a:xfrm>
            <a:off x="847813" y="4484029"/>
            <a:ext cx="3124491" cy="24133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正方形/長方形 14"/>
          <p:cNvSpPr/>
          <p:nvPr/>
        </p:nvSpPr>
        <p:spPr bwMode="auto">
          <a:xfrm>
            <a:off x="4833981" y="4783536"/>
            <a:ext cx="3124491" cy="24133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正方形/長方形 15"/>
          <p:cNvSpPr/>
          <p:nvPr/>
        </p:nvSpPr>
        <p:spPr bwMode="auto">
          <a:xfrm>
            <a:off x="3131841" y="4050568"/>
            <a:ext cx="840464" cy="139465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7" name="正方形/長方形 16"/>
          <p:cNvSpPr/>
          <p:nvPr/>
        </p:nvSpPr>
        <p:spPr bwMode="auto">
          <a:xfrm>
            <a:off x="7118008" y="4086208"/>
            <a:ext cx="840464" cy="139465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8" name="角丸四角形吹き出し 17"/>
          <p:cNvSpPr/>
          <p:nvPr/>
        </p:nvSpPr>
        <p:spPr bwMode="auto">
          <a:xfrm>
            <a:off x="6746141" y="2420888"/>
            <a:ext cx="1212331" cy="360040"/>
          </a:xfrm>
          <a:prstGeom prst="wedgeRoundRectCallout">
            <a:avLst>
              <a:gd name="adj1" fmla="val -57016"/>
              <a:gd name="adj2" fmla="val 55569"/>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関数名</a:t>
            </a:r>
            <a:r>
              <a:rPr lang="ja-JP" altLang="en-US" sz="1200" dirty="0">
                <a:latin typeface="Arial" charset="0"/>
                <a:ea typeface="ＭＳ Ｐゴシック" pitchFamily="50" charset="-128"/>
              </a:rPr>
              <a:t>設定</a:t>
            </a:r>
            <a:endParaRPr lang="en-US" altLang="ja-JP" sz="1200" dirty="0" smtClean="0">
              <a:latin typeface="Arial" charset="0"/>
              <a:ea typeface="ＭＳ Ｐゴシック" pitchFamily="50" charset="-128"/>
            </a:endParaRPr>
          </a:p>
        </p:txBody>
      </p:sp>
      <p:sp>
        <p:nvSpPr>
          <p:cNvPr id="19" name="角丸四角形吹き出し 18"/>
          <p:cNvSpPr/>
          <p:nvPr/>
        </p:nvSpPr>
        <p:spPr bwMode="auto">
          <a:xfrm>
            <a:off x="6695036" y="3155721"/>
            <a:ext cx="1333348" cy="360040"/>
          </a:xfrm>
          <a:prstGeom prst="wedgeRoundRectCallout">
            <a:avLst>
              <a:gd name="adj1" fmla="val -57016"/>
              <a:gd name="adj2" fmla="val 55569"/>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出力信号名選択</a:t>
            </a:r>
            <a:endParaRPr lang="en-US" altLang="ja-JP" sz="1200" dirty="0" smtClean="0">
              <a:latin typeface="Arial" charset="0"/>
              <a:ea typeface="ＭＳ Ｐゴシック" pitchFamily="50" charset="-128"/>
            </a:endParaRPr>
          </a:p>
        </p:txBody>
      </p:sp>
      <p:sp>
        <p:nvSpPr>
          <p:cNvPr id="20" name="角丸四角形吹き出し 19"/>
          <p:cNvSpPr/>
          <p:nvPr/>
        </p:nvSpPr>
        <p:spPr bwMode="auto">
          <a:xfrm>
            <a:off x="6839579" y="3557524"/>
            <a:ext cx="1081465" cy="360040"/>
          </a:xfrm>
          <a:prstGeom prst="wedgeRoundRectCallout">
            <a:avLst>
              <a:gd name="adj1" fmla="val -23053"/>
              <a:gd name="adj2" fmla="val 10152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200" dirty="0" err="1">
                <a:latin typeface="Arial" charset="0"/>
                <a:ea typeface="ＭＳ Ｐゴシック" pitchFamily="50" charset="-128"/>
              </a:rPr>
              <a:t>a</a:t>
            </a:r>
            <a:r>
              <a:rPr lang="en-US" altLang="ja-JP" sz="1200" dirty="0" err="1" smtClean="0">
                <a:latin typeface="Arial" charset="0"/>
                <a:ea typeface="ＭＳ Ｐゴシック" pitchFamily="50" charset="-128"/>
              </a:rPr>
              <a:t>rg</a:t>
            </a:r>
            <a:r>
              <a:rPr lang="en-US" altLang="ja-JP" sz="1200" dirty="0" smtClean="0">
                <a:latin typeface="Arial" charset="0"/>
                <a:ea typeface="ＭＳ Ｐゴシック" pitchFamily="50" charset="-128"/>
              </a:rPr>
              <a:t>_</a:t>
            </a:r>
            <a:r>
              <a:rPr lang="ja-JP" altLang="en-US" sz="1200" dirty="0" smtClean="0">
                <a:latin typeface="Arial" charset="0"/>
                <a:ea typeface="ＭＳ Ｐゴシック" pitchFamily="50" charset="-128"/>
              </a:rPr>
              <a:t>削除</a:t>
            </a:r>
            <a:endParaRPr lang="en-US" altLang="ja-JP" sz="1200" dirty="0" smtClean="0">
              <a:latin typeface="Arial" charset="0"/>
              <a:ea typeface="ＭＳ Ｐゴシック" pitchFamily="50" charset="-128"/>
            </a:endParaRPr>
          </a:p>
        </p:txBody>
      </p:sp>
      <p:sp>
        <p:nvSpPr>
          <p:cNvPr id="21" name="角丸四角形吹き出し 20"/>
          <p:cNvSpPr/>
          <p:nvPr/>
        </p:nvSpPr>
        <p:spPr bwMode="auto">
          <a:xfrm>
            <a:off x="5362198" y="5120824"/>
            <a:ext cx="1370041" cy="360040"/>
          </a:xfrm>
          <a:prstGeom prst="wedgeRoundRectCallout">
            <a:avLst>
              <a:gd name="adj1" fmla="val 42173"/>
              <a:gd name="adj2" fmla="val -7988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200" dirty="0" smtClean="0">
                <a:latin typeface="Arial" charset="0"/>
                <a:ea typeface="ＭＳ Ｐゴシック" pitchFamily="50" charset="-128"/>
              </a:rPr>
              <a:t>ポインターに変更</a:t>
            </a:r>
            <a:endParaRPr lang="en-US" altLang="ja-JP" sz="1200" dirty="0" smtClean="0">
              <a:latin typeface="Arial" charset="0"/>
              <a:ea typeface="ＭＳ Ｐゴシック" pitchFamily="50" charset="-128"/>
            </a:endParaRPr>
          </a:p>
        </p:txBody>
      </p:sp>
    </p:spTree>
    <p:extLst>
      <p:ext uri="{BB962C8B-B14F-4D97-AF65-F5344CB8AC3E}">
        <p14:creationId xmlns:p14="http://schemas.microsoft.com/office/powerpoint/2010/main" val="1612291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関数引数設定例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インターフェース設定</a:t>
            </a:r>
            <a:r>
              <a:rPr kumimoji="1" lang="en-US" altLang="ja-JP" dirty="0" smtClean="0"/>
              <a:t/>
            </a:r>
            <a:br>
              <a:rPr kumimoji="1" lang="en-US" altLang="ja-JP" dirty="0" smtClean="0"/>
            </a:br>
            <a:r>
              <a:rPr kumimoji="1" lang="ja-JP" altLang="en-US" dirty="0"/>
              <a:t>コード生成結果比較</a:t>
            </a:r>
          </a:p>
          <a:p>
            <a:pPr marL="0" indent="0">
              <a:buNone/>
            </a:pPr>
            <a:endParaRPr kumimoji="1" lang="ja-JP" altLang="en-US" dirty="0"/>
          </a:p>
        </p:txBody>
      </p:sp>
      <p:pic>
        <p:nvPicPr>
          <p:cNvPr id="5" name="図 4"/>
          <p:cNvPicPr>
            <a:picLocks noChangeAspect="1"/>
          </p:cNvPicPr>
          <p:nvPr/>
        </p:nvPicPr>
        <p:blipFill>
          <a:blip r:embed="rId2"/>
          <a:stretch>
            <a:fillRect/>
          </a:stretch>
        </p:blipFill>
        <p:spPr>
          <a:xfrm>
            <a:off x="128587" y="2492897"/>
            <a:ext cx="9015413" cy="684834"/>
          </a:xfrm>
          <a:prstGeom prst="rect">
            <a:avLst/>
          </a:prstGeom>
        </p:spPr>
      </p:pic>
      <p:sp>
        <p:nvSpPr>
          <p:cNvPr id="7" name="角丸四角形吹き出し 6"/>
          <p:cNvSpPr/>
          <p:nvPr/>
        </p:nvSpPr>
        <p:spPr bwMode="auto">
          <a:xfrm>
            <a:off x="6163569" y="3485267"/>
            <a:ext cx="2167452" cy="480549"/>
          </a:xfrm>
          <a:prstGeom prst="wedgeRoundRectCallout">
            <a:avLst>
              <a:gd name="adj1" fmla="val -39992"/>
              <a:gd name="adj2" fmla="val -124142"/>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900" dirty="0" smtClean="0">
                <a:latin typeface="Arial" charset="0"/>
                <a:ea typeface="ＭＳ Ｐゴシック" pitchFamily="50" charset="-128"/>
              </a:rPr>
              <a:t>インターフェース設定画面の内容が</a:t>
            </a:r>
            <a:endParaRPr lang="en-US" altLang="ja-JP" sz="900" dirty="0" smtClean="0">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900" dirty="0" smtClean="0">
                <a:latin typeface="Arial" charset="0"/>
                <a:ea typeface="ＭＳ Ｐゴシック" pitchFamily="50" charset="-128"/>
              </a:rPr>
              <a:t>反映されている</a:t>
            </a:r>
            <a:endParaRPr lang="en-US" altLang="ja-JP" sz="900" dirty="0" smtClean="0">
              <a:latin typeface="Arial" charset="0"/>
              <a:ea typeface="ＭＳ Ｐゴシック" pitchFamily="50" charset="-128"/>
            </a:endParaRPr>
          </a:p>
        </p:txBody>
      </p:sp>
      <p:sp>
        <p:nvSpPr>
          <p:cNvPr id="8" name="テキスト ボックス 7"/>
          <p:cNvSpPr txBox="1"/>
          <p:nvPr/>
        </p:nvSpPr>
        <p:spPr>
          <a:xfrm>
            <a:off x="1250030" y="1988840"/>
            <a:ext cx="877163" cy="369332"/>
          </a:xfrm>
          <a:prstGeom prst="rect">
            <a:avLst/>
          </a:prstGeom>
          <a:noFill/>
        </p:spPr>
        <p:txBody>
          <a:bodyPr wrap="none" rtlCol="0">
            <a:spAutoFit/>
          </a:bodyPr>
          <a:lstStyle/>
          <a:p>
            <a:r>
              <a:rPr kumimoji="1" lang="ja-JP" altLang="en-US" dirty="0" smtClean="0"/>
              <a:t>設定前</a:t>
            </a:r>
            <a:endParaRPr kumimoji="1" lang="ja-JP" altLang="en-US" dirty="0"/>
          </a:p>
        </p:txBody>
      </p:sp>
      <p:sp>
        <p:nvSpPr>
          <p:cNvPr id="9" name="テキスト ボックス 8"/>
          <p:cNvSpPr txBox="1"/>
          <p:nvPr/>
        </p:nvSpPr>
        <p:spPr>
          <a:xfrm>
            <a:off x="5689382" y="2084224"/>
            <a:ext cx="877163" cy="369332"/>
          </a:xfrm>
          <a:prstGeom prst="rect">
            <a:avLst/>
          </a:prstGeom>
          <a:noFill/>
        </p:spPr>
        <p:txBody>
          <a:bodyPr wrap="none" rtlCol="0">
            <a:spAutoFit/>
          </a:bodyPr>
          <a:lstStyle/>
          <a:p>
            <a:r>
              <a:rPr kumimoji="1" lang="ja-JP" altLang="en-US" dirty="0" smtClean="0"/>
              <a:t>設定後</a:t>
            </a:r>
            <a:endParaRPr kumimoji="1" lang="ja-JP" altLang="en-US" dirty="0"/>
          </a:p>
        </p:txBody>
      </p:sp>
    </p:spTree>
    <p:extLst>
      <p:ext uri="{BB962C8B-B14F-4D97-AF65-F5344CB8AC3E}">
        <p14:creationId xmlns:p14="http://schemas.microsoft.com/office/powerpoint/2010/main" val="2035137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a:t>コマンド</a:t>
            </a:r>
          </a:p>
        </p:txBody>
      </p:sp>
    </p:spTree>
    <p:extLst>
      <p:ext uri="{BB962C8B-B14F-4D97-AF65-F5344CB8AC3E}">
        <p14:creationId xmlns:p14="http://schemas.microsoft.com/office/powerpoint/2010/main" val="4064383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コマンド操作</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下記ヘルプページに使用例の記載あり</a:t>
            </a:r>
            <a:endParaRPr kumimoji="1" lang="en-US" altLang="ja-JP" sz="1800" dirty="0" smtClean="0"/>
          </a:p>
          <a:p>
            <a:pPr lvl="1"/>
            <a:r>
              <a:rPr lang="en-US" altLang="ja-JP" sz="1800" b="1" dirty="0"/>
              <a:t>Configure Default C Code Generation for Categories of Model Data and </a:t>
            </a:r>
            <a:r>
              <a:rPr lang="en-US" altLang="ja-JP" sz="1800" b="1" dirty="0" smtClean="0"/>
              <a:t>Functions</a:t>
            </a:r>
            <a:endParaRPr lang="en-US" altLang="ja-JP" sz="1800" dirty="0"/>
          </a:p>
          <a:p>
            <a:pPr lvl="1"/>
            <a:r>
              <a:rPr lang="en-US" altLang="ja-JP" sz="1600" dirty="0" smtClean="0">
                <a:hlinkClick r:id="rId2"/>
              </a:rPr>
              <a:t>https</a:t>
            </a:r>
            <a:r>
              <a:rPr lang="en-US" altLang="ja-JP" sz="1600" dirty="0">
                <a:hlinkClick r:id="rId2"/>
              </a:rPr>
              <a:t>://</a:t>
            </a:r>
            <a:r>
              <a:rPr lang="en-US" altLang="ja-JP" sz="1600" dirty="0" smtClean="0">
                <a:hlinkClick r:id="rId2"/>
              </a:rPr>
              <a:t>www.mathworks.com/help/releases/R2020a/ecoder/ug/configure-default-code-generation-for-categories-of-model-data-and-functions.html</a:t>
            </a:r>
            <a:endParaRPr lang="en-US" altLang="ja-JP" sz="1600" dirty="0" smtClean="0"/>
          </a:p>
          <a:p>
            <a:pPr lvl="1"/>
            <a:endParaRPr kumimoji="1" lang="en-US" altLang="ja-JP" dirty="0" smtClean="0"/>
          </a:p>
          <a:p>
            <a:pPr lvl="1"/>
            <a:r>
              <a:rPr lang="en-US" altLang="ja-JP" sz="1800" b="1" dirty="0"/>
              <a:t>Create Code Definitions </a:t>
            </a:r>
            <a:r>
              <a:rPr lang="en-US" altLang="ja-JP" sz="1800" b="1" dirty="0" smtClean="0"/>
              <a:t>Programmatically</a:t>
            </a:r>
            <a:endParaRPr kumimoji="1" lang="en-US" altLang="ja-JP" sz="1800" dirty="0"/>
          </a:p>
          <a:p>
            <a:pPr lvl="1"/>
            <a:r>
              <a:rPr lang="en-US" altLang="ja-JP" sz="1600" dirty="0">
                <a:hlinkClick r:id="rId3"/>
              </a:rPr>
              <a:t>https://</a:t>
            </a:r>
            <a:r>
              <a:rPr lang="en-US" altLang="ja-JP" sz="1600" dirty="0" smtClean="0">
                <a:hlinkClick r:id="rId3"/>
              </a:rPr>
              <a:t>www.mathworks.com/help/releases/R2020a/ecoder/ug/config_code_defs_programmatically_example.html</a:t>
            </a:r>
            <a:endParaRPr lang="en-US" altLang="ja-JP" sz="1600" dirty="0" smtClean="0"/>
          </a:p>
          <a:p>
            <a:pPr lvl="1"/>
            <a:endParaRPr kumimoji="1" lang="ja-JP" altLang="en-US" dirty="0"/>
          </a:p>
        </p:txBody>
      </p:sp>
    </p:spTree>
    <p:extLst>
      <p:ext uri="{BB962C8B-B14F-4D97-AF65-F5344CB8AC3E}">
        <p14:creationId xmlns:p14="http://schemas.microsoft.com/office/powerpoint/2010/main" val="3261984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c</a:t>
            </a:r>
            <a:r>
              <a:rPr kumimoji="1" lang="en-US" altLang="ja-JP" dirty="0" err="1" smtClean="0"/>
              <a:t>oder.mapping.create</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a:t>c</a:t>
            </a:r>
            <a:r>
              <a:rPr kumimoji="1" lang="en-US" altLang="ja-JP" dirty="0" err="1" smtClean="0"/>
              <a:t>oder.mapping.create</a:t>
            </a:r>
            <a:endParaRPr kumimoji="1" lang="en-US" altLang="ja-JP" dirty="0" smtClean="0"/>
          </a:p>
          <a:p>
            <a:pPr lvl="1"/>
            <a:r>
              <a:rPr lang="ja-JP" altLang="en-US" sz="1600" dirty="0" smtClean="0"/>
              <a:t>データを作成するコマンド</a:t>
            </a:r>
            <a:endParaRPr lang="en-US" altLang="ja-JP" sz="1600" dirty="0" smtClean="0"/>
          </a:p>
          <a:p>
            <a:pPr lvl="1"/>
            <a:r>
              <a:rPr lang="ja-JP" altLang="en-US" sz="1600" dirty="0" smtClean="0"/>
              <a:t>設定</a:t>
            </a:r>
            <a:r>
              <a:rPr lang="ja-JP" altLang="en-US" sz="1600" dirty="0"/>
              <a:t>前</a:t>
            </a:r>
            <a:r>
              <a:rPr lang="ja-JP" altLang="en-US" sz="1600" dirty="0" smtClean="0"/>
              <a:t>にこのコマンドを実施する必要あり</a:t>
            </a:r>
            <a:r>
              <a:rPr lang="en-US" altLang="ja-JP" sz="1600" dirty="0" smtClean="0"/>
              <a:t/>
            </a:r>
            <a:br>
              <a:rPr lang="en-US" altLang="ja-JP" sz="1600" dirty="0" smtClean="0"/>
            </a:br>
            <a:r>
              <a:rPr lang="ja-JP" altLang="en-US" sz="1600" dirty="0" smtClean="0"/>
              <a:t>設定しない場合、エラーが出る</a:t>
            </a:r>
            <a:r>
              <a:rPr lang="en-US" altLang="ja-JP" sz="1600" dirty="0" smtClean="0"/>
              <a:t>(</a:t>
            </a:r>
            <a:r>
              <a:rPr lang="ja-JP" altLang="en-US" sz="1600" dirty="0" smtClean="0"/>
              <a:t>下図</a:t>
            </a:r>
            <a:r>
              <a:rPr lang="en-US" altLang="ja-JP" sz="1600" dirty="0" smtClean="0"/>
              <a:t>)</a:t>
            </a:r>
          </a:p>
          <a:p>
            <a:pPr lvl="1"/>
            <a:endParaRPr lang="en-US" altLang="ja-JP" sz="1600" dirty="0" smtClean="0"/>
          </a:p>
          <a:p>
            <a:pPr lvl="1"/>
            <a:endParaRPr lang="en-US" altLang="ja-JP" sz="1600" dirty="0"/>
          </a:p>
          <a:p>
            <a:pPr lvl="1"/>
            <a:endParaRPr lang="en-US" altLang="ja-JP" sz="1600" dirty="0" smtClean="0"/>
          </a:p>
          <a:p>
            <a:pPr lvl="1"/>
            <a:endParaRPr lang="en-US" altLang="ja-JP" sz="1600" dirty="0"/>
          </a:p>
          <a:p>
            <a:pPr lvl="1"/>
            <a:endParaRPr lang="en-US" altLang="ja-JP" sz="1600" dirty="0" smtClean="0"/>
          </a:p>
          <a:p>
            <a:pPr lvl="1"/>
            <a:endParaRPr lang="en-US" altLang="ja-JP" sz="1600" dirty="0"/>
          </a:p>
          <a:p>
            <a:pPr lvl="1"/>
            <a:endParaRPr lang="en-US" altLang="ja-JP" sz="1600" dirty="0" smtClean="0"/>
          </a:p>
          <a:p>
            <a:pPr lvl="1"/>
            <a:endParaRPr lang="en-US" altLang="ja-JP" sz="1600" dirty="0"/>
          </a:p>
          <a:p>
            <a:pPr lvl="1"/>
            <a:r>
              <a:rPr lang="ja-JP" altLang="en-US" sz="1600" dirty="0" smtClean="0"/>
              <a:t>一度作成した後、更に実行しても何も起こらない</a:t>
            </a:r>
            <a:r>
              <a:rPr lang="en-US" altLang="ja-JP" sz="1600" dirty="0" smtClean="0"/>
              <a:t/>
            </a:r>
            <a:br>
              <a:rPr lang="en-US" altLang="ja-JP" sz="1600" dirty="0" smtClean="0"/>
            </a:br>
            <a:r>
              <a:rPr lang="ja-JP" altLang="en-US" sz="1600" dirty="0" smtClean="0"/>
              <a:t>エラーは出ず、今まで設定した情報が消えることもない</a:t>
            </a:r>
            <a:endParaRPr lang="en-US" altLang="ja-JP" sz="1600" dirty="0" smtClean="0"/>
          </a:p>
        </p:txBody>
      </p:sp>
      <p:pic>
        <p:nvPicPr>
          <p:cNvPr id="5" name="図 4"/>
          <p:cNvPicPr>
            <a:picLocks noChangeAspect="1"/>
          </p:cNvPicPr>
          <p:nvPr/>
        </p:nvPicPr>
        <p:blipFill>
          <a:blip r:embed="rId2"/>
          <a:stretch>
            <a:fillRect/>
          </a:stretch>
        </p:blipFill>
        <p:spPr>
          <a:xfrm>
            <a:off x="773063" y="2492896"/>
            <a:ext cx="8353425" cy="1666875"/>
          </a:xfrm>
          <a:prstGeom prst="rect">
            <a:avLst/>
          </a:prstGeom>
        </p:spPr>
      </p:pic>
    </p:spTree>
    <p:extLst>
      <p:ext uri="{BB962C8B-B14F-4D97-AF65-F5344CB8AC3E}">
        <p14:creationId xmlns:p14="http://schemas.microsoft.com/office/powerpoint/2010/main" val="2918467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32"/>
            <a:ext cx="8964488" cy="4482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136501" y="4733503"/>
            <a:ext cx="5052986" cy="1200329"/>
          </a:xfrm>
          <a:prstGeom prst="rect">
            <a:avLst/>
          </a:prstGeom>
          <a:noFill/>
        </p:spPr>
        <p:txBody>
          <a:bodyPr wrap="none" rtlCol="0">
            <a:spAutoFit/>
          </a:bodyPr>
          <a:lstStyle/>
          <a:p>
            <a:r>
              <a:rPr lang="ja-JP" altLang="en-US" dirty="0" smtClean="0"/>
              <a:t>普段はコードを生成しないと使われませんが、</a:t>
            </a:r>
            <a:endParaRPr lang="en-US" altLang="ja-JP" dirty="0" smtClean="0"/>
          </a:p>
          <a:p>
            <a:r>
              <a:rPr lang="ja-JP" altLang="en-US" dirty="0" smtClean="0"/>
              <a:t>コードマッピングエディター</a:t>
            </a:r>
            <a:r>
              <a:rPr lang="ja-JP" altLang="en-US" dirty="0"/>
              <a:t>を開くと</a:t>
            </a:r>
            <a:r>
              <a:rPr lang="en-US" altLang="ja-JP" dirty="0"/>
              <a:t>Simulink</a:t>
            </a:r>
            <a:r>
              <a:rPr lang="ja-JP" altLang="en-US" dirty="0"/>
              <a:t> </a:t>
            </a:r>
            <a:r>
              <a:rPr lang="en-US" altLang="ja-JP" dirty="0"/>
              <a:t>Coder</a:t>
            </a:r>
            <a:r>
              <a:rPr lang="ja-JP" altLang="en-US" dirty="0"/>
              <a:t>と</a:t>
            </a:r>
            <a:endParaRPr lang="en-US" altLang="ja-JP" dirty="0"/>
          </a:p>
          <a:p>
            <a:r>
              <a:rPr lang="en-US" altLang="ja-JP" dirty="0"/>
              <a:t>Embedded Coder</a:t>
            </a:r>
            <a:r>
              <a:rPr lang="ja-JP" altLang="en-US" dirty="0"/>
              <a:t>のライセンスが使われます。</a:t>
            </a:r>
            <a:endParaRPr lang="en-US" altLang="ja-JP" dirty="0"/>
          </a:p>
          <a:p>
            <a:endParaRPr lang="en-US" altLang="ja-JP" dirty="0" smtClean="0"/>
          </a:p>
        </p:txBody>
      </p:sp>
      <p:sp>
        <p:nvSpPr>
          <p:cNvPr id="2" name="正方形/長方形 1"/>
          <p:cNvSpPr/>
          <p:nvPr/>
        </p:nvSpPr>
        <p:spPr>
          <a:xfrm>
            <a:off x="5940152" y="4733503"/>
            <a:ext cx="2591030" cy="2031325"/>
          </a:xfrm>
          <a:prstGeom prst="rect">
            <a:avLst/>
          </a:prstGeom>
          <a:solidFill>
            <a:schemeClr val="bg1"/>
          </a:solidFill>
        </p:spPr>
        <p:txBody>
          <a:bodyPr wrap="square">
            <a:spAutoFit/>
          </a:bodyPr>
          <a:lstStyle/>
          <a:p>
            <a:r>
              <a:rPr lang="en-US" altLang="ja-JP" sz="1400" dirty="0"/>
              <a:t>&gt;&gt; license('</a:t>
            </a:r>
            <a:r>
              <a:rPr lang="en-US" altLang="ja-JP" sz="1400" dirty="0" err="1"/>
              <a:t>inuse</a:t>
            </a:r>
            <a:r>
              <a:rPr lang="en-US" altLang="ja-JP" sz="1400" dirty="0"/>
              <a:t>')</a:t>
            </a:r>
          </a:p>
          <a:p>
            <a:r>
              <a:rPr lang="en-US" altLang="ja-JP" sz="1400" dirty="0" err="1"/>
              <a:t>matlab</a:t>
            </a:r>
            <a:endParaRPr lang="en-US" altLang="ja-JP" sz="1400" dirty="0"/>
          </a:p>
          <a:p>
            <a:r>
              <a:rPr lang="en-US" altLang="ja-JP" sz="1400" dirty="0" err="1"/>
              <a:t>simulink</a:t>
            </a:r>
            <a:endParaRPr lang="en-US" altLang="ja-JP" sz="1400" dirty="0"/>
          </a:p>
          <a:p>
            <a:r>
              <a:rPr lang="en-US" altLang="ja-JP" sz="1400" dirty="0"/>
              <a:t>&gt;&gt; license('</a:t>
            </a:r>
            <a:r>
              <a:rPr lang="en-US" altLang="ja-JP" sz="1400" dirty="0" err="1"/>
              <a:t>inuse</a:t>
            </a:r>
            <a:r>
              <a:rPr lang="en-US" altLang="ja-JP" sz="1400" dirty="0"/>
              <a:t>')</a:t>
            </a:r>
          </a:p>
          <a:p>
            <a:r>
              <a:rPr lang="en-US" altLang="ja-JP" sz="1400" dirty="0" err="1"/>
              <a:t>matlab</a:t>
            </a:r>
            <a:endParaRPr lang="en-US" altLang="ja-JP" sz="1400" dirty="0"/>
          </a:p>
          <a:p>
            <a:r>
              <a:rPr lang="en-US" altLang="ja-JP" sz="1400" dirty="0" err="1"/>
              <a:t>matlab_coder</a:t>
            </a:r>
            <a:endParaRPr lang="en-US" altLang="ja-JP" sz="1400" dirty="0"/>
          </a:p>
          <a:p>
            <a:r>
              <a:rPr lang="en-US" altLang="ja-JP" sz="1400" dirty="0"/>
              <a:t>real-</a:t>
            </a:r>
            <a:r>
              <a:rPr lang="en-US" altLang="ja-JP" sz="1400" dirty="0" err="1"/>
              <a:t>time_workshop</a:t>
            </a:r>
            <a:endParaRPr lang="en-US" altLang="ja-JP" sz="1400" dirty="0"/>
          </a:p>
          <a:p>
            <a:r>
              <a:rPr lang="en-US" altLang="ja-JP" sz="1400" dirty="0" err="1"/>
              <a:t>rtw_embedded_coder</a:t>
            </a:r>
            <a:endParaRPr lang="en-US" altLang="ja-JP" sz="1400" dirty="0"/>
          </a:p>
          <a:p>
            <a:r>
              <a:rPr lang="en-US" altLang="ja-JP" sz="1400" dirty="0" err="1"/>
              <a:t>simulink</a:t>
            </a:r>
            <a:endParaRPr lang="ja-JP" altLang="en-US" sz="1400" dirty="0"/>
          </a:p>
        </p:txBody>
      </p:sp>
      <p:sp>
        <p:nvSpPr>
          <p:cNvPr id="8" name="正方形/長方形 7"/>
          <p:cNvSpPr/>
          <p:nvPr/>
        </p:nvSpPr>
        <p:spPr>
          <a:xfrm>
            <a:off x="755576" y="4149080"/>
            <a:ext cx="1008112" cy="4497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5868144" y="4720158"/>
            <a:ext cx="2160240" cy="20446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8"/>
          <p:cNvSpPr/>
          <p:nvPr/>
        </p:nvSpPr>
        <p:spPr>
          <a:xfrm>
            <a:off x="7524328" y="5333667"/>
            <a:ext cx="216024" cy="3275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p:nvCxnSpPr>
        <p:spPr>
          <a:xfrm>
            <a:off x="5868144" y="5445224"/>
            <a:ext cx="216024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8460431" y="2204864"/>
            <a:ext cx="185403" cy="2248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7092280" y="2564904"/>
            <a:ext cx="1685077" cy="646331"/>
          </a:xfrm>
          <a:prstGeom prst="rect">
            <a:avLst/>
          </a:prstGeom>
          <a:noFill/>
        </p:spPr>
        <p:txBody>
          <a:bodyPr wrap="none" rtlCol="0">
            <a:spAutoFit/>
          </a:bodyPr>
          <a:lstStyle/>
          <a:p>
            <a:r>
              <a:rPr kumimoji="1" lang="ja-JP" altLang="en-US" dirty="0" smtClean="0"/>
              <a:t>ピンのマークで</a:t>
            </a:r>
            <a:endParaRPr kumimoji="1" lang="en-US" altLang="ja-JP" dirty="0" smtClean="0"/>
          </a:p>
          <a:p>
            <a:r>
              <a:rPr kumimoji="1" lang="ja-JP" altLang="en-US" dirty="0" smtClean="0"/>
              <a:t>画面を固定化</a:t>
            </a:r>
            <a:endParaRPr kumimoji="1" lang="ja-JP" altLang="en-US" dirty="0"/>
          </a:p>
        </p:txBody>
      </p:sp>
    </p:spTree>
    <p:extLst>
      <p:ext uri="{BB962C8B-B14F-4D97-AF65-F5344CB8AC3E}">
        <p14:creationId xmlns:p14="http://schemas.microsoft.com/office/powerpoint/2010/main" val="3264146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coder.mapping.create</a:t>
            </a:r>
            <a:r>
              <a:rPr kumimoji="1" lang="en-US" altLang="ja-JP" dirty="0" smtClean="0"/>
              <a:t> </a:t>
            </a:r>
            <a:r>
              <a:rPr kumimoji="1" lang="ja-JP" altLang="en-US" dirty="0" smtClean="0"/>
              <a:t>疑問点</a:t>
            </a:r>
            <a:endParaRPr kumimoji="1" lang="ja-JP" altLang="en-US" dirty="0"/>
          </a:p>
        </p:txBody>
      </p:sp>
      <p:pic>
        <p:nvPicPr>
          <p:cNvPr id="4" name="図 3"/>
          <p:cNvPicPr>
            <a:picLocks noChangeAspect="1"/>
          </p:cNvPicPr>
          <p:nvPr/>
        </p:nvPicPr>
        <p:blipFill>
          <a:blip r:embed="rId2"/>
          <a:stretch>
            <a:fillRect/>
          </a:stretch>
        </p:blipFill>
        <p:spPr>
          <a:xfrm>
            <a:off x="395536" y="980728"/>
            <a:ext cx="8382000" cy="5124450"/>
          </a:xfrm>
          <a:prstGeom prst="rect">
            <a:avLst/>
          </a:prstGeom>
        </p:spPr>
      </p:pic>
      <p:sp>
        <p:nvSpPr>
          <p:cNvPr id="5" name="正方形/長方形 4"/>
          <p:cNvSpPr/>
          <p:nvPr/>
        </p:nvSpPr>
        <p:spPr bwMode="auto">
          <a:xfrm>
            <a:off x="35124" y="755597"/>
            <a:ext cx="4104455" cy="216023"/>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モデルを開かずに</a:t>
            </a:r>
            <a:r>
              <a:rPr kumimoji="1" lang="en-US" altLang="ja-JP" sz="1200" b="0" i="0" u="none" strike="noStrike" cap="none" normalizeH="0" baseline="0" dirty="0" smtClean="0">
                <a:ln>
                  <a:noFill/>
                </a:ln>
                <a:solidFill>
                  <a:schemeClr val="tx1"/>
                </a:solidFill>
                <a:effectLst/>
                <a:latin typeface="Arial" charset="0"/>
                <a:ea typeface="ＭＳ Ｐゴシック" pitchFamily="50" charset="-128"/>
              </a:rPr>
              <a:t>create</a:t>
            </a: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a:t>
            </a:r>
            <a:r>
              <a:rPr kumimoji="1" lang="en-US" altLang="ja-JP" sz="1200" b="0" i="0" u="none" strike="noStrike" cap="none" normalizeH="0" baseline="0" dirty="0" smtClean="0">
                <a:ln>
                  <a:noFill/>
                </a:ln>
                <a:solidFill>
                  <a:schemeClr val="tx1"/>
                </a:solidFill>
                <a:effectLst/>
                <a:latin typeface="Arial" charset="0"/>
                <a:ea typeface="ＭＳ Ｐゴシック" pitchFamily="50" charset="-128"/>
              </a:rPr>
              <a:t>set </a:t>
            </a:r>
            <a:endParaRPr kumimoji="1" lang="ja-JP" altLang="en-US" sz="1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6" name="正方形/長方形 5"/>
          <p:cNvSpPr/>
          <p:nvPr/>
        </p:nvSpPr>
        <p:spPr bwMode="auto">
          <a:xfrm>
            <a:off x="22136" y="3542953"/>
            <a:ext cx="1944216" cy="216023"/>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モデルを開いて</a:t>
            </a:r>
            <a:r>
              <a:rPr kumimoji="1" lang="en-US" altLang="ja-JP" sz="1200" b="0" i="0" u="none" strike="noStrike" cap="none" normalizeH="0" baseline="0" dirty="0" smtClean="0">
                <a:ln>
                  <a:noFill/>
                </a:ln>
                <a:solidFill>
                  <a:schemeClr val="tx1"/>
                </a:solidFill>
                <a:effectLst/>
                <a:latin typeface="Arial" charset="0"/>
                <a:ea typeface="ＭＳ Ｐゴシック" pitchFamily="50" charset="-128"/>
              </a:rPr>
              <a:t>set</a:t>
            </a:r>
            <a:endParaRPr kumimoji="1" lang="ja-JP" altLang="en-US" sz="1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7" name="テキスト ボックス 6"/>
          <p:cNvSpPr txBox="1"/>
          <p:nvPr/>
        </p:nvSpPr>
        <p:spPr>
          <a:xfrm>
            <a:off x="6443663" y="855636"/>
            <a:ext cx="1851789" cy="338554"/>
          </a:xfrm>
          <a:prstGeom prst="rect">
            <a:avLst/>
          </a:prstGeom>
          <a:noFill/>
        </p:spPr>
        <p:txBody>
          <a:bodyPr wrap="none" rtlCol="0">
            <a:spAutoFit/>
          </a:bodyPr>
          <a:lstStyle/>
          <a:p>
            <a:r>
              <a:rPr lang="ja-JP" altLang="en-US" sz="1600" dirty="0" smtClean="0"/>
              <a:t>←</a:t>
            </a:r>
            <a:r>
              <a:rPr lang="en-US" altLang="ja-JP" sz="1600" dirty="0" smtClean="0"/>
              <a:t>create</a:t>
            </a:r>
            <a:r>
              <a:rPr lang="ja-JP" altLang="en-US" sz="1600" dirty="0" smtClean="0"/>
              <a:t>エラーなし</a:t>
            </a:r>
            <a:endParaRPr kumimoji="1" lang="ja-JP" altLang="en-US" sz="1600" dirty="0"/>
          </a:p>
        </p:txBody>
      </p:sp>
      <p:sp>
        <p:nvSpPr>
          <p:cNvPr id="8" name="テキスト ボックス 7"/>
          <p:cNvSpPr txBox="1"/>
          <p:nvPr/>
        </p:nvSpPr>
        <p:spPr>
          <a:xfrm>
            <a:off x="6443663" y="1124919"/>
            <a:ext cx="2138727" cy="584775"/>
          </a:xfrm>
          <a:prstGeom prst="rect">
            <a:avLst/>
          </a:prstGeom>
          <a:noFill/>
        </p:spPr>
        <p:txBody>
          <a:bodyPr wrap="none" rtlCol="0">
            <a:spAutoFit/>
          </a:bodyPr>
          <a:lstStyle/>
          <a:p>
            <a:r>
              <a:rPr lang="ja-JP" altLang="en-US" sz="1600" dirty="0" smtClean="0"/>
              <a:t>←</a:t>
            </a:r>
            <a:r>
              <a:rPr lang="en-US" altLang="ja-JP" sz="1600" dirty="0" smtClean="0"/>
              <a:t>set</a:t>
            </a:r>
            <a:r>
              <a:rPr lang="ja-JP" altLang="en-US" sz="1600" dirty="0" smtClean="0"/>
              <a:t>エラー</a:t>
            </a:r>
            <a:endParaRPr lang="en-US" altLang="ja-JP" sz="1600" dirty="0" smtClean="0"/>
          </a:p>
          <a:p>
            <a:r>
              <a:rPr lang="ja-JP" altLang="en-US" sz="1600" dirty="0"/>
              <a:t>　</a:t>
            </a:r>
            <a:r>
              <a:rPr lang="ja-JP" altLang="en-US" sz="1600" dirty="0" smtClean="0"/>
              <a:t>モデル読み込み必要</a:t>
            </a:r>
            <a:endParaRPr lang="en-US" altLang="ja-JP" sz="1600" dirty="0" smtClean="0"/>
          </a:p>
        </p:txBody>
      </p:sp>
      <p:sp>
        <p:nvSpPr>
          <p:cNvPr id="9" name="テキスト ボックス 8"/>
          <p:cNvSpPr txBox="1"/>
          <p:nvPr/>
        </p:nvSpPr>
        <p:spPr>
          <a:xfrm>
            <a:off x="6146423" y="3542953"/>
            <a:ext cx="2991525" cy="584775"/>
          </a:xfrm>
          <a:prstGeom prst="rect">
            <a:avLst/>
          </a:prstGeom>
          <a:noFill/>
        </p:spPr>
        <p:txBody>
          <a:bodyPr wrap="none" rtlCol="0">
            <a:spAutoFit/>
          </a:bodyPr>
          <a:lstStyle/>
          <a:p>
            <a:r>
              <a:rPr lang="ja-JP" altLang="en-US" sz="1600" dirty="0" smtClean="0"/>
              <a:t>←</a:t>
            </a:r>
            <a:r>
              <a:rPr lang="en-US" altLang="ja-JP" sz="1600" dirty="0" smtClean="0"/>
              <a:t>set</a:t>
            </a:r>
            <a:r>
              <a:rPr lang="ja-JP" altLang="en-US" sz="1600" dirty="0" smtClean="0"/>
              <a:t>エラー</a:t>
            </a:r>
            <a:endParaRPr lang="en-US" altLang="ja-JP" sz="1600" dirty="0" smtClean="0"/>
          </a:p>
          <a:p>
            <a:r>
              <a:rPr lang="ja-JP" altLang="en-US" sz="1600" dirty="0"/>
              <a:t>　前回</a:t>
            </a:r>
            <a:r>
              <a:rPr lang="en-US" altLang="ja-JP" sz="1600" dirty="0" smtClean="0"/>
              <a:t>create</a:t>
            </a:r>
            <a:r>
              <a:rPr lang="ja-JP" altLang="en-US" sz="1600" dirty="0" smtClean="0"/>
              <a:t>できていなかった？</a:t>
            </a:r>
            <a:endParaRPr lang="en-US" altLang="ja-JP" sz="1600" dirty="0" smtClean="0"/>
          </a:p>
        </p:txBody>
      </p:sp>
      <p:sp>
        <p:nvSpPr>
          <p:cNvPr id="10" name="正方形/長方形 9"/>
          <p:cNvSpPr/>
          <p:nvPr/>
        </p:nvSpPr>
        <p:spPr bwMode="auto">
          <a:xfrm>
            <a:off x="35124" y="5229200"/>
            <a:ext cx="2448644" cy="216024"/>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Arial" charset="0"/>
                <a:ea typeface="ＭＳ Ｐゴシック" pitchFamily="50" charset="-128"/>
              </a:rPr>
              <a:t>モデルを開い</a:t>
            </a:r>
            <a:r>
              <a:rPr lang="ja-JP" altLang="en-US" sz="1200" dirty="0" smtClean="0">
                <a:latin typeface="Arial" charset="0"/>
                <a:ea typeface="ＭＳ Ｐゴシック" pitchFamily="50" charset="-128"/>
              </a:rPr>
              <a:t>たまま</a:t>
            </a:r>
            <a:r>
              <a:rPr lang="en-US" altLang="ja-JP" sz="1200" dirty="0" smtClean="0">
                <a:latin typeface="Arial" charset="0"/>
                <a:ea typeface="ＭＳ Ｐゴシック" pitchFamily="50" charset="-128"/>
              </a:rPr>
              <a:t>create</a:t>
            </a:r>
            <a:r>
              <a:rPr lang="ja-JP" altLang="en-US" sz="1200" dirty="0" smtClean="0">
                <a:latin typeface="Arial" charset="0"/>
                <a:ea typeface="ＭＳ Ｐゴシック" pitchFamily="50" charset="-128"/>
              </a:rPr>
              <a:t>→</a:t>
            </a:r>
            <a:r>
              <a:rPr kumimoji="1" lang="en-US" altLang="ja-JP" sz="1200" b="0" i="0" u="none" strike="noStrike" cap="none" normalizeH="0" baseline="0" dirty="0" smtClean="0">
                <a:ln>
                  <a:noFill/>
                </a:ln>
                <a:solidFill>
                  <a:schemeClr val="tx1"/>
                </a:solidFill>
                <a:effectLst/>
                <a:latin typeface="Arial" charset="0"/>
                <a:ea typeface="ＭＳ Ｐゴシック" pitchFamily="50" charset="-128"/>
              </a:rPr>
              <a:t>set</a:t>
            </a:r>
            <a:endParaRPr kumimoji="1" lang="ja-JP" altLang="en-US" sz="12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1" name="テキスト ボックス 10"/>
          <p:cNvSpPr txBox="1"/>
          <p:nvPr/>
        </p:nvSpPr>
        <p:spPr>
          <a:xfrm>
            <a:off x="6325040" y="5339528"/>
            <a:ext cx="1760418" cy="338554"/>
          </a:xfrm>
          <a:prstGeom prst="rect">
            <a:avLst/>
          </a:prstGeom>
          <a:noFill/>
        </p:spPr>
        <p:txBody>
          <a:bodyPr wrap="none" rtlCol="0">
            <a:spAutoFit/>
          </a:bodyPr>
          <a:lstStyle/>
          <a:p>
            <a:r>
              <a:rPr lang="ja-JP" altLang="en-US" sz="1600" dirty="0" smtClean="0"/>
              <a:t>←</a:t>
            </a:r>
            <a:r>
              <a:rPr lang="en-US" altLang="ja-JP" sz="1600" dirty="0" smtClean="0"/>
              <a:t>create, set</a:t>
            </a:r>
            <a:r>
              <a:rPr lang="ja-JP" altLang="en-US" sz="1600" dirty="0" smtClean="0"/>
              <a:t>成功</a:t>
            </a:r>
            <a:endParaRPr lang="en-US" altLang="ja-JP" sz="1600" dirty="0" smtClean="0"/>
          </a:p>
        </p:txBody>
      </p:sp>
    </p:spTree>
    <p:extLst>
      <p:ext uri="{BB962C8B-B14F-4D97-AF65-F5344CB8AC3E}">
        <p14:creationId xmlns:p14="http://schemas.microsoft.com/office/powerpoint/2010/main" val="2881778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その他</a:t>
            </a:r>
            <a:endParaRPr kumimoji="1" lang="ja-JP" altLang="en-US" dirty="0"/>
          </a:p>
        </p:txBody>
      </p:sp>
    </p:spTree>
    <p:extLst>
      <p:ext uri="{BB962C8B-B14F-4D97-AF65-F5344CB8AC3E}">
        <p14:creationId xmlns:p14="http://schemas.microsoft.com/office/powerpoint/2010/main" val="174196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4" y="130175"/>
            <a:ext cx="7356053" cy="419100"/>
          </a:xfrm>
        </p:spPr>
        <p:txBody>
          <a:bodyPr/>
          <a:lstStyle/>
          <a:p>
            <a:r>
              <a:rPr kumimoji="1" lang="ja-JP" altLang="en-US" dirty="0" smtClean="0"/>
              <a:t>モデルコンフィギュレーションパラメータとの関係性</a:t>
            </a:r>
            <a:endParaRPr kumimoji="1" lang="ja-JP" altLang="en-US" dirty="0"/>
          </a:p>
        </p:txBody>
      </p:sp>
      <p:pic>
        <p:nvPicPr>
          <p:cNvPr id="4" name="図 3"/>
          <p:cNvPicPr>
            <a:picLocks noChangeAspect="1"/>
          </p:cNvPicPr>
          <p:nvPr/>
        </p:nvPicPr>
        <p:blipFill>
          <a:blip r:embed="rId2"/>
          <a:stretch>
            <a:fillRect/>
          </a:stretch>
        </p:blipFill>
        <p:spPr>
          <a:xfrm>
            <a:off x="755576" y="3861048"/>
            <a:ext cx="3816424" cy="2596976"/>
          </a:xfrm>
          <a:prstGeom prst="rect">
            <a:avLst/>
          </a:prstGeom>
        </p:spPr>
      </p:pic>
      <p:pic>
        <p:nvPicPr>
          <p:cNvPr id="5" name="図 4"/>
          <p:cNvPicPr>
            <a:picLocks noChangeAspect="1"/>
          </p:cNvPicPr>
          <p:nvPr/>
        </p:nvPicPr>
        <p:blipFill>
          <a:blip r:embed="rId3"/>
          <a:stretch>
            <a:fillRect/>
          </a:stretch>
        </p:blipFill>
        <p:spPr>
          <a:xfrm>
            <a:off x="752687" y="1245596"/>
            <a:ext cx="4827425" cy="2007867"/>
          </a:xfrm>
          <a:prstGeom prst="rect">
            <a:avLst/>
          </a:prstGeom>
        </p:spPr>
      </p:pic>
      <p:sp>
        <p:nvSpPr>
          <p:cNvPr id="6" name="テキスト ボックス 5"/>
          <p:cNvSpPr txBox="1"/>
          <p:nvPr/>
        </p:nvSpPr>
        <p:spPr>
          <a:xfrm>
            <a:off x="786872" y="842119"/>
            <a:ext cx="2502608" cy="369332"/>
          </a:xfrm>
          <a:prstGeom prst="rect">
            <a:avLst/>
          </a:prstGeom>
          <a:solidFill>
            <a:srgbClr val="FFFF00"/>
          </a:solidFill>
        </p:spPr>
        <p:txBody>
          <a:bodyPr wrap="none" rtlCol="0">
            <a:spAutoFit/>
          </a:bodyPr>
          <a:lstStyle/>
          <a:p>
            <a:r>
              <a:rPr kumimoji="1" lang="ja-JP" altLang="en-US" dirty="0" smtClean="0"/>
              <a:t>コードマッピングエディタ</a:t>
            </a:r>
            <a:endParaRPr kumimoji="1" lang="ja-JP" altLang="en-US" dirty="0"/>
          </a:p>
        </p:txBody>
      </p:sp>
      <p:sp>
        <p:nvSpPr>
          <p:cNvPr id="7" name="テキスト ボックス 6"/>
          <p:cNvSpPr txBox="1"/>
          <p:nvPr/>
        </p:nvSpPr>
        <p:spPr>
          <a:xfrm>
            <a:off x="752687" y="3489882"/>
            <a:ext cx="3583032" cy="369332"/>
          </a:xfrm>
          <a:prstGeom prst="rect">
            <a:avLst/>
          </a:prstGeom>
          <a:solidFill>
            <a:srgbClr val="FFFF00"/>
          </a:solidFill>
        </p:spPr>
        <p:txBody>
          <a:bodyPr wrap="none" rtlCol="0">
            <a:spAutoFit/>
          </a:bodyPr>
          <a:lstStyle/>
          <a:p>
            <a:r>
              <a:rPr kumimoji="1" lang="ja-JP" altLang="en-US" dirty="0" smtClean="0"/>
              <a:t>コンフィギュレーションパラメーター</a:t>
            </a:r>
            <a:endParaRPr kumimoji="1" lang="ja-JP" altLang="en-US" dirty="0"/>
          </a:p>
        </p:txBody>
      </p:sp>
      <p:sp>
        <p:nvSpPr>
          <p:cNvPr id="8" name="正方形/長方形 7"/>
          <p:cNvSpPr/>
          <p:nvPr/>
        </p:nvSpPr>
        <p:spPr bwMode="auto">
          <a:xfrm>
            <a:off x="786872" y="5085184"/>
            <a:ext cx="1048824" cy="137284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テキスト ボックス 8"/>
          <p:cNvSpPr txBox="1"/>
          <p:nvPr/>
        </p:nvSpPr>
        <p:spPr>
          <a:xfrm>
            <a:off x="5868144" y="4653136"/>
            <a:ext cx="2419252" cy="646331"/>
          </a:xfrm>
          <a:prstGeom prst="rect">
            <a:avLst/>
          </a:prstGeom>
          <a:noFill/>
        </p:spPr>
        <p:txBody>
          <a:bodyPr wrap="none" rtlCol="0">
            <a:spAutoFit/>
          </a:bodyPr>
          <a:lstStyle/>
          <a:p>
            <a:r>
              <a:rPr lang="ja-JP" altLang="en-US" b="1" dirty="0" smtClean="0"/>
              <a:t>モデル全体に関係する</a:t>
            </a:r>
            <a:endParaRPr lang="en-US" altLang="ja-JP" b="1" dirty="0"/>
          </a:p>
          <a:p>
            <a:r>
              <a:rPr lang="ja-JP" altLang="en-US" b="1" dirty="0" smtClean="0"/>
              <a:t>コード設定をする</a:t>
            </a:r>
            <a:endParaRPr lang="en-US" altLang="ja-JP" b="1" dirty="0" smtClean="0"/>
          </a:p>
        </p:txBody>
      </p:sp>
      <p:sp>
        <p:nvSpPr>
          <p:cNvPr id="10" name="テキスト ボックス 9"/>
          <p:cNvSpPr txBox="1"/>
          <p:nvPr/>
        </p:nvSpPr>
        <p:spPr>
          <a:xfrm>
            <a:off x="5852539" y="1926363"/>
            <a:ext cx="2770310" cy="923330"/>
          </a:xfrm>
          <a:prstGeom prst="rect">
            <a:avLst/>
          </a:prstGeom>
          <a:noFill/>
        </p:spPr>
        <p:txBody>
          <a:bodyPr wrap="none" rtlCol="0">
            <a:spAutoFit/>
          </a:bodyPr>
          <a:lstStyle/>
          <a:p>
            <a:r>
              <a:rPr lang="ja-JP" altLang="en-US" b="1" dirty="0" smtClean="0"/>
              <a:t>モデル全体に関係する</a:t>
            </a:r>
            <a:endParaRPr lang="en-US" altLang="ja-JP" b="1" dirty="0"/>
          </a:p>
          <a:p>
            <a:r>
              <a:rPr lang="ja-JP" altLang="en-US" b="1" dirty="0" smtClean="0"/>
              <a:t>コード設定をする</a:t>
            </a:r>
            <a:endParaRPr lang="en-US" altLang="ja-JP" b="1" dirty="0" smtClean="0"/>
          </a:p>
          <a:p>
            <a:r>
              <a:rPr lang="en-US" altLang="ja-JP" b="1" dirty="0" smtClean="0"/>
              <a:t>※</a:t>
            </a:r>
            <a:r>
              <a:rPr lang="ja-JP" altLang="en-US" b="1" dirty="0" smtClean="0"/>
              <a:t>データ・関数設定に限定</a:t>
            </a:r>
            <a:endParaRPr lang="en-US" altLang="ja-JP" b="1" dirty="0" smtClean="0"/>
          </a:p>
        </p:txBody>
      </p:sp>
      <p:cxnSp>
        <p:nvCxnSpPr>
          <p:cNvPr id="12" name="直線矢印コネクタ 11"/>
          <p:cNvCxnSpPr/>
          <p:nvPr/>
        </p:nvCxnSpPr>
        <p:spPr bwMode="auto">
          <a:xfrm>
            <a:off x="6372200" y="2996952"/>
            <a:ext cx="0" cy="1440160"/>
          </a:xfrm>
          <a:prstGeom prst="straightConnector1">
            <a:avLst/>
          </a:prstGeom>
          <a:solidFill>
            <a:schemeClr val="accent1"/>
          </a:solidFill>
          <a:ln w="38100" cap="flat" cmpd="sng" algn="ctr">
            <a:solidFill>
              <a:srgbClr val="FF0000"/>
            </a:solidFill>
            <a:prstDash val="solid"/>
            <a:round/>
            <a:headEnd type="triangle"/>
            <a:tailEnd type="triangle"/>
          </a:ln>
          <a:effectLst/>
        </p:spPr>
      </p:cxnSp>
      <p:sp>
        <p:nvSpPr>
          <p:cNvPr id="13" name="テキスト ボックス 12"/>
          <p:cNvSpPr txBox="1"/>
          <p:nvPr/>
        </p:nvSpPr>
        <p:spPr>
          <a:xfrm>
            <a:off x="6372200" y="3393866"/>
            <a:ext cx="1632178" cy="276999"/>
          </a:xfrm>
          <a:prstGeom prst="rect">
            <a:avLst/>
          </a:prstGeom>
          <a:noFill/>
        </p:spPr>
        <p:txBody>
          <a:bodyPr wrap="none" rtlCol="0">
            <a:spAutoFit/>
          </a:bodyPr>
          <a:lstStyle/>
          <a:p>
            <a:r>
              <a:rPr lang="ja-JP" altLang="en-US" sz="1200" dirty="0" smtClean="0">
                <a:solidFill>
                  <a:srgbClr val="FF0000"/>
                </a:solidFill>
              </a:rPr>
              <a:t>類似した機能に見える</a:t>
            </a:r>
            <a:endParaRPr lang="en-US" altLang="ja-JP" sz="1200" dirty="0" smtClean="0">
              <a:solidFill>
                <a:srgbClr val="FF0000"/>
              </a:solidFill>
            </a:endParaRPr>
          </a:p>
        </p:txBody>
      </p:sp>
    </p:spTree>
    <p:extLst>
      <p:ext uri="{BB962C8B-B14F-4D97-AF65-F5344CB8AC3E}">
        <p14:creationId xmlns:p14="http://schemas.microsoft.com/office/powerpoint/2010/main" val="196204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メリット・デメリット</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◆メリット</a:t>
            </a:r>
            <a:endParaRPr kumimoji="1" lang="en-US" altLang="ja-JP" dirty="0" smtClean="0"/>
          </a:p>
          <a:p>
            <a:pPr marL="0" indent="0">
              <a:buNone/>
            </a:pPr>
            <a:r>
              <a:rPr kumimoji="1" lang="ja-JP" altLang="en-US" sz="1800" dirty="0" smtClean="0"/>
              <a:t>・設定の抜け漏れのリスクを低減できる</a:t>
            </a:r>
            <a:endParaRPr kumimoji="1" lang="en-US" altLang="ja-JP" sz="1800" dirty="0" smtClean="0"/>
          </a:p>
          <a:p>
            <a:pPr marL="0" indent="0">
              <a:buNone/>
            </a:pPr>
            <a:r>
              <a:rPr kumimoji="1" lang="ja-JP" altLang="en-US" sz="1800" dirty="0" smtClean="0"/>
              <a:t>・慣れるとアクセスしやすい</a:t>
            </a:r>
            <a:endParaRPr kumimoji="1" lang="en-US" altLang="ja-JP" sz="1800" dirty="0" smtClean="0"/>
          </a:p>
          <a:p>
            <a:pPr marL="0" indent="0">
              <a:buNone/>
            </a:pPr>
            <a:r>
              <a:rPr kumimoji="1" lang="ja-JP" altLang="en-US" sz="1800" dirty="0" smtClean="0"/>
              <a:t>・一覧化されており見やすい</a:t>
            </a:r>
            <a:endParaRPr kumimoji="1" lang="en-US" altLang="ja-JP" sz="1800" dirty="0" smtClean="0"/>
          </a:p>
          <a:p>
            <a:pPr marL="0" indent="0">
              <a:buNone/>
            </a:pPr>
            <a:endParaRPr kumimoji="1" lang="en-US" altLang="ja-JP" dirty="0" smtClean="0"/>
          </a:p>
          <a:p>
            <a:pPr marL="0" indent="0">
              <a:buNone/>
            </a:pPr>
            <a:r>
              <a:rPr kumimoji="1" lang="ja-JP" altLang="en-US" dirty="0" smtClean="0"/>
              <a:t>◆デメリット</a:t>
            </a:r>
            <a:endParaRPr kumimoji="1" lang="en-US" altLang="ja-JP" dirty="0" smtClean="0"/>
          </a:p>
          <a:p>
            <a:pPr marL="0" indent="0">
              <a:buNone/>
            </a:pPr>
            <a:r>
              <a:rPr kumimoji="1" lang="ja-JP" altLang="en-US" sz="1800" dirty="0" smtClean="0"/>
              <a:t>・このエディタの</a:t>
            </a:r>
            <a:r>
              <a:rPr kumimoji="1" lang="ja-JP" altLang="en-US" sz="1800" dirty="0"/>
              <a:t>み</a:t>
            </a:r>
            <a:r>
              <a:rPr kumimoji="1" lang="ja-JP" altLang="en-US" sz="1800" dirty="0" smtClean="0"/>
              <a:t>でできることは限定的。</a:t>
            </a:r>
            <a:endParaRPr kumimoji="1" lang="en-US" altLang="ja-JP" sz="1800" dirty="0" smtClean="0"/>
          </a:p>
          <a:p>
            <a:pPr marL="0" indent="0">
              <a:buNone/>
            </a:pPr>
            <a:r>
              <a:rPr kumimoji="1" lang="ja-JP" altLang="en-US" sz="1800" dirty="0" smtClean="0"/>
              <a:t>・細かくコード設定しようとした場合に、様々なエディタやビューにコード設定箇所が散らばっていてわかりにくい</a:t>
            </a:r>
            <a:endParaRPr kumimoji="1" lang="en-US" altLang="ja-JP" sz="1800" dirty="0" smtClean="0"/>
          </a:p>
          <a:p>
            <a:pPr marL="0" indent="0">
              <a:buNone/>
            </a:pPr>
            <a:r>
              <a:rPr kumimoji="1" lang="ja-JP" altLang="en-US" sz="1800" dirty="0"/>
              <a:t>　</a:t>
            </a:r>
            <a:r>
              <a:rPr kumimoji="1" lang="ja-JP" altLang="en-US" sz="1800" dirty="0" smtClean="0"/>
              <a:t>例：モデルデータエディタ</a:t>
            </a:r>
            <a:r>
              <a:rPr kumimoji="1" lang="ja-JP" altLang="en-US" sz="1800" dirty="0"/>
              <a:t>、プロパティインスペクター</a:t>
            </a:r>
            <a:r>
              <a:rPr kumimoji="1" lang="ja-JP" altLang="en-US" sz="1800" dirty="0" smtClean="0"/>
              <a:t>、モデルコンフィグ</a:t>
            </a:r>
            <a:endParaRPr kumimoji="1" lang="en-US" altLang="ja-JP" sz="1800" dirty="0" smtClean="0"/>
          </a:p>
        </p:txBody>
      </p:sp>
    </p:spTree>
    <p:extLst>
      <p:ext uri="{BB962C8B-B14F-4D97-AF65-F5344CB8AC3E}">
        <p14:creationId xmlns:p14="http://schemas.microsoft.com/office/powerpoint/2010/main" val="23088682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その他疑問点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a:t>設定</a:t>
            </a:r>
            <a:r>
              <a:rPr kumimoji="1" lang="ja-JP" altLang="en-US" sz="1800" dirty="0" smtClean="0"/>
              <a:t>データを別で作成しておいてインポートする方法はあるか？</a:t>
            </a:r>
            <a:r>
              <a:rPr kumimoji="1" lang="en-US" altLang="ja-JP" sz="1800" dirty="0" smtClean="0"/>
              <a:t/>
            </a:r>
            <a:br>
              <a:rPr kumimoji="1" lang="en-US" altLang="ja-JP" sz="1800" dirty="0" smtClean="0"/>
            </a:br>
            <a:r>
              <a:rPr kumimoji="1" lang="ja-JP" altLang="en-US" sz="1800" dirty="0" smtClean="0"/>
              <a:t>（コンフィギュレーションパラメーターのようなイメージ）</a:t>
            </a:r>
            <a:endParaRPr kumimoji="1" lang="en-US" altLang="ja-JP" sz="1800" dirty="0"/>
          </a:p>
          <a:p>
            <a:endParaRPr kumimoji="1" lang="en-US" altLang="ja-JP" sz="1800" dirty="0" smtClean="0"/>
          </a:p>
          <a:p>
            <a:r>
              <a:rPr kumimoji="1" lang="en-US" altLang="ja-JP" sz="1800" dirty="0"/>
              <a:t>c</a:t>
            </a:r>
            <a:r>
              <a:rPr kumimoji="1" lang="en-US" altLang="ja-JP" sz="1800" dirty="0" smtClean="0"/>
              <a:t>reate</a:t>
            </a:r>
            <a:r>
              <a:rPr kumimoji="1" lang="ja-JP" altLang="en-US" sz="1800" dirty="0" smtClean="0"/>
              <a:t>済かどうかはどこでわかるのか？</a:t>
            </a:r>
            <a:endParaRPr kumimoji="1" lang="en-US" altLang="ja-JP" sz="1800" dirty="0"/>
          </a:p>
          <a:p>
            <a:endParaRPr kumimoji="1" lang="en-US" altLang="ja-JP" sz="1800" dirty="0" smtClean="0"/>
          </a:p>
          <a:p>
            <a:r>
              <a:rPr kumimoji="1" lang="en-US" altLang="ja-JP" sz="1800" dirty="0" smtClean="0"/>
              <a:t>MAB5</a:t>
            </a:r>
            <a:r>
              <a:rPr kumimoji="1" lang="ja-JP" altLang="en-US" sz="1800" dirty="0" smtClean="0"/>
              <a:t>日目の</a:t>
            </a:r>
            <a:r>
              <a:rPr kumimoji="1" lang="en-US" altLang="ja-JP" sz="1800" dirty="0" smtClean="0"/>
              <a:t>Breakout session</a:t>
            </a:r>
            <a:r>
              <a:rPr kumimoji="1" lang="ja-JP" altLang="en-US" sz="1800" dirty="0" smtClean="0"/>
              <a:t>で表示された</a:t>
            </a:r>
            <a:r>
              <a:rPr kumimoji="1" lang="en-US" altLang="ja-JP" sz="1800" dirty="0"/>
              <a:t/>
            </a:r>
            <a:br>
              <a:rPr kumimoji="1" lang="en-US" altLang="ja-JP" sz="1800" dirty="0"/>
            </a:br>
            <a:r>
              <a:rPr kumimoji="1" lang="ja-JP" altLang="en-US" sz="1800" dirty="0" smtClean="0"/>
              <a:t>コードマッピングエディタのタブが多い。</a:t>
            </a:r>
            <a:r>
              <a:rPr kumimoji="1" lang="en-US" altLang="ja-JP" sz="1800" dirty="0" smtClean="0"/>
              <a:t/>
            </a:r>
            <a:br>
              <a:rPr kumimoji="1" lang="en-US" altLang="ja-JP" sz="1800" dirty="0" smtClean="0"/>
            </a:br>
            <a:r>
              <a:rPr kumimoji="1" lang="ja-JP" altLang="en-US" sz="1800" dirty="0" smtClean="0"/>
              <a:t>どのようにして表示するのか？</a:t>
            </a:r>
            <a:r>
              <a:rPr kumimoji="1" lang="en-US" altLang="ja-JP" sz="1800" dirty="0" smtClean="0"/>
              <a:t>(</a:t>
            </a:r>
            <a:r>
              <a:rPr kumimoji="1" lang="ja-JP" altLang="en-US" sz="1800" dirty="0" smtClean="0"/>
              <a:t>将来機能？</a:t>
            </a:r>
            <a:r>
              <a:rPr kumimoji="1" lang="en-US" altLang="ja-JP" sz="1800" dirty="0" smtClean="0"/>
              <a:t>)</a:t>
            </a:r>
          </a:p>
        </p:txBody>
      </p:sp>
    </p:spTree>
    <p:extLst>
      <p:ext uri="{BB962C8B-B14F-4D97-AF65-F5344CB8AC3E}">
        <p14:creationId xmlns:p14="http://schemas.microsoft.com/office/powerpoint/2010/main" val="3762112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83568" y="1094276"/>
            <a:ext cx="5949538" cy="4370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827584" y="5579948"/>
            <a:ext cx="6078074" cy="369332"/>
          </a:xfrm>
          <a:prstGeom prst="rect">
            <a:avLst/>
          </a:prstGeom>
          <a:noFill/>
        </p:spPr>
        <p:txBody>
          <a:bodyPr wrap="none" rtlCol="0">
            <a:spAutoFit/>
          </a:bodyPr>
          <a:lstStyle/>
          <a:p>
            <a:r>
              <a:rPr kumimoji="1" lang="en-US" altLang="ja-JP" dirty="0" smtClean="0"/>
              <a:t>internal</a:t>
            </a:r>
            <a:r>
              <a:rPr kumimoji="1" lang="ja-JP" altLang="en-US" dirty="0" smtClean="0"/>
              <a:t> </a:t>
            </a:r>
            <a:r>
              <a:rPr kumimoji="1" lang="en-US" altLang="ja-JP" dirty="0" smtClean="0"/>
              <a:t>data</a:t>
            </a:r>
            <a:r>
              <a:rPr kumimoji="1" lang="ja-JP" altLang="en-US" dirty="0" smtClean="0"/>
              <a:t>のストレージクラスを</a:t>
            </a:r>
            <a:r>
              <a:rPr lang="en-US" altLang="ja-JP" dirty="0" err="1" smtClean="0"/>
              <a:t>ExportedGlobal</a:t>
            </a:r>
            <a:r>
              <a:rPr lang="ja-JP" altLang="en-US" dirty="0" smtClean="0"/>
              <a:t>に</a:t>
            </a:r>
            <a:r>
              <a:rPr kumimoji="1" lang="ja-JP" altLang="en-US" dirty="0" smtClean="0"/>
              <a:t>変更する。</a:t>
            </a:r>
            <a:endParaRPr kumimoji="1" lang="ja-JP" altLang="en-US" dirty="0"/>
          </a:p>
        </p:txBody>
      </p:sp>
      <p:sp>
        <p:nvSpPr>
          <p:cNvPr id="4" name="正方形/長方形 3"/>
          <p:cNvSpPr/>
          <p:nvPr/>
        </p:nvSpPr>
        <p:spPr>
          <a:xfrm>
            <a:off x="827584" y="5014601"/>
            <a:ext cx="4464496" cy="3281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434408" y="260648"/>
            <a:ext cx="5275740" cy="369332"/>
          </a:xfrm>
          <a:prstGeom prst="rect">
            <a:avLst/>
          </a:prstGeom>
          <a:noFill/>
        </p:spPr>
        <p:txBody>
          <a:bodyPr wrap="none" rtlCol="0">
            <a:spAutoFit/>
          </a:bodyPr>
          <a:lstStyle/>
          <a:p>
            <a:r>
              <a:rPr kumimoji="1" lang="en-US" altLang="ja-JP" dirty="0" err="1" smtClean="0">
                <a:solidFill>
                  <a:srgbClr val="FF0000"/>
                </a:solidFill>
              </a:rPr>
              <a:t>DWork</a:t>
            </a:r>
            <a:r>
              <a:rPr kumimoji="1" lang="ja-JP" altLang="en-US" dirty="0" smtClean="0">
                <a:solidFill>
                  <a:srgbClr val="FF0000"/>
                </a:solidFill>
              </a:rPr>
              <a:t>構造体に入る変数をグローバルにしてみよう。</a:t>
            </a:r>
            <a:endParaRPr kumimoji="1" lang="ja-JP" altLang="en-US" dirty="0">
              <a:solidFill>
                <a:srgbClr val="FF0000"/>
              </a:solidFill>
            </a:endParaRPr>
          </a:p>
        </p:txBody>
      </p:sp>
    </p:spTree>
    <p:extLst>
      <p:ext uri="{BB962C8B-B14F-4D97-AF65-F5344CB8AC3E}">
        <p14:creationId xmlns:p14="http://schemas.microsoft.com/office/powerpoint/2010/main" val="47936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77" y="3645024"/>
            <a:ext cx="6812021"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1455" y="990020"/>
            <a:ext cx="8827149" cy="225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467544" y="312486"/>
            <a:ext cx="3167855" cy="369332"/>
          </a:xfrm>
          <a:prstGeom prst="rect">
            <a:avLst/>
          </a:prstGeom>
          <a:noFill/>
        </p:spPr>
        <p:txBody>
          <a:bodyPr wrap="none" rtlCol="0">
            <a:spAutoFit/>
          </a:bodyPr>
          <a:lstStyle/>
          <a:p>
            <a:r>
              <a:rPr kumimoji="1" lang="ja-JP" altLang="en-US" dirty="0" smtClean="0">
                <a:solidFill>
                  <a:srgbClr val="FF0000"/>
                </a:solidFill>
              </a:rPr>
              <a:t>関数名の設定も変更しておこう</a:t>
            </a:r>
            <a:endParaRPr kumimoji="1" lang="ja-JP" altLang="en-US" dirty="0">
              <a:solidFill>
                <a:srgbClr val="FF0000"/>
              </a:solidFill>
            </a:endParaRPr>
          </a:p>
        </p:txBody>
      </p:sp>
      <p:cxnSp>
        <p:nvCxnSpPr>
          <p:cNvPr id="4" name="直線矢印コネクタ 3"/>
          <p:cNvCxnSpPr/>
          <p:nvPr/>
        </p:nvCxnSpPr>
        <p:spPr>
          <a:xfrm flipH="1">
            <a:off x="3779912" y="2564904"/>
            <a:ext cx="2376264" cy="25202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331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79512" y="908720"/>
            <a:ext cx="8497606" cy="2619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395536" y="260648"/>
            <a:ext cx="5296643" cy="369332"/>
          </a:xfrm>
          <a:prstGeom prst="rect">
            <a:avLst/>
          </a:prstGeom>
          <a:noFill/>
        </p:spPr>
        <p:txBody>
          <a:bodyPr wrap="none" rtlCol="0">
            <a:spAutoFit/>
          </a:bodyPr>
          <a:lstStyle/>
          <a:p>
            <a:r>
              <a:rPr kumimoji="1" lang="ja-JP" altLang="en-US" dirty="0" smtClean="0"/>
              <a:t>ビルドのボタンはＣコード生成のタブの中にあります。</a:t>
            </a:r>
            <a:endParaRPr kumimoji="1" lang="ja-JP" altLang="en-US" dirty="0"/>
          </a:p>
        </p:txBody>
      </p:sp>
      <p:sp>
        <p:nvSpPr>
          <p:cNvPr id="4" name="正方形/長方形 3"/>
          <p:cNvSpPr/>
          <p:nvPr/>
        </p:nvSpPr>
        <p:spPr>
          <a:xfrm>
            <a:off x="5508104" y="2564904"/>
            <a:ext cx="223224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8071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66675"/>
            <a:ext cx="8924925" cy="672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2123728" y="836712"/>
            <a:ext cx="4363182" cy="646331"/>
          </a:xfrm>
          <a:prstGeom prst="rect">
            <a:avLst/>
          </a:prstGeom>
          <a:solidFill>
            <a:schemeClr val="bg1"/>
          </a:solidFill>
        </p:spPr>
        <p:txBody>
          <a:bodyPr wrap="none" rtlCol="0">
            <a:spAutoFit/>
          </a:bodyPr>
          <a:lstStyle/>
          <a:p>
            <a:r>
              <a:rPr kumimoji="1" lang="en-US" altLang="ja-JP" dirty="0" err="1" smtClean="0">
                <a:solidFill>
                  <a:srgbClr val="FF0000"/>
                </a:solidFill>
              </a:rPr>
              <a:t>Dwrok</a:t>
            </a:r>
            <a:r>
              <a:rPr kumimoji="1" lang="ja-JP" altLang="en-US" dirty="0" smtClean="0">
                <a:solidFill>
                  <a:srgbClr val="FF0000"/>
                </a:solidFill>
              </a:rPr>
              <a:t>構造体に入っている初期化の変数が</a:t>
            </a:r>
            <a:endParaRPr kumimoji="1" lang="en-US" altLang="ja-JP" dirty="0" smtClean="0">
              <a:solidFill>
                <a:srgbClr val="FF0000"/>
              </a:solidFill>
            </a:endParaRPr>
          </a:p>
          <a:p>
            <a:r>
              <a:rPr lang="ja-JP" altLang="en-US" dirty="0">
                <a:solidFill>
                  <a:srgbClr val="FF0000"/>
                </a:solidFill>
              </a:rPr>
              <a:t>グローバル</a:t>
            </a:r>
            <a:r>
              <a:rPr lang="ja-JP" altLang="en-US" dirty="0" smtClean="0">
                <a:solidFill>
                  <a:srgbClr val="FF0000"/>
                </a:solidFill>
              </a:rPr>
              <a:t>になっている。</a:t>
            </a:r>
            <a:endParaRPr kumimoji="1" lang="ja-JP" altLang="en-US" dirty="0">
              <a:solidFill>
                <a:srgbClr val="FF0000"/>
              </a:solidFill>
            </a:endParaRPr>
          </a:p>
        </p:txBody>
      </p:sp>
      <p:sp>
        <p:nvSpPr>
          <p:cNvPr id="4" name="正方形/長方形 3"/>
          <p:cNvSpPr/>
          <p:nvPr/>
        </p:nvSpPr>
        <p:spPr>
          <a:xfrm>
            <a:off x="5370786" y="5661248"/>
            <a:ext cx="2657598"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475656" y="5661248"/>
            <a:ext cx="2952328"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1619672" y="5044534"/>
            <a:ext cx="877163" cy="369332"/>
          </a:xfrm>
          <a:prstGeom prst="rect">
            <a:avLst/>
          </a:prstGeom>
          <a:solidFill>
            <a:schemeClr val="bg1"/>
          </a:solidFill>
        </p:spPr>
        <p:txBody>
          <a:bodyPr wrap="none" rtlCol="0">
            <a:spAutoFit/>
          </a:bodyPr>
          <a:lstStyle/>
          <a:p>
            <a:r>
              <a:rPr kumimoji="1" lang="ja-JP" altLang="en-US" dirty="0" smtClean="0">
                <a:solidFill>
                  <a:srgbClr val="FF0000"/>
                </a:solidFill>
              </a:rPr>
              <a:t>構造体</a:t>
            </a:r>
            <a:endParaRPr kumimoji="1" lang="ja-JP" altLang="en-US" dirty="0">
              <a:solidFill>
                <a:srgbClr val="FF0000"/>
              </a:solidFill>
            </a:endParaRPr>
          </a:p>
        </p:txBody>
      </p:sp>
      <p:sp>
        <p:nvSpPr>
          <p:cNvPr id="7" name="テキスト ボックス 6"/>
          <p:cNvSpPr txBox="1"/>
          <p:nvPr/>
        </p:nvSpPr>
        <p:spPr>
          <a:xfrm>
            <a:off x="5036309" y="5025749"/>
            <a:ext cx="3326552" cy="369332"/>
          </a:xfrm>
          <a:prstGeom prst="rect">
            <a:avLst/>
          </a:prstGeom>
          <a:solidFill>
            <a:schemeClr val="bg1"/>
          </a:solidFill>
        </p:spPr>
        <p:txBody>
          <a:bodyPr wrap="none" rtlCol="0">
            <a:spAutoFit/>
          </a:bodyPr>
          <a:lstStyle/>
          <a:p>
            <a:r>
              <a:rPr kumimoji="1" lang="ja-JP" altLang="en-US" dirty="0" smtClean="0">
                <a:solidFill>
                  <a:srgbClr val="FF0000"/>
                </a:solidFill>
              </a:rPr>
              <a:t>構造体では無いグローバル信号</a:t>
            </a:r>
            <a:endParaRPr kumimoji="1" lang="ja-JP" altLang="en-US" dirty="0">
              <a:solidFill>
                <a:srgbClr val="FF0000"/>
              </a:solidFill>
            </a:endParaRPr>
          </a:p>
        </p:txBody>
      </p:sp>
    </p:spTree>
    <p:extLst>
      <p:ext uri="{BB962C8B-B14F-4D97-AF65-F5344CB8AC3E}">
        <p14:creationId xmlns:p14="http://schemas.microsoft.com/office/powerpoint/2010/main" val="982867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66675"/>
            <a:ext cx="8924925" cy="672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2195736" y="3429000"/>
            <a:ext cx="3457998" cy="369332"/>
          </a:xfrm>
          <a:prstGeom prst="rect">
            <a:avLst/>
          </a:prstGeom>
          <a:solidFill>
            <a:schemeClr val="bg1"/>
          </a:solidFill>
        </p:spPr>
        <p:txBody>
          <a:bodyPr wrap="none" rtlCol="0">
            <a:spAutoFit/>
          </a:bodyPr>
          <a:lstStyle/>
          <a:p>
            <a:r>
              <a:rPr kumimoji="1" lang="ja-JP" altLang="en-US" dirty="0" smtClean="0">
                <a:solidFill>
                  <a:srgbClr val="FF0000"/>
                </a:solidFill>
              </a:rPr>
              <a:t>初期化の関数名が変わっている。</a:t>
            </a:r>
            <a:endParaRPr kumimoji="1" lang="ja-JP" altLang="en-US" dirty="0">
              <a:solidFill>
                <a:srgbClr val="FF0000"/>
              </a:solidFill>
            </a:endParaRPr>
          </a:p>
        </p:txBody>
      </p:sp>
      <p:sp>
        <p:nvSpPr>
          <p:cNvPr id="5" name="正方形/長方形 4"/>
          <p:cNvSpPr/>
          <p:nvPr/>
        </p:nvSpPr>
        <p:spPr>
          <a:xfrm>
            <a:off x="4860032" y="4145921"/>
            <a:ext cx="2657598"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27584" y="4077072"/>
            <a:ext cx="2304256"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7983032"/>
      </p:ext>
    </p:extLst>
  </p:cSld>
  <p:clrMapOvr>
    <a:masterClrMapping/>
  </p:clrMapOvr>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7" ma:contentTypeDescription="新しいドキュメントを作成します。" ma:contentTypeScope="" ma:versionID="a436f1778138d24543795e64726b2366">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94bd4548841eaa43b96f0a2dfc2e6871"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B63B9D-8DCA-4E7B-BD6C-7B1CB1D0CE5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8234AF7-5DFA-415C-9C94-52CE09166D39}"/>
</file>

<file path=customXml/itemProps3.xml><?xml version="1.0" encoding="utf-8"?>
<ds:datastoreItem xmlns:ds="http://schemas.openxmlformats.org/officeDocument/2006/customXml" ds:itemID="{B36FC3B6-7BA6-4374-8116-65745040430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3082</TotalTime>
  <Words>1513</Words>
  <Application>Microsoft Office PowerPoint</Application>
  <PresentationFormat>画面に合わせる (4:3)</PresentationFormat>
  <Paragraphs>354</Paragraphs>
  <Slides>44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44</vt:i4>
      </vt:variant>
    </vt:vector>
  </HeadingPairs>
  <TitlesOfParts>
    <vt:vector size="49" baseType="lpstr">
      <vt:lpstr>ＭＳ Ｐゴシック</vt:lpstr>
      <vt:lpstr>游ゴシック</vt:lpstr>
      <vt:lpstr>Arial</vt:lpstr>
      <vt:lpstr>Calibri</vt:lpstr>
      <vt:lpstr>1_標準デザイン</vt:lpstr>
      <vt:lpstr>Code Mappings Editor コードマッピングエディター</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コマンド操作</vt:lpstr>
      <vt:lpstr>コマンド系</vt:lpstr>
      <vt:lpstr>コマンド例</vt:lpstr>
      <vt:lpstr>弊害</vt:lpstr>
      <vt:lpstr>以下、ダイハツ調査分</vt:lpstr>
      <vt:lpstr>コードマッピングエディタ</vt:lpstr>
      <vt:lpstr>Data Defaults</vt:lpstr>
      <vt:lpstr>タブ概要</vt:lpstr>
      <vt:lpstr>Deta Defaultsのカテゴリ</vt:lpstr>
      <vt:lpstr>プロパティインスペクターとの関係性</vt:lpstr>
      <vt:lpstr>モデルデータエディタとの関係性</vt:lpstr>
      <vt:lpstr>モデルデータエディタとの関係性</vt:lpstr>
      <vt:lpstr>Embedded Coderデータディクショナリとの関係性</vt:lpstr>
      <vt:lpstr>Function Defaults</vt:lpstr>
      <vt:lpstr>タブ概要</vt:lpstr>
      <vt:lpstr>Function Defaultsのカテゴリ</vt:lpstr>
      <vt:lpstr>関数カスタマイズテンプレート例</vt:lpstr>
      <vt:lpstr>関数カスタマイズテンプレート例</vt:lpstr>
      <vt:lpstr>関数カスタマイズテンプレート例</vt:lpstr>
      <vt:lpstr>Functions</vt:lpstr>
      <vt:lpstr>タブ概要</vt:lpstr>
      <vt:lpstr>タブ概要</vt:lpstr>
      <vt:lpstr>インターフェイス設定</vt:lpstr>
      <vt:lpstr>インターフェイス設定</vt:lpstr>
      <vt:lpstr>インターフェイス設定画面</vt:lpstr>
      <vt:lpstr>関数引数設定例</vt:lpstr>
      <vt:lpstr>関数引数設定例</vt:lpstr>
      <vt:lpstr>コマンド</vt:lpstr>
      <vt:lpstr>コマンド操作</vt:lpstr>
      <vt:lpstr>coder.mapping.create</vt:lpstr>
      <vt:lpstr>coder.mapping.create 疑問点</vt:lpstr>
      <vt:lpstr>その他</vt:lpstr>
      <vt:lpstr>モデルコンフィギュレーションパラメータとの関係性</vt:lpstr>
      <vt:lpstr>メリット・デメリット</vt:lpstr>
      <vt:lpstr>その他疑問点</vt:lpstr>
    </vt:vector>
  </TitlesOfParts>
  <Company>AISIN-AW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i22842</dc:creator>
  <cp:lastModifiedBy>高田　知里</cp:lastModifiedBy>
  <cp:revision>83</cp:revision>
  <dcterms:created xsi:type="dcterms:W3CDTF">2019-09-30T05:13:24Z</dcterms:created>
  <dcterms:modified xsi:type="dcterms:W3CDTF">2020-09-24T05:13:37Z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